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</p:sldMasterIdLst>
  <p:notesMasterIdLst>
    <p:notesMasterId r:id="rId18"/>
  </p:notesMasterIdLst>
  <p:handoutMasterIdLst>
    <p:handoutMasterId r:id="rId19"/>
  </p:handoutMasterIdLst>
  <p:sldIdLst>
    <p:sldId id="258" r:id="rId5"/>
    <p:sldId id="2032092751" r:id="rId6"/>
    <p:sldId id="2032092731" r:id="rId7"/>
    <p:sldId id="2032092753" r:id="rId8"/>
    <p:sldId id="2032092754" r:id="rId9"/>
    <p:sldId id="2032092756" r:id="rId10"/>
    <p:sldId id="2032092757" r:id="rId11"/>
    <p:sldId id="2032092758" r:id="rId12"/>
    <p:sldId id="2032092755" r:id="rId13"/>
    <p:sldId id="297" r:id="rId14"/>
    <p:sldId id="2032092752" r:id="rId15"/>
    <p:sldId id="2032092759" r:id="rId16"/>
    <p:sldId id="2032092749" r:id="rId17"/>
  </p:sldIdLst>
  <p:sldSz cx="12192000" cy="6858000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Priya Singh" initials="MS" lastIdx="15" clrIdx="0">
    <p:extLst>
      <p:ext uri="{19B8F6BF-5375-455C-9EA6-DF929625EA0E}">
        <p15:presenceInfo xmlns:p15="http://schemas.microsoft.com/office/powerpoint/2012/main" userId="ManuPriya Singh" providerId="None"/>
      </p:ext>
    </p:extLst>
  </p:cmAuthor>
  <p:cmAuthor id="2" name="Elisabeth Sullivan" initials="ES" lastIdx="37" clrIdx="1">
    <p:extLst>
      <p:ext uri="{19B8F6BF-5375-455C-9EA6-DF929625EA0E}">
        <p15:presenceInfo xmlns:p15="http://schemas.microsoft.com/office/powerpoint/2012/main" userId="S::elisabeth.sullivan@zs.com::233161cf-5802-414e-b627-8596d3402e58" providerId="AD"/>
      </p:ext>
    </p:extLst>
  </p:cmAuthor>
  <p:cmAuthor id="3" name="Vijaya Darsi" initials="VD" lastIdx="6" clrIdx="2">
    <p:extLst>
      <p:ext uri="{19B8F6BF-5375-455C-9EA6-DF929625EA0E}">
        <p15:presenceInfo xmlns:p15="http://schemas.microsoft.com/office/powerpoint/2012/main" userId="S::vijaya.darsi@zs.com::208c4ae4-12fe-4402-b9fd-987e73dde6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3A1A8"/>
    <a:srgbClr val="75737D"/>
    <a:srgbClr val="76737E"/>
    <a:srgbClr val="484553"/>
    <a:srgbClr val="F4F3F3"/>
    <a:srgbClr val="1A1628"/>
    <a:srgbClr val="D1D0D4"/>
    <a:srgbClr val="7472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6327" autoAdjust="0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60"/>
    </p:cViewPr>
  </p:sorterViewPr>
  <p:notesViewPr>
    <p:cSldViewPr snapToGrid="0" snapToObjects="1">
      <p:cViewPr varScale="1">
        <p:scale>
          <a:sx n="94" d="100"/>
          <a:sy n="94" d="100"/>
        </p:scale>
        <p:origin x="356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commentAuthors" Target="comment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r>
              <a:rPr lang="en-CA" sz="900" dirty="0">
                <a:solidFill>
                  <a:srgbClr val="A3A1A8"/>
                </a:solidFill>
              </a:rPr>
              <a:t>Presentation title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E62AEA76-1AF8-4F85-9CA1-6BD5B0409AF0}" type="datetime1">
              <a:rPr lang="en-CA" sz="900">
                <a:solidFill>
                  <a:srgbClr val="A3A1A8"/>
                </a:solidFill>
              </a:rPr>
              <a:pPr/>
              <a:t>2020-12-16</a:t>
            </a:fld>
            <a:endParaRPr lang="en-CA" sz="900" dirty="0">
              <a:solidFill>
                <a:srgbClr val="A3A1A8"/>
              </a:solidFill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r>
              <a:rPr lang="en-CA" sz="900" dirty="0">
                <a:solidFill>
                  <a:srgbClr val="A3A1A8"/>
                </a:solidFill>
              </a:rPr>
              <a:t>© 2020 ZS. Confidential.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39792D56-8577-4C6A-B75D-3660B62F2BA0}" type="slidenum">
              <a:rPr lang="en-CA" sz="900">
                <a:solidFill>
                  <a:srgbClr val="A3A1A8"/>
                </a:solidFill>
              </a:rPr>
              <a:pPr/>
              <a:t>‹#›</a:t>
            </a:fld>
            <a:endParaRPr lang="en-CA" sz="900">
              <a:solidFill>
                <a:srgbClr val="A3A1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>
                <a:solidFill>
                  <a:srgbClr val="A3A1A8"/>
                </a:solidFill>
              </a:defRPr>
            </a:lvl1pPr>
          </a:lstStyle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A3A1A8"/>
                </a:solidFill>
              </a:defRPr>
            </a:lvl1pPr>
          </a:lstStyle>
          <a:p>
            <a:fld id="{2B35FEB9-FD75-4C7E-93D3-1F9D140905CC}" type="datetime1">
              <a:rPr lang="en-CA" smtClean="0"/>
              <a:pPr/>
              <a:t>2020-12-16</a:t>
            </a:fld>
            <a:endParaRPr lang="en-CA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6400" y="4416425"/>
            <a:ext cx="61976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>
                <a:solidFill>
                  <a:srgbClr val="A3A1A8"/>
                </a:solidFill>
              </a:defRPr>
            </a:lvl1pPr>
          </a:lstStyle>
          <a:p>
            <a:r>
              <a:rPr lang="en-CA"/>
              <a:t>© 2020 ZS. Confidential.</a:t>
            </a:r>
            <a:endParaRPr lang="en-CA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smtClean="0">
                <a:solidFill>
                  <a:srgbClr val="A3A1A8"/>
                </a:solidFill>
              </a:defRPr>
            </a:lvl1pPr>
          </a:lstStyle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ts val="12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37160" indent="-137160" algn="l" rtl="0" fontAlgn="base">
      <a:spcBef>
        <a:spcPts val="400"/>
      </a:spcBef>
      <a:spcAft>
        <a:spcPct val="0"/>
      </a:spcAft>
      <a:buClr>
        <a:schemeClr val="tx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274320" indent="-137160" algn="l" rtl="0" fontAlgn="base">
      <a:spcBef>
        <a:spcPts val="400"/>
      </a:spcBef>
      <a:spcAft>
        <a:spcPct val="0"/>
      </a:spcAft>
      <a:buClr>
        <a:schemeClr val="tx1"/>
      </a:buClr>
      <a:buFont typeface="Arial" panose="020B0604020202020204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ts val="1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ts val="1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DFEA-E520-4CB8-B97E-216B21E7DD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548640" y="2134362"/>
            <a:ext cx="5760720" cy="1661993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Round 1</a:t>
            </a:r>
            <a:br>
              <a:rPr lang="en-US" dirty="0"/>
            </a:br>
            <a:r>
              <a:rPr lang="en-US" dirty="0"/>
              <a:t>Idea submission template</a:t>
            </a:r>
            <a:br>
              <a:rPr lang="en-US" dirty="0"/>
            </a:br>
            <a:r>
              <a:rPr lang="en-US" dirty="0"/>
              <a:t>(replace with idea title)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000BD-79BF-4611-9B57-571F7BE12E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548640" y="4182618"/>
            <a:ext cx="5760720" cy="2769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Team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DAEAE-09D9-43F1-ACE9-0FBAF0973A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549275" y="4499842"/>
            <a:ext cx="5760720" cy="21544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8940B4-E368-4738-955D-BBD8ECE70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49276" y="5111496"/>
            <a:ext cx="576072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Confidential statement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CA3EB8B-ACB8-4D00-A63C-DD1B6F0BC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49276" y="5495544"/>
            <a:ext cx="5760720" cy="153888"/>
          </a:xfrm>
        </p:spPr>
        <p:txBody>
          <a:bodyPr wrap="square" anchor="t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Office and contact number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88648C-0BC5-4A9C-B871-4FAC4ED4D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48640" y="6168390"/>
            <a:ext cx="2083868" cy="18288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D777C9-2AB8-42BC-8310-990E5356002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448864" y="1028700"/>
            <a:ext cx="0" cy="228600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master_clientlogo" hidden="1">
            <a:extLst>
              <a:ext uri="{FF2B5EF4-FFF2-40B4-BE49-F238E27FC236}">
                <a16:creationId xmlns:a16="http://schemas.microsoft.com/office/drawing/2014/main" id="{73647228-12FF-4FEA-9212-FF9D142B4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000" y="6858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117D294-90F0-0245-9A25-0E411EDC16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8640"/>
            <a:ext cx="3445087" cy="1188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0A7E75-5620-AE4E-A84E-7B3CE91D40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" r="259"/>
          <a:stretch/>
        </p:blipFill>
        <p:spPr>
          <a:xfrm>
            <a:off x="8534400" y="0"/>
            <a:ext cx="3657600" cy="48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4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5A7A4-EB70-4AAB-8858-3433F1E5EA6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gray">
          <a:xfrm>
            <a:off x="6095998" y="1"/>
            <a:ext cx="6095999" cy="685799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8C15-30C5-44CC-A416-DAF1BBB744EC}"/>
              </a:ext>
            </a:extLst>
          </p:cNvPr>
          <p:cNvSpPr/>
          <p:nvPr userDrawn="1"/>
        </p:nvSpPr>
        <p:spPr bwMode="white">
          <a:xfrm>
            <a:off x="0" y="0"/>
            <a:ext cx="6095999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C5D7D-659C-48D5-A3B0-4F826142F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4996498" cy="5971032"/>
          </a:xfr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EFC27E-D5BA-43C3-9807-B7D5C912F6E7}"/>
              </a:ext>
            </a:extLst>
          </p:cNvPr>
          <p:cNvCxnSpPr/>
          <p:nvPr userDrawn="1"/>
        </p:nvCxnSpPr>
        <p:spPr bwMode="black">
          <a:xfrm>
            <a:off x="6095999" y="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master_draft" hidden="1">
            <a:extLst>
              <a:ext uri="{FF2B5EF4-FFF2-40B4-BE49-F238E27FC236}">
                <a16:creationId xmlns:a16="http://schemas.microsoft.com/office/drawing/2014/main" id="{E0E24FD2-2FC7-4933-A61A-48C9621E970A}"/>
              </a:ext>
            </a:extLst>
          </p:cNvPr>
          <p:cNvSpPr txBox="1"/>
          <p:nvPr userDrawn="1"/>
        </p:nvSpPr>
        <p:spPr>
          <a:xfrm>
            <a:off x="5931692" y="189999"/>
            <a:ext cx="328616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100" b="1">
                <a:solidFill>
                  <a:schemeClr val="tx2"/>
                </a:solidFill>
              </a:rPr>
              <a:t>Draft</a:t>
            </a:r>
            <a:endParaRPr lang="en-US" sz="1100" b="1" dirty="0">
              <a:solidFill>
                <a:schemeClr val="tx2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120FA1-72BD-B341-9B5A-826E6B10DA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6410325"/>
            <a:ext cx="106002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8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9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5A7A4-EB70-4AAB-8858-3433F1E5EA6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gray">
          <a:xfrm>
            <a:off x="0" y="1"/>
            <a:ext cx="12191997" cy="685799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1987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cus/Call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0014D5-F5F2-704F-92ED-3AEEBBCD6ECF}"/>
              </a:ext>
            </a:extLst>
          </p:cNvPr>
          <p:cNvSpPr/>
          <p:nvPr userDrawn="1"/>
        </p:nvSpPr>
        <p:spPr>
          <a:xfrm>
            <a:off x="0" y="5654842"/>
            <a:ext cx="2711116" cy="120315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1800" dirty="0" err="1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0C018D-59C6-4B45-B7A5-05C00FF19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6410325"/>
            <a:ext cx="106002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7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66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2252-36CC-4B94-BBA7-4A86D38D3B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8FB3628-AF32-41A2-AB06-20C57FAC13B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1069848" y="2011680"/>
            <a:ext cx="2286000" cy="2286000"/>
          </a:xfrm>
          <a:prstGeom prst="ellipse">
            <a:avLst/>
          </a:prstGeom>
          <a:ln w="76200">
            <a:solidFill>
              <a:srgbClr val="F4F3F3"/>
            </a:solidFill>
            <a:miter lim="800000"/>
          </a:ln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Placeholder for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BFF7695-068E-48BB-9A42-E24791ACFA7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4951476" y="2011680"/>
            <a:ext cx="2286000" cy="2286000"/>
          </a:xfrm>
          <a:prstGeom prst="ellipse">
            <a:avLst/>
          </a:prstGeom>
          <a:ln w="76200">
            <a:solidFill>
              <a:srgbClr val="F4F3F3"/>
            </a:solidFill>
            <a:miter lim="800000"/>
          </a:ln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Placeholder for picture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CE4EDDA-44C1-4826-AD56-05D157F452B0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8833104" y="2011680"/>
            <a:ext cx="2286000" cy="2286000"/>
          </a:xfrm>
          <a:prstGeom prst="ellipse">
            <a:avLst/>
          </a:prstGeom>
          <a:ln w="76200">
            <a:solidFill>
              <a:srgbClr val="F4F3F3"/>
            </a:solidFill>
            <a:miter lim="800000"/>
          </a:ln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Placeholder for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3936E4-A8D5-43DA-AACE-A3AD8A7AAE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8640" y="4572000"/>
            <a:ext cx="3328416" cy="369332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B6D5E2E-9DEF-4E60-B35C-7434225A91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30268" y="4572000"/>
            <a:ext cx="3328416" cy="369332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A9E00FB-61C0-4238-A142-D59E9631E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11896" y="4572000"/>
            <a:ext cx="3328416" cy="369332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EF54358-DADD-4143-A8AD-1BDB2186DC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48640" y="5074920"/>
            <a:ext cx="3328416" cy="492443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7278B55-C25A-48CC-8053-84DF48DB77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4430268" y="5074920"/>
            <a:ext cx="3328416" cy="492443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A170C61-5603-4A4B-8297-EB07B549DC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8311896" y="5074920"/>
            <a:ext cx="3328416" cy="492443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27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74BD3F-5D46-4450-9A9D-DA1D80947B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548640" y="2378377"/>
            <a:ext cx="5669280" cy="2286000"/>
          </a:xfrm>
        </p:spPr>
        <p:txBody>
          <a:bodyPr anchor="ctr">
            <a:no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A59B0-38FF-4BED-9055-E978E9123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48640" y="6168390"/>
            <a:ext cx="2083868" cy="18288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4CBB50A-2FA1-254F-906F-FEF7E08FF1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8640"/>
            <a:ext cx="3445087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DAB24-6C1C-E14C-9776-27C40E192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" r="259"/>
          <a:stretch/>
        </p:blipFill>
        <p:spPr>
          <a:xfrm>
            <a:off x="8534400" y="0"/>
            <a:ext cx="3657600" cy="48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7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860C-1611-415D-B493-9E72EFC20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7F65-8A9A-4083-8B11-117385C26FBF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48640" y="1856232"/>
            <a:ext cx="11091672" cy="445312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n-lt"/>
              </a:defRPr>
            </a:lvl1pPr>
            <a:lvl2pPr>
              <a:buClrTx/>
              <a:defRPr>
                <a:solidFill>
                  <a:schemeClr val="accent1"/>
                </a:solidFill>
                <a:latin typeface="+mn-lt"/>
              </a:defRPr>
            </a:lvl2pPr>
            <a:lvl3pPr>
              <a:buClrTx/>
              <a:defRPr>
                <a:solidFill>
                  <a:schemeClr val="accent1"/>
                </a:solidFill>
                <a:latin typeface="+mn-lt"/>
              </a:defRPr>
            </a:lvl3pPr>
          </a:lstStyle>
          <a:p>
            <a:pPr rtl="0"/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Click to add text (Arial 18 </a:t>
            </a:r>
            <a:r>
              <a:rPr lang="en-US" b="0" i="0" u="none" strike="noStrike" kern="1200" baseline="0" dirty="0" err="1">
                <a:solidFill>
                  <a:srgbClr val="1A1628"/>
                </a:solidFill>
                <a:latin typeface="Arial" panose="020B0604020202020204" pitchFamily="34" charset="0"/>
              </a:rPr>
              <a:t>pt</a:t>
            </a:r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718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8CE-375C-4842-BF55-8BE857CA0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6468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F51D-F35F-4EEA-A86B-2847AB1E7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133088"/>
            <a:ext cx="6858000" cy="2176272"/>
          </a:xfrm>
          <a:noFill/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 </a:t>
            </a:r>
            <a:br>
              <a:rPr lang="en-US" dirty="0"/>
            </a:br>
            <a:r>
              <a:rPr lang="en-US" dirty="0"/>
              <a:t>(Times New Roman 36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FF0C-3EA2-42C3-A9F8-0C006EFCB14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black">
          <a:xfrm>
            <a:off x="548640" y="3624638"/>
            <a:ext cx="6858000" cy="341632"/>
          </a:xfrm>
          <a:noFill/>
        </p:spPr>
        <p:txBody>
          <a:bodyPr wrap="square" bIns="64008" anchor="b">
            <a:spAutoFit/>
          </a:bodyPr>
          <a:lstStyle>
            <a:lvl1pPr marL="0" indent="0">
              <a:spcBef>
                <a:spcPts val="0"/>
              </a:spcBef>
              <a:buNone/>
              <a:defRPr sz="1800" cap="all" spc="3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 (ARIAL 18 PT)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3DB42-8D31-435E-B234-25F1065FA093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548640" y="3966270"/>
            <a:ext cx="6858000" cy="0"/>
          </a:xfrm>
          <a:prstGeom prst="line">
            <a:avLst/>
          </a:prstGeom>
          <a:ln w="12700" cap="flat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928318-07C2-AC4E-A68A-7FF8BFCB3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6410325"/>
            <a:ext cx="106002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Light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F51D-F35F-4EEA-A86B-2847AB1E7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640" y="4133088"/>
            <a:ext cx="6858000" cy="2176272"/>
          </a:xfrm>
          <a:noFill/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section title </a:t>
            </a:r>
            <a:br>
              <a:rPr lang="en-US" dirty="0"/>
            </a:br>
            <a:r>
              <a:rPr lang="en-US" dirty="0"/>
              <a:t>(Times New Roman 36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FF0C-3EA2-42C3-A9F8-0C006EFCB14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548640" y="3624638"/>
            <a:ext cx="6858000" cy="341632"/>
          </a:xfrm>
          <a:noFill/>
        </p:spPr>
        <p:txBody>
          <a:bodyPr wrap="square" bIns="64008" anchor="b">
            <a:spAutoFit/>
          </a:bodyPr>
          <a:lstStyle>
            <a:lvl1pPr marL="0" indent="0">
              <a:spcBef>
                <a:spcPts val="0"/>
              </a:spcBef>
              <a:buNone/>
              <a:defRPr sz="1800" cap="all" spc="3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 (ARIAL 18 PT)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3DB42-8D31-435E-B234-25F1065FA09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8640" y="3966270"/>
            <a:ext cx="685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F6AA874-818F-3B4F-8A16-81DE8EF0B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6410325"/>
            <a:ext cx="1060026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LHS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AC89FE-52C7-4AD1-AA79-B8F5D23C151A}"/>
              </a:ext>
            </a:extLst>
          </p:cNvPr>
          <p:cNvSpPr/>
          <p:nvPr userDrawn="1"/>
        </p:nvSpPr>
        <p:spPr bwMode="white">
          <a:xfrm>
            <a:off x="0" y="0"/>
            <a:ext cx="4059936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9FF73-8ABA-455B-B206-BF71E94E3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6"/>
            <a:ext cx="2962021" cy="5971032"/>
          </a:xfr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9862-8A37-4ECE-867E-B3B15568E59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4608575" y="548640"/>
            <a:ext cx="7034149" cy="5760720"/>
          </a:xfrm>
        </p:spPr>
        <p:txBody>
          <a:bodyPr anchor="ctr"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buClrTx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5BE2E5-D465-48D9-812D-B3E2431999E2}"/>
              </a:ext>
            </a:extLst>
          </p:cNvPr>
          <p:cNvCxnSpPr/>
          <p:nvPr userDrawn="1"/>
        </p:nvCxnSpPr>
        <p:spPr bwMode="black">
          <a:xfrm>
            <a:off x="4059936" y="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43D2F6-5600-A54C-AC92-8387486929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6410325"/>
            <a:ext cx="106002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9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12" userDrawn="1">
          <p15:clr>
            <a:srgbClr val="FBAE40"/>
          </p15:clr>
        </p15:guide>
        <p15:guide id="2" pos="290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LH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AC89FE-52C7-4AD1-AA79-B8F5D23C151A}"/>
              </a:ext>
            </a:extLst>
          </p:cNvPr>
          <p:cNvSpPr/>
          <p:nvPr userDrawn="1"/>
        </p:nvSpPr>
        <p:spPr bwMode="white">
          <a:xfrm>
            <a:off x="0" y="0"/>
            <a:ext cx="4059936" cy="6858000"/>
          </a:xfrm>
          <a:prstGeom prst="rect">
            <a:avLst/>
          </a:prstGeom>
          <a:solidFill>
            <a:srgbClr val="F4F3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9FF73-8ABA-455B-B206-BF71E94E3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2962021" cy="1477328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9862-8A37-4ECE-867E-B3B15568E59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4608575" y="548640"/>
            <a:ext cx="7034149" cy="576072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7EC31-2BFF-4DCF-B51C-17764D8EE8EE}"/>
              </a:ext>
            </a:extLst>
          </p:cNvPr>
          <p:cNvCxnSpPr/>
          <p:nvPr userDrawn="1"/>
        </p:nvCxnSpPr>
        <p:spPr bwMode="black">
          <a:xfrm>
            <a:off x="4059936" y="0"/>
            <a:ext cx="0" cy="6858000"/>
          </a:xfrm>
          <a:prstGeom prst="line">
            <a:avLst/>
          </a:prstGeom>
          <a:ln w="9525" cap="rnd">
            <a:solidFill>
              <a:srgbClr val="F4F3F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DED393D-6764-864B-BA50-66E6330AAF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6410325"/>
            <a:ext cx="1060026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4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12">
          <p15:clr>
            <a:srgbClr val="FBAE40"/>
          </p15:clr>
        </p15:guide>
        <p15:guide id="2" pos="29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RHS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E86EA2-03CB-4305-BC47-BED1CA8375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7033260" cy="98488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</a:t>
            </a:r>
            <a:br>
              <a:rPr lang="en-US" dirty="0"/>
            </a:br>
            <a:r>
              <a:rPr lang="en-US" dirty="0"/>
              <a:t>32 pt)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0444AE-6020-496F-8C08-A5ECD781097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48640" y="1856232"/>
            <a:ext cx="7033260" cy="445312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</a:defRPr>
            </a:lvl1pPr>
            <a:lvl2pPr>
              <a:buClrTx/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rtl="0"/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EA55C-D666-478B-B8F0-AC2B5A68DF4E}"/>
              </a:ext>
            </a:extLst>
          </p:cNvPr>
          <p:cNvSpPr/>
          <p:nvPr userDrawn="1"/>
        </p:nvSpPr>
        <p:spPr bwMode="white">
          <a:xfrm>
            <a:off x="8132064" y="0"/>
            <a:ext cx="4059936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82F80EE-CEBC-442F-B7BC-7B9042599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680450" y="1856232"/>
            <a:ext cx="2962275" cy="3145536"/>
          </a:xfrm>
        </p:spPr>
        <p:txBody>
          <a:bodyPr anchor="ctr"/>
          <a:lstStyle>
            <a:lvl1pPr>
              <a:defRPr b="1">
                <a:solidFill>
                  <a:schemeClr val="accent2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 (Arial 18 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0" name="slidemaster_copyright1">
            <a:extLst>
              <a:ext uri="{FF2B5EF4-FFF2-40B4-BE49-F238E27FC236}">
                <a16:creationId xmlns:a16="http://schemas.microsoft.com/office/drawing/2014/main" id="{E07AE106-793C-439E-99C1-53F2732C29B2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0620847" y="6544205"/>
            <a:ext cx="553037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>
                <a:solidFill>
                  <a:srgbClr val="A3A1A8"/>
                </a:solidFill>
              </a:rPr>
              <a:t>© 2020 ZS</a:t>
            </a:r>
            <a:endParaRPr lang="en-US" sz="900" dirty="0">
              <a:solidFill>
                <a:srgbClr val="A3A1A8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66880D-E1FF-4B8F-B90F-4987878CF4E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1499248" y="6544205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fld id="{DA07F8F6-7554-49F2-A940-4760BCDD8FCA}" type="slidenum">
              <a:rPr lang="en-US" sz="900" smtClean="0">
                <a:solidFill>
                  <a:srgbClr val="A3A1A8"/>
                </a:solidFill>
              </a:rPr>
              <a:pPr algn="r">
                <a:spcBef>
                  <a:spcPts val="0"/>
                </a:spcBef>
              </a:pPr>
              <a:t>‹#›</a:t>
            </a:fld>
            <a:endParaRPr lang="en-US" sz="900" dirty="0">
              <a:solidFill>
                <a:srgbClr val="A3A1A8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E0183D-CA00-43C2-8CC0-0AD284762CB2}"/>
              </a:ext>
            </a:extLst>
          </p:cNvPr>
          <p:cNvCxnSpPr/>
          <p:nvPr userDrawn="1"/>
        </p:nvCxnSpPr>
        <p:spPr bwMode="black">
          <a:xfrm>
            <a:off x="8132064" y="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4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 userDrawn="1">
          <p15:clr>
            <a:srgbClr val="FBAE40"/>
          </p15:clr>
        </p15:guide>
        <p15:guide id="3" pos="4776" userDrawn="1">
          <p15:clr>
            <a:srgbClr val="FBAE40"/>
          </p15:clr>
        </p15:guide>
        <p15:guide id="4" pos="54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RH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48DD2-80F0-4B6A-B2C3-1845D5846D6F}"/>
              </a:ext>
            </a:extLst>
          </p:cNvPr>
          <p:cNvSpPr/>
          <p:nvPr userDrawn="1"/>
        </p:nvSpPr>
        <p:spPr bwMode="white">
          <a:xfrm>
            <a:off x="8132064" y="0"/>
            <a:ext cx="4059936" cy="6858000"/>
          </a:xfrm>
          <a:prstGeom prst="rect">
            <a:avLst/>
          </a:prstGeom>
          <a:solidFill>
            <a:srgbClr val="F4F3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E86EA2-03CB-4305-BC47-BED1CA8375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7033260" cy="98488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</a:t>
            </a:r>
            <a:br>
              <a:rPr lang="en-US" dirty="0"/>
            </a:br>
            <a:r>
              <a:rPr lang="en-US" dirty="0"/>
              <a:t>32 pt)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0444AE-6020-496F-8C08-A5ECD781097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48640" y="1856232"/>
            <a:ext cx="7033260" cy="445312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rtl="0"/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82F80EE-CEBC-442F-B7BC-7B9042599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680450" y="1856232"/>
            <a:ext cx="2962275" cy="3145536"/>
          </a:xfrm>
        </p:spPr>
        <p:txBody>
          <a:bodyPr anchor="ctr"/>
          <a:lstStyle>
            <a:lvl1pPr>
              <a:defRPr b="1">
                <a:solidFill>
                  <a:schemeClr val="accent2"/>
                </a:solidFill>
              </a:defRPr>
            </a:lvl1pPr>
            <a:lvl2pPr>
              <a:buClrTx/>
              <a:defRPr>
                <a:solidFill>
                  <a:schemeClr val="accent1"/>
                </a:solidFill>
              </a:defRPr>
            </a:lvl2pPr>
            <a:lvl3pPr>
              <a:buClrTx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 (Arial 18 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0" name="slidemaster_copyright2">
            <a:extLst>
              <a:ext uri="{FF2B5EF4-FFF2-40B4-BE49-F238E27FC236}">
                <a16:creationId xmlns:a16="http://schemas.microsoft.com/office/drawing/2014/main" id="{50726B51-94B7-4DB5-B23A-BF6997C3CA5B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0620847" y="6544205"/>
            <a:ext cx="553037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>
                <a:solidFill>
                  <a:srgbClr val="A3A1A8"/>
                </a:solidFill>
              </a:rPr>
              <a:t>© 2020 ZS</a:t>
            </a:r>
            <a:endParaRPr lang="en-US" sz="900" dirty="0">
              <a:solidFill>
                <a:srgbClr val="A3A1A8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7450772-E2A9-4D74-98CC-060BCA54140B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1499248" y="6544205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fld id="{DA07F8F6-7554-49F2-A940-4760BCDD8FCA}" type="slidenum">
              <a:rPr lang="en-US" sz="900" smtClean="0">
                <a:solidFill>
                  <a:srgbClr val="A3A1A8"/>
                </a:solidFill>
              </a:rPr>
              <a:pPr algn="r">
                <a:spcBef>
                  <a:spcPts val="0"/>
                </a:spcBef>
              </a:pPr>
              <a:t>‹#›</a:t>
            </a:fld>
            <a:endParaRPr lang="en-US" sz="900" dirty="0">
              <a:solidFill>
                <a:srgbClr val="A3A1A8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C33B5-EC8A-48CE-AE62-7F7713914344}"/>
              </a:ext>
            </a:extLst>
          </p:cNvPr>
          <p:cNvCxnSpPr/>
          <p:nvPr userDrawn="1"/>
        </p:nvCxnSpPr>
        <p:spPr bwMode="black">
          <a:xfrm>
            <a:off x="8132064" y="0"/>
            <a:ext cx="0" cy="6858000"/>
          </a:xfrm>
          <a:prstGeom prst="line">
            <a:avLst/>
          </a:prstGeom>
          <a:ln w="9525" cap="rnd">
            <a:solidFill>
              <a:srgbClr val="F4F3F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62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 userDrawn="1">
          <p15:clr>
            <a:srgbClr val="FBAE40"/>
          </p15:clr>
        </p15:guide>
        <p15:guide id="3" pos="4776">
          <p15:clr>
            <a:srgbClr val="FBAE40"/>
          </p15:clr>
        </p15:guide>
        <p15:guide id="4" pos="54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0DF0BED-EEFD-A542-9824-729F4E0CC4A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6410325"/>
            <a:ext cx="1060026" cy="3657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A114F-0D26-4F75-9C91-62862E7EFB46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548640" y="429768"/>
            <a:ext cx="11091672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Click to add title (Times New Roman 32 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19C1B-9847-492D-9832-3F08D03F2361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548640" y="1856232"/>
            <a:ext cx="11091672" cy="4453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slidemaster_copyright">
            <a:extLst>
              <a:ext uri="{FF2B5EF4-FFF2-40B4-BE49-F238E27FC236}">
                <a16:creationId xmlns:a16="http://schemas.microsoft.com/office/drawing/2014/main" id="{EBE4C112-DAE1-4383-B338-60D56B961C5A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0620847" y="6544205"/>
            <a:ext cx="553037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>
                <a:solidFill>
                  <a:srgbClr val="A3A1A8"/>
                </a:solidFill>
              </a:rPr>
              <a:t>© 2020 ZS</a:t>
            </a:r>
            <a:endParaRPr lang="en-US" sz="900" dirty="0">
              <a:solidFill>
                <a:srgbClr val="A3A1A8"/>
              </a:solidFill>
            </a:endParaRPr>
          </a:p>
        </p:txBody>
      </p:sp>
      <p:sp>
        <p:nvSpPr>
          <p:cNvPr id="13" name="slidemaster_pagenumber">
            <a:extLst>
              <a:ext uri="{FF2B5EF4-FFF2-40B4-BE49-F238E27FC236}">
                <a16:creationId xmlns:a16="http://schemas.microsoft.com/office/drawing/2014/main" id="{2877A940-A631-4E1B-B19B-5FF4D109B3FD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1499248" y="6544205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fld id="{DA07F8F6-7554-49F2-A940-4760BCDD8FCA}" type="slidenum">
              <a:rPr lang="en-US" sz="900" smtClean="0">
                <a:solidFill>
                  <a:srgbClr val="A3A1A8"/>
                </a:solidFill>
              </a:rPr>
              <a:pPr algn="ctr">
                <a:spcBef>
                  <a:spcPts val="0"/>
                </a:spcBef>
              </a:pPr>
              <a:t>‹#›</a:t>
            </a:fld>
            <a:endParaRPr lang="en-US" sz="900" dirty="0">
              <a:solidFill>
                <a:srgbClr val="A3A1A8"/>
              </a:solidFill>
            </a:endParaRPr>
          </a:p>
        </p:txBody>
      </p:sp>
      <p:sp>
        <p:nvSpPr>
          <p:cNvPr id="7" name="slidemaster_draft" hidden="1">
            <a:extLst>
              <a:ext uri="{FF2B5EF4-FFF2-40B4-BE49-F238E27FC236}">
                <a16:creationId xmlns:a16="http://schemas.microsoft.com/office/drawing/2014/main" id="{25417A80-DCE9-4A55-A666-815B9E2F92BA}"/>
              </a:ext>
            </a:extLst>
          </p:cNvPr>
          <p:cNvSpPr txBox="1"/>
          <p:nvPr userDrawn="1"/>
        </p:nvSpPr>
        <p:spPr>
          <a:xfrm>
            <a:off x="5931692" y="189999"/>
            <a:ext cx="328616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100" b="1">
                <a:solidFill>
                  <a:schemeClr val="tx2"/>
                </a:solidFill>
              </a:rPr>
              <a:t>Draft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3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89" r:id="rId4"/>
    <p:sldLayoutId id="2147483717" r:id="rId5"/>
    <p:sldLayoutId id="2147483694" r:id="rId6"/>
    <p:sldLayoutId id="2147483712" r:id="rId7"/>
    <p:sldLayoutId id="2147483711" r:id="rId8"/>
    <p:sldLayoutId id="2147483718" r:id="rId9"/>
    <p:sldLayoutId id="2147483695" r:id="rId10"/>
    <p:sldLayoutId id="2147483701" r:id="rId11"/>
    <p:sldLayoutId id="2147483693" r:id="rId12"/>
    <p:sldLayoutId id="2147483713" r:id="rId13"/>
    <p:sldLayoutId id="2147483714" r:id="rId14"/>
    <p:sldLayoutId id="2147483715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Wingdings 2" panose="05020102010507070707" pitchFamily="18" charset="2"/>
        <a:buChar char="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6" userDrawn="1">
          <p15:clr>
            <a:srgbClr val="F26B43"/>
          </p15:clr>
        </p15:guide>
        <p15:guide id="2" pos="7334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 /><Relationship Id="rId3" Type="http://schemas.openxmlformats.org/officeDocument/2006/relationships/image" Target="../media/image7.svg" /><Relationship Id="rId7" Type="http://schemas.openxmlformats.org/officeDocument/2006/relationships/image" Target="../media/image11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0.png" /><Relationship Id="rId5" Type="http://schemas.openxmlformats.org/officeDocument/2006/relationships/image" Target="../media/image9.svg" /><Relationship Id="rId4" Type="http://schemas.openxmlformats.org/officeDocument/2006/relationships/image" Target="../media/image8.png" /><Relationship Id="rId9" Type="http://schemas.openxmlformats.org/officeDocument/2006/relationships/image" Target="../media/image13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isclaimer" hidden="1">
            <a:extLst>
              <a:ext uri="{FF2B5EF4-FFF2-40B4-BE49-F238E27FC236}">
                <a16:creationId xmlns:a16="http://schemas.microsoft.com/office/drawing/2014/main" id="{B86C1C04-DC3A-4E9A-B551-D700178DD3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Confidential statement</a:t>
            </a:r>
          </a:p>
        </p:txBody>
      </p:sp>
      <p:cxnSp>
        <p:nvCxnSpPr>
          <p:cNvPr id="8" name="logoLine" hidden="1">
            <a:extLst>
              <a:ext uri="{FF2B5EF4-FFF2-40B4-BE49-F238E27FC236}">
                <a16:creationId xmlns:a16="http://schemas.microsoft.com/office/drawing/2014/main" id="{A23265D6-0423-4949-BAF5-7FA53CF0F3E9}"/>
              </a:ext>
            </a:extLst>
          </p:cNvPr>
          <p:cNvCxnSpPr/>
          <p:nvPr/>
        </p:nvCxnSpPr>
        <p:spPr>
          <a:xfrm>
            <a:off x="2451600" y="1033200"/>
            <a:ext cx="0" cy="230400"/>
          </a:xfrm>
          <a:prstGeom prst="line">
            <a:avLst/>
          </a:prstGeom>
          <a:ln w="9525" cap="rnd"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master_draft" hidden="1">
            <a:extLst>
              <a:ext uri="{FF2B5EF4-FFF2-40B4-BE49-F238E27FC236}">
                <a16:creationId xmlns:a16="http://schemas.microsoft.com/office/drawing/2014/main" id="{733109B8-29C7-4277-A7E9-7BD2EDE512A5}"/>
              </a:ext>
            </a:extLst>
          </p:cNvPr>
          <p:cNvSpPr txBox="1"/>
          <p:nvPr/>
        </p:nvSpPr>
        <p:spPr>
          <a:xfrm>
            <a:off x="5931692" y="189999"/>
            <a:ext cx="328616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100" b="1">
                <a:solidFill>
                  <a:schemeClr val="tx2"/>
                </a:solidFill>
              </a:rPr>
              <a:t>Draft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3996889-D3C3-364B-8038-FE1DBDEB6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F11620D7-1D5E-3748-9714-5138C2711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BFEFA91-2ED8-374B-A02D-FA188ABF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4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FAAAB-D2DA-4416-9B90-324C3C97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4133088"/>
            <a:ext cx="10369569" cy="2176272"/>
          </a:xfrm>
        </p:spPr>
        <p:txBody>
          <a:bodyPr/>
          <a:lstStyle/>
          <a:p>
            <a:r>
              <a:rPr lang="en-US" dirty="0"/>
              <a:t>These are optional deliverable and no marks will be deducted for not attempting this part. Participants attempting this section might have higher chances of qualifying for the next round.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2B2C1-B7AB-4083-81F1-5D3A78D94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information (optional)</a:t>
            </a:r>
          </a:p>
        </p:txBody>
      </p:sp>
    </p:spTree>
    <p:extLst>
      <p:ext uri="{BB962C8B-B14F-4D97-AF65-F5344CB8AC3E}">
        <p14:creationId xmlns:p14="http://schemas.microsoft.com/office/powerpoint/2010/main" val="38242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15BE2-B03D-429F-80AB-394FE509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Video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DF8092-88B2-4C70-A0AF-B5E09731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link here to a short 2 minute demonstration video of the working prototype, app, work flow or analytical model</a:t>
            </a:r>
          </a:p>
          <a:p>
            <a:endParaRPr lang="en-US" dirty="0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77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ZS would consider any evidence on user research and early user experience as a value add while considering the shortlist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feedback on estimated solution value through user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user experience feedback on solution prototype</a:t>
            </a:r>
          </a:p>
          <a:p>
            <a:endParaRPr lang="en-IN" dirty="0"/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407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9566A8A-8D01-46D8-A392-E4BED27F9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endmaster_draft" hidden="1">
            <a:extLst>
              <a:ext uri="{FF2B5EF4-FFF2-40B4-BE49-F238E27FC236}">
                <a16:creationId xmlns:a16="http://schemas.microsoft.com/office/drawing/2014/main" id="{59AD31A3-3CFA-4628-9979-1D27A76D5460}"/>
              </a:ext>
            </a:extLst>
          </p:cNvPr>
          <p:cNvSpPr txBox="1"/>
          <p:nvPr/>
        </p:nvSpPr>
        <p:spPr>
          <a:xfrm>
            <a:off x="5855550" y="189999"/>
            <a:ext cx="480901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106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7D61002-F7A2-4F2D-AD1E-9DA0460FD3BD}"/>
              </a:ext>
            </a:extLst>
          </p:cNvPr>
          <p:cNvGrpSpPr/>
          <p:nvPr/>
        </p:nvGrpSpPr>
        <p:grpSpPr bwMode="gray">
          <a:xfrm>
            <a:off x="4300022" y="822551"/>
            <a:ext cx="306910" cy="306910"/>
            <a:chOff x="6313199" y="4229315"/>
            <a:chExt cx="306910" cy="306910"/>
          </a:xfrm>
        </p:grpSpPr>
        <p:sp>
          <p:nvSpPr>
            <p:cNvPr id="18" name="Oval 50">
              <a:extLst>
                <a:ext uri="{FF2B5EF4-FFF2-40B4-BE49-F238E27FC236}">
                  <a16:creationId xmlns:a16="http://schemas.microsoft.com/office/drawing/2014/main" id="{157F3258-83DA-4435-A069-93F5AF2B42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CA9794-FA58-4C62-89C2-0AF0A21A909C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20" name="Arrow: Chevron 19">
                <a:extLst>
                  <a:ext uri="{FF2B5EF4-FFF2-40B4-BE49-F238E27FC236}">
                    <a16:creationId xmlns:a16="http://schemas.microsoft.com/office/drawing/2014/main" id="{ABF6D68E-376B-4AE1-B2DF-1B01A2AFB7BA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18467583-49E5-41C5-BCF6-64A4FE19AD05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04E068E5-192F-8849-A702-D5A10C72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1834C-EB0C-4BFE-BD9C-B22FFB380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47398"/>
              </p:ext>
            </p:extLst>
          </p:nvPr>
        </p:nvGraphicFramePr>
        <p:xfrm>
          <a:off x="4695118" y="614930"/>
          <a:ext cx="5898294" cy="560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8294">
                  <a:extLst>
                    <a:ext uri="{9D8B030D-6E8A-4147-A177-3AD203B41FA5}">
                      <a16:colId xmlns:a16="http://schemas.microsoft.com/office/drawing/2014/main" val="664073186"/>
                    </a:ext>
                  </a:extLst>
                </a:gridCol>
              </a:tblGrid>
              <a:tr h="70008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</a:t>
                      </a:r>
                      <a:r>
                        <a:rPr lang="en-US" sz="1800" kern="1200" baseline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summary</a:t>
                      </a:r>
                      <a:endParaRPr lang="en-US" sz="1800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10019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7284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 brief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083466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Uniqueness of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solution</a:t>
                      </a:r>
                      <a:endParaRPr lang="en-US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240228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 and scalability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376148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Potential roadblocks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937355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us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information (optional)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7D61002-F7A2-4F2D-AD1E-9DA0460FD3BD}"/>
              </a:ext>
            </a:extLst>
          </p:cNvPr>
          <p:cNvGrpSpPr/>
          <p:nvPr/>
        </p:nvGrpSpPr>
        <p:grpSpPr bwMode="gray">
          <a:xfrm>
            <a:off x="4300022" y="1493566"/>
            <a:ext cx="306910" cy="306910"/>
            <a:chOff x="6313199" y="4229315"/>
            <a:chExt cx="306910" cy="306910"/>
          </a:xfrm>
        </p:grpSpPr>
        <p:sp>
          <p:nvSpPr>
            <p:cNvPr id="10" name="Oval 50">
              <a:extLst>
                <a:ext uri="{FF2B5EF4-FFF2-40B4-BE49-F238E27FC236}">
                  <a16:creationId xmlns:a16="http://schemas.microsoft.com/office/drawing/2014/main" id="{157F3258-83DA-4435-A069-93F5AF2B42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CA9794-FA58-4C62-89C2-0AF0A21A909C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12" name="Arrow: Chevron 19">
                <a:extLst>
                  <a:ext uri="{FF2B5EF4-FFF2-40B4-BE49-F238E27FC236}">
                    <a16:creationId xmlns:a16="http://schemas.microsoft.com/office/drawing/2014/main" id="{ABF6D68E-376B-4AE1-B2DF-1B01A2AFB7BA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Arrow: Chevron 20">
                <a:extLst>
                  <a:ext uri="{FF2B5EF4-FFF2-40B4-BE49-F238E27FC236}">
                    <a16:creationId xmlns:a16="http://schemas.microsoft.com/office/drawing/2014/main" id="{18467583-49E5-41C5-BCF6-64A4FE19AD05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D61002-F7A2-4F2D-AD1E-9DA0460FD3BD}"/>
              </a:ext>
            </a:extLst>
          </p:cNvPr>
          <p:cNvGrpSpPr/>
          <p:nvPr/>
        </p:nvGrpSpPr>
        <p:grpSpPr bwMode="gray">
          <a:xfrm>
            <a:off x="4300022" y="2219992"/>
            <a:ext cx="306910" cy="306910"/>
            <a:chOff x="6313199" y="4229315"/>
            <a:chExt cx="306910" cy="306910"/>
          </a:xfrm>
        </p:grpSpPr>
        <p:sp>
          <p:nvSpPr>
            <p:cNvPr id="15" name="Oval 50">
              <a:extLst>
                <a:ext uri="{FF2B5EF4-FFF2-40B4-BE49-F238E27FC236}">
                  <a16:creationId xmlns:a16="http://schemas.microsoft.com/office/drawing/2014/main" id="{157F3258-83DA-4435-A069-93F5AF2B42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CA9794-FA58-4C62-89C2-0AF0A21A909C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22" name="Arrow: Chevron 19">
                <a:extLst>
                  <a:ext uri="{FF2B5EF4-FFF2-40B4-BE49-F238E27FC236}">
                    <a16:creationId xmlns:a16="http://schemas.microsoft.com/office/drawing/2014/main" id="{ABF6D68E-376B-4AE1-B2DF-1B01A2AFB7BA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Arrow: Chevron 20">
                <a:extLst>
                  <a:ext uri="{FF2B5EF4-FFF2-40B4-BE49-F238E27FC236}">
                    <a16:creationId xmlns:a16="http://schemas.microsoft.com/office/drawing/2014/main" id="{18467583-49E5-41C5-BCF6-64A4FE19AD05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D61002-F7A2-4F2D-AD1E-9DA0460FD3BD}"/>
              </a:ext>
            </a:extLst>
          </p:cNvPr>
          <p:cNvGrpSpPr/>
          <p:nvPr/>
        </p:nvGrpSpPr>
        <p:grpSpPr bwMode="gray">
          <a:xfrm>
            <a:off x="4298440" y="2905064"/>
            <a:ext cx="306910" cy="306910"/>
            <a:chOff x="6313199" y="4229315"/>
            <a:chExt cx="306910" cy="306910"/>
          </a:xfrm>
        </p:grpSpPr>
        <p:sp>
          <p:nvSpPr>
            <p:cNvPr id="25" name="Oval 50">
              <a:extLst>
                <a:ext uri="{FF2B5EF4-FFF2-40B4-BE49-F238E27FC236}">
                  <a16:creationId xmlns:a16="http://schemas.microsoft.com/office/drawing/2014/main" id="{157F3258-83DA-4435-A069-93F5AF2B42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3CA9794-FA58-4C62-89C2-0AF0A21A909C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27" name="Arrow: Chevron 19">
                <a:extLst>
                  <a:ext uri="{FF2B5EF4-FFF2-40B4-BE49-F238E27FC236}">
                    <a16:creationId xmlns:a16="http://schemas.microsoft.com/office/drawing/2014/main" id="{ABF6D68E-376B-4AE1-B2DF-1B01A2AFB7BA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Arrow: Chevron 20">
                <a:extLst>
                  <a:ext uri="{FF2B5EF4-FFF2-40B4-BE49-F238E27FC236}">
                    <a16:creationId xmlns:a16="http://schemas.microsoft.com/office/drawing/2014/main" id="{18467583-49E5-41C5-BCF6-64A4FE19AD05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D61002-F7A2-4F2D-AD1E-9DA0460FD3BD}"/>
              </a:ext>
            </a:extLst>
          </p:cNvPr>
          <p:cNvGrpSpPr/>
          <p:nvPr/>
        </p:nvGrpSpPr>
        <p:grpSpPr bwMode="gray">
          <a:xfrm>
            <a:off x="4300022" y="3590137"/>
            <a:ext cx="306910" cy="306910"/>
            <a:chOff x="6313199" y="4229315"/>
            <a:chExt cx="306910" cy="306910"/>
          </a:xfrm>
        </p:grpSpPr>
        <p:sp>
          <p:nvSpPr>
            <p:cNvPr id="30" name="Oval 50">
              <a:extLst>
                <a:ext uri="{FF2B5EF4-FFF2-40B4-BE49-F238E27FC236}">
                  <a16:creationId xmlns:a16="http://schemas.microsoft.com/office/drawing/2014/main" id="{157F3258-83DA-4435-A069-93F5AF2B42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3CA9794-FA58-4C62-89C2-0AF0A21A909C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32" name="Arrow: Chevron 19">
                <a:extLst>
                  <a:ext uri="{FF2B5EF4-FFF2-40B4-BE49-F238E27FC236}">
                    <a16:creationId xmlns:a16="http://schemas.microsoft.com/office/drawing/2014/main" id="{ABF6D68E-376B-4AE1-B2DF-1B01A2AFB7BA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Arrow: Chevron 20">
                <a:extLst>
                  <a:ext uri="{FF2B5EF4-FFF2-40B4-BE49-F238E27FC236}">
                    <a16:creationId xmlns:a16="http://schemas.microsoft.com/office/drawing/2014/main" id="{18467583-49E5-41C5-BCF6-64A4FE19AD05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61002-F7A2-4F2D-AD1E-9DA0460FD3BD}"/>
              </a:ext>
            </a:extLst>
          </p:cNvPr>
          <p:cNvGrpSpPr/>
          <p:nvPr/>
        </p:nvGrpSpPr>
        <p:grpSpPr bwMode="gray">
          <a:xfrm>
            <a:off x="4300022" y="4316563"/>
            <a:ext cx="306910" cy="306910"/>
            <a:chOff x="6313199" y="4229315"/>
            <a:chExt cx="306910" cy="306910"/>
          </a:xfrm>
        </p:grpSpPr>
        <p:sp>
          <p:nvSpPr>
            <p:cNvPr id="35" name="Oval 50">
              <a:extLst>
                <a:ext uri="{FF2B5EF4-FFF2-40B4-BE49-F238E27FC236}">
                  <a16:creationId xmlns:a16="http://schemas.microsoft.com/office/drawing/2014/main" id="{157F3258-83DA-4435-A069-93F5AF2B42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CA9794-FA58-4C62-89C2-0AF0A21A909C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37" name="Arrow: Chevron 19">
                <a:extLst>
                  <a:ext uri="{FF2B5EF4-FFF2-40B4-BE49-F238E27FC236}">
                    <a16:creationId xmlns:a16="http://schemas.microsoft.com/office/drawing/2014/main" id="{ABF6D68E-376B-4AE1-B2DF-1B01A2AFB7BA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Arrow: Chevron 20">
                <a:extLst>
                  <a:ext uri="{FF2B5EF4-FFF2-40B4-BE49-F238E27FC236}">
                    <a16:creationId xmlns:a16="http://schemas.microsoft.com/office/drawing/2014/main" id="{18467583-49E5-41C5-BCF6-64A4FE19AD05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D61002-F7A2-4F2D-AD1E-9DA0460FD3BD}"/>
              </a:ext>
            </a:extLst>
          </p:cNvPr>
          <p:cNvGrpSpPr/>
          <p:nvPr/>
        </p:nvGrpSpPr>
        <p:grpSpPr bwMode="gray">
          <a:xfrm>
            <a:off x="4303274" y="5016432"/>
            <a:ext cx="306910" cy="306910"/>
            <a:chOff x="6313199" y="4229315"/>
            <a:chExt cx="306910" cy="306910"/>
          </a:xfrm>
        </p:grpSpPr>
        <p:sp>
          <p:nvSpPr>
            <p:cNvPr id="40" name="Oval 50">
              <a:extLst>
                <a:ext uri="{FF2B5EF4-FFF2-40B4-BE49-F238E27FC236}">
                  <a16:creationId xmlns:a16="http://schemas.microsoft.com/office/drawing/2014/main" id="{157F3258-83DA-4435-A069-93F5AF2B42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3CA9794-FA58-4C62-89C2-0AF0A21A909C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42" name="Arrow: Chevron 19">
                <a:extLst>
                  <a:ext uri="{FF2B5EF4-FFF2-40B4-BE49-F238E27FC236}">
                    <a16:creationId xmlns:a16="http://schemas.microsoft.com/office/drawing/2014/main" id="{ABF6D68E-376B-4AE1-B2DF-1B01A2AFB7BA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Arrow: Chevron 20">
                <a:extLst>
                  <a:ext uri="{FF2B5EF4-FFF2-40B4-BE49-F238E27FC236}">
                    <a16:creationId xmlns:a16="http://schemas.microsoft.com/office/drawing/2014/main" id="{18467583-49E5-41C5-BCF6-64A4FE19AD05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7D61002-F7A2-4F2D-AD1E-9DA0460FD3BD}"/>
              </a:ext>
            </a:extLst>
          </p:cNvPr>
          <p:cNvGrpSpPr/>
          <p:nvPr/>
        </p:nvGrpSpPr>
        <p:grpSpPr bwMode="gray">
          <a:xfrm>
            <a:off x="4296858" y="5701504"/>
            <a:ext cx="306910" cy="306910"/>
            <a:chOff x="6313199" y="4229315"/>
            <a:chExt cx="306910" cy="306910"/>
          </a:xfrm>
        </p:grpSpPr>
        <p:sp>
          <p:nvSpPr>
            <p:cNvPr id="45" name="Oval 50">
              <a:extLst>
                <a:ext uri="{FF2B5EF4-FFF2-40B4-BE49-F238E27FC236}">
                  <a16:creationId xmlns:a16="http://schemas.microsoft.com/office/drawing/2014/main" id="{157F3258-83DA-4435-A069-93F5AF2B42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3CA9794-FA58-4C62-89C2-0AF0A21A909C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47" name="Arrow: Chevron 19">
                <a:extLst>
                  <a:ext uri="{FF2B5EF4-FFF2-40B4-BE49-F238E27FC236}">
                    <a16:creationId xmlns:a16="http://schemas.microsoft.com/office/drawing/2014/main" id="{ABF6D68E-376B-4AE1-B2DF-1B01A2AFB7BA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Arrow: Chevron 20">
                <a:extLst>
                  <a:ext uri="{FF2B5EF4-FFF2-40B4-BE49-F238E27FC236}">
                    <a16:creationId xmlns:a16="http://schemas.microsoft.com/office/drawing/2014/main" id="{18467583-49E5-41C5-BCF6-64A4FE19AD05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00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15BE2-B03D-429F-80AB-394FE509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DF8092-88B2-4C70-A0AF-B5E09731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your idea here (500 words max)</a:t>
            </a:r>
            <a:br>
              <a:rPr lang="en-US" dirty="0"/>
            </a:br>
            <a:r>
              <a:rPr lang="en-US" dirty="0"/>
              <a:t>Points to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brief – Details on problem statement, target audience, Healthcare issue, proposed solution and likely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stage of innovation that you are in: </a:t>
            </a:r>
          </a:p>
          <a:p>
            <a:pPr marL="742950" lvl="2" indent="-285750"/>
            <a:r>
              <a:rPr lang="en-US" dirty="0"/>
              <a:t>Stage 1 – Idea or Scoping</a:t>
            </a:r>
          </a:p>
          <a:p>
            <a:pPr marL="742950" lvl="2" indent="-285750"/>
            <a:r>
              <a:rPr lang="en-US" dirty="0"/>
              <a:t>Stage 2 – Proof of concept</a:t>
            </a:r>
          </a:p>
          <a:p>
            <a:pPr marL="742950" lvl="2" indent="-285750"/>
            <a:r>
              <a:rPr lang="en-US" dirty="0"/>
              <a:t>Stage 3 – Design and development</a:t>
            </a:r>
          </a:p>
          <a:p>
            <a:pPr marL="742950" lvl="2" indent="-285750"/>
            <a:r>
              <a:rPr lang="en-US" dirty="0"/>
              <a:t>Stage 4 – Validation</a:t>
            </a:r>
          </a:p>
          <a:p>
            <a:pPr marL="742950" lvl="2" indent="-285750"/>
            <a:r>
              <a:rPr lang="en-US" dirty="0"/>
              <a:t>Stage 5 – Launch or implementation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486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problem (400 words max)</a:t>
            </a:r>
            <a:br>
              <a:rPr lang="en-US" dirty="0"/>
            </a:br>
            <a:r>
              <a:rPr lang="en-US" dirty="0"/>
              <a:t>Points to include: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Highlight the impact of the problem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your target audience (user or beneficiary of your Idea - Internal/external users or stakeholders)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Why is this problem important to solve? (200 words)</a:t>
            </a:r>
          </a:p>
          <a:p>
            <a:endParaRPr lang="en-IN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4229389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088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your proposed solution (800 words max)</a:t>
            </a:r>
            <a:br>
              <a:rPr lang="en-US" dirty="0"/>
            </a:br>
            <a:r>
              <a:rPr lang="en-US" dirty="0"/>
              <a:t>Points to include: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Describe your approach and/or methodology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How much of the proposed solution is already done and how much is remaining?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Is there any technology or process behind your solution? (200 words max)</a:t>
            </a:r>
          </a:p>
          <a:p>
            <a:endParaRPr lang="en-IN" dirty="0"/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4229389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29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Uniqueness of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the Novelty/Innovativeness of the idea in the chosen problem area when compared to existing solutions and ongoing research (400 words max)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br>
              <a:rPr lang="en-US" dirty="0"/>
            </a:br>
            <a:r>
              <a:rPr lang="en-US" dirty="0"/>
              <a:t>Why should your solution be considered for the next round? (400 words max)</a:t>
            </a:r>
          </a:p>
          <a:p>
            <a:endParaRPr lang="en-IN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4229389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250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and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evidence to establish confidence in the proposed idea that it will likely lead to change in status quo in the relevant area when at scale? (400 words max)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br>
              <a:rPr lang="en-US" dirty="0"/>
            </a:br>
            <a:r>
              <a:rPr lang="en-US" dirty="0"/>
              <a:t>How easy will it be to adapt the solution specially with regards to meeting the growth and demand in the impacted area? (400 words max)</a:t>
            </a:r>
          </a:p>
          <a:p>
            <a:endParaRPr lang="en-IN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4229389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19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roadblocks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likely roadblocks this idea can face in terms of execution and implementation? (800 words max)</a:t>
            </a:r>
            <a:br>
              <a:rPr lang="en-US" dirty="0"/>
            </a:br>
            <a:r>
              <a:rPr lang="en-US" dirty="0"/>
              <a:t>Points to include: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Do you have any preliminary solution to address these roadblocks?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482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dy copy 2">
            <a:extLst>
              <a:ext uri="{FF2B5EF4-FFF2-40B4-BE49-F238E27FC236}">
                <a16:creationId xmlns:a16="http://schemas.microsoft.com/office/drawing/2014/main" id="{C3B68330-7F24-41B6-8C11-4898C93D10BC}"/>
              </a:ext>
            </a:extLst>
          </p:cNvPr>
          <p:cNvSpPr txBox="1">
            <a:spLocks/>
          </p:cNvSpPr>
          <p:nvPr/>
        </p:nvSpPr>
        <p:spPr>
          <a:xfrm>
            <a:off x="6373368" y="3243860"/>
            <a:ext cx="5266944" cy="13690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defTabSz="91440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sz="180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00">
                <a:latin typeface="+mn-lt"/>
              </a:defRPr>
            </a:lvl3pPr>
            <a:lvl4pPr marL="16002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 marL="20574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description of the team members - you can specify education qualification, institute, or any other significant achievement (200 words max)</a:t>
            </a:r>
          </a:p>
        </p:txBody>
      </p:sp>
      <p:sp>
        <p:nvSpPr>
          <p:cNvPr id="21" name="Body copy 1">
            <a:extLst>
              <a:ext uri="{FF2B5EF4-FFF2-40B4-BE49-F238E27FC236}">
                <a16:creationId xmlns:a16="http://schemas.microsoft.com/office/drawing/2014/main" id="{799D158E-9ED2-4237-BAA6-1E809CC52D85}"/>
              </a:ext>
            </a:extLst>
          </p:cNvPr>
          <p:cNvSpPr txBox="1">
            <a:spLocks/>
          </p:cNvSpPr>
          <p:nvPr/>
        </p:nvSpPr>
        <p:spPr>
          <a:xfrm>
            <a:off x="548640" y="3243859"/>
            <a:ext cx="5266944" cy="1369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defTabSz="91440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sz="180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00">
                <a:latin typeface="+mn-lt"/>
              </a:defRPr>
            </a:lvl3pPr>
            <a:lvl4pPr marL="16002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 marL="20574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description of the team members - you can specify education qualification, institute, or any other significant achievement (200 words max)</a:t>
            </a:r>
          </a:p>
          <a:p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403213-D22B-4836-B6B8-860915FF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29768"/>
            <a:ext cx="11091672" cy="492443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2D04F9-9A0F-4145-B662-EC7625A1F749}"/>
              </a:ext>
            </a:extLst>
          </p:cNvPr>
          <p:cNvSpPr/>
          <p:nvPr/>
        </p:nvSpPr>
        <p:spPr bwMode="gray">
          <a:xfrm>
            <a:off x="6373368" y="1243218"/>
            <a:ext cx="1645920" cy="164592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D1D0D4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Presenter’s</a:t>
            </a:r>
            <a:b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67AAF8-3CC3-43C9-A28F-196C19107EAE}"/>
              </a:ext>
            </a:extLst>
          </p:cNvPr>
          <p:cNvSpPr/>
          <p:nvPr/>
        </p:nvSpPr>
        <p:spPr bwMode="gray">
          <a:xfrm>
            <a:off x="548640" y="1243218"/>
            <a:ext cx="1645920" cy="164592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D1D0D4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Presenter’s</a:t>
            </a:r>
            <a:b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9FE08E-CAE3-4A71-808B-75B45A88E7B8}"/>
              </a:ext>
            </a:extLst>
          </p:cNvPr>
          <p:cNvSpPr txBox="1">
            <a:spLocks/>
          </p:cNvSpPr>
          <p:nvPr/>
        </p:nvSpPr>
        <p:spPr bwMode="gray">
          <a:xfrm>
            <a:off x="2523750" y="1350815"/>
            <a:ext cx="3236971" cy="119417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2225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463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84263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514475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8891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466975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8035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2607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7179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Last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City, Country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555.555.555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A5B3EFA-C468-45CA-AF62-FA2D4D8D1F3C}"/>
              </a:ext>
            </a:extLst>
          </p:cNvPr>
          <p:cNvSpPr txBox="1">
            <a:spLocks/>
          </p:cNvSpPr>
          <p:nvPr/>
        </p:nvSpPr>
        <p:spPr bwMode="gray">
          <a:xfrm>
            <a:off x="8348477" y="1350815"/>
            <a:ext cx="3236971" cy="119417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2225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463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84263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514475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8891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F868E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466975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8035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2607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7179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Last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City, Country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555.555.555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7532E44-4680-4B91-B09D-F059EA3DD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5418" y="2612377"/>
            <a:ext cx="164592" cy="16459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9E59C62-D283-41AA-9371-7DB2D5E8DB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0012" y="2607805"/>
            <a:ext cx="173736" cy="17373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1A773BA-482F-4899-9108-4932A4895B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3750" y="2612377"/>
            <a:ext cx="164592" cy="16459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74AE81B-C137-4688-B872-BDEE483FD6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1680" y="2626093"/>
            <a:ext cx="192024" cy="13716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1A5D126-4542-407E-B12D-7EF231C43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0145" y="2612377"/>
            <a:ext cx="164592" cy="16459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F4AF785E-10D0-4C37-8602-0D4D42EB4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4739" y="2607805"/>
            <a:ext cx="173736" cy="17373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FB9E0F8-5953-4C12-95D0-918935B9EE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477" y="2612377"/>
            <a:ext cx="164592" cy="16459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658E756-D11F-4993-B3B8-133E055B9B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6407" y="2626093"/>
            <a:ext cx="192024" cy="137160"/>
          </a:xfrm>
          <a:prstGeom prst="rect">
            <a:avLst/>
          </a:prstGeom>
        </p:spPr>
      </p:pic>
      <p:sp>
        <p:nvSpPr>
          <p:cNvPr id="18" name="Body copy 2">
            <a:extLst>
              <a:ext uri="{FF2B5EF4-FFF2-40B4-BE49-F238E27FC236}">
                <a16:creationId xmlns:a16="http://schemas.microsoft.com/office/drawing/2014/main" id="{C3B68330-7F24-41B6-8C11-4898C93D10BC}"/>
              </a:ext>
            </a:extLst>
          </p:cNvPr>
          <p:cNvSpPr txBox="1">
            <a:spLocks/>
          </p:cNvSpPr>
          <p:nvPr/>
        </p:nvSpPr>
        <p:spPr>
          <a:xfrm>
            <a:off x="548640" y="4866636"/>
            <a:ext cx="11036808" cy="1460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defTabSz="91440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sz="180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00">
                <a:latin typeface="+mn-lt"/>
              </a:defRPr>
            </a:lvl3pPr>
            <a:lvl4pPr marL="16002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 marL="20574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your team best placed to solve this problem (400 words max)</a:t>
            </a:r>
            <a:b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highlight relevant domain knowledge or any supporting document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4888207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3256227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4746165"/>
      </p:ext>
    </p:extLst>
  </p:cSld>
  <p:clrMapOvr>
    <a:masterClrMapping/>
  </p:clrMapOvr>
</p:sld>
</file>

<file path=ppt/theme/theme1.xml><?xml version="1.0" encoding="utf-8"?>
<a:theme xmlns:a="http://schemas.openxmlformats.org/drawingml/2006/main" name="ZS PPT 16x9">
  <a:themeElements>
    <a:clrScheme name="ZS Colors_Updated">
      <a:dk1>
        <a:srgbClr val="000000"/>
      </a:dk1>
      <a:lt1>
        <a:srgbClr val="FFFFFF"/>
      </a:lt1>
      <a:dk2>
        <a:srgbClr val="75737D"/>
      </a:dk2>
      <a:lt2>
        <a:srgbClr val="EC7200"/>
      </a:lt2>
      <a:accent1>
        <a:srgbClr val="1A1628"/>
      </a:accent1>
      <a:accent2>
        <a:srgbClr val="EC7200"/>
      </a:accent2>
      <a:accent3>
        <a:srgbClr val="32A29B"/>
      </a:accent3>
      <a:accent4>
        <a:srgbClr val="EAC959"/>
      </a:accent4>
      <a:accent5>
        <a:srgbClr val="408CFF"/>
      </a:accent5>
      <a:accent6>
        <a:srgbClr val="7FD07D"/>
      </a:accent6>
      <a:hlink>
        <a:srgbClr val="1A1628"/>
      </a:hlink>
      <a:folHlink>
        <a:srgbClr val="EC72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0"/>
          </a:spcAft>
          <a:defRPr sz="1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  <a:miter lim="800000"/>
        </a:ln>
      </a:spPr>
      <a:bodyPr wrap="none" lIns="0" tIns="0" rIns="0" bIns="0" rtlCol="0">
        <a:noAutofit/>
      </a:bodyPr>
      <a:lstStyle>
        <a:defPPr algn="l">
          <a:spcBef>
            <a:spcPts val="600"/>
          </a:spcBef>
          <a:spcAft>
            <a:spcPts val="0"/>
          </a:spcAft>
          <a:defRPr sz="18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urple">
      <a:srgbClr val="8F5AFF"/>
    </a:custClr>
    <a:custClr name="80% Gray">
      <a:srgbClr val="474554"/>
    </a:custClr>
    <a:custClr name="60% Gray">
      <a:srgbClr val="75737D"/>
    </a:custClr>
    <a:custClr name="40% Gray">
      <a:srgbClr val="A3A1A8"/>
    </a:custClr>
    <a:custClr name="20% Gray">
      <a:srgbClr val="D1D0D4"/>
    </a:custClr>
    <a:custClr name="Light Gray">
      <a:srgbClr val="F4F3F3"/>
    </a:custClr>
  </a:custClrLst>
  <a:extLst>
    <a:ext uri="{05A4C25C-085E-4340-85A3-A5531E510DB2}">
      <thm15:themeFamily xmlns:thm15="http://schemas.microsoft.com/office/thememl/2012/main" name="ZS PPT 16x9" id="{471A449A-F218-4E9E-99FA-CD95B83A0B7D}" vid="{FF1700C6-7EAC-42A7-BC2E-D627F97D4008}"/>
    </a:ext>
  </a:extLst>
</a:theme>
</file>

<file path=ppt/theme/theme2.xml><?xml version="1.0" encoding="utf-8"?>
<a:theme xmlns:a="http://schemas.openxmlformats.org/drawingml/2006/main" name="Office Theme">
  <a:themeElements>
    <a:clrScheme name="ZS 2020 Colors">
      <a:dk1>
        <a:srgbClr val="1A1628"/>
      </a:dk1>
      <a:lt1>
        <a:srgbClr val="FFFFFF"/>
      </a:lt1>
      <a:dk2>
        <a:srgbClr val="75737D"/>
      </a:dk2>
      <a:lt2>
        <a:srgbClr val="EC7200"/>
      </a:lt2>
      <a:accent1>
        <a:srgbClr val="1A1628"/>
      </a:accent1>
      <a:accent2>
        <a:srgbClr val="EC7200"/>
      </a:accent2>
      <a:accent3>
        <a:srgbClr val="32A29B"/>
      </a:accent3>
      <a:accent4>
        <a:srgbClr val="EAC959"/>
      </a:accent4>
      <a:accent5>
        <a:srgbClr val="408CFF"/>
      </a:accent5>
      <a:accent6>
        <a:srgbClr val="7FD07D"/>
      </a:accent6>
      <a:hlink>
        <a:srgbClr val="1A1628"/>
      </a:hlink>
      <a:folHlink>
        <a:srgbClr val="EC72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S 2020 Colors">
      <a:dk1>
        <a:srgbClr val="1A1628"/>
      </a:dk1>
      <a:lt1>
        <a:srgbClr val="FFFFFF"/>
      </a:lt1>
      <a:dk2>
        <a:srgbClr val="75737D"/>
      </a:dk2>
      <a:lt2>
        <a:srgbClr val="EC7200"/>
      </a:lt2>
      <a:accent1>
        <a:srgbClr val="1A1628"/>
      </a:accent1>
      <a:accent2>
        <a:srgbClr val="EC7200"/>
      </a:accent2>
      <a:accent3>
        <a:srgbClr val="32A29B"/>
      </a:accent3>
      <a:accent4>
        <a:srgbClr val="EAC959"/>
      </a:accent4>
      <a:accent5>
        <a:srgbClr val="408CFF"/>
      </a:accent5>
      <a:accent6>
        <a:srgbClr val="7FD07D"/>
      </a:accent6>
      <a:hlink>
        <a:srgbClr val="1A1628"/>
      </a:hlink>
      <a:folHlink>
        <a:srgbClr val="EC72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Document_x0020_Type xmlns="62399b39-8d8a-4c46-9135-fcfb64bda7ef" xsi:nil="true"/>
    <LikedBy xmlns="http://schemas.microsoft.com/sharepoint/v3">
      <UserInfo>
        <DisplayName/>
        <AccountId xsi:nil="true"/>
        <AccountType/>
      </UserInfo>
    </LikedBy>
    <TaxCatchAll xmlns="05764114-edfb-4a5c-940b-544059dd1a8c">
      <Value>407</Value>
    </TaxCatchAll>
    <TaxKeywordTaxHTField xmlns="05764114-edfb-4a5c-940b-544059dd1a8c">
      <Terms xmlns="http://schemas.microsoft.com/office/infopath/2007/PartnerControls">
        <TermInfo xmlns="http://schemas.microsoft.com/office/infopath/2007/PartnerControls">
          <TermName xmlns="http://schemas.microsoft.com/office/infopath/2007/PartnerControls">ZS</TermName>
          <TermId xmlns="http://schemas.microsoft.com/office/infopath/2007/PartnerControls">356bc6a6-127e-4b03-84ea-e42b6b38275e</TermId>
        </TermInfo>
      </Terms>
    </TaxKeywordTaxHTField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F01D07DE404194905F04085D6DB8" ma:contentTypeVersion="24" ma:contentTypeDescription="Create a new document." ma:contentTypeScope="" ma:versionID="262de94efe0d5d8f75d887ec8d0ccccd">
  <xsd:schema xmlns:xsd="http://www.w3.org/2001/XMLSchema" xmlns:xs="http://www.w3.org/2001/XMLSchema" xmlns:p="http://schemas.microsoft.com/office/2006/metadata/properties" xmlns:ns1="http://schemas.microsoft.com/sharepoint/v3" xmlns:ns2="05764114-edfb-4a5c-940b-544059dd1a8c" xmlns:ns3="62399b39-8d8a-4c46-9135-fcfb64bda7ef" targetNamespace="http://schemas.microsoft.com/office/2006/metadata/properties" ma:root="true" ma:fieldsID="7def3168fb2f276c732952fe8a55d735" ns1:_="" ns2:_="" ns3:_="">
    <xsd:import namespace="http://schemas.microsoft.com/sharepoint/v3"/>
    <xsd:import namespace="05764114-edfb-4a5c-940b-544059dd1a8c"/>
    <xsd:import namespace="62399b39-8d8a-4c46-9135-fcfb64bda7ef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3:Document_x0020_Typ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2:SharedWithUsers" minOccurs="0"/>
                <xsd:element ref="ns2:SharedWithDetail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7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8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9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0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1" nillable="true" ma:displayName="Number of Likes" ma:internalName="LikesCount">
      <xsd:simpleType>
        <xsd:restriction base="dms:Unknown"/>
      </xsd:simpleType>
    </xsd:element>
    <xsd:element name="LikedBy" ma:index="12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64114-edfb-4a5c-940b-544059dd1a8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5" nillable="true" ma:taxonomy="true" ma:internalName="TaxKeywordTaxHTField" ma:taxonomyFieldName="TaxKeyword" ma:displayName="Enterprise Keywords" ma:fieldId="{23f27201-bee3-471e-b2e7-b64fd8b7ca38}" ma:taxonomyMulti="true" ma:sspId="003f1f4f-fe90-473e-a893-ee8dfa259cd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6" nillable="true" ma:displayName="Taxonomy Catch All Column" ma:hidden="true" ma:list="{3a39d1d7-d191-4f5e-96e3-ef1e6a3c14a0}" ma:internalName="TaxCatchAll" ma:showField="CatchAllData" ma:web="05764114-edfb-4a5c-940b-544059dd1a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99b39-8d8a-4c46-9135-fcfb64bda7e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3" nillable="true" ma:displayName="Document Type" ma:internalName="Document_x0020_Type" ma:readOnly="false">
      <xsd:simpleType>
        <xsd:restriction base="dms:Text">
          <xsd:maxLength value="255"/>
        </xsd:restriction>
      </xsd:simple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584C74-4BE8-47B3-9AD1-94A85EB28CAC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62399b39-8d8a-4c46-9135-fcfb64bda7ef"/>
    <ds:schemaRef ds:uri="05764114-edfb-4a5c-940b-544059dd1a8c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C91502-CFC7-4411-BA10-31F74D837BB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05764114-edfb-4a5c-940b-544059dd1a8c"/>
    <ds:schemaRef ds:uri="62399b39-8d8a-4c46-9135-fcfb64bda7ef"/>
  </ds:schemaRefs>
</ds:datastoreItem>
</file>

<file path=customXml/itemProps3.xml><?xml version="1.0" encoding="utf-8"?>
<ds:datastoreItem xmlns:ds="http://schemas.openxmlformats.org/officeDocument/2006/customXml" ds:itemID="{4EBE04F6-7BCF-41BB-BFDE-2B07D5EA92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ZS PPT 16x9</Template>
  <TotalTime>5708</TotalTime>
  <Words>353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ZS PPT 16x9</vt:lpstr>
      <vt:lpstr>PowerPoint Presentation</vt:lpstr>
      <vt:lpstr>Agenda</vt:lpstr>
      <vt:lpstr>Executive summary</vt:lpstr>
      <vt:lpstr>Problem statement</vt:lpstr>
      <vt:lpstr>Solution brief</vt:lpstr>
      <vt:lpstr>Uniqueness of solution</vt:lpstr>
      <vt:lpstr>Impact and scalability</vt:lpstr>
      <vt:lpstr>Potential roadblocks</vt:lpstr>
      <vt:lpstr>About us</vt:lpstr>
      <vt:lpstr>These are optional deliverable and no marks will be deducted for not attempting this part. Participants attempting this section might have higher chances of qualifying for the next round.</vt:lpstr>
      <vt:lpstr>Demonstration Video</vt:lpstr>
      <vt:lpstr>Supporting documents</vt:lpstr>
      <vt:lpstr>Thank you!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Ghanghas;Arvind Kumar</dc:creator>
  <cp:keywords>ZS;TechGig</cp:keywords>
  <cp:lastModifiedBy>yashgupta2673@gmail.com</cp:lastModifiedBy>
  <cp:revision>30</cp:revision>
  <dcterms:created xsi:type="dcterms:W3CDTF">2020-10-08T08:08:34Z</dcterms:created>
  <dcterms:modified xsi:type="dcterms:W3CDTF">2020-12-16T14:50:22Z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  <property fmtid="{D5CDD505-2E9C-101B-9397-08002B2CF9AE}" pid="4" name="ContentTypeId">
    <vt:lpwstr>0x0101001326F01D07DE404194905F04085D6DB8</vt:lpwstr>
  </property>
  <property fmtid="{D5CDD505-2E9C-101B-9397-08002B2CF9AE}" pid="5" name="TaxKeyword">
    <vt:lpwstr>407;#ZS|356bc6a6-127e-4b03-84ea-e42b6b38275e</vt:lpwstr>
  </property>
</Properties>
</file>