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Lato Bold" charset="1" panose="020F0502020204030203"/>
      <p:regular r:id="rId29"/>
    </p:embeddedFont>
    <p:embeddedFont>
      <p:font typeface="Lato" charset="1" panose="020F0502020204030203"/>
      <p:regular r:id="rId30"/>
    </p:embeddedFont>
    <p:embeddedFont>
      <p:font typeface="Arimo Bold" charset="1" panose="020B0704020202020204"/>
      <p:regular r:id="rId31"/>
    </p:embeddedFont>
    <p:embeddedFont>
      <p:font typeface="Montserrat Medium" charset="1" panose="0000060000000000000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notesSlides/notesSlide4.xml" Type="http://schemas.openxmlformats.org/officeDocument/2006/relationships/notesSlide"/><Relationship Id="rId35" Target="notesSlides/notesSlide5.xml" Type="http://schemas.openxmlformats.org/officeDocument/2006/relationships/notesSlide"/><Relationship Id="rId36" Target="notesSlides/notesSlide6.xml" Type="http://schemas.openxmlformats.org/officeDocument/2006/relationships/notesSlide"/><Relationship Id="rId37" Target="notesSlides/notesSlide7.xml" Type="http://schemas.openxmlformats.org/officeDocument/2006/relationships/notesSlide"/><Relationship Id="rId38" Target="notesSlides/notesSlide8.xml" Type="http://schemas.openxmlformats.org/officeDocument/2006/relationships/notesSlide"/><Relationship Id="rId39" Target="notesSlides/notesSlide9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0.xml" Type="http://schemas.openxmlformats.org/officeDocument/2006/relationships/notesSlide"/><Relationship Id="rId41" Target="notesSlides/notesSlide11.xml" Type="http://schemas.openxmlformats.org/officeDocument/2006/relationships/notesSlide"/><Relationship Id="rId42" Target="fonts/font42.fntdata" Type="http://schemas.openxmlformats.org/officeDocument/2006/relationships/font"/><Relationship Id="rId43" Target="notesSlides/notesSlide12.xml" Type="http://schemas.openxmlformats.org/officeDocument/2006/relationships/notesSlide"/><Relationship Id="rId44" Target="notesSlides/notesSlide13.xml" Type="http://schemas.openxmlformats.org/officeDocument/2006/relationships/notesSlide"/><Relationship Id="rId45" Target="notesSlides/notesSlide14.xml" Type="http://schemas.openxmlformats.org/officeDocument/2006/relationships/notesSlide"/><Relationship Id="rId46" Target="notesSlides/notesSlide15.xml" Type="http://schemas.openxmlformats.org/officeDocument/2006/relationships/notesSlide"/><Relationship Id="rId47" Target="notesSlides/notesSlide16.xml" Type="http://schemas.openxmlformats.org/officeDocument/2006/relationships/notesSlide"/><Relationship Id="rId48" Target="notesSlides/notesSlide17.xml" Type="http://schemas.openxmlformats.org/officeDocument/2006/relationships/notesSlide"/><Relationship Id="rId49" Target="notesSlides/notesSlide18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9.xml" Type="http://schemas.openxmlformats.org/officeDocument/2006/relationships/notesSlide"/><Relationship Id="rId51" Target="notesSlides/notesSlide20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11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13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14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15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2" Target="../notesSlides/notesSlide16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notesSlides/notesSlide17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2" Target="../notesSlides/notesSlide18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50.png" Type="http://schemas.openxmlformats.org/officeDocument/2006/relationships/image"/><Relationship Id="rId2" Target="../notesSlides/notesSlide19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33.png" Type="http://schemas.openxmlformats.org/officeDocument/2006/relationships/image"/><Relationship Id="rId12" Target="../media/image34.pn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5.png" Type="http://schemas.openxmlformats.org/officeDocument/2006/relationships/image"/><Relationship Id="rId14" Target="../media/image36.png" Type="http://schemas.openxmlformats.org/officeDocument/2006/relationships/image"/><Relationship Id="rId15" Target="../media/image37.pn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295" y="-2237855"/>
            <a:ext cx="17868705" cy="17036681"/>
          </a:xfrm>
          <a:custGeom>
            <a:avLst/>
            <a:gdLst/>
            <a:ahLst/>
            <a:cxnLst/>
            <a:rect r="r" b="b" t="t" l="l"/>
            <a:pathLst>
              <a:path h="17036681" w="17868705">
                <a:moveTo>
                  <a:pt x="0" y="0"/>
                </a:moveTo>
                <a:lnTo>
                  <a:pt x="17868705" y="0"/>
                </a:lnTo>
                <a:lnTo>
                  <a:pt x="17868705" y="17036680"/>
                </a:lnTo>
                <a:lnTo>
                  <a:pt x="0" y="17036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09186" y="-1690264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90384" y="333101"/>
            <a:ext cx="2907232" cy="1199233"/>
          </a:xfrm>
          <a:custGeom>
            <a:avLst/>
            <a:gdLst/>
            <a:ahLst/>
            <a:cxnLst/>
            <a:rect r="r" b="b" t="t" l="l"/>
            <a:pathLst>
              <a:path h="1199233" w="2907232">
                <a:moveTo>
                  <a:pt x="0" y="0"/>
                </a:moveTo>
                <a:lnTo>
                  <a:pt x="2907232" y="0"/>
                </a:lnTo>
                <a:lnTo>
                  <a:pt x="2907232" y="1199233"/>
                </a:lnTo>
                <a:lnTo>
                  <a:pt x="0" y="11992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050156" y="7284925"/>
            <a:ext cx="804135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b="true" sz="2900" u="sng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Professor:</a:t>
            </a:r>
            <a:r>
              <a:rPr lang="en-US" sz="29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Dr. Hai Phan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106243" y="-1498298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3393070" y="7284925"/>
            <a:ext cx="9002527" cy="6059887"/>
            <a:chOff x="0" y="0"/>
            <a:chExt cx="12003369" cy="80798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93348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93348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3209186" y="-1799705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106243" y="-1607740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2888891">
            <a:off x="12833285" y="6935437"/>
            <a:ext cx="9002527" cy="6059887"/>
            <a:chOff x="0" y="0"/>
            <a:chExt cx="12003369" cy="80798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93348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93348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3681700">
            <a:off x="13610257" y="-1950409"/>
            <a:ext cx="6665779" cy="4567019"/>
            <a:chOff x="0" y="0"/>
            <a:chExt cx="8887705" cy="608935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145922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37257" y="401876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37257" y="255954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3706276" y="2436449"/>
            <a:ext cx="12255095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b="true" sz="62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Adap</a:t>
            </a:r>
            <a:r>
              <a:rPr lang="en-US" b="true" sz="62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ting the Self-Align Pipeline for Go Lang Instruction-Response Dataset Generation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92473" y="7284925"/>
            <a:ext cx="804135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u="sng" b="tru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Group:</a:t>
            </a:r>
            <a:r>
              <a:rPr lang="en-US" sz="29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Yash Chaudhary (ygc2)</a:t>
            </a:r>
          </a:p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            Kaviya Sree Ravikumar Meenakshi (kr549)</a:t>
            </a:r>
          </a:p>
          <a:p>
            <a:pPr algn="l">
              <a:lnSpc>
                <a:spcPts val="34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920021" y="5599733"/>
            <a:ext cx="804135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b="true" sz="29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DS677 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1425" y="2738207"/>
            <a:ext cx="14914203" cy="745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Objective: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Create programming task instructions based on the 3,511 Go seeds.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Process: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S-&gt;C (Seed to Concepts): LLM (StarCoder2-3B) extracted key Go programming concepts from each seed function's code.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C-&gt;I (Concepts to Instruction): LLM used these Go concepts (and the original seed context) to generate a natural language instruction for a Go programming task.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Key Adaptation for Go: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Modified System Prompts in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self-ossinstruct-fewshot.txt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to target Go concepts and instructions.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Created 6 new Go-specific few-shot examples for the LLM.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Hardcoded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language="Go"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in the Python script for property generation.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Generating Go Instructions from Seeds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1425" y="2738207"/>
            <a:ext cx="14914203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Output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: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~3,511 instruction-seed pairs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Example JSONL Ent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r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y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Output 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4406707"/>
            <a:ext cx="11537221" cy="378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2499" b="tru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</a:t>
            </a:r>
          </a:p>
          <a:p>
            <a:pPr algn="just">
              <a:lnSpc>
                <a:spcPts val="4249"/>
              </a:lnSpc>
            </a:pPr>
            <a:r>
              <a:rPr lang="en-US" b="true" sz="2499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"instruction": "Write a Go function `s</a:t>
            </a:r>
            <a:r>
              <a:rPr lang="en-US" b="true" sz="2499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umMap` that takes a map of integers and returns the sum of its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values.",</a:t>
            </a:r>
          </a:p>
          <a:p>
            <a:pPr algn="just">
              <a:lnSpc>
                <a:spcPts val="4249"/>
              </a:lnSpc>
            </a:pP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"seed": "// UnaliasFields returns SearchAttributes struct...\nfunc UnaliasFields(...) { ... } // Original seed code",</a:t>
            </a:r>
          </a:p>
          <a:p>
            <a:pPr algn="just">
              <a:lnSpc>
                <a:spcPts val="4249"/>
              </a:lnSpc>
            </a:pP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"concepts": ["map iter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tion", "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oning",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...]</a:t>
            </a:r>
          </a:p>
          <a:p>
            <a:pPr algn="just">
              <a:lnSpc>
                <a:spcPts val="5100"/>
              </a:lnSpc>
            </a:pPr>
            <a:r>
              <a:rPr lang="en-US" b="true" sz="3000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1132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06144">
            <a:off x="191196" y="2343911"/>
            <a:ext cx="4531790" cy="4446818"/>
          </a:xfrm>
          <a:custGeom>
            <a:avLst/>
            <a:gdLst/>
            <a:ahLst/>
            <a:cxnLst/>
            <a:rect r="r" b="b" t="t" l="l"/>
            <a:pathLst>
              <a:path h="4446818" w="4531790">
                <a:moveTo>
                  <a:pt x="0" y="0"/>
                </a:moveTo>
                <a:lnTo>
                  <a:pt x="4531789" y="0"/>
                </a:lnTo>
                <a:lnTo>
                  <a:pt x="4531789" y="4446819"/>
                </a:lnTo>
                <a:lnTo>
                  <a:pt x="0" y="444681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20928">
            <a:off x="3157347" y="4828554"/>
            <a:ext cx="3719798" cy="2966539"/>
          </a:xfrm>
          <a:custGeom>
            <a:avLst/>
            <a:gdLst/>
            <a:ahLst/>
            <a:cxnLst/>
            <a:rect r="r" b="b" t="t" l="l"/>
            <a:pathLst>
              <a:path h="2966539" w="3719798">
                <a:moveTo>
                  <a:pt x="0" y="0"/>
                </a:moveTo>
                <a:lnTo>
                  <a:pt x="3719798" y="0"/>
                </a:lnTo>
                <a:lnTo>
                  <a:pt x="3719798" y="2966539"/>
                </a:lnTo>
                <a:lnTo>
                  <a:pt x="0" y="296653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85775" y="5206800"/>
            <a:ext cx="9772211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Step 3 - Self-Validation (Generating Go Solutions &amp; Tests)</a:t>
            </a:r>
          </a:p>
          <a:p>
            <a:pPr algn="l">
              <a:lnSpc>
                <a:spcPts val="83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185775" y="2693075"/>
            <a:ext cx="22885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1425" y="2738207"/>
            <a:ext cx="14914203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Objective: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Ensure generated instructions are solvable and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 to c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rrect Go code.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Sub-step: I-&gt;R (Instruction -&gt; Response + Tests)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Used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self_ossinstruct.py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(I-&gt;R mode) with StarCoder2-3B.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Input: The ~3,511 instructions from Step 2.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Key Adaptation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Modified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self-ossinstruct-fewshot.txt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Go-specific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&gt;R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ystem pr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mp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examples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guiding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the LLM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to p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uce:</a:t>
            </a:r>
          </a:p>
          <a:p>
            <a:pPr algn="just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 Go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code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sol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ution.</a:t>
            </a:r>
          </a:p>
          <a:p>
            <a:pPr algn="just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Go test functions (usi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ng</a:t>
            </a:r>
            <a:r>
              <a:rPr lang="en-US" sz="3000" strike="noStrike" u="none">
                <a:solidFill>
                  <a:srgbClr val="2BCCCA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package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test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in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JSONL with instructions, original seeds, new LLM-generated Go solutions, and LLM-generated Go tests.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Validating Go 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765121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1900" y="2424075"/>
            <a:ext cx="14914203" cy="708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Challenge: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Original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execution_filter.py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wa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 for Python.</a:t>
            </a:r>
          </a:p>
          <a:p>
            <a:pPr algn="just">
              <a:lnSpc>
                <a:spcPts val="1679"/>
              </a:lnSpc>
              <a:spcBef>
                <a:spcPct val="0"/>
              </a:spcBef>
            </a:p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Our Solution: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Customized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the file with our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Go Validation Script.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Extracts Go solution and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test 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 from I-&gt;R output (handles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&lt;/response&gt; &lt;tests&gt;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tags and markdo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).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Write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em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orar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.go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_test.go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files.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Adds defa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ult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package main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import "testing"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Runs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go mod init solu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tionm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odule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mod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le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ecu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go t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est -v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im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eout 20s.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Keeps pai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rs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where 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go t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est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p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asses.</a:t>
            </a:r>
          </a:p>
          <a:p>
            <a:pPr algn="just">
              <a:lnSpc>
                <a:spcPts val="1679"/>
              </a:lnSpc>
              <a:spcBef>
                <a:spcPct val="0"/>
              </a:spcBef>
            </a:p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Res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u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lts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Input: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~3,511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instru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ction/sol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ution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/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test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ts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from I-&gt;R.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al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lid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t: 567 Go instruction-solution-test triplets.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Pass Rate: ~16% (This is expected; filters out incorrect/non-compiling LLM generations).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Executing Go Tests &amp; Filtering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1425" y="2738207"/>
            <a:ext cx="1491420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Example 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from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validated_go_i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30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ructions_final.jsonl</a:t>
            </a:r>
            <a:r>
              <a:rPr lang="en-US" b="true" sz="30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Example of a Final Validated Entry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3893782"/>
            <a:ext cx="11537221" cy="378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2499" b="tru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</a:t>
            </a:r>
          </a:p>
          <a:p>
            <a:pPr algn="just">
              <a:lnSpc>
                <a:spcPts val="4249"/>
              </a:lnSpc>
            </a:pPr>
            <a:r>
              <a:rPr lang="en-US" b="true" sz="2499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499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"instruction": "Write a Go function `s</a:t>
            </a:r>
            <a:r>
              <a:rPr lang="en-US" b="true" sz="2499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umMap` that takes a map of integers and returns the sum of its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values.",</a:t>
            </a:r>
          </a:p>
          <a:p>
            <a:pPr algn="just">
              <a:lnSpc>
                <a:spcPts val="4249"/>
              </a:lnSpc>
            </a:pP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"seed": "// UnaliasFields ... (original seed for reference)",</a:t>
            </a:r>
          </a:p>
          <a:p>
            <a:pPr algn="just">
              <a:lnSpc>
                <a:spcPts val="4249"/>
              </a:lnSpc>
            </a:pP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"llm_generated_solution": "func sumMap(m map[string]int) int { ... }",</a:t>
            </a:r>
          </a:p>
          <a:p>
            <a:pPr algn="just">
              <a:lnSpc>
                <a:spcPts val="4249"/>
              </a:lnSpc>
            </a:pP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"llm_generated_tests":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"func TestSumMap(t *tes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ting.T) {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499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... }"</a:t>
            </a:r>
          </a:p>
          <a:p>
            <a:pPr algn="just">
              <a:lnSpc>
                <a:spcPts val="5100"/>
              </a:lnSpc>
            </a:pPr>
            <a:r>
              <a:rPr lang="en-US" b="true" sz="3000" strike="noStrike" u="none">
                <a:solidFill>
                  <a:srgbClr val="34909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1132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50040">
            <a:off x="4096413" y="5235375"/>
            <a:ext cx="2492040" cy="2492040"/>
          </a:xfrm>
          <a:custGeom>
            <a:avLst/>
            <a:gdLst/>
            <a:ahLst/>
            <a:cxnLst/>
            <a:rect r="r" b="b" t="t" l="l"/>
            <a:pathLst>
              <a:path h="2492040" w="2492040">
                <a:moveTo>
                  <a:pt x="0" y="0"/>
                </a:moveTo>
                <a:lnTo>
                  <a:pt x="2492041" y="0"/>
                </a:lnTo>
                <a:lnTo>
                  <a:pt x="2492041" y="2492040"/>
                </a:lnTo>
                <a:lnTo>
                  <a:pt x="0" y="2492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85775" y="5206800"/>
            <a:ext cx="9772211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Challenges &amp; Key Learnings</a:t>
            </a:r>
          </a:p>
          <a:p>
            <a:pPr algn="l">
              <a:lnSpc>
                <a:spcPts val="83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185775" y="2693075"/>
            <a:ext cx="22885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56590" y="2853524"/>
            <a:ext cx="3437204" cy="3437204"/>
          </a:xfrm>
          <a:custGeom>
            <a:avLst/>
            <a:gdLst/>
            <a:ahLst/>
            <a:cxnLst/>
            <a:rect r="r" b="b" t="t" l="l"/>
            <a:pathLst>
              <a:path h="3437204" w="3437204">
                <a:moveTo>
                  <a:pt x="0" y="0"/>
                </a:moveTo>
                <a:lnTo>
                  <a:pt x="3437204" y="0"/>
                </a:lnTo>
                <a:lnTo>
                  <a:pt x="3437204" y="3437204"/>
                </a:lnTo>
                <a:lnTo>
                  <a:pt x="0" y="343720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765121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1425" y="2433600"/>
            <a:ext cx="14914203" cy="718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Main Challenge: </a:t>
            </a:r>
            <a:r>
              <a:rPr lang="en-US" sz="29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Adapt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ing th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 Python-focused Self-Align pipeline to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work effectively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for the Go language.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P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ro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mp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t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 Eng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in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eering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Ex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ensive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eff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rt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to cr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eate Go-spec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fic system prom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pt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and few-shot examples for each LLM interaction 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ge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(S-&gt;C, C-&gt;I, I-&gt;R).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Go 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Exec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ution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Neede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 a custom script for Go test execution (</a:t>
            </a:r>
            <a:r>
              <a:rPr lang="en-US" sz="2900" strike="noStrike" u="none">
                <a:solidFill>
                  <a:srgbClr val="34909D"/>
                </a:solidFill>
                <a:latin typeface="Lato"/>
                <a:ea typeface="Lato"/>
                <a:cs typeface="Lato"/>
                <a:sym typeface="Lato"/>
              </a:rPr>
              <a:t>go test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) as the prov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ided fil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was Python-based.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Han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ling Go's package and import requirements for testing was important.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LLM Variability: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tarC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oder2's G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ode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generation quali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ty var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ed. Many outputs failed compilation or 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ests,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emphas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izi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the 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eed for the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str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ct validation 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tep.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Environment: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Managing Conda 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nvironmen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ts, HPC 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urce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imit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 (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isk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quot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GPU memory), and tooling (vLLM, Go compiler).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Learning: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Gained insights into automated data generation pipelines, the nuances of LLM prompting for code, and specifics of Go tooling.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Challenges &amp; Key Learnings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61607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3031" y="3163201"/>
            <a:ext cx="4537088" cy="3584299"/>
          </a:xfrm>
          <a:custGeom>
            <a:avLst/>
            <a:gdLst/>
            <a:ahLst/>
            <a:cxnLst/>
            <a:rect r="r" b="b" t="t" l="l"/>
            <a:pathLst>
              <a:path h="3584299" w="4537088">
                <a:moveTo>
                  <a:pt x="0" y="0"/>
                </a:moveTo>
                <a:lnTo>
                  <a:pt x="4537088" y="0"/>
                </a:lnTo>
                <a:lnTo>
                  <a:pt x="4537088" y="3584299"/>
                </a:lnTo>
                <a:lnTo>
                  <a:pt x="0" y="358429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185775" y="5206800"/>
            <a:ext cx="9772211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85775" y="2693075"/>
            <a:ext cx="22885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06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469203">
            <a:off x="3923620" y="5133548"/>
            <a:ext cx="2811514" cy="2811514"/>
          </a:xfrm>
          <a:custGeom>
            <a:avLst/>
            <a:gdLst/>
            <a:ahLst/>
            <a:cxnLst/>
            <a:rect r="r" b="b" t="t" l="l"/>
            <a:pathLst>
              <a:path h="2811514" w="2811514">
                <a:moveTo>
                  <a:pt x="0" y="0"/>
                </a:moveTo>
                <a:lnTo>
                  <a:pt x="2811514" y="0"/>
                </a:lnTo>
                <a:lnTo>
                  <a:pt x="2811514" y="2811514"/>
                </a:lnTo>
                <a:lnTo>
                  <a:pt x="0" y="281151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765121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32779" y="5143500"/>
            <a:ext cx="4215212" cy="4852043"/>
          </a:xfrm>
          <a:custGeom>
            <a:avLst/>
            <a:gdLst/>
            <a:ahLst/>
            <a:cxnLst/>
            <a:rect r="r" b="b" t="t" l="l"/>
            <a:pathLst>
              <a:path h="4852043" w="4215212">
                <a:moveTo>
                  <a:pt x="0" y="0"/>
                </a:moveTo>
                <a:lnTo>
                  <a:pt x="4215212" y="0"/>
                </a:lnTo>
                <a:lnTo>
                  <a:pt x="4215212" y="4852043"/>
                </a:lnTo>
                <a:lnTo>
                  <a:pt x="0" y="48520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1425" y="2424075"/>
            <a:ext cx="14914203" cy="393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b="tru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Summary: 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Successfully adapted a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nd execut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ed the 3-step Self-Align pipeline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for Go.</a:t>
            </a:r>
          </a:p>
          <a:p>
            <a:pPr algn="just" marL="626111" indent="-313055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roduc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ed a final v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ali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d dataset of 567 Go instruct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on-response-test pairs.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Data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se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t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 Utili</a:t>
            </a: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ty: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dataset 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su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table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for fi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e-tuning 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ins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tr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uc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2900" strike="noStrike" u="none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on models for Go code generation.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b="true" sz="2900" strike="noStrike" u="non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Project Repository: </a:t>
            </a:r>
            <a:r>
              <a:rPr lang="en-US" b="true" sz="2900" strike="noStrike" u="sng">
                <a:solidFill>
                  <a:srgbClr val="34909D"/>
                </a:solidFill>
                <a:latin typeface="Lato Bold"/>
                <a:ea typeface="Lato Bold"/>
                <a:cs typeface="Lato Bold"/>
                <a:sym typeface="Lato Bold"/>
              </a:rPr>
              <a:t>https://github.com/Yash3561/SelfAlign_Project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3746" y="6551859"/>
            <a:ext cx="8031556" cy="7650073"/>
          </a:xfrm>
          <a:custGeom>
            <a:avLst/>
            <a:gdLst/>
            <a:ahLst/>
            <a:cxnLst/>
            <a:rect r="r" b="b" t="t" l="l"/>
            <a:pathLst>
              <a:path h="7650073" w="8031556">
                <a:moveTo>
                  <a:pt x="0" y="0"/>
                </a:moveTo>
                <a:lnTo>
                  <a:pt x="8031556" y="0"/>
                </a:lnTo>
                <a:lnTo>
                  <a:pt x="8031556" y="7650074"/>
                </a:lnTo>
                <a:lnTo>
                  <a:pt x="0" y="76500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39832" y="-3129853"/>
            <a:ext cx="6026633" cy="6667359"/>
          </a:xfrm>
          <a:custGeom>
            <a:avLst/>
            <a:gdLst/>
            <a:ahLst/>
            <a:cxnLst/>
            <a:rect r="r" b="b" t="t" l="l"/>
            <a:pathLst>
              <a:path h="6667359" w="6026633">
                <a:moveTo>
                  <a:pt x="0" y="0"/>
                </a:moveTo>
                <a:lnTo>
                  <a:pt x="6026632" y="0"/>
                </a:lnTo>
                <a:lnTo>
                  <a:pt x="6026632" y="6667360"/>
                </a:lnTo>
                <a:lnTo>
                  <a:pt x="0" y="66673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Table of 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93375" y="2469596"/>
            <a:ext cx="12865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3375" y="5641256"/>
            <a:ext cx="12865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82375" y="2469596"/>
            <a:ext cx="12865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82375" y="5641256"/>
            <a:ext cx="12865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82050" y="2469596"/>
            <a:ext cx="12865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82050" y="5641256"/>
            <a:ext cx="1286550" cy="9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93375" y="3887800"/>
            <a:ext cx="44281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Goal &amp; Framework Diagram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82375" y="3887800"/>
            <a:ext cx="4428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Step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82050" y="3887800"/>
            <a:ext cx="4428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Step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93375" y="7059550"/>
            <a:ext cx="4428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Step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82375" y="7059550"/>
            <a:ext cx="442815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Ch</a:t>
            </a: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allenges &amp; Key Learnings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82050" y="7059550"/>
            <a:ext cx="442815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9295" y="-2237855"/>
            <a:ext cx="17868705" cy="17036681"/>
          </a:xfrm>
          <a:custGeom>
            <a:avLst/>
            <a:gdLst/>
            <a:ahLst/>
            <a:cxnLst/>
            <a:rect r="r" b="b" t="t" l="l"/>
            <a:pathLst>
              <a:path h="17036681" w="17868705">
                <a:moveTo>
                  <a:pt x="0" y="0"/>
                </a:moveTo>
                <a:lnTo>
                  <a:pt x="17868705" y="0"/>
                </a:lnTo>
                <a:lnTo>
                  <a:pt x="17868705" y="17036680"/>
                </a:lnTo>
                <a:lnTo>
                  <a:pt x="0" y="170366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09186" y="-1690264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06243" y="-1498298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3393070" y="7284925"/>
            <a:ext cx="9002527" cy="6059887"/>
            <a:chOff x="0" y="0"/>
            <a:chExt cx="12003369" cy="8079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493348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93348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3209186" y="-1799705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106243" y="-1607740"/>
            <a:ext cx="6562836" cy="4265612"/>
          </a:xfrm>
          <a:custGeom>
            <a:avLst/>
            <a:gdLst/>
            <a:ahLst/>
            <a:cxnLst/>
            <a:rect r="r" b="b" t="t" l="l"/>
            <a:pathLst>
              <a:path h="4265612" w="6562836">
                <a:moveTo>
                  <a:pt x="0" y="0"/>
                </a:moveTo>
                <a:lnTo>
                  <a:pt x="6562836" y="0"/>
                </a:lnTo>
                <a:lnTo>
                  <a:pt x="6562836" y="4265612"/>
                </a:lnTo>
                <a:lnTo>
                  <a:pt x="0" y="426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2888891">
            <a:off x="12833285" y="6935437"/>
            <a:ext cx="9002527" cy="6059887"/>
            <a:chOff x="0" y="0"/>
            <a:chExt cx="12003369" cy="80798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493348" y="0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93348" y="401028"/>
              <a:ext cx="11510021" cy="7678821"/>
            </a:xfrm>
            <a:custGeom>
              <a:avLst/>
              <a:gdLst/>
              <a:ahLst/>
              <a:cxnLst/>
              <a:rect r="r" b="b" t="t" l="l"/>
              <a:pathLst>
                <a:path h="7678821" w="11510021">
                  <a:moveTo>
                    <a:pt x="0" y="0"/>
                  </a:moveTo>
                  <a:lnTo>
                    <a:pt x="11510021" y="0"/>
                  </a:lnTo>
                  <a:lnTo>
                    <a:pt x="11510021" y="7678821"/>
                  </a:lnTo>
                  <a:lnTo>
                    <a:pt x="0" y="76788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3681700">
            <a:off x="13610257" y="-1950409"/>
            <a:ext cx="6665779" cy="4567019"/>
            <a:chOff x="0" y="0"/>
            <a:chExt cx="8887705" cy="60893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145922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37257" y="401876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37257" y="255954"/>
              <a:ext cx="8750448" cy="5687483"/>
            </a:xfrm>
            <a:custGeom>
              <a:avLst/>
              <a:gdLst/>
              <a:ahLst/>
              <a:cxnLst/>
              <a:rect r="r" b="b" t="t" l="l"/>
              <a:pathLst>
                <a:path h="5687483" w="8750448">
                  <a:moveTo>
                    <a:pt x="0" y="0"/>
                  </a:moveTo>
                  <a:lnTo>
                    <a:pt x="8750448" y="0"/>
                  </a:lnTo>
                  <a:lnTo>
                    <a:pt x="8750448" y="5687483"/>
                  </a:lnTo>
                  <a:lnTo>
                    <a:pt x="0" y="56874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6658377" y="634508"/>
            <a:ext cx="4971247" cy="4971247"/>
          </a:xfrm>
          <a:custGeom>
            <a:avLst/>
            <a:gdLst/>
            <a:ahLst/>
            <a:cxnLst/>
            <a:rect r="r" b="b" t="t" l="l"/>
            <a:pathLst>
              <a:path h="4971247" w="4971247">
                <a:moveTo>
                  <a:pt x="0" y="0"/>
                </a:moveTo>
                <a:lnTo>
                  <a:pt x="4971246" y="0"/>
                </a:lnTo>
                <a:lnTo>
                  <a:pt x="4971246" y="4971246"/>
                </a:lnTo>
                <a:lnTo>
                  <a:pt x="0" y="49712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887374" y="5567654"/>
            <a:ext cx="9772211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b="true" sz="12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1132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0197" y="2905303"/>
            <a:ext cx="4073203" cy="3589510"/>
          </a:xfrm>
          <a:custGeom>
            <a:avLst/>
            <a:gdLst/>
            <a:ahLst/>
            <a:cxnLst/>
            <a:rect r="r" b="b" t="t" l="l"/>
            <a:pathLst>
              <a:path h="3589510" w="4073203">
                <a:moveTo>
                  <a:pt x="0" y="0"/>
                </a:moveTo>
                <a:lnTo>
                  <a:pt x="4073203" y="0"/>
                </a:lnTo>
                <a:lnTo>
                  <a:pt x="4073203" y="3589510"/>
                </a:lnTo>
                <a:lnTo>
                  <a:pt x="0" y="35895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13283">
            <a:off x="3594190" y="5695021"/>
            <a:ext cx="3493898" cy="2231728"/>
          </a:xfrm>
          <a:custGeom>
            <a:avLst/>
            <a:gdLst/>
            <a:ahLst/>
            <a:cxnLst/>
            <a:rect r="r" b="b" t="t" l="l"/>
            <a:pathLst>
              <a:path h="2231728" w="3493898">
                <a:moveTo>
                  <a:pt x="0" y="0"/>
                </a:moveTo>
                <a:lnTo>
                  <a:pt x="3493898" y="0"/>
                </a:lnTo>
                <a:lnTo>
                  <a:pt x="3493898" y="2231728"/>
                </a:lnTo>
                <a:lnTo>
                  <a:pt x="0" y="22317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85775" y="5206800"/>
            <a:ext cx="907352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Goal &amp; Framework 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5775" y="2693075"/>
            <a:ext cx="22885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00949" y="4733953"/>
            <a:ext cx="8763868" cy="4524347"/>
          </a:xfrm>
          <a:custGeom>
            <a:avLst/>
            <a:gdLst/>
            <a:ahLst/>
            <a:cxnLst/>
            <a:rect r="r" b="b" t="t" l="l"/>
            <a:pathLst>
              <a:path h="4524347" w="8763868">
                <a:moveTo>
                  <a:pt x="0" y="0"/>
                </a:moveTo>
                <a:lnTo>
                  <a:pt x="8763868" y="0"/>
                </a:lnTo>
                <a:lnTo>
                  <a:pt x="8763868" y="4524347"/>
                </a:lnTo>
                <a:lnTo>
                  <a:pt x="0" y="45243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Goal &amp; Framework 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2427966"/>
            <a:ext cx="14914203" cy="180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b="true" sz="24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Goal: </a:t>
            </a:r>
            <a:r>
              <a:rPr lang="en-US" sz="24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n-US" sz="24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 implement and adapt the Self-Align pipeline to automatically generate a high-quality dataset of Go instruction-response pairs suitable for fine-tuning instruction-following LLMs.</a:t>
            </a:r>
          </a:p>
          <a:p>
            <a:pPr algn="just">
              <a:lnSpc>
                <a:spcPts val="2879"/>
              </a:lnSpc>
            </a:pPr>
          </a:p>
          <a:p>
            <a:pPr algn="just">
              <a:lnSpc>
                <a:spcPts val="2879"/>
              </a:lnSpc>
            </a:pPr>
          </a:p>
          <a:p>
            <a:pPr algn="just">
              <a:lnSpc>
                <a:spcPts val="2879"/>
              </a:lnSpc>
            </a:pPr>
            <a:r>
              <a:rPr lang="en-US" b="true" sz="24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Framework Diagram: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1132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5255" y="2477429"/>
            <a:ext cx="3252122" cy="3811080"/>
          </a:xfrm>
          <a:custGeom>
            <a:avLst/>
            <a:gdLst/>
            <a:ahLst/>
            <a:cxnLst/>
            <a:rect r="r" b="b" t="t" l="l"/>
            <a:pathLst>
              <a:path h="3811080" w="3252122">
                <a:moveTo>
                  <a:pt x="0" y="0"/>
                </a:moveTo>
                <a:lnTo>
                  <a:pt x="3252122" y="0"/>
                </a:lnTo>
                <a:lnTo>
                  <a:pt x="3252122" y="3811080"/>
                </a:lnTo>
                <a:lnTo>
                  <a:pt x="0" y="38110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89891">
            <a:off x="3268642" y="4463626"/>
            <a:ext cx="3649767" cy="3649767"/>
          </a:xfrm>
          <a:custGeom>
            <a:avLst/>
            <a:gdLst/>
            <a:ahLst/>
            <a:cxnLst/>
            <a:rect r="r" b="b" t="t" l="l"/>
            <a:pathLst>
              <a:path h="3649767" w="3649767">
                <a:moveTo>
                  <a:pt x="0" y="0"/>
                </a:moveTo>
                <a:lnTo>
                  <a:pt x="3649767" y="0"/>
                </a:lnTo>
                <a:lnTo>
                  <a:pt x="3649767" y="3649766"/>
                </a:lnTo>
                <a:lnTo>
                  <a:pt x="0" y="36497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85775" y="5206800"/>
            <a:ext cx="9073525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Step 1 - Seed Dataset Curation for Go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5775" y="2693075"/>
            <a:ext cx="22885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17888" y="7599783"/>
            <a:ext cx="4563160" cy="1214869"/>
          </a:xfrm>
          <a:custGeom>
            <a:avLst/>
            <a:gdLst/>
            <a:ahLst/>
            <a:cxnLst/>
            <a:rect r="r" b="b" t="t" l="l"/>
            <a:pathLst>
              <a:path h="1214869" w="4563160">
                <a:moveTo>
                  <a:pt x="0" y="0"/>
                </a:moveTo>
                <a:lnTo>
                  <a:pt x="4563161" y="0"/>
                </a:lnTo>
                <a:lnTo>
                  <a:pt x="4563161" y="1214869"/>
                </a:lnTo>
                <a:lnTo>
                  <a:pt x="0" y="121486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-4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86729" y="7395392"/>
            <a:ext cx="4066256" cy="1623653"/>
          </a:xfrm>
          <a:custGeom>
            <a:avLst/>
            <a:gdLst/>
            <a:ahLst/>
            <a:cxnLst/>
            <a:rect r="r" b="b" t="t" l="l"/>
            <a:pathLst>
              <a:path h="1623653" w="4066256">
                <a:moveTo>
                  <a:pt x="0" y="0"/>
                </a:moveTo>
                <a:lnTo>
                  <a:pt x="4066256" y="0"/>
                </a:lnTo>
                <a:lnTo>
                  <a:pt x="4066256" y="1623652"/>
                </a:lnTo>
                <a:lnTo>
                  <a:pt x="0" y="1623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881" t="-2936" r="0" b="-6208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TextBox 9" id="9"/>
          <p:cNvSpPr txBox="true"/>
          <p:nvPr/>
        </p:nvSpPr>
        <p:spPr>
          <a:xfrm rot="0">
            <a:off x="1531425" y="2738207"/>
            <a:ext cx="14914203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Data S</a:t>
            </a:r>
            <a:r>
              <a:rPr lang="en-US" b="true" sz="30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ource: </a:t>
            </a: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"The Stack v2" dataset (Go language subset).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Initial Extraction: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Used Tree-sitter to parse Go files.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Extracted Go functions and their preceding comments.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Started with an initial sample of ~40,000 Go code snippets.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Filtered out non-parseable or syntactically invalid Go files and those without extractable top-level functions and comments using Tree-sitter.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4552985" y="8207218"/>
            <a:ext cx="764904" cy="0"/>
          </a:xfrm>
          <a:prstGeom prst="line">
            <a:avLst/>
          </a:prstGeom>
          <a:ln cap="flat" w="38100">
            <a:solidFill>
              <a:srgbClr val="BA003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394631" y="7737611"/>
            <a:ext cx="7667045" cy="939213"/>
          </a:xfrm>
          <a:custGeom>
            <a:avLst/>
            <a:gdLst/>
            <a:ahLst/>
            <a:cxnLst/>
            <a:rect r="r" b="b" t="t" l="l"/>
            <a:pathLst>
              <a:path h="939213" w="7667045">
                <a:moveTo>
                  <a:pt x="0" y="0"/>
                </a:moveTo>
                <a:lnTo>
                  <a:pt x="7667044" y="0"/>
                </a:lnTo>
                <a:lnTo>
                  <a:pt x="7667044" y="939213"/>
                </a:lnTo>
                <a:lnTo>
                  <a:pt x="0" y="93921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TextBox 12" id="12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Part 1: Extraction &amp; Initial Size</a:t>
            </a:r>
          </a:p>
        </p:txBody>
      </p:sp>
      <p:sp>
        <p:nvSpPr>
          <p:cNvPr name="AutoShape 13" id="13"/>
          <p:cNvSpPr/>
          <p:nvPr/>
        </p:nvSpPr>
        <p:spPr>
          <a:xfrm>
            <a:off x="9881049" y="8207218"/>
            <a:ext cx="513582" cy="0"/>
          </a:xfrm>
          <a:prstGeom prst="line">
            <a:avLst/>
          </a:prstGeom>
          <a:ln cap="flat" w="38100">
            <a:solidFill>
              <a:srgbClr val="BA003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1425" y="6727559"/>
            <a:ext cx="5359144" cy="1617487"/>
          </a:xfrm>
          <a:custGeom>
            <a:avLst/>
            <a:gdLst/>
            <a:ahLst/>
            <a:cxnLst/>
            <a:rect r="r" b="b" t="t" l="l"/>
            <a:pathLst>
              <a:path h="1617487" w="5359144">
                <a:moveTo>
                  <a:pt x="0" y="0"/>
                </a:moveTo>
                <a:lnTo>
                  <a:pt x="5359144" y="0"/>
                </a:lnTo>
                <a:lnTo>
                  <a:pt x="5359144" y="1617487"/>
                </a:lnTo>
                <a:lnTo>
                  <a:pt x="0" y="161748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42673" y="6983165"/>
            <a:ext cx="6275590" cy="1106274"/>
          </a:xfrm>
          <a:custGeom>
            <a:avLst/>
            <a:gdLst/>
            <a:ahLst/>
            <a:cxnLst/>
            <a:rect r="r" b="b" t="t" l="l"/>
            <a:pathLst>
              <a:path h="1106274" w="6275590">
                <a:moveTo>
                  <a:pt x="0" y="0"/>
                </a:moveTo>
                <a:lnTo>
                  <a:pt x="6275590" y="0"/>
                </a:lnTo>
                <a:lnTo>
                  <a:pt x="6275590" y="1106274"/>
                </a:lnTo>
                <a:lnTo>
                  <a:pt x="0" y="1106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TextBox 8" id="8"/>
          <p:cNvSpPr txBox="true"/>
          <p:nvPr/>
        </p:nvSpPr>
        <p:spPr>
          <a:xfrm rot="0">
            <a:off x="1531425" y="2747732"/>
            <a:ext cx="14914203" cy="260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Applied rules like: </a:t>
            </a:r>
            <a:r>
              <a:rPr lang="en-US" sz="2999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functions must have return values, no "TODO/FIXME" in comments, filtered bad Go imports (e.g., unsafe), checked comment/code length, excluded no-argument functions.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b="true" sz="2999">
                <a:solidFill>
                  <a:srgbClr val="35363B"/>
                </a:solidFill>
                <a:latin typeface="Lato Bold"/>
                <a:ea typeface="Lato Bold"/>
                <a:cs typeface="Lato Bold"/>
                <a:sym typeface="Lato Bold"/>
              </a:rPr>
              <a:t>Result:</a:t>
            </a:r>
            <a:r>
              <a:rPr lang="en-US" sz="2999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 Reduced from ~27,000 (post-extraction) to ~19,000 seeds.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Part 2: Heuristic Filtering for Go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695566" y="7618814"/>
            <a:ext cx="942110" cy="0"/>
          </a:xfrm>
          <a:prstGeom prst="line">
            <a:avLst/>
          </a:prstGeom>
          <a:ln cap="flat" w="38100">
            <a:solidFill>
              <a:srgbClr val="BA003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3305" y="-2157719"/>
            <a:ext cx="4216057" cy="3922785"/>
          </a:xfrm>
          <a:custGeom>
            <a:avLst/>
            <a:gdLst/>
            <a:ahLst/>
            <a:cxnLst/>
            <a:rect r="r" b="b" t="t" l="l"/>
            <a:pathLst>
              <a:path h="3922785" w="4216057">
                <a:moveTo>
                  <a:pt x="0" y="0"/>
                </a:moveTo>
                <a:lnTo>
                  <a:pt x="4216056" y="0"/>
                </a:lnTo>
                <a:lnTo>
                  <a:pt x="4216056" y="3922784"/>
                </a:lnTo>
                <a:lnTo>
                  <a:pt x="0" y="3922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99083" y="8551491"/>
            <a:ext cx="3371624" cy="2888104"/>
          </a:xfrm>
          <a:custGeom>
            <a:avLst/>
            <a:gdLst/>
            <a:ahLst/>
            <a:cxnLst/>
            <a:rect r="r" b="b" t="t" l="l"/>
            <a:pathLst>
              <a:path h="2888104" w="3371624">
                <a:moveTo>
                  <a:pt x="0" y="0"/>
                </a:moveTo>
                <a:lnTo>
                  <a:pt x="3371624" y="0"/>
                </a:lnTo>
                <a:lnTo>
                  <a:pt x="3371624" y="2888104"/>
                </a:lnTo>
                <a:lnTo>
                  <a:pt x="0" y="28881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47991" y="3443057"/>
            <a:ext cx="3234812" cy="5108327"/>
          </a:xfrm>
          <a:custGeom>
            <a:avLst/>
            <a:gdLst/>
            <a:ahLst/>
            <a:cxnLst/>
            <a:rect r="r" b="b" t="t" l="l"/>
            <a:pathLst>
              <a:path h="5108327" w="3234812">
                <a:moveTo>
                  <a:pt x="0" y="0"/>
                </a:moveTo>
                <a:lnTo>
                  <a:pt x="3234812" y="0"/>
                </a:lnTo>
                <a:lnTo>
                  <a:pt x="3234812" y="5108326"/>
                </a:lnTo>
                <a:lnTo>
                  <a:pt x="0" y="51083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10904" y="7666424"/>
            <a:ext cx="678506" cy="678506"/>
          </a:xfrm>
          <a:custGeom>
            <a:avLst/>
            <a:gdLst/>
            <a:ahLst/>
            <a:cxnLst/>
            <a:rect r="r" b="b" t="t" l="l"/>
            <a:pathLst>
              <a:path h="678506" w="678506">
                <a:moveTo>
                  <a:pt x="0" y="0"/>
                </a:moveTo>
                <a:lnTo>
                  <a:pt x="678506" y="0"/>
                </a:lnTo>
                <a:lnTo>
                  <a:pt x="678506" y="678506"/>
                </a:lnTo>
                <a:lnTo>
                  <a:pt x="0" y="6785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98502" y="7666504"/>
            <a:ext cx="681146" cy="678542"/>
          </a:xfrm>
          <a:custGeom>
            <a:avLst/>
            <a:gdLst/>
            <a:ahLst/>
            <a:cxnLst/>
            <a:rect r="r" b="b" t="t" l="l"/>
            <a:pathLst>
              <a:path h="678542" w="681146">
                <a:moveTo>
                  <a:pt x="0" y="0"/>
                </a:moveTo>
                <a:lnTo>
                  <a:pt x="681146" y="0"/>
                </a:lnTo>
                <a:lnTo>
                  <a:pt x="681146" y="678542"/>
                </a:lnTo>
                <a:lnTo>
                  <a:pt x="0" y="6785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46922" y="6462636"/>
            <a:ext cx="4664394" cy="1327693"/>
          </a:xfrm>
          <a:custGeom>
            <a:avLst/>
            <a:gdLst/>
            <a:ahLst/>
            <a:cxnLst/>
            <a:rect r="r" b="b" t="t" l="l"/>
            <a:pathLst>
              <a:path h="1327693" w="4664394">
                <a:moveTo>
                  <a:pt x="0" y="0"/>
                </a:moveTo>
                <a:lnTo>
                  <a:pt x="4664394" y="0"/>
                </a:lnTo>
                <a:lnTo>
                  <a:pt x="4664394" y="1327693"/>
                </a:lnTo>
                <a:lnTo>
                  <a:pt x="0" y="13276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468543" y="4583134"/>
            <a:ext cx="7027900" cy="5270925"/>
          </a:xfrm>
          <a:custGeom>
            <a:avLst/>
            <a:gdLst/>
            <a:ahLst/>
            <a:cxnLst/>
            <a:rect r="r" b="b" t="t" l="l"/>
            <a:pathLst>
              <a:path h="5270925" w="7027900">
                <a:moveTo>
                  <a:pt x="0" y="0"/>
                </a:moveTo>
                <a:lnTo>
                  <a:pt x="7027901" y="0"/>
                </a:lnTo>
                <a:lnTo>
                  <a:pt x="7027901" y="5270926"/>
                </a:lnTo>
                <a:lnTo>
                  <a:pt x="0" y="527092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w="19050" cap="rnd">
            <a:solidFill>
              <a:srgbClr val="BA0034"/>
            </a:solidFill>
            <a:prstDash val="solid"/>
            <a:round/>
          </a:ln>
        </p:spPr>
      </p:sp>
      <p:sp>
        <p:nvSpPr>
          <p:cNvPr name="TextBox 9" id="9"/>
          <p:cNvSpPr txBox="true"/>
          <p:nvPr/>
        </p:nvSpPr>
        <p:spPr>
          <a:xfrm rot="0">
            <a:off x="1531425" y="95290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Part 3: LLM-based Comment Quality Filter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1425" y="2738207"/>
            <a:ext cx="14914203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Used StarC</a:t>
            </a: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oder2-15B.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Prompted LLM to check if Go comment adequately described the Go function.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5363B"/>
                </a:solidFill>
                <a:latin typeface="Lato"/>
                <a:ea typeface="Lato"/>
                <a:cs typeface="Lato"/>
                <a:sym typeface="Lato"/>
              </a:rPr>
              <a:t>Used Go-specific few-shot examples in the prompt.</a:t>
            </a:r>
          </a:p>
          <a:p>
            <a:pPr algn="just">
              <a:lnSpc>
                <a:spcPts val="3600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10487419" y="7199573"/>
            <a:ext cx="964529" cy="19024"/>
          </a:xfrm>
          <a:prstGeom prst="line">
            <a:avLst/>
          </a:prstGeom>
          <a:ln cap="flat" w="38100">
            <a:solidFill>
              <a:srgbClr val="BA0034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52095" y="6494813"/>
            <a:ext cx="7680111" cy="7874667"/>
          </a:xfrm>
          <a:custGeom>
            <a:avLst/>
            <a:gdLst/>
            <a:ahLst/>
            <a:cxnLst/>
            <a:rect r="r" b="b" t="t" l="l"/>
            <a:pathLst>
              <a:path h="7874667" w="7680111">
                <a:moveTo>
                  <a:pt x="0" y="0"/>
                </a:moveTo>
                <a:lnTo>
                  <a:pt x="7680110" y="0"/>
                </a:lnTo>
                <a:lnTo>
                  <a:pt x="7680110" y="7874666"/>
                </a:lnTo>
                <a:lnTo>
                  <a:pt x="0" y="78746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9662" y="-3550537"/>
            <a:ext cx="8983802" cy="7642147"/>
          </a:xfrm>
          <a:custGeom>
            <a:avLst/>
            <a:gdLst/>
            <a:ahLst/>
            <a:cxnLst/>
            <a:rect r="r" b="b" t="t" l="l"/>
            <a:pathLst>
              <a:path h="7642147" w="8983802">
                <a:moveTo>
                  <a:pt x="0" y="0"/>
                </a:moveTo>
                <a:lnTo>
                  <a:pt x="8983802" y="0"/>
                </a:lnTo>
                <a:lnTo>
                  <a:pt x="8983802" y="7642148"/>
                </a:lnTo>
                <a:lnTo>
                  <a:pt x="0" y="76421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" y="-18"/>
            <a:ext cx="1310465" cy="1492494"/>
          </a:xfrm>
          <a:custGeom>
            <a:avLst/>
            <a:gdLst/>
            <a:ahLst/>
            <a:cxnLst/>
            <a:rect r="r" b="b" t="t" l="l"/>
            <a:pathLst>
              <a:path h="1492494" w="1310465">
                <a:moveTo>
                  <a:pt x="0" y="0"/>
                </a:moveTo>
                <a:lnTo>
                  <a:pt x="1310466" y="0"/>
                </a:lnTo>
                <a:lnTo>
                  <a:pt x="1310466" y="1492494"/>
                </a:lnTo>
                <a:lnTo>
                  <a:pt x="0" y="14924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1132" y="-1357433"/>
            <a:ext cx="13398199" cy="13764542"/>
          </a:xfrm>
          <a:custGeom>
            <a:avLst/>
            <a:gdLst/>
            <a:ahLst/>
            <a:cxnLst/>
            <a:rect r="r" b="b" t="t" l="l"/>
            <a:pathLst>
              <a:path h="13764542" w="13398199">
                <a:moveTo>
                  <a:pt x="0" y="0"/>
                </a:moveTo>
                <a:lnTo>
                  <a:pt x="13398198" y="0"/>
                </a:lnTo>
                <a:lnTo>
                  <a:pt x="13398198" y="13764542"/>
                </a:lnTo>
                <a:lnTo>
                  <a:pt x="0" y="137645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" y="2721650"/>
            <a:ext cx="3519672" cy="4259814"/>
          </a:xfrm>
          <a:custGeom>
            <a:avLst/>
            <a:gdLst/>
            <a:ahLst/>
            <a:cxnLst/>
            <a:rect r="r" b="b" t="t" l="l"/>
            <a:pathLst>
              <a:path h="4259814" w="3519672">
                <a:moveTo>
                  <a:pt x="0" y="0"/>
                </a:moveTo>
                <a:lnTo>
                  <a:pt x="3519672" y="0"/>
                </a:lnTo>
                <a:lnTo>
                  <a:pt x="3519672" y="4259814"/>
                </a:lnTo>
                <a:lnTo>
                  <a:pt x="0" y="425981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19694" y="4576237"/>
            <a:ext cx="2353794" cy="3149289"/>
          </a:xfrm>
          <a:custGeom>
            <a:avLst/>
            <a:gdLst/>
            <a:ahLst/>
            <a:cxnLst/>
            <a:rect r="r" b="b" t="t" l="l"/>
            <a:pathLst>
              <a:path h="3149289" w="2353794">
                <a:moveTo>
                  <a:pt x="0" y="0"/>
                </a:moveTo>
                <a:lnTo>
                  <a:pt x="2353794" y="0"/>
                </a:lnTo>
                <a:lnTo>
                  <a:pt x="2353794" y="3149290"/>
                </a:lnTo>
                <a:lnTo>
                  <a:pt x="0" y="31492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85775" y="5206800"/>
            <a:ext cx="9073525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b="true" sz="6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Step 2 - Self-OSS-Instruct (Generating Go Instructions)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5775" y="2693075"/>
            <a:ext cx="22885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b="true" sz="9999">
                <a:solidFill>
                  <a:srgbClr val="35363B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DAGncmP_pt8</dc:identifier>
  <dcterms:modified xsi:type="dcterms:W3CDTF">2011-08-01T06:04:30Z</dcterms:modified>
  <cp:revision>1</cp:revision>
  <dc:title>DL Final Project</dc:title>
</cp:coreProperties>
</file>