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8" r:id="rId18"/>
    <p:sldId id="274" r:id="rId19"/>
    <p:sldId id="272" r:id="rId20"/>
    <p:sldId id="271" r:id="rId21"/>
    <p:sldId id="273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73" d="100"/>
          <a:sy n="73" d="100"/>
        </p:scale>
        <p:origin x="1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Patel" userId="d1b00d5110f63c62" providerId="LiveId" clId="{362DE1E8-208E-4CB1-B1C3-06791D282B08}"/>
    <pc:docChg chg="undo custSel modSld">
      <pc:chgData name="Yash Patel" userId="d1b00d5110f63c62" providerId="LiveId" clId="{362DE1E8-208E-4CB1-B1C3-06791D282B08}" dt="2024-05-16T17:52:22.944" v="35" actId="20577"/>
      <pc:docMkLst>
        <pc:docMk/>
      </pc:docMkLst>
      <pc:sldChg chg="modSp mod">
        <pc:chgData name="Yash Patel" userId="d1b00d5110f63c62" providerId="LiveId" clId="{362DE1E8-208E-4CB1-B1C3-06791D282B08}" dt="2024-05-16T17:52:22.944" v="35" actId="20577"/>
        <pc:sldMkLst>
          <pc:docMk/>
          <pc:sldMk cId="445809035" sldId="263"/>
        </pc:sldMkLst>
        <pc:spChg chg="mod">
          <ac:chgData name="Yash Patel" userId="d1b00d5110f63c62" providerId="LiveId" clId="{362DE1E8-208E-4CB1-B1C3-06791D282B08}" dt="2024-05-16T17:52:22.944" v="35" actId="20577"/>
          <ac:spMkLst>
            <pc:docMk/>
            <pc:sldMk cId="445809035" sldId="26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0DC7-0EEB-4E99-A2B2-3E59E715CE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47788-24E9-402F-9F20-C08FD1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7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A1D10E1-E979-41B2-B4E6-0C1FB0628F0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76EC1A-33D8-4650-A70C-897BE751A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What is programming language?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2998827"/>
            <a:ext cx="21717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Translator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2819400" cy="20352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590800" y="3276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62600" y="3276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04" y="2362200"/>
            <a:ext cx="1816283" cy="1990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5399" y="4495800"/>
            <a:ext cx="1885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Machine</a:t>
            </a:r>
          </a:p>
          <a:p>
            <a:r>
              <a:rPr lang="en-US" sz="3200" dirty="0"/>
              <a:t> ( 0,1)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0400" y="4397454"/>
            <a:ext cx="188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Code</a:t>
            </a:r>
          </a:p>
        </p:txBody>
      </p:sp>
    </p:spTree>
    <p:extLst>
      <p:ext uri="{BB962C8B-B14F-4D97-AF65-F5344CB8AC3E}">
        <p14:creationId xmlns:p14="http://schemas.microsoft.com/office/powerpoint/2010/main" val="107412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</a:t>
            </a:r>
            <a:r>
              <a:rPr lang="en-US" dirty="0" err="1"/>
              <a:t>unexecutable</a:t>
            </a:r>
            <a:r>
              <a:rPr lang="en-US" dirty="0"/>
              <a:t> code in python.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#Single line comment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“ “ “ multiline</a:t>
            </a:r>
          </a:p>
          <a:p>
            <a:pPr marL="109728" indent="0">
              <a:buNone/>
            </a:pPr>
            <a:r>
              <a:rPr lang="en-US" dirty="0"/>
              <a:t>         comment </a:t>
            </a:r>
          </a:p>
          <a:p>
            <a:pPr marL="109728" indent="0">
              <a:buNone/>
            </a:pPr>
            <a:r>
              <a:rPr lang="en-US" dirty="0"/>
              <a:t>	 in</a:t>
            </a:r>
          </a:p>
          <a:p>
            <a:pPr marL="109728" indent="0">
              <a:buNone/>
            </a:pPr>
            <a:r>
              <a:rPr lang="en-US" dirty="0"/>
              <a:t>	 python ” ” 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</a:p>
        </p:txBody>
      </p:sp>
    </p:spTree>
    <p:extLst>
      <p:ext uri="{BB962C8B-B14F-4D97-AF65-F5344CB8AC3E}">
        <p14:creationId xmlns:p14="http://schemas.microsoft.com/office/powerpoint/2010/main" val="89385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keywords are unique reserved words with defined meanings, that can be only apply for those functions.</a:t>
            </a:r>
          </a:p>
          <a:p>
            <a:r>
              <a:rPr lang="en-US" dirty="0"/>
              <a:t>Keywords cannot be used as identifiers.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Keywords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3429000"/>
            <a:ext cx="70104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8473" y="36484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199" y="364848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4812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5334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59758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2982" y="53478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4844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0618" y="3648486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9908" y="6008132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399" y="4202668"/>
            <a:ext cx="10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0527" y="4812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2182" y="53662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53690" y="6003575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36484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44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62054" y="4844534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182" y="4858389"/>
            <a:ext cx="89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36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364848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9764" y="60219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99709" y="542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25964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624078" indent="-514350">
              <a:buAutoNum type="arabicParenR"/>
            </a:pPr>
            <a:r>
              <a:rPr lang="en-US" dirty="0"/>
              <a:t>Integer- Numeric values (+ve,-ve,0)</a:t>
            </a:r>
          </a:p>
          <a:p>
            <a:pPr marL="624078" indent="-514350">
              <a:buAutoNum type="arabicParenR"/>
            </a:pPr>
            <a:r>
              <a:rPr lang="en-US" dirty="0"/>
              <a:t>Float- Decimal values (3.99,4.5)</a:t>
            </a:r>
          </a:p>
          <a:p>
            <a:pPr marL="624078" indent="-514350">
              <a:buAutoNum type="arabicParenR"/>
            </a:pPr>
            <a:r>
              <a:rPr lang="en-US" dirty="0"/>
              <a:t>Boolean- True/False</a:t>
            </a:r>
          </a:p>
          <a:p>
            <a:pPr marL="624078" indent="-514350">
              <a:buAutoNum type="arabicParenR"/>
            </a:pPr>
            <a:r>
              <a:rPr lang="en-US" dirty="0"/>
              <a:t>None- where no value is stored.(a= None)</a:t>
            </a:r>
          </a:p>
          <a:p>
            <a:pPr marL="624078" indent="-514350">
              <a:buAutoNum type="arabicParenR"/>
            </a:pPr>
            <a:r>
              <a:rPr lang="en-US" dirty="0"/>
              <a:t>String- Characters are considered as string. </a:t>
            </a:r>
          </a:p>
          <a:p>
            <a:pPr marL="109728" indent="0">
              <a:buNone/>
            </a:pPr>
            <a:r>
              <a:rPr lang="en-US" dirty="0"/>
              <a:t>     string is surrounded by ‘’, “”, “ “ “     ” ” ”.</a:t>
            </a:r>
          </a:p>
          <a:p>
            <a:pPr marL="109728" indent="0">
              <a:buNone/>
            </a:pPr>
            <a:r>
              <a:rPr lang="en-US" dirty="0"/>
              <a:t>      a=“royal”</a:t>
            </a:r>
          </a:p>
          <a:p>
            <a:pPr marL="109728" indent="0">
              <a:buNone/>
            </a:pPr>
            <a:r>
              <a:rPr lang="en-US" dirty="0"/>
              <a:t>      b=‘100000’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4041989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pPr marL="109728" indent="0">
              <a:buNone/>
            </a:pPr>
            <a:r>
              <a:rPr lang="en-US" u="sng" dirty="0"/>
              <a:t>ESCAPE SEQUENCE CHARACTER (\n)</a:t>
            </a:r>
          </a:p>
          <a:p>
            <a:pPr marL="109728" indent="0">
              <a:buNone/>
            </a:pPr>
            <a:r>
              <a:rPr lang="en-US" sz="2000" dirty="0"/>
              <a:t>Used for string in next line.</a:t>
            </a:r>
          </a:p>
          <a:p>
            <a:pPr marL="109728" indent="0">
              <a:buNone/>
            </a:pPr>
            <a:r>
              <a:rPr lang="en-US" sz="2000" dirty="0"/>
              <a:t>Str1= “My name is </a:t>
            </a:r>
            <a:r>
              <a:rPr lang="en-US" sz="2000" dirty="0" err="1"/>
              <a:t>Shraddha</a:t>
            </a:r>
            <a:r>
              <a:rPr lang="en-US" sz="2000" dirty="0"/>
              <a:t>.\n I love python language.”</a:t>
            </a:r>
          </a:p>
          <a:p>
            <a:pPr marL="109728" indent="0">
              <a:buNone/>
            </a:pPr>
            <a:endParaRPr lang="en-US" u="sng" dirty="0"/>
          </a:p>
          <a:p>
            <a:pPr marL="109728" indent="0">
              <a:buNone/>
            </a:pPr>
            <a:r>
              <a:rPr lang="en-US" u="sng" dirty="0"/>
              <a:t>BASIC OPERATIONS ON STRING</a:t>
            </a:r>
          </a:p>
          <a:p>
            <a:pPr marL="109728" indent="0">
              <a:buNone/>
            </a:pPr>
            <a:r>
              <a:rPr lang="en-US" sz="2400" dirty="0"/>
              <a:t>1- Concatenation- Adding of string.</a:t>
            </a:r>
          </a:p>
          <a:p>
            <a:pPr marL="109728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Hello+World</a:t>
            </a:r>
            <a:r>
              <a:rPr lang="en-US" sz="2400" dirty="0"/>
              <a:t>                </a:t>
            </a:r>
            <a:r>
              <a:rPr lang="en-US" sz="2400" dirty="0" err="1"/>
              <a:t>HelloWorld</a:t>
            </a:r>
            <a:endParaRPr lang="en-US" sz="2400" dirty="0"/>
          </a:p>
          <a:p>
            <a:pPr marL="109728" indent="0">
              <a:buNone/>
            </a:pPr>
            <a:r>
              <a:rPr lang="en-US" sz="2400" dirty="0"/>
              <a:t>2- Length of string</a:t>
            </a:r>
          </a:p>
          <a:p>
            <a:pPr marL="109728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</a:t>
            </a:r>
          </a:p>
          <a:p>
            <a:pPr marL="109728" indent="0">
              <a:buNone/>
            </a:pPr>
            <a:r>
              <a:rPr lang="en-US" sz="2400" dirty="0"/>
              <a:t>3- Indexing- Indexing helps us to access characters.</a:t>
            </a:r>
          </a:p>
          <a:p>
            <a:pPr marL="109728" indent="0">
              <a:buNone/>
            </a:pPr>
            <a:r>
              <a:rPr lang="en-US" sz="2400" dirty="0"/>
              <a:t>     </a:t>
            </a:r>
            <a:r>
              <a:rPr lang="en-US" sz="2400" dirty="0" err="1"/>
              <a:t>str</a:t>
            </a:r>
            <a:r>
              <a:rPr lang="en-US" sz="2400" dirty="0"/>
              <a:t>[ ]</a:t>
            </a:r>
          </a:p>
          <a:p>
            <a:pPr marL="109728" indent="0">
              <a:buNone/>
            </a:pPr>
            <a:r>
              <a:rPr lang="en-US" sz="2400" dirty="0"/>
              <a:t>     Always starts from 0</a:t>
            </a:r>
          </a:p>
          <a:p>
            <a:pPr marL="109728" indent="0">
              <a:buNone/>
            </a:pPr>
            <a:r>
              <a:rPr lang="en-US" sz="2400" dirty="0"/>
              <a:t>     Indexing don’t allow us to modify.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00400" y="3048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4- Slicing- It helps us to access parts of string.</a:t>
            </a:r>
          </a:p>
          <a:p>
            <a:pPr marL="109728" indent="0">
              <a:buNone/>
            </a:pPr>
            <a:r>
              <a:rPr lang="en-US" dirty="0"/>
              <a:t>    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starting_index</a:t>
            </a:r>
            <a:r>
              <a:rPr lang="en-US" dirty="0"/>
              <a:t> : </a:t>
            </a:r>
            <a:r>
              <a:rPr lang="en-US" dirty="0" err="1"/>
              <a:t>ending_index</a:t>
            </a:r>
            <a:r>
              <a:rPr lang="en-US" dirty="0"/>
              <a:t>]</a:t>
            </a:r>
          </a:p>
          <a:p>
            <a:pPr marL="109728" indent="0">
              <a:buNone/>
            </a:pPr>
            <a:r>
              <a:rPr lang="en-US" dirty="0"/>
              <a:t>     </a:t>
            </a:r>
            <a:r>
              <a:rPr lang="en-US" dirty="0" err="1"/>
              <a:t>ending_index</a:t>
            </a:r>
            <a:r>
              <a:rPr lang="en-US" dirty="0"/>
              <a:t> = end-1</a:t>
            </a:r>
          </a:p>
          <a:p>
            <a:pPr marL="109728" indent="0">
              <a:buNone/>
            </a:pPr>
            <a:r>
              <a:rPr lang="en-US" dirty="0"/>
              <a:t>     </a:t>
            </a:r>
            <a:r>
              <a:rPr lang="en-US" dirty="0" err="1"/>
              <a:t>str</a:t>
            </a:r>
            <a:r>
              <a:rPr lang="en-US" dirty="0"/>
              <a:t>=“</a:t>
            </a:r>
            <a:r>
              <a:rPr lang="en-US" dirty="0" err="1"/>
              <a:t>Technosoft</a:t>
            </a:r>
            <a:r>
              <a:rPr lang="en-US" dirty="0"/>
              <a:t>”</a:t>
            </a:r>
          </a:p>
          <a:p>
            <a:pPr marL="109728" indent="0">
              <a:buNone/>
            </a:pPr>
            <a:r>
              <a:rPr lang="en-US" dirty="0"/>
              <a:t>     </a:t>
            </a:r>
            <a:r>
              <a:rPr lang="en-US" dirty="0" err="1"/>
              <a:t>str</a:t>
            </a:r>
            <a:r>
              <a:rPr lang="en-US" dirty="0"/>
              <a:t>[1:5] =</a:t>
            </a:r>
            <a:r>
              <a:rPr lang="en-US" dirty="0" err="1"/>
              <a:t>echn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#</a:t>
            </a:r>
            <a:r>
              <a:rPr lang="en-US" u="sng" dirty="0"/>
              <a:t>STRING FUNCTION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5- Upper case- upper( )</a:t>
            </a:r>
          </a:p>
          <a:p>
            <a:pPr marL="109728" indent="0">
              <a:buNone/>
            </a:pPr>
            <a:r>
              <a:rPr lang="en-US" dirty="0"/>
              <a:t>     a=“hello”</a:t>
            </a:r>
          </a:p>
          <a:p>
            <a:pPr marL="109728" indent="0">
              <a:buNone/>
            </a:pPr>
            <a:r>
              <a:rPr lang="en-US" dirty="0"/>
              <a:t>     </a:t>
            </a:r>
            <a:r>
              <a:rPr lang="en-US" dirty="0" err="1"/>
              <a:t>a.upper</a:t>
            </a:r>
            <a:r>
              <a:rPr lang="en-US" dirty="0"/>
              <a:t>()</a:t>
            </a:r>
          </a:p>
          <a:p>
            <a:pPr marL="109728" indent="0">
              <a:buNone/>
            </a:pPr>
            <a:r>
              <a:rPr lang="en-US" dirty="0"/>
              <a:t>6- Lower case- lower()</a:t>
            </a:r>
          </a:p>
          <a:p>
            <a:pPr marL="109728" indent="0">
              <a:buNone/>
            </a:pPr>
            <a:r>
              <a:rPr lang="en-US" dirty="0"/>
              <a:t>7- capitalize( ) – Capitalize first letter</a:t>
            </a:r>
          </a:p>
          <a:p>
            <a:pPr marL="109728" indent="0">
              <a:buNone/>
            </a:pPr>
            <a:r>
              <a:rPr lang="en-US" dirty="0"/>
              <a:t>8- Remove whitespace- strip()</a:t>
            </a:r>
          </a:p>
        </p:txBody>
      </p:sp>
    </p:spTree>
    <p:extLst>
      <p:ext uri="{BB962C8B-B14F-4D97-AF65-F5344CB8AC3E}">
        <p14:creationId xmlns:p14="http://schemas.microsoft.com/office/powerpoint/2010/main" val="150130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300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9- replace- replace( </a:t>
            </a:r>
            <a:r>
              <a:rPr lang="en-US" dirty="0" err="1"/>
              <a:t>old,new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10-endswith( )- returns True value if string    ends with substring</a:t>
            </a:r>
          </a:p>
          <a:p>
            <a:pPr marL="109728" indent="0">
              <a:buNone/>
            </a:pPr>
            <a:r>
              <a:rPr lang="en-US" dirty="0"/>
              <a:t>11- find(word)- returns first index of first letter of finding word</a:t>
            </a:r>
          </a:p>
          <a:p>
            <a:pPr marL="109728" indent="0">
              <a:buNone/>
            </a:pPr>
            <a:r>
              <a:rPr lang="en-US" dirty="0"/>
              <a:t>12- count( )- returns count of </a:t>
            </a:r>
            <a:r>
              <a:rPr lang="en-US" dirty="0" err="1"/>
              <a:t>occurence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6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/>
              <a:t>WAP to print 2</a:t>
            </a:r>
            <a:r>
              <a:rPr lang="en-US" baseline="30000" dirty="0"/>
              <a:t>nd</a:t>
            </a:r>
            <a:r>
              <a:rPr lang="en-US" dirty="0"/>
              <a:t> and 5th character of string.</a:t>
            </a:r>
          </a:p>
          <a:p>
            <a:r>
              <a:rPr lang="en-US" dirty="0"/>
              <a:t>WAP to print length and last character of string.</a:t>
            </a:r>
          </a:p>
          <a:p>
            <a:r>
              <a:rPr lang="en-US" dirty="0"/>
              <a:t>WAP to print 4 multiline string.</a:t>
            </a:r>
          </a:p>
          <a:p>
            <a:r>
              <a:rPr lang="en-US" dirty="0"/>
              <a:t>WAP to print a string thrice.</a:t>
            </a:r>
          </a:p>
          <a:p>
            <a:r>
              <a:rPr lang="en-US" dirty="0"/>
              <a:t>WAP to concatenate the two strings.</a:t>
            </a:r>
          </a:p>
          <a:p>
            <a:r>
              <a:rPr lang="en-US" dirty="0"/>
              <a:t>WAP to print “Python is the way for Data Science” and interchange “e” with “@”.</a:t>
            </a:r>
          </a:p>
          <a:p>
            <a:r>
              <a:rPr lang="en-US" dirty="0"/>
              <a:t>a= “Royal”</a:t>
            </a:r>
          </a:p>
          <a:p>
            <a:pPr marL="109728" indent="0">
              <a:buNone/>
            </a:pPr>
            <a:r>
              <a:rPr lang="en-US" dirty="0"/>
              <a:t>  print(a[2:2])</a:t>
            </a:r>
          </a:p>
          <a:p>
            <a:pPr marL="109728" indent="0">
              <a:buNone/>
            </a:pPr>
            <a:r>
              <a:rPr lang="en-US" dirty="0"/>
              <a:t>  Predict output</a:t>
            </a:r>
          </a:p>
          <a:p>
            <a:r>
              <a:rPr lang="en-US" dirty="0"/>
              <a:t>WAP to check that string ends with “</a:t>
            </a:r>
            <a:r>
              <a:rPr lang="en-US" dirty="0" err="1"/>
              <a:t>tion</a:t>
            </a:r>
            <a:r>
              <a:rPr lang="en-US" dirty="0"/>
              <a:t>”.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5962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/>
              <a:t>WAP to print a string “Learning is never done without errors and defeat” and replace “a” to “@” and “e” to “$”.</a:t>
            </a:r>
          </a:p>
          <a:p>
            <a:r>
              <a:rPr lang="en-US" dirty="0"/>
              <a:t> WAP to check that how many times “Education” is coming in given string </a:t>
            </a:r>
            <a:r>
              <a:rPr lang="en-US" sz="2000" dirty="0"/>
              <a:t>“Colonialism and Education</a:t>
            </a:r>
          </a:p>
          <a:p>
            <a:pPr marL="109728" indent="0">
              <a:buNone/>
            </a:pPr>
            <a:r>
              <a:rPr lang="en-US" sz="2000" dirty="0"/>
              <a:t> Colonialism led to new forms and systems of   education, including new schools, curricula, examinations, certificates, and degrees, which often served the needs and interests of the colonial administration and economy.”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8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An operator is a symbol that performs a certain operations between operands.</a:t>
            </a:r>
          </a:p>
          <a:p>
            <a:pPr marL="109728" indent="0">
              <a:buNone/>
            </a:pPr>
            <a:r>
              <a:rPr lang="en-US" dirty="0"/>
              <a:t>1- </a:t>
            </a:r>
            <a:r>
              <a:rPr lang="en-US" dirty="0" err="1"/>
              <a:t>Airthmetic</a:t>
            </a:r>
            <a:r>
              <a:rPr lang="en-US" dirty="0"/>
              <a:t> Operators (+, -, *, /, %, **)</a:t>
            </a:r>
          </a:p>
          <a:p>
            <a:pPr marL="109728" indent="0">
              <a:buNone/>
            </a:pPr>
            <a:r>
              <a:rPr lang="en-US" dirty="0"/>
              <a:t>     print(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     print(</a:t>
            </a:r>
            <a:r>
              <a:rPr lang="en-US" dirty="0" err="1"/>
              <a:t>a%b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2- Relational/</a:t>
            </a:r>
            <a:r>
              <a:rPr lang="en-US" dirty="0" err="1"/>
              <a:t>Comparision</a:t>
            </a:r>
            <a:r>
              <a:rPr lang="en-US" dirty="0"/>
              <a:t> operator</a:t>
            </a:r>
          </a:p>
          <a:p>
            <a:pPr marL="109728" indent="0">
              <a:buNone/>
            </a:pPr>
            <a:r>
              <a:rPr lang="en-US" dirty="0"/>
              <a:t>     (==,!=,&gt;=,&lt;=,&gt;,&lt;)</a:t>
            </a:r>
          </a:p>
          <a:p>
            <a:pPr marL="109728" indent="0">
              <a:buNone/>
            </a:pPr>
            <a:r>
              <a:rPr lang="en-US" dirty="0"/>
              <a:t>3- Assignment Operators</a:t>
            </a:r>
          </a:p>
          <a:p>
            <a:pPr marL="109728" indent="0">
              <a:buNone/>
            </a:pPr>
            <a:r>
              <a:rPr lang="en-US" dirty="0"/>
              <a:t>     (=, +=, -=, *=, /=,%=,**=)</a:t>
            </a:r>
          </a:p>
          <a:p>
            <a:pPr marL="109728" indent="0">
              <a:buNone/>
            </a:pPr>
            <a:r>
              <a:rPr lang="en-US" dirty="0"/>
              <a:t>4- Logical Operators (</a:t>
            </a:r>
            <a:r>
              <a:rPr lang="en-US" dirty="0" err="1"/>
              <a:t>not,and,or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     not&gt;and&gt;or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OPERATORS IN PYTHON</a:t>
            </a:r>
          </a:p>
        </p:txBody>
      </p:sp>
    </p:spTree>
    <p:extLst>
      <p:ext uri="{BB962C8B-B14F-4D97-AF65-F5344CB8AC3E}">
        <p14:creationId xmlns:p14="http://schemas.microsoft.com/office/powerpoint/2010/main" val="6920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a=5</a:t>
            </a:r>
          </a:p>
          <a:p>
            <a:pPr marL="109728" indent="0">
              <a:buNone/>
            </a:pPr>
            <a:r>
              <a:rPr lang="en-US" dirty="0"/>
              <a:t>  b=10     </a:t>
            </a:r>
          </a:p>
          <a:p>
            <a:pPr marL="109728" indent="0">
              <a:buNone/>
            </a:pPr>
            <a:r>
              <a:rPr lang="en-US" dirty="0"/>
              <a:t>  print(5**2&gt;25 and 20&lt;50)</a:t>
            </a:r>
          </a:p>
          <a:p>
            <a:r>
              <a:rPr lang="en-US" dirty="0"/>
              <a:t>WAP to swap two numbers without using extra variable.</a:t>
            </a:r>
          </a:p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 print(not True and False or True)</a:t>
            </a:r>
          </a:p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 print(False and False or True)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13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Python?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4676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Python is very popular, dynamically typed, general purpose programming language.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was created by </a:t>
            </a:r>
            <a:r>
              <a:rPr lang="en-US" sz="2800" b="1" dirty="0">
                <a:solidFill>
                  <a:schemeClr val="tx1"/>
                </a:solidFill>
              </a:rPr>
              <a:t>Guido Van </a:t>
            </a:r>
            <a:r>
              <a:rPr lang="en-US" sz="2800" b="1" dirty="0" err="1">
                <a:solidFill>
                  <a:schemeClr val="tx1"/>
                </a:solidFill>
              </a:rPr>
              <a:t>Rossum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 1989.</a:t>
            </a:r>
          </a:p>
        </p:txBody>
      </p:sp>
    </p:spTree>
    <p:extLst>
      <p:ext uri="{BB962C8B-B14F-4D97-AF65-F5344CB8AC3E}">
        <p14:creationId xmlns:p14="http://schemas.microsoft.com/office/powerpoint/2010/main" val="363299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print(True==3)  False</a:t>
            </a:r>
          </a:p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print(False==0) T</a:t>
            </a:r>
          </a:p>
          <a:p>
            <a:r>
              <a:rPr lang="en-US" dirty="0"/>
              <a:t>Predict output</a:t>
            </a:r>
          </a:p>
          <a:p>
            <a:pPr marL="109728" indent="0">
              <a:buNone/>
            </a:pPr>
            <a:r>
              <a:rPr lang="en-US" dirty="0"/>
              <a:t>  print(</a:t>
            </a:r>
            <a:r>
              <a:rPr lang="en-US" dirty="0" err="1"/>
              <a:t>True+True+True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5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a=10</a:t>
            </a:r>
          </a:p>
          <a:p>
            <a:pPr marL="109728" indent="0">
              <a:buNone/>
            </a:pPr>
            <a:r>
              <a:rPr lang="en-US" dirty="0"/>
              <a:t>b=“20”</a:t>
            </a:r>
          </a:p>
          <a:p>
            <a:pPr marL="109728" indent="0">
              <a:buNone/>
            </a:pPr>
            <a:r>
              <a:rPr lang="en-US" dirty="0"/>
              <a:t>C= </a:t>
            </a:r>
            <a:r>
              <a:rPr lang="en-US" dirty="0" err="1"/>
              <a:t>int</a:t>
            </a:r>
            <a:r>
              <a:rPr lang="en-US" dirty="0"/>
              <a:t>(b)</a:t>
            </a:r>
          </a:p>
          <a:p>
            <a:pPr marL="109728" indent="0">
              <a:buNone/>
            </a:pPr>
            <a:r>
              <a:rPr lang="en-US" dirty="0"/>
              <a:t>print(</a:t>
            </a:r>
            <a:r>
              <a:rPr lang="en-US" dirty="0" err="1"/>
              <a:t>a+c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Type conversion/casting</a:t>
            </a:r>
          </a:p>
        </p:txBody>
      </p:sp>
    </p:spTree>
    <p:extLst>
      <p:ext uri="{BB962C8B-B14F-4D97-AF65-F5344CB8AC3E}">
        <p14:creationId xmlns:p14="http://schemas.microsoft.com/office/powerpoint/2010/main" val="4166670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Input( ) statement is used to accept values from user.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a= input(“name: ”) – by default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in Python</a:t>
            </a:r>
          </a:p>
        </p:txBody>
      </p:sp>
    </p:spTree>
    <p:extLst>
      <p:ext uri="{BB962C8B-B14F-4D97-AF65-F5344CB8AC3E}">
        <p14:creationId xmlns:p14="http://schemas.microsoft.com/office/powerpoint/2010/main" val="96081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en-US" dirty="0"/>
              <a:t>WAP to input two numbers and print their sum, difference, multiplication and power.</a:t>
            </a:r>
          </a:p>
          <a:p>
            <a:r>
              <a:rPr lang="en-US" dirty="0"/>
              <a:t>WAP to input sides of a square and print area.</a:t>
            </a:r>
          </a:p>
          <a:p>
            <a:r>
              <a:rPr lang="en-US" dirty="0"/>
              <a:t>WAP to input three floating number and print their average.</a:t>
            </a:r>
          </a:p>
          <a:p>
            <a:r>
              <a:rPr lang="en-US" dirty="0"/>
              <a:t>WAP to calculate S.I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41910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Easy to use.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Dynamically typed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 do not need to specify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datatype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a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   variable during writing codes.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Free and open source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 level language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Interpreted</a:t>
            </a:r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21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Features of Python</a:t>
            </a:r>
          </a:p>
        </p:txBody>
      </p:sp>
    </p:spTree>
    <p:extLst>
      <p:ext uri="{BB962C8B-B14F-4D97-AF65-F5344CB8AC3E}">
        <p14:creationId xmlns:p14="http://schemas.microsoft.com/office/powerpoint/2010/main" val="232941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Very big Library support</a:t>
            </a:r>
          </a:p>
          <a:p>
            <a:r>
              <a:rPr lang="en-US" sz="3200" dirty="0"/>
              <a:t>Garbage collected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2800" dirty="0"/>
              <a:t>(Memory allocation and de-allocation is           automatically managed)</a:t>
            </a:r>
          </a:p>
          <a:p>
            <a:r>
              <a:rPr lang="en-US" sz="3200" dirty="0"/>
              <a:t>Portable</a:t>
            </a:r>
          </a:p>
          <a:p>
            <a:pPr marL="0" indent="0">
              <a:buNone/>
            </a:pPr>
            <a:r>
              <a:rPr lang="en-US" sz="3200" dirty="0"/>
              <a:t>   (can run with any OS)</a:t>
            </a:r>
          </a:p>
          <a:p>
            <a:r>
              <a:rPr lang="en-US" sz="3200" dirty="0"/>
              <a:t>Case sensitive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Features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4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</a:t>
            </a:r>
          </a:p>
          <a:p>
            <a:r>
              <a:rPr lang="en-US" sz="3200" dirty="0"/>
              <a:t>Machine Learning/ Artificial Intelligence</a:t>
            </a:r>
          </a:p>
          <a:p>
            <a:r>
              <a:rPr lang="en-US" sz="3200" dirty="0"/>
              <a:t>Web Development (</a:t>
            </a:r>
            <a:r>
              <a:rPr lang="en-US" sz="3200" dirty="0" err="1"/>
              <a:t>Django</a:t>
            </a:r>
            <a:r>
              <a:rPr lang="en-US" sz="3200" dirty="0"/>
              <a:t>, Flask)</a:t>
            </a:r>
          </a:p>
          <a:p>
            <a:r>
              <a:rPr lang="en-US" sz="3200" dirty="0"/>
              <a:t>Mobile Applications</a:t>
            </a:r>
          </a:p>
          <a:p>
            <a:r>
              <a:rPr lang="en-US" sz="3200" dirty="0"/>
              <a:t>Desktop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066800"/>
          </a:xfrm>
        </p:spPr>
        <p:txBody>
          <a:bodyPr/>
          <a:lstStyle/>
          <a:p>
            <a:r>
              <a:rPr lang="en-US" dirty="0"/>
              <a:t>Where is Python used?</a:t>
            </a:r>
          </a:p>
        </p:txBody>
      </p:sp>
    </p:spTree>
    <p:extLst>
      <p:ext uri="{BB962C8B-B14F-4D97-AF65-F5344CB8AC3E}">
        <p14:creationId xmlns:p14="http://schemas.microsoft.com/office/powerpoint/2010/main" val="34166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       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       print(“Hello World”)</a:t>
            </a:r>
          </a:p>
          <a:p>
            <a:pPr marL="109728" indent="0">
              <a:buNone/>
            </a:pPr>
            <a:r>
              <a:rPr lang="en-US" dirty="0"/>
              <a:t>             print(20+30)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9036" y="762000"/>
            <a:ext cx="8229600" cy="1143000"/>
          </a:xfrm>
        </p:spPr>
        <p:txBody>
          <a:bodyPr/>
          <a:lstStyle/>
          <a:p>
            <a:r>
              <a:rPr lang="en-US" dirty="0"/>
              <a:t>   Python first program</a:t>
            </a:r>
          </a:p>
        </p:txBody>
      </p:sp>
    </p:spTree>
    <p:extLst>
      <p:ext uri="{BB962C8B-B14F-4D97-AF65-F5344CB8AC3E}">
        <p14:creationId xmlns:p14="http://schemas.microsoft.com/office/powerpoint/2010/main" val="396582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a name given to a memory location in a program.</a:t>
            </a:r>
          </a:p>
          <a:p>
            <a:pPr marL="109728" indent="0">
              <a:buNone/>
            </a:pPr>
            <a:r>
              <a:rPr lang="en-US" dirty="0"/>
              <a:t>              </a:t>
            </a:r>
            <a:r>
              <a:rPr lang="en-US" dirty="0" err="1"/>
              <a:t>Var</a:t>
            </a:r>
            <a:r>
              <a:rPr lang="en-US" dirty="0"/>
              <a:t> = value</a:t>
            </a:r>
          </a:p>
          <a:p>
            <a:r>
              <a:rPr lang="en-US" dirty="0"/>
              <a:t>Variables are container to store data values</a:t>
            </a:r>
          </a:p>
          <a:p>
            <a:r>
              <a:rPr lang="en-US" dirty="0"/>
              <a:t>Case sensitive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                                    age</a:t>
            </a:r>
          </a:p>
          <a:p>
            <a:pPr marL="109728" indent="0">
              <a:buNone/>
            </a:pPr>
            <a:r>
              <a:rPr lang="en-US" dirty="0"/>
              <a:t>                                     24</a:t>
            </a:r>
          </a:p>
          <a:p>
            <a:pPr marL="109728" indent="0">
              <a:buNone/>
            </a:pPr>
            <a:r>
              <a:rPr lang="en-US" dirty="0"/>
              <a:t>    </a:t>
            </a:r>
          </a:p>
          <a:p>
            <a:pPr marL="109728" indent="0">
              <a:buNone/>
            </a:pPr>
            <a:r>
              <a:rPr lang="en-US" dirty="0"/>
              <a:t>       age=24</a:t>
            </a:r>
          </a:p>
          <a:p>
            <a:pPr marL="109728" indent="0">
              <a:buNone/>
            </a:pPr>
            <a:r>
              <a:rPr lang="en-US" dirty="0"/>
              <a:t>       name=“Royal”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4836" y="3754582"/>
            <a:ext cx="5791200" cy="1143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700" y="4059382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4087091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3736" y="4087091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4087091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73982" y="4059382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X=y=z=50</a:t>
            </a:r>
          </a:p>
          <a:p>
            <a:pPr marL="109728" indent="0">
              <a:buNone/>
            </a:pPr>
            <a:r>
              <a:rPr lang="en-US" dirty="0" err="1"/>
              <a:t>a,b,c</a:t>
            </a:r>
            <a:r>
              <a:rPr lang="en-US" dirty="0"/>
              <a:t>=5,10,15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3200" dirty="0"/>
              <a:t>LITTLE PRACTICE</a:t>
            </a:r>
          </a:p>
          <a:p>
            <a:pPr marL="109728" indent="0">
              <a:buNone/>
            </a:pPr>
            <a:endParaRPr lang="en-US" sz="3200" dirty="0"/>
          </a:p>
          <a:p>
            <a:pPr marL="109728" indent="0">
              <a:buNone/>
            </a:pPr>
            <a:r>
              <a:rPr lang="en-US" sz="2400" dirty="0"/>
              <a:t>WAP to print multiple variables.</a:t>
            </a:r>
          </a:p>
          <a:p>
            <a:pPr marL="109728" indent="0">
              <a:buNone/>
            </a:pPr>
            <a:r>
              <a:rPr lang="en-US" sz="2400" dirty="0"/>
              <a:t>WAP to print combination of number and character.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assignment in variable</a:t>
            </a:r>
          </a:p>
        </p:txBody>
      </p:sp>
    </p:spTree>
    <p:extLst>
      <p:ext uri="{BB962C8B-B14F-4D97-AF65-F5344CB8AC3E}">
        <p14:creationId xmlns:p14="http://schemas.microsoft.com/office/powerpoint/2010/main" val="79517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can be combination of uppercase and lowercase ,digits or an underscore(_).</a:t>
            </a:r>
          </a:p>
          <a:p>
            <a:r>
              <a:rPr lang="en-US" dirty="0"/>
              <a:t>Identifier can not be start with digits.</a:t>
            </a:r>
          </a:p>
          <a:p>
            <a:r>
              <a:rPr lang="en-US" dirty="0"/>
              <a:t>We can not use special symbol in identifier like !,@,#,$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Identifier can be of any length.</a:t>
            </a:r>
          </a:p>
          <a:p>
            <a:pPr marL="109728" indent="0">
              <a:buNone/>
            </a:pPr>
            <a:r>
              <a:rPr lang="en-US" dirty="0"/>
              <a:t>Identifier should be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Simple ,short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meaningful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Identifiers/Names</a:t>
            </a:r>
          </a:p>
        </p:txBody>
      </p:sp>
    </p:spTree>
    <p:extLst>
      <p:ext uri="{BB962C8B-B14F-4D97-AF65-F5344CB8AC3E}">
        <p14:creationId xmlns:p14="http://schemas.microsoft.com/office/powerpoint/2010/main" val="44580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3227</TotalTime>
  <Words>1035</Words>
  <Application>Microsoft Office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What is programming language?</vt:lpstr>
      <vt:lpstr>What is Python?</vt:lpstr>
      <vt:lpstr>   Features of Python</vt:lpstr>
      <vt:lpstr>   Features of Python</vt:lpstr>
      <vt:lpstr>Where is Python used?</vt:lpstr>
      <vt:lpstr>   Python first program</vt:lpstr>
      <vt:lpstr>VARIABLE</vt:lpstr>
      <vt:lpstr>Multiple assignment in variable</vt:lpstr>
      <vt:lpstr>Rules for Identifiers/Names</vt:lpstr>
      <vt:lpstr>Comments in Python</vt:lpstr>
      <vt:lpstr>Python Keywords</vt:lpstr>
      <vt:lpstr>DATATYPES IN PYTHON</vt:lpstr>
      <vt:lpstr>PowerPoint Presentation</vt:lpstr>
      <vt:lpstr>PowerPoint Presentation</vt:lpstr>
      <vt:lpstr>PowerPoint Presentation</vt:lpstr>
      <vt:lpstr>Practice</vt:lpstr>
      <vt:lpstr>PowerPoint Presentation</vt:lpstr>
      <vt:lpstr>OPERATORS IN PYTHON</vt:lpstr>
      <vt:lpstr>Practice</vt:lpstr>
      <vt:lpstr>PowerPoint Presentation</vt:lpstr>
      <vt:lpstr>Type conversion/casting</vt:lpstr>
      <vt:lpstr>Input in Python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language?</dc:title>
  <dc:creator>HP</dc:creator>
  <cp:lastModifiedBy>Yash Patel</cp:lastModifiedBy>
  <cp:revision>50</cp:revision>
  <dcterms:created xsi:type="dcterms:W3CDTF">2024-04-11T05:09:32Z</dcterms:created>
  <dcterms:modified xsi:type="dcterms:W3CDTF">2024-05-16T17:52:30Z</dcterms:modified>
</cp:coreProperties>
</file>