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Gill Sans" panose="020B0604020202020204" charset="0"/>
      <p:regular r:id="rId17"/>
      <p:bold r:id="rId18"/>
    </p:embeddedFont>
    <p:embeddedFont>
      <p:font typeface="Noto Sans Symbols"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n3IDgpNSwF9Qha4dwWllNt9DP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25453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extLst>
      <p:ext uri="{BB962C8B-B14F-4D97-AF65-F5344CB8AC3E}">
        <p14:creationId xmlns:p14="http://schemas.microsoft.com/office/powerpoint/2010/main" val="2733050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extLst>
      <p:ext uri="{BB962C8B-B14F-4D97-AF65-F5344CB8AC3E}">
        <p14:creationId xmlns:p14="http://schemas.microsoft.com/office/powerpoint/2010/main" val="58087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9b88816fcc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9b88816fcc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19b88816fcc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Tree>
    <p:extLst>
      <p:ext uri="{BB962C8B-B14F-4D97-AF65-F5344CB8AC3E}">
        <p14:creationId xmlns:p14="http://schemas.microsoft.com/office/powerpoint/2010/main" val="165876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2291981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022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910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28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2947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9490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ae697276a8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ae697276a8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ae697276a8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extLst>
      <p:ext uri="{BB962C8B-B14F-4D97-AF65-F5344CB8AC3E}">
        <p14:creationId xmlns:p14="http://schemas.microsoft.com/office/powerpoint/2010/main" val="190269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1"/>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1"/>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1"/>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0"/>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1"/>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21"/>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1"/>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2"/>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1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3"/>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6" name="Google Shape;36;p13"/>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7" name="Google Shape;37;p1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4"/>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4"/>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4" name="Google Shape;44;p1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5"/>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5"/>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5"/>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5"/>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1" name="Google Shape;61;p16"/>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6"/>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18"/>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8"/>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18"/>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1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a:spLocks noGrp="1"/>
          </p:cNvSpPr>
          <p:nvPr>
            <p:ph type="pic" idx="2"/>
          </p:nvPr>
        </p:nvSpPr>
        <p:spPr>
          <a:xfrm>
            <a:off x="447817" y="599725"/>
            <a:ext cx="11290859" cy="3557252"/>
          </a:xfrm>
          <a:prstGeom prst="rect">
            <a:avLst/>
          </a:prstGeom>
          <a:noFill/>
          <a:ln>
            <a:noFill/>
          </a:ln>
        </p:spPr>
      </p:sp>
      <p:sp>
        <p:nvSpPr>
          <p:cNvPr id="78" name="Google Shape;78;p19"/>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1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0"/>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1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
        <p:nvSpPr>
          <p:cNvPr id="15" name="Google Shape;15;p10"/>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0"/>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0"/>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02" name="Google Shape;102;p1" descr="Digital Connections"/>
          <p:cNvPicPr preferRelativeResize="0"/>
          <p:nvPr/>
        </p:nvPicPr>
        <p:blipFill rotWithShape="1">
          <a:blip r:embed="rId3">
            <a:alphaModFix/>
          </a:blip>
          <a:srcRect l="13265" t="9090" r="3502"/>
          <a:stretch/>
        </p:blipFill>
        <p:spPr>
          <a:xfrm>
            <a:off x="20" y="1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
          <p:cNvSpPr/>
          <p:nvPr/>
        </p:nvSpPr>
        <p:spPr>
          <a:xfrm>
            <a:off x="448732" y="4428067"/>
            <a:ext cx="11260667" cy="1962497"/>
          </a:xfrm>
          <a:prstGeom prst="rect">
            <a:avLst/>
          </a:prstGeom>
          <a:solidFill>
            <a:schemeClr val="accent1">
              <a:alpha val="96862"/>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txBox="1">
            <a:spLocks noGrp="1"/>
          </p:cNvSpPr>
          <p:nvPr>
            <p:ph type="ctrTitle"/>
          </p:nvPr>
        </p:nvSpPr>
        <p:spPr>
          <a:xfrm>
            <a:off x="446516" y="758025"/>
            <a:ext cx="10993500" cy="895200"/>
          </a:xfrm>
          <a:prstGeom prst="rect">
            <a:avLst/>
          </a:prstGeom>
          <a:noFill/>
          <a:ln>
            <a:noFill/>
          </a:ln>
        </p:spPr>
        <p:txBody>
          <a:bodyPr spcFirstLastPara="1" wrap="square" lIns="91425" tIns="45700" rIns="91425" bIns="45700" anchor="b" anchorCtr="0">
            <a:noAutofit/>
          </a:bodyPr>
          <a:lstStyle/>
          <a:p>
            <a:pPr marL="0" lvl="0" indent="457200" algn="ctr" rtl="0">
              <a:spcBef>
                <a:spcPts val="0"/>
              </a:spcBef>
              <a:spcAft>
                <a:spcPts val="0"/>
              </a:spcAft>
              <a:buClr>
                <a:schemeClr val="lt1"/>
              </a:buClr>
              <a:buSzPts val="5400"/>
              <a:buFont typeface="Gill Sans"/>
              <a:buNone/>
            </a:pPr>
            <a:r>
              <a:rPr lang="en-IN" sz="5400">
                <a:solidFill>
                  <a:schemeClr val="lt1"/>
                </a:solidFill>
              </a:rPr>
              <a:t>ZIPPER-A File Compression Model</a:t>
            </a:r>
            <a:endParaRPr sz="5400">
              <a:solidFill>
                <a:schemeClr val="lt1"/>
              </a:solidFill>
            </a:endParaRPr>
          </a:p>
        </p:txBody>
      </p:sp>
      <p:sp>
        <p:nvSpPr>
          <p:cNvPr id="109" name="Google Shape;109;p1"/>
          <p:cNvSpPr txBox="1">
            <a:spLocks noGrp="1"/>
          </p:cNvSpPr>
          <p:nvPr>
            <p:ph type="subTitle" idx="1"/>
          </p:nvPr>
        </p:nvSpPr>
        <p:spPr>
          <a:xfrm>
            <a:off x="581200" y="5353902"/>
            <a:ext cx="10993500" cy="101174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n-IN" dirty="0">
                <a:solidFill>
                  <a:srgbClr val="7CEBFF"/>
                </a:solidFill>
              </a:rPr>
              <a:t>RIYA CHAUHAN-1/19/FET/BCS/006						</a:t>
            </a:r>
            <a:r>
              <a:rPr lang="en-IN" dirty="0" smtClean="0">
                <a:solidFill>
                  <a:srgbClr val="7CEBFF"/>
                </a:solidFill>
              </a:rPr>
              <a:t>RACHNA </a:t>
            </a:r>
            <a:r>
              <a:rPr lang="en-IN" dirty="0">
                <a:solidFill>
                  <a:srgbClr val="7CEBFF"/>
                </a:solidFill>
              </a:rPr>
              <a:t>BEHL</a:t>
            </a:r>
            <a:endParaRPr dirty="0"/>
          </a:p>
          <a:p>
            <a:pPr marL="0" lvl="0" indent="0" algn="l" rtl="0">
              <a:spcBef>
                <a:spcPts val="824"/>
              </a:spcBef>
              <a:spcAft>
                <a:spcPts val="0"/>
              </a:spcAft>
              <a:buSzPts val="1472"/>
              <a:buNone/>
            </a:pPr>
            <a:r>
              <a:rPr lang="en-IN" dirty="0">
                <a:solidFill>
                  <a:srgbClr val="7CEBFF"/>
                </a:solidFill>
              </a:rPr>
              <a:t>YASH SHARMA-1/19/FET/BCS/061	</a:t>
            </a:r>
            <a:r>
              <a:rPr lang="en-IN">
                <a:solidFill>
                  <a:srgbClr val="7CEBFF"/>
                </a:solidFill>
              </a:rPr>
              <a:t>	</a:t>
            </a:r>
            <a:r>
              <a:rPr lang="en-IN" smtClean="0">
                <a:solidFill>
                  <a:srgbClr val="7CEBFF"/>
                </a:solidFill>
              </a:rPr>
              <a:t>				ASSOCIATE </a:t>
            </a:r>
            <a:r>
              <a:rPr lang="en-IN" dirty="0">
                <a:solidFill>
                  <a:srgbClr val="7CEBFF"/>
                </a:solidFill>
              </a:rPr>
              <a:t>PROFESSOR</a:t>
            </a:r>
            <a:endParaRPr dirty="0">
              <a:solidFill>
                <a:srgbClr val="7CEBFF"/>
              </a:solidFill>
            </a:endParaRPr>
          </a:p>
        </p:txBody>
      </p:sp>
      <p:sp>
        <p:nvSpPr>
          <p:cNvPr id="110" name="Google Shape;110;p1"/>
          <p:cNvSpPr txBox="1"/>
          <p:nvPr/>
        </p:nvSpPr>
        <p:spPr>
          <a:xfrm>
            <a:off x="2139563" y="1557825"/>
            <a:ext cx="7753200" cy="326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IN" sz="1800" b="1">
                <a:solidFill>
                  <a:schemeClr val="dk1"/>
                </a:solidFill>
                <a:highlight>
                  <a:schemeClr val="lt2"/>
                </a:highlight>
                <a:latin typeface="Calibri"/>
                <a:ea typeface="Calibri"/>
                <a:cs typeface="Calibri"/>
                <a:sym typeface="Calibri"/>
              </a:rPr>
              <a:t>Department of Computer Science and Engineering</a:t>
            </a:r>
            <a:endParaRPr sz="1800" b="1">
              <a:solidFill>
                <a:schemeClr val="dk1"/>
              </a:solidFill>
              <a:highlight>
                <a:schemeClr val="lt2"/>
              </a:highlight>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r>
              <a:rPr lang="en-IN" sz="1800" b="1">
                <a:solidFill>
                  <a:schemeClr val="dk1"/>
                </a:solidFill>
                <a:highlight>
                  <a:schemeClr val="lt2"/>
                </a:highlight>
                <a:latin typeface="Calibri"/>
                <a:ea typeface="Calibri"/>
                <a:cs typeface="Calibri"/>
                <a:sym typeface="Calibri"/>
              </a:rPr>
              <a:t>Faculty of Engineering and Technology</a:t>
            </a:r>
            <a:endParaRPr sz="1800" b="1">
              <a:solidFill>
                <a:schemeClr val="dk1"/>
              </a:solidFill>
              <a:highlight>
                <a:schemeClr val="lt2"/>
              </a:highlight>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r>
              <a:rPr lang="en-IN" sz="1800" b="1">
                <a:solidFill>
                  <a:schemeClr val="dk1"/>
                </a:solidFill>
                <a:highlight>
                  <a:schemeClr val="lt2"/>
                </a:highlight>
                <a:latin typeface="Calibri"/>
                <a:ea typeface="Calibri"/>
                <a:cs typeface="Calibri"/>
                <a:sym typeface="Calibri"/>
              </a:rPr>
              <a:t>Manav Rachna International Institute of Research and Studies</a:t>
            </a:r>
            <a:r>
              <a:rPr lang="en-IN" sz="1800" b="1">
                <a:solidFill>
                  <a:schemeClr val="dk1"/>
                </a:solidFill>
                <a:highlight>
                  <a:schemeClr val="lt1"/>
                </a:highlight>
                <a:latin typeface="Calibri"/>
                <a:ea typeface="Calibri"/>
                <a:cs typeface="Calibri"/>
                <a:sym typeface="Calibri"/>
              </a:rPr>
              <a:t> </a:t>
            </a:r>
            <a:endParaRPr sz="1800" b="1">
              <a:solidFill>
                <a:schemeClr val="dk1"/>
              </a:solidFill>
              <a:highlight>
                <a:schemeClr val="lt1"/>
              </a:highlight>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lvl="0" indent="0" algn="l" rtl="0">
              <a:spcBef>
                <a:spcPts val="0"/>
              </a:spcBef>
              <a:spcAft>
                <a:spcPts val="0"/>
              </a:spcAft>
              <a:buNone/>
            </a:pPr>
            <a:endParaRPr>
              <a:latin typeface="Gill Sans"/>
              <a:ea typeface="Gill Sans"/>
              <a:cs typeface="Gill Sans"/>
              <a:sym typeface="Gill Sans"/>
            </a:endParaRPr>
          </a:p>
        </p:txBody>
      </p:sp>
      <p:pic>
        <p:nvPicPr>
          <p:cNvPr id="111" name="Google Shape;111;p1"/>
          <p:cNvPicPr preferRelativeResize="0"/>
          <p:nvPr/>
        </p:nvPicPr>
        <p:blipFill>
          <a:blip r:embed="rId4">
            <a:alphaModFix/>
          </a:blip>
          <a:stretch>
            <a:fillRect/>
          </a:stretch>
        </p:blipFill>
        <p:spPr>
          <a:xfrm>
            <a:off x="3330000" y="2888150"/>
            <a:ext cx="5372324" cy="1539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p9"/>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87" name="Google Shape;187;p9" descr="Digital Numbers"/>
          <p:cNvPicPr preferRelativeResize="0"/>
          <p:nvPr/>
        </p:nvPicPr>
        <p:blipFill rotWithShape="1">
          <a:blip r:embed="rId3">
            <a:alphaModFix/>
          </a:blip>
          <a:srcRect l="2189" r="9641" b="1"/>
          <a:stretch/>
        </p:blipFill>
        <p:spPr>
          <a:xfrm>
            <a:off x="446534" y="723899"/>
            <a:ext cx="7498616" cy="5676901"/>
          </a:xfrm>
          <a:prstGeom prst="rect">
            <a:avLst/>
          </a:prstGeom>
          <a:noFill/>
          <a:ln>
            <a:noFill/>
          </a:ln>
        </p:spPr>
      </p:pic>
      <p:sp>
        <p:nvSpPr>
          <p:cNvPr id="188" name="Google Shape;188;p9"/>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txBox="1">
            <a:spLocks noGrp="1"/>
          </p:cNvSpPr>
          <p:nvPr>
            <p:ph type="ctrTitle"/>
          </p:nvPr>
        </p:nvSpPr>
        <p:spPr>
          <a:xfrm>
            <a:off x="8296275" y="1419226"/>
            <a:ext cx="3081576" cy="17467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3600"/>
              <a:buFont typeface="Gill Sans"/>
              <a:buNone/>
            </a:pPr>
            <a:r>
              <a:rPr lang="en-IN">
                <a:solidFill>
                  <a:srgbClr val="FFFFFF"/>
                </a:solidFill>
              </a:rPr>
              <a:t>THANK YOU</a:t>
            </a:r>
            <a:endParaRPr/>
          </a:p>
        </p:txBody>
      </p:sp>
      <p:sp>
        <p:nvSpPr>
          <p:cNvPr id="190" name="Google Shape;190;p9"/>
          <p:cNvSpPr txBox="1">
            <a:spLocks noGrp="1"/>
          </p:cNvSpPr>
          <p:nvPr>
            <p:ph type="subTitle" idx="1"/>
          </p:nvPr>
        </p:nvSpPr>
        <p:spPr>
          <a:xfrm>
            <a:off x="8296275" y="3505095"/>
            <a:ext cx="3081576" cy="26290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endParaRPr>
              <a:solidFill>
                <a:schemeClr val="lt2"/>
              </a:solidFill>
            </a:endParaRPr>
          </a:p>
          <a:p>
            <a:pPr marL="0" lvl="0" indent="0" algn="l" rtl="0">
              <a:spcBef>
                <a:spcPts val="920"/>
              </a:spcBef>
              <a:spcAft>
                <a:spcPts val="0"/>
              </a:spcAft>
              <a:buSzPts val="1472"/>
              <a:buNone/>
            </a:pPr>
            <a:endParaRPr>
              <a:solidFill>
                <a:schemeClr val="lt2"/>
              </a:solidFill>
            </a:endParaRPr>
          </a:p>
          <a:p>
            <a:pPr marL="0" lvl="0" indent="0" algn="l" rtl="0">
              <a:spcBef>
                <a:spcPts val="920"/>
              </a:spcBef>
              <a:spcAft>
                <a:spcPts val="0"/>
              </a:spcAft>
              <a:buSzPts val="1472"/>
              <a:buNone/>
            </a:pPr>
            <a:endParaRPr>
              <a:solidFill>
                <a:schemeClr val="lt2"/>
              </a:solidFill>
            </a:endParaRPr>
          </a:p>
        </p:txBody>
      </p:sp>
      <p:grpSp>
        <p:nvGrpSpPr>
          <p:cNvPr id="191" name="Google Shape;191;p9"/>
          <p:cNvGrpSpPr/>
          <p:nvPr/>
        </p:nvGrpSpPr>
        <p:grpSpPr>
          <a:xfrm>
            <a:off x="446534" y="453643"/>
            <a:ext cx="11298933" cy="98554"/>
            <a:chOff x="446534" y="453643"/>
            <a:chExt cx="11298933" cy="98554"/>
          </a:xfrm>
        </p:grpSpPr>
        <p:sp>
          <p:nvSpPr>
            <p:cNvPr id="192" name="Google Shape;192;p9"/>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9b88816fcc_0_7"/>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a:t>ABOUT ZIPPER</a:t>
            </a:r>
            <a:endParaRPr/>
          </a:p>
        </p:txBody>
      </p:sp>
      <p:sp>
        <p:nvSpPr>
          <p:cNvPr id="118" name="Google Shape;118;g19b88816fcc_0_7"/>
          <p:cNvSpPr txBox="1">
            <a:spLocks noGrp="1"/>
          </p:cNvSpPr>
          <p:nvPr>
            <p:ph type="body" idx="1"/>
          </p:nvPr>
        </p:nvSpPr>
        <p:spPr>
          <a:xfrm>
            <a:off x="581192" y="2180496"/>
            <a:ext cx="11029500" cy="3678300"/>
          </a:xfrm>
          <a:prstGeom prst="rect">
            <a:avLst/>
          </a:prstGeom>
        </p:spPr>
        <p:txBody>
          <a:bodyPr spcFirstLastPara="1" wrap="square" lIns="91425" tIns="45700" rIns="91425" bIns="45700" anchor="ctr" anchorCtr="0">
            <a:normAutofit/>
          </a:bodyPr>
          <a:lstStyle/>
          <a:p>
            <a:pPr marL="457200" lvl="0" indent="-333756" algn="l" rtl="0">
              <a:spcBef>
                <a:spcPts val="360"/>
              </a:spcBef>
              <a:spcAft>
                <a:spcPts val="0"/>
              </a:spcAft>
              <a:buSzPts val="1656"/>
              <a:buChar char="◼"/>
            </a:pPr>
            <a:r>
              <a:rPr lang="en-IN"/>
              <a:t>Zipper is a file compression model which uses Huffman coding algorithm to encode and decode data or text in the file, and compresses the size of the file without any loss of the original content. Once decoded, the data will go back to its original format.</a:t>
            </a:r>
            <a:endParaRPr/>
          </a:p>
          <a:p>
            <a:pPr marL="457200" lvl="0" indent="-333756" algn="l" rtl="0">
              <a:spcBef>
                <a:spcPts val="0"/>
              </a:spcBef>
              <a:spcAft>
                <a:spcPts val="0"/>
              </a:spcAft>
              <a:buSzPts val="1656"/>
              <a:buChar char="◼"/>
            </a:pPr>
            <a:r>
              <a:rPr lang="en-IN"/>
              <a:t>The idea behind Zipper is to build a model that enables us to transmit files or data in less transmission time while maintaining the confidentiality of the data being shared.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EFF"/>
              </a:buClr>
              <a:buSzPts val="2800"/>
              <a:buFont typeface="Gill Sans"/>
              <a:buNone/>
            </a:pPr>
            <a:r>
              <a:rPr lang="en-IN">
                <a:solidFill>
                  <a:srgbClr val="FFFEFF"/>
                </a:solidFill>
              </a:rPr>
              <a:t>TECH REQUIREMENTS</a:t>
            </a:r>
            <a:endParaRPr/>
          </a:p>
        </p:txBody>
      </p:sp>
      <p:grpSp>
        <p:nvGrpSpPr>
          <p:cNvPr id="125" name="Google Shape;125;p3"/>
          <p:cNvGrpSpPr/>
          <p:nvPr/>
        </p:nvGrpSpPr>
        <p:grpSpPr>
          <a:xfrm>
            <a:off x="631312" y="2355343"/>
            <a:ext cx="10929375" cy="3330001"/>
            <a:chOff x="50287" y="174118"/>
            <a:chExt cx="10929375" cy="3330001"/>
          </a:xfrm>
        </p:grpSpPr>
        <p:sp>
          <p:nvSpPr>
            <p:cNvPr id="126" name="Google Shape;126;p3"/>
            <p:cNvSpPr/>
            <p:nvPr/>
          </p:nvSpPr>
          <p:spPr>
            <a:xfrm>
              <a:off x="686474" y="174118"/>
              <a:ext cx="1990125" cy="1990125"/>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110599" y="598243"/>
              <a:ext cx="1141875" cy="1141875"/>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50287" y="2784119"/>
              <a:ext cx="32625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txBox="1"/>
            <p:nvPr/>
          </p:nvSpPr>
          <p:spPr>
            <a:xfrm>
              <a:off x="50287" y="2784119"/>
              <a:ext cx="32625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4000" b="0" i="0" u="none" strike="noStrike" cap="none">
                  <a:solidFill>
                    <a:schemeClr val="dk1"/>
                  </a:solidFill>
                  <a:latin typeface="Gill Sans"/>
                  <a:ea typeface="Gill Sans"/>
                  <a:cs typeface="Gill Sans"/>
                  <a:sym typeface="Gill Sans"/>
                </a:rPr>
                <a:t>VSCODE</a:t>
              </a:r>
              <a:endParaRPr sz="4000" b="0" i="0" u="none" strike="noStrike" cap="none">
                <a:solidFill>
                  <a:schemeClr val="dk1"/>
                </a:solidFill>
                <a:latin typeface="Gill Sans"/>
                <a:ea typeface="Gill Sans"/>
                <a:cs typeface="Gill Sans"/>
                <a:sym typeface="Gill Sans"/>
              </a:endParaRPr>
            </a:p>
          </p:txBody>
        </p:sp>
        <p:sp>
          <p:nvSpPr>
            <p:cNvPr id="130" name="Google Shape;130;p3"/>
            <p:cNvSpPr/>
            <p:nvPr/>
          </p:nvSpPr>
          <p:spPr>
            <a:xfrm>
              <a:off x="4519912" y="174118"/>
              <a:ext cx="1990125" cy="1990125"/>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944037" y="598243"/>
              <a:ext cx="1141875" cy="114187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883725" y="2784119"/>
              <a:ext cx="32625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txBox="1"/>
            <p:nvPr/>
          </p:nvSpPr>
          <p:spPr>
            <a:xfrm>
              <a:off x="3883725" y="2784119"/>
              <a:ext cx="32625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4000" b="0" i="0" u="none" strike="noStrike" cap="none">
                  <a:solidFill>
                    <a:schemeClr val="dk1"/>
                  </a:solidFill>
                  <a:latin typeface="Gill Sans"/>
                  <a:ea typeface="Gill Sans"/>
                  <a:cs typeface="Gill Sans"/>
                  <a:sym typeface="Gill Sans"/>
                </a:rPr>
                <a:t>CPP</a:t>
              </a:r>
              <a:endParaRPr sz="4000" b="0" i="0" u="none" strike="noStrike" cap="none">
                <a:solidFill>
                  <a:schemeClr val="dk1"/>
                </a:solidFill>
                <a:latin typeface="Gill Sans"/>
                <a:ea typeface="Gill Sans"/>
                <a:cs typeface="Gill Sans"/>
                <a:sym typeface="Gill Sans"/>
              </a:endParaRPr>
            </a:p>
          </p:txBody>
        </p:sp>
        <p:sp>
          <p:nvSpPr>
            <p:cNvPr id="134" name="Google Shape;134;p3"/>
            <p:cNvSpPr/>
            <p:nvPr/>
          </p:nvSpPr>
          <p:spPr>
            <a:xfrm>
              <a:off x="8353350" y="174118"/>
              <a:ext cx="1990125" cy="1990125"/>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777475" y="598243"/>
              <a:ext cx="1141875" cy="1141875"/>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717162" y="2784119"/>
              <a:ext cx="32625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txBox="1"/>
            <p:nvPr/>
          </p:nvSpPr>
          <p:spPr>
            <a:xfrm>
              <a:off x="7717162" y="2784119"/>
              <a:ext cx="32625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4000" b="0" i="0" u="none" strike="noStrike" cap="none">
                  <a:solidFill>
                    <a:schemeClr val="dk1"/>
                  </a:solidFill>
                  <a:latin typeface="Gill Sans"/>
                  <a:ea typeface="Gill Sans"/>
                  <a:cs typeface="Gill Sans"/>
                  <a:sym typeface="Gill Sans"/>
                </a:rPr>
                <a:t>GITHUB</a:t>
              </a:r>
              <a:endParaRPr sz="4000" b="0" i="0" u="none" strike="noStrike" cap="none">
                <a:solidFill>
                  <a:schemeClr val="dk1"/>
                </a:solidFill>
                <a:latin typeface="Gill Sans"/>
                <a:ea typeface="Gill Sans"/>
                <a:cs typeface="Gill Sans"/>
                <a:sym typeface="Gill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IN"/>
              <a:t>INTRODUCTION TO DATA COMPRESSION</a:t>
            </a:r>
            <a:endParaRPr/>
          </a:p>
        </p:txBody>
      </p:sp>
      <p:sp>
        <p:nvSpPr>
          <p:cNvPr id="143" name="Google Shape;143;p2"/>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Char char="◼"/>
            </a:pPr>
            <a:r>
              <a:rPr lang="en-IN"/>
              <a:t>Encoding information using fewer bits than the original representation.</a:t>
            </a:r>
            <a:endParaRPr/>
          </a:p>
          <a:p>
            <a:pPr marL="306000" lvl="0" indent="-306000" algn="l" rtl="0">
              <a:spcBef>
                <a:spcPts val="960"/>
              </a:spcBef>
              <a:spcAft>
                <a:spcPts val="0"/>
              </a:spcAft>
              <a:buSzPts val="1656"/>
              <a:buChar char="◼"/>
            </a:pPr>
            <a:r>
              <a:rPr lang="en-IN"/>
              <a:t>Lossless where no information is lost.</a:t>
            </a:r>
            <a:endParaRPr/>
          </a:p>
          <a:p>
            <a:pPr marL="306000" lvl="0" indent="-306000" algn="l" rtl="0">
              <a:spcBef>
                <a:spcPts val="960"/>
              </a:spcBef>
              <a:spcAft>
                <a:spcPts val="0"/>
              </a:spcAft>
              <a:buSzPts val="1656"/>
              <a:buChar char="◼"/>
            </a:pPr>
            <a:r>
              <a:rPr lang="en-IN"/>
              <a:t>Compression reduces the data storage space.</a:t>
            </a:r>
            <a:endParaRPr/>
          </a:p>
          <a:p>
            <a:pPr marL="306000" lvl="0" indent="-306000" algn="l" rtl="0">
              <a:spcBef>
                <a:spcPts val="960"/>
              </a:spcBef>
              <a:spcAft>
                <a:spcPts val="0"/>
              </a:spcAft>
              <a:buSzPts val="1656"/>
              <a:buChar char="◼"/>
            </a:pPr>
            <a:r>
              <a:rPr lang="en-IN"/>
              <a:t>Reduces transmission time needed over the network.</a:t>
            </a:r>
            <a:endParaRPr/>
          </a:p>
          <a:p>
            <a:pPr marL="306000" lvl="0" indent="-306000" algn="l" rtl="0">
              <a:spcBef>
                <a:spcPts val="960"/>
              </a:spcBef>
              <a:spcAft>
                <a:spcPts val="0"/>
              </a:spcAft>
              <a:buSzPts val="1656"/>
              <a:buChar char="◼"/>
            </a:pPr>
            <a:r>
              <a:rPr lang="en-IN"/>
              <a:t>Data must be decompressed or decoded to be reused.</a:t>
            </a:r>
            <a:endParaRPr/>
          </a:p>
          <a:p>
            <a:pPr marL="306000" lvl="0" indent="-200844" algn="l" rtl="0">
              <a:spcBef>
                <a:spcPts val="960"/>
              </a:spcBef>
              <a:spcAft>
                <a:spcPts val="0"/>
              </a:spcAft>
              <a:buSzPts val="1656"/>
              <a:buNone/>
            </a:pPr>
            <a:endParaRPr/>
          </a:p>
          <a:p>
            <a:pPr marL="306000" lvl="0" indent="-200844" algn="l" rtl="0">
              <a:spcBef>
                <a:spcPts val="960"/>
              </a:spcBef>
              <a:spcAft>
                <a:spcPts val="0"/>
              </a:spcAft>
              <a:buSzPts val="1656"/>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IN"/>
              <a:t>WHY DATA COMPRESSION?</a:t>
            </a:r>
            <a:endParaRPr/>
          </a:p>
        </p:txBody>
      </p:sp>
      <p:sp>
        <p:nvSpPr>
          <p:cNvPr id="149" name="Google Shape;149;p4"/>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Char char="◼"/>
            </a:pPr>
            <a:r>
              <a:rPr lang="en-IN"/>
              <a:t>Make optimal use of limited storage space.</a:t>
            </a:r>
            <a:endParaRPr/>
          </a:p>
          <a:p>
            <a:pPr marL="306000" lvl="0" indent="-306000" algn="l" rtl="0">
              <a:spcBef>
                <a:spcPts val="960"/>
              </a:spcBef>
              <a:spcAft>
                <a:spcPts val="0"/>
              </a:spcAft>
              <a:buSzPts val="1656"/>
              <a:buChar char="◼"/>
            </a:pPr>
            <a:r>
              <a:rPr lang="en-IN"/>
              <a:t>Save time and help to optimize resources.</a:t>
            </a:r>
            <a:endParaRPr/>
          </a:p>
          <a:p>
            <a:pPr marL="306000" lvl="0" indent="-306000" algn="l" rtl="0">
              <a:spcBef>
                <a:spcPts val="960"/>
              </a:spcBef>
              <a:spcAft>
                <a:spcPts val="0"/>
              </a:spcAft>
              <a:buSzPts val="1656"/>
              <a:buChar char="◼"/>
            </a:pPr>
            <a:r>
              <a:rPr lang="en-IN"/>
              <a:t>If compression and decompression are done in I/O processor, less time is required to move data to or from storage subsystem, freeing I/O bus for other work.</a:t>
            </a:r>
            <a:endParaRPr/>
          </a:p>
          <a:p>
            <a:pPr marL="306000" lvl="0" indent="-306000" algn="l" rtl="0">
              <a:spcBef>
                <a:spcPts val="960"/>
              </a:spcBef>
              <a:spcAft>
                <a:spcPts val="0"/>
              </a:spcAft>
              <a:buSzPts val="1656"/>
              <a:buChar char="◼"/>
            </a:pPr>
            <a:r>
              <a:rPr lang="en-IN"/>
              <a:t>In sending data over communication line: less time to transmit and less storage to host.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IN"/>
              <a:t>DATA COMPRESSION METHODS</a:t>
            </a:r>
            <a:endParaRPr/>
          </a:p>
        </p:txBody>
      </p:sp>
      <p:pic>
        <p:nvPicPr>
          <p:cNvPr id="155" name="Google Shape;155;p5"/>
          <p:cNvPicPr preferRelativeResize="0">
            <a:picLocks noGrp="1"/>
          </p:cNvPicPr>
          <p:nvPr>
            <p:ph type="body" idx="1"/>
          </p:nvPr>
        </p:nvPicPr>
        <p:blipFill rotWithShape="1">
          <a:blip r:embed="rId3">
            <a:alphaModFix/>
          </a:blip>
          <a:srcRect/>
          <a:stretch/>
        </p:blipFill>
        <p:spPr>
          <a:xfrm>
            <a:off x="1094582" y="2532883"/>
            <a:ext cx="10002835" cy="35875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IN"/>
              <a:t>HUFFMAN CODING</a:t>
            </a:r>
            <a:endParaRPr/>
          </a:p>
        </p:txBody>
      </p:sp>
      <p:sp>
        <p:nvSpPr>
          <p:cNvPr id="161" name="Google Shape;161;p6"/>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Char char="◼"/>
            </a:pPr>
            <a:r>
              <a:rPr lang="en-IN"/>
              <a:t>Huffman coding is a lossless data compression algorithm. </a:t>
            </a:r>
            <a:endParaRPr/>
          </a:p>
          <a:p>
            <a:pPr marL="306000" lvl="0" indent="-306000" algn="l" rtl="0">
              <a:spcBef>
                <a:spcPts val="960"/>
              </a:spcBef>
              <a:spcAft>
                <a:spcPts val="0"/>
              </a:spcAft>
              <a:buSzPts val="1656"/>
              <a:buChar char="◼"/>
            </a:pPr>
            <a:r>
              <a:rPr lang="en-IN"/>
              <a:t>Huffman Coding is a technique of compressing data to reduce its size without losing any of the details. It was first developed by David Huffman.</a:t>
            </a:r>
            <a:endParaRPr/>
          </a:p>
          <a:p>
            <a:pPr marL="306000" lvl="0" indent="-306000" algn="l" rtl="0">
              <a:spcBef>
                <a:spcPts val="960"/>
              </a:spcBef>
              <a:spcAft>
                <a:spcPts val="0"/>
              </a:spcAft>
              <a:buSzPts val="1656"/>
              <a:buChar char="◼"/>
            </a:pPr>
            <a:r>
              <a:rPr lang="en-IN"/>
              <a:t>The most frequent character gets the smallest code and the least frequent character gets the largest code.</a:t>
            </a:r>
            <a:endParaRPr/>
          </a:p>
          <a:p>
            <a:pPr marL="306000" lvl="0" indent="-306000" algn="l" rtl="0">
              <a:spcBef>
                <a:spcPts val="960"/>
              </a:spcBef>
              <a:spcAft>
                <a:spcPts val="0"/>
              </a:spcAft>
              <a:buSzPts val="1656"/>
              <a:buChar char="◼"/>
            </a:pPr>
            <a:r>
              <a:rPr lang="en-IN"/>
              <a:t>The variable-length codes assigned to input characters are Prefix Codes, means the codes are assigned in such a way that the code assigned to one character is not the prefix of code assigned to any other character.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IN"/>
              <a:t>HUFFMAN CODING COMPRESSION ALGORITHM</a:t>
            </a:r>
            <a:endParaRPr/>
          </a:p>
        </p:txBody>
      </p:sp>
      <p:sp>
        <p:nvSpPr>
          <p:cNvPr id="167" name="Google Shape;167;p7"/>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Char char="◼"/>
            </a:pPr>
            <a:r>
              <a:rPr lang="en-IN"/>
              <a:t>Step1: Get frequencies</a:t>
            </a:r>
            <a:endParaRPr/>
          </a:p>
          <a:p>
            <a:pPr marL="306000" lvl="0" indent="-306000" algn="l" rtl="0">
              <a:spcBef>
                <a:spcPts val="960"/>
              </a:spcBef>
              <a:spcAft>
                <a:spcPts val="0"/>
              </a:spcAft>
              <a:buSzPts val="1656"/>
              <a:buChar char="◼"/>
            </a:pPr>
            <a:r>
              <a:rPr lang="en-IN"/>
              <a:t>Step2: Build tree and Assign codes</a:t>
            </a:r>
            <a:endParaRPr/>
          </a:p>
          <a:p>
            <a:pPr marL="306000" lvl="0" indent="-306000" algn="l" rtl="0">
              <a:spcBef>
                <a:spcPts val="960"/>
              </a:spcBef>
              <a:spcAft>
                <a:spcPts val="0"/>
              </a:spcAft>
              <a:buSzPts val="1656"/>
              <a:buChar char="◼"/>
            </a:pPr>
            <a:r>
              <a:rPr lang="en-IN"/>
              <a:t>Step3: Encode</a:t>
            </a:r>
            <a:endParaRPr/>
          </a:p>
          <a:p>
            <a:pPr marL="306000" lvl="0" indent="-306000" algn="l" rtl="0">
              <a:spcBef>
                <a:spcPts val="960"/>
              </a:spcBef>
              <a:spcAft>
                <a:spcPts val="0"/>
              </a:spcAft>
              <a:buSzPts val="1656"/>
              <a:buChar char="◼"/>
            </a:pPr>
            <a:r>
              <a:rPr lang="en-IN"/>
              <a:t>Step4: Decode</a:t>
            </a:r>
            <a:endParaRPr/>
          </a:p>
          <a:p>
            <a:pPr marL="306000" lvl="0" indent="-200844" algn="l" rtl="0">
              <a:spcBef>
                <a:spcPts val="960"/>
              </a:spcBef>
              <a:spcAft>
                <a:spcPts val="0"/>
              </a:spcAft>
              <a:buSzPts val="1656"/>
              <a:buNone/>
            </a:pPr>
            <a:endParaRPr/>
          </a:p>
        </p:txBody>
      </p:sp>
      <p:pic>
        <p:nvPicPr>
          <p:cNvPr id="168" name="Google Shape;168;p7"/>
          <p:cNvPicPr preferRelativeResize="0"/>
          <p:nvPr/>
        </p:nvPicPr>
        <p:blipFill rotWithShape="1">
          <a:blip r:embed="rId3">
            <a:alphaModFix/>
          </a:blip>
          <a:srcRect/>
          <a:stretch/>
        </p:blipFill>
        <p:spPr>
          <a:xfrm>
            <a:off x="204967" y="2112135"/>
            <a:ext cx="5798616" cy="4165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ae697276a8_0_2"/>
          <p:cNvSpPr txBox="1">
            <a:spLocks noGrp="1"/>
          </p:cNvSpPr>
          <p:nvPr>
            <p:ph type="title"/>
          </p:nvPr>
        </p:nvSpPr>
        <p:spPr>
          <a:xfrm>
            <a:off x="581193" y="729658"/>
            <a:ext cx="11029500" cy="9882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a:t>Original file &amp; Compressed file</a:t>
            </a:r>
            <a:endParaRPr/>
          </a:p>
        </p:txBody>
      </p:sp>
      <p:sp>
        <p:nvSpPr>
          <p:cNvPr id="175" name="Google Shape;175;g1ae697276a8_0_2"/>
          <p:cNvSpPr txBox="1">
            <a:spLocks noGrp="1"/>
          </p:cNvSpPr>
          <p:nvPr>
            <p:ph type="body" idx="1"/>
          </p:nvPr>
        </p:nvSpPr>
        <p:spPr>
          <a:xfrm>
            <a:off x="887219" y="2250892"/>
            <a:ext cx="5087100" cy="536100"/>
          </a:xfrm>
          <a:prstGeom prst="rect">
            <a:avLst/>
          </a:prstGeom>
        </p:spPr>
        <p:txBody>
          <a:bodyPr spcFirstLastPara="1" wrap="square" lIns="91425" tIns="45700" rIns="91425" bIns="45700" anchor="b" anchorCtr="0">
            <a:noAutofit/>
          </a:bodyPr>
          <a:lstStyle/>
          <a:p>
            <a:pPr marL="0" lvl="0" indent="0" algn="l" rtl="0">
              <a:spcBef>
                <a:spcPts val="440"/>
              </a:spcBef>
              <a:spcAft>
                <a:spcPts val="600"/>
              </a:spcAft>
              <a:buNone/>
            </a:pPr>
            <a:r>
              <a:rPr lang="en-IN"/>
              <a:t>Original File</a:t>
            </a:r>
            <a:endParaRPr/>
          </a:p>
        </p:txBody>
      </p:sp>
      <p:sp>
        <p:nvSpPr>
          <p:cNvPr id="176" name="Google Shape;176;g1ae697276a8_0_2"/>
          <p:cNvSpPr txBox="1">
            <a:spLocks noGrp="1"/>
          </p:cNvSpPr>
          <p:nvPr>
            <p:ph type="body" idx="2"/>
          </p:nvPr>
        </p:nvSpPr>
        <p:spPr>
          <a:xfrm>
            <a:off x="581200" y="2926050"/>
            <a:ext cx="5393100" cy="3609600"/>
          </a:xfrm>
          <a:prstGeom prst="rect">
            <a:avLst/>
          </a:prstGeom>
        </p:spPr>
        <p:txBody>
          <a:bodyPr spcFirstLastPara="1" wrap="square" lIns="91425" tIns="45700" rIns="91425" bIns="45700" anchor="t" anchorCtr="0">
            <a:normAutofit/>
          </a:bodyPr>
          <a:lstStyle/>
          <a:p>
            <a:pPr marL="0" lvl="0" indent="0" algn="l" rtl="0">
              <a:spcBef>
                <a:spcPts val="360"/>
              </a:spcBef>
              <a:spcAft>
                <a:spcPts val="600"/>
              </a:spcAft>
              <a:buNone/>
            </a:pPr>
            <a:endParaRPr/>
          </a:p>
        </p:txBody>
      </p:sp>
      <p:sp>
        <p:nvSpPr>
          <p:cNvPr id="177" name="Google Shape;177;g1ae697276a8_0_2"/>
          <p:cNvSpPr txBox="1">
            <a:spLocks noGrp="1"/>
          </p:cNvSpPr>
          <p:nvPr>
            <p:ph type="body" idx="3"/>
          </p:nvPr>
        </p:nvSpPr>
        <p:spPr>
          <a:xfrm>
            <a:off x="6523735" y="2250892"/>
            <a:ext cx="5087100" cy="553500"/>
          </a:xfrm>
          <a:prstGeom prst="rect">
            <a:avLst/>
          </a:prstGeom>
        </p:spPr>
        <p:txBody>
          <a:bodyPr spcFirstLastPara="1" wrap="square" lIns="91425" tIns="45700" rIns="91425" bIns="45700" anchor="b" anchorCtr="0">
            <a:noAutofit/>
          </a:bodyPr>
          <a:lstStyle/>
          <a:p>
            <a:pPr marL="0" lvl="0" indent="0" algn="l" rtl="0">
              <a:spcBef>
                <a:spcPts val="440"/>
              </a:spcBef>
              <a:spcAft>
                <a:spcPts val="600"/>
              </a:spcAft>
              <a:buNone/>
            </a:pPr>
            <a:r>
              <a:rPr lang="en-IN"/>
              <a:t>Encoded File</a:t>
            </a:r>
            <a:endParaRPr/>
          </a:p>
        </p:txBody>
      </p:sp>
      <p:sp>
        <p:nvSpPr>
          <p:cNvPr id="178" name="Google Shape;178;g1ae697276a8_0_2"/>
          <p:cNvSpPr txBox="1">
            <a:spLocks noGrp="1"/>
          </p:cNvSpPr>
          <p:nvPr>
            <p:ph type="body" idx="4"/>
          </p:nvPr>
        </p:nvSpPr>
        <p:spPr>
          <a:xfrm>
            <a:off x="6217700" y="2926050"/>
            <a:ext cx="5393100" cy="3609600"/>
          </a:xfrm>
          <a:prstGeom prst="rect">
            <a:avLst/>
          </a:prstGeom>
        </p:spPr>
        <p:txBody>
          <a:bodyPr spcFirstLastPara="1" wrap="square" lIns="91425" tIns="45700" rIns="91425" bIns="45700" anchor="t" anchorCtr="0">
            <a:normAutofit/>
          </a:bodyPr>
          <a:lstStyle/>
          <a:p>
            <a:pPr marL="0" lvl="0" indent="0" algn="l" rtl="0">
              <a:spcBef>
                <a:spcPts val="360"/>
              </a:spcBef>
              <a:spcAft>
                <a:spcPts val="600"/>
              </a:spcAft>
              <a:buNone/>
            </a:pPr>
            <a:endParaRPr/>
          </a:p>
        </p:txBody>
      </p:sp>
      <p:pic>
        <p:nvPicPr>
          <p:cNvPr id="179" name="Google Shape;179;g1ae697276a8_0_2"/>
          <p:cNvPicPr preferRelativeResize="0"/>
          <p:nvPr/>
        </p:nvPicPr>
        <p:blipFill>
          <a:blip r:embed="rId3">
            <a:alphaModFix/>
          </a:blip>
          <a:stretch>
            <a:fillRect/>
          </a:stretch>
        </p:blipFill>
        <p:spPr>
          <a:xfrm>
            <a:off x="446425" y="2926049"/>
            <a:ext cx="5527875" cy="3609600"/>
          </a:xfrm>
          <a:prstGeom prst="rect">
            <a:avLst/>
          </a:prstGeom>
          <a:noFill/>
          <a:ln>
            <a:noFill/>
          </a:ln>
        </p:spPr>
      </p:pic>
      <p:pic>
        <p:nvPicPr>
          <p:cNvPr id="180" name="Google Shape;180;g1ae697276a8_0_2"/>
          <p:cNvPicPr preferRelativeResize="0"/>
          <p:nvPr/>
        </p:nvPicPr>
        <p:blipFill>
          <a:blip r:embed="rId4">
            <a:alphaModFix/>
          </a:blip>
          <a:stretch>
            <a:fillRect/>
          </a:stretch>
        </p:blipFill>
        <p:spPr>
          <a:xfrm>
            <a:off x="6217700" y="2926050"/>
            <a:ext cx="5779324" cy="3609600"/>
          </a:xfrm>
          <a:prstGeom prst="rect">
            <a:avLst/>
          </a:prstGeom>
          <a:noFill/>
          <a:ln>
            <a:noFill/>
          </a:ln>
        </p:spPr>
      </p:pic>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Widescreen</PresentationFormat>
  <Paragraphs>50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Gill Sans</vt:lpstr>
      <vt:lpstr>Arial</vt:lpstr>
      <vt:lpstr>Noto Sans Symbols</vt:lpstr>
      <vt:lpstr>Dividend</vt:lpstr>
      <vt:lpstr>ZIPPER-A File Compression Model</vt:lpstr>
      <vt:lpstr>ABOUT ZIPPER</vt:lpstr>
      <vt:lpstr>TECH REQUIREMENTS</vt:lpstr>
      <vt:lpstr>INTRODUCTION TO DATA COMPRESSION</vt:lpstr>
      <vt:lpstr>WHY DATA COMPRESSION?</vt:lpstr>
      <vt:lpstr>DATA COMPRESSION METHODS</vt:lpstr>
      <vt:lpstr>HUFFMAN CODING</vt:lpstr>
      <vt:lpstr>HUFFMAN CODING COMPRESSION ALGORITHM</vt:lpstr>
      <vt:lpstr>Original file &amp; Compressed file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ZIPPER-A File Compression Model</dc:title>
  <cp:lastModifiedBy>Microsoft account</cp:lastModifiedBy>
  <cp:revision>1</cp:revision>
  <dcterms:created xsi:type="dcterms:W3CDTF">2022-09-19T17:22:01Z</dcterms:created>
  <dcterms:modified xsi:type="dcterms:W3CDTF">2022-12-07T04:31:02Z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