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4572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6858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9144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11430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1371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16002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18288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800"/>
              <a:buFont typeface="Arial"/>
              <a:buChar char="●"/>
              <a:defRPr sz="1800">
                <a:latin typeface="+mj-lt"/>
                <a:ea typeface="+mj-ea"/>
                <a:cs typeface="+mj-cs"/>
                <a:sym typeface="Myriad Pro"/>
              </a:defRPr>
            </a:pPr>
            <a:r>
              <a:t>People are more inclined to express their opinions after watching videos regarding Nonprofits&amp;Activism, as we are concerned about something related to society improvement. </a:t>
            </a:r>
          </a:p>
          <a:p>
            <a:pPr marL="457200" indent="-298450">
              <a:buClr>
                <a:srgbClr val="000000"/>
              </a:buClr>
              <a:buSzPts val="1800"/>
              <a:buFont typeface="Arial"/>
              <a:buChar char="●"/>
              <a:defRPr sz="1800">
                <a:latin typeface="+mj-lt"/>
                <a:ea typeface="+mj-ea"/>
                <a:cs typeface="+mj-cs"/>
                <a:sym typeface="Myriad Pro"/>
              </a:defRPr>
            </a:pPr>
            <a:r>
              <a:t>Generally, British are less willing to post their comments except that News&amp;Politics can usually grab their concerns.</a:t>
            </a:r>
          </a:p>
          <a:p>
            <a:pPr marL="457200" indent="-298450">
              <a:buClr>
                <a:srgbClr val="000000"/>
              </a:buClr>
              <a:buSzPts val="1800"/>
              <a:buFont typeface="Arial"/>
              <a:buChar char="●"/>
              <a:defRPr sz="1800">
                <a:latin typeface="+mj-lt"/>
                <a:ea typeface="+mj-ea"/>
                <a:cs typeface="+mj-cs"/>
                <a:sym typeface="Myriad Pro"/>
              </a:defRPr>
            </a:pPr>
            <a:r>
              <a:t>Canadians are talk-active when they watch relaxing videos, such as Gaming, Pets&amp;Animals, Comedy and People&amp;Blogs.</a:t>
            </a:r>
          </a:p>
          <a:p>
            <a:pPr marL="457200" indent="-298450">
              <a:buClr>
                <a:srgbClr val="000000"/>
              </a:buClr>
              <a:buSzPts val="1800"/>
              <a:buFont typeface="Arial"/>
              <a:buChar char="●"/>
              <a:defRPr sz="1800">
                <a:latin typeface="+mj-lt"/>
                <a:ea typeface="+mj-ea"/>
                <a:cs typeface="+mj-cs"/>
                <a:sym typeface="Myriad Pro"/>
              </a:defRPr>
            </a:pPr>
            <a:r>
              <a:t>Most of the viewers on YouTube are young, and thus making the Comment/View ratio of Gaming relatively high.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1pPr>
            <a:lvl2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2pPr>
            <a:lvl3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3pPr>
            <a:lvl4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4pPr>
            <a:lvl5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1pPr>
            <a:lvl2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2pPr>
            <a:lvl3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3pPr>
            <a:lvl4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4pPr>
            <a:lvl5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b="0"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1pPr>
            <a:lvl2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2pPr>
            <a:lvl3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3pPr>
            <a:lvl4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4pPr>
            <a:lvl5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 sz="4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762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143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524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905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9pPr>
    </p:titleStyle>
    <p:bodyStyle>
      <a:lvl1pPr marL="385010" marR="0" indent="-38501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1pPr>
      <a:lvl2pPr marL="842210" marR="0" indent="-38501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2pPr>
      <a:lvl3pPr marL="1299410" marR="0" indent="-38501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3pPr>
      <a:lvl4pPr marL="1756610" marR="0" indent="-38501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4pPr>
      <a:lvl5pPr marL="2213810" marR="0" indent="-38501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5pPr>
      <a:lvl6pPr marL="2671010" marR="0" indent="-38501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6pPr>
      <a:lvl7pPr marL="3128210" marR="0" indent="-38501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7pPr>
      <a:lvl8pPr marL="3585410" marR="0" indent="-38501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8pPr>
      <a:lvl9pPr marL="4042610" marR="0" indent="-38501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yriad Pr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5;p1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YouTube Trending Videos</a:t>
            </a:r>
          </a:p>
        </p:txBody>
      </p:sp>
      <p:sp>
        <p:nvSpPr>
          <p:cNvPr id="120" name="Google Shape;116;p16"/>
          <p:cNvSpPr txBox="1"/>
          <p:nvPr>
            <p:ph type="subTitle" sz="quarter" idx="1"/>
          </p:nvPr>
        </p:nvSpPr>
        <p:spPr>
          <a:xfrm>
            <a:off x="1121057" y="5308265"/>
            <a:ext cx="10762686" cy="1703556"/>
          </a:xfrm>
          <a:prstGeom prst="rect">
            <a:avLst/>
          </a:prstGeom>
        </p:spPr>
        <p:txBody>
          <a:bodyPr/>
          <a:lstStyle/>
          <a:p>
            <a:pPr defTabSz="403097">
              <a:defRPr sz="2829"/>
            </a:pPr>
            <a:r>
              <a:t>Jialun Lyu, Lin-Ying Cheng, Weihua Huang, Yiwei Zhang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defTabSz="403097">
              <a:defRPr sz="2829"/>
            </a:pPr>
            <a:r>
              <a:t>Group 13 </a:t>
            </a:r>
            <a:br/>
            <a:r>
              <a:t>ECE 143 Fall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omment ratio"/>
          <p:cNvSpPr txBox="1"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Comment 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65;p24"/>
          <p:cNvSpPr txBox="1"/>
          <p:nvPr>
            <p:ph type="body" sz="quarter" idx="1"/>
          </p:nvPr>
        </p:nvSpPr>
        <p:spPr>
          <a:xfrm>
            <a:off x="787956" y="7375789"/>
            <a:ext cx="11428888" cy="197631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har char="●"/>
            </a:lvl1pPr>
          </a:lstStyle>
          <a:p>
            <a:pPr/>
            <a:r>
              <a:t>On average, Every 1 in 200 viewers would write down something under the video unless the video is related to Nonprofits &amp; Activism, the Comment/View Ratio of which is 2.5%.</a:t>
            </a:r>
          </a:p>
        </p:txBody>
      </p:sp>
      <p:pic>
        <p:nvPicPr>
          <p:cNvPr id="148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1715" t="0" r="1715" b="0"/>
          <a:stretch>
            <a:fillRect/>
          </a:stretch>
        </p:blipFill>
        <p:spPr>
          <a:xfrm>
            <a:off x="787956" y="320485"/>
            <a:ext cx="11428888" cy="7129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ttitude"/>
          <p:cNvSpPr txBox="1"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Attitude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atio of likes and dislikes as an indicator of audience approval rating for the video content…"/>
          <p:cNvSpPr txBox="1"/>
          <p:nvPr/>
        </p:nvSpPr>
        <p:spPr>
          <a:xfrm>
            <a:off x="518625" y="7009753"/>
            <a:ext cx="12394923" cy="253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50009" indent="-350009" algn="l">
              <a:lnSpc>
                <a:spcPct val="70000"/>
              </a:lnSpc>
              <a:spcBef>
                <a:spcPts val="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Myriad Pro"/>
              </a:defRPr>
            </a:pPr>
            <a:r>
              <a:t>Ratio of likes and dislikes as an indicator of audience approval rating for the video content </a:t>
            </a:r>
          </a:p>
          <a:p>
            <a:pPr marL="350009" indent="-350009" algn="l">
              <a:lnSpc>
                <a:spcPct val="70000"/>
              </a:lnSpc>
              <a:spcBef>
                <a:spcPts val="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Myriad Pro"/>
              </a:defRPr>
            </a:pPr>
            <a:r>
              <a:t>The approval rate vary among different genres for popular videos.</a:t>
            </a:r>
          </a:p>
          <a:p>
            <a:pPr marL="350009" indent="-350009" algn="l">
              <a:lnSpc>
                <a:spcPct val="70000"/>
              </a:lnSpc>
              <a:spcBef>
                <a:spcPts val="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Myriad Pro"/>
              </a:defRPr>
            </a:pPr>
            <a:r>
              <a:t>Animal,Comedy and Education have highest approval rate. Audience generally respond positively to these types of videos</a:t>
            </a:r>
          </a:p>
          <a:p>
            <a:pPr marL="350009" indent="-350009" algn="l">
              <a:lnSpc>
                <a:spcPct val="70000"/>
              </a:lnSpc>
              <a:spcBef>
                <a:spcPts val="7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Myriad Pro"/>
              </a:defRPr>
            </a:pPr>
            <a:r>
              <a:t>People tend to have divided opinions when viewing video of type News &amp; Politics and Nonprofits &amp; Activism </a:t>
            </a:r>
          </a:p>
        </p:txBody>
      </p:sp>
      <p:pic>
        <p:nvPicPr>
          <p:cNvPr id="155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6229" t="0" r="6229" b="0"/>
          <a:stretch>
            <a:fillRect/>
          </a:stretch>
        </p:blipFill>
        <p:spPr>
          <a:xfrm>
            <a:off x="597772" y="339914"/>
            <a:ext cx="11809256" cy="637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76;p26"/>
          <p:cNvSpPr txBox="1"/>
          <p:nvPr/>
        </p:nvSpPr>
        <p:spPr>
          <a:xfrm>
            <a:off x="1843732" y="3610237"/>
            <a:ext cx="9317336" cy="111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46" tIns="48746" rIns="48746" bIns="48746" anchor="ctr">
            <a:spAutoFit/>
          </a:bodyPr>
          <a:lstStyle>
            <a:lvl1pPr>
              <a:defRPr b="1" sz="8000">
                <a:latin typeface="+mj-lt"/>
                <a:ea typeface="+mj-ea"/>
                <a:cs typeface="+mj-cs"/>
                <a:sym typeface="Myriad Pro"/>
              </a:defRPr>
            </a:lvl1pPr>
          </a:lstStyle>
          <a:p>
            <a:pPr/>
            <a:r>
              <a:t>One more thing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roversial"/>
          <p:cNvSpPr txBox="1"/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Controversial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82;p27"/>
          <p:cNvSpPr txBox="1"/>
          <p:nvPr>
            <p:ph type="body" sz="quarter" idx="1"/>
          </p:nvPr>
        </p:nvSpPr>
        <p:spPr>
          <a:xfrm>
            <a:off x="952500" y="7325293"/>
            <a:ext cx="11099800" cy="227089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Nonprofits &amp; Activism, News &amp; Politics and Entertainment are the 3 most controversial topics.</a:t>
            </a:r>
          </a:p>
          <a:p>
            <a:pPr>
              <a:spcBef>
                <a:spcPts val="0"/>
              </a:spcBef>
            </a:pPr>
            <a:r>
              <a:t>All categories listed somewhat reflect what famous celebrities do, which can easily cause debates.</a:t>
            </a:r>
          </a:p>
        </p:txBody>
      </p:sp>
      <p:pic>
        <p:nvPicPr>
          <p:cNvPr id="16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2661" t="0" r="2661" b="0"/>
          <a:stretch>
            <a:fillRect/>
          </a:stretch>
        </p:blipFill>
        <p:spPr>
          <a:xfrm>
            <a:off x="1139089" y="398203"/>
            <a:ext cx="10726622" cy="6825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clusion"/>
          <p:cNvSpPr txBox="1"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88;p28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81160" indent="-381160" defTabSz="578358">
              <a:spcBef>
                <a:spcPts val="1000"/>
              </a:spcBef>
              <a:defRPr sz="3366"/>
            </a:pPr>
            <a:r>
              <a:t>    People prefer watching videos to relax and Music has the most  views. </a:t>
            </a:r>
          </a:p>
          <a:p>
            <a:pPr marL="381160" indent="-381160" defTabSz="578358">
              <a:spcBef>
                <a:spcPts val="1000"/>
              </a:spcBef>
              <a:defRPr sz="3366"/>
            </a:pPr>
            <a:r>
              <a:t>    People are more inclined to express their opinions after watching videos regarding Nonprofits &amp; Activism, as we are concerned about something related to society improvement. </a:t>
            </a:r>
          </a:p>
          <a:p>
            <a:pPr marL="381160" indent="-381160" defTabSz="578358">
              <a:spcBef>
                <a:spcPts val="1000"/>
              </a:spcBef>
              <a:defRPr sz="3366"/>
            </a:pPr>
            <a:r>
              <a:t>   Audience generally respond positively to Animal, Comedy and Education </a:t>
            </a:r>
          </a:p>
          <a:p>
            <a:pPr marL="381160" indent="-381160" defTabSz="578358">
              <a:spcBef>
                <a:spcPts val="1000"/>
              </a:spcBef>
              <a:defRPr sz="3366"/>
            </a:pPr>
            <a:r>
              <a:t>   Nonprofits &amp; Activism, News &amp; Politics and Entertainment are the 3 most controversial topics, which can easily cause debates.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93;p29"/>
          <p:cNvSpPr txBox="1"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1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3" name="Google Shape;122;p17"/>
          <p:cNvSpPr txBox="1"/>
          <p:nvPr>
            <p:ph type="body" idx="1"/>
          </p:nvPr>
        </p:nvSpPr>
        <p:spPr>
          <a:xfrm>
            <a:off x="952500" y="1714562"/>
            <a:ext cx="11283783" cy="6305488"/>
          </a:xfrm>
          <a:prstGeom prst="rect">
            <a:avLst/>
          </a:prstGeom>
        </p:spPr>
        <p:txBody>
          <a:bodyPr/>
          <a:lstStyle/>
          <a:p>
            <a:pPr marL="615314" indent="-615314"/>
            <a:r>
              <a:t>YouTube is the most popular video streaming platform in the world</a:t>
            </a:r>
          </a:p>
          <a:p>
            <a:pPr marL="615314" indent="-615314"/>
            <a:r>
              <a:t>Total Number of Monthly Active YouTube Users: </a:t>
            </a:r>
            <a:r>
              <a:rPr b="1"/>
              <a:t>1.9 billion</a:t>
            </a:r>
            <a:endParaRPr b="1"/>
          </a:p>
          <a:p>
            <a:pPr marL="615314" indent="-615314"/>
            <a:r>
              <a:t>Number of Videos Watched Per Day: </a:t>
            </a:r>
            <a:r>
              <a:rPr b="1"/>
              <a:t>5 billion</a:t>
            </a:r>
          </a:p>
        </p:txBody>
      </p:sp>
      <p:sp>
        <p:nvSpPr>
          <p:cNvPr id="124" name="Google Shape;123;p17"/>
          <p:cNvSpPr txBox="1"/>
          <p:nvPr/>
        </p:nvSpPr>
        <p:spPr>
          <a:xfrm>
            <a:off x="5845852" y="8800249"/>
            <a:ext cx="6844050" cy="341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46" tIns="48746" rIns="48746" bIns="48746" anchor="ctr">
            <a:spAutoFit/>
          </a:bodyPr>
          <a:lstStyle>
            <a:lvl1pPr algn="l">
              <a:spcBef>
                <a:spcPts val="3800"/>
              </a:spcBef>
              <a:defRPr sz="1900">
                <a:latin typeface="+mj-lt"/>
                <a:ea typeface="+mj-ea"/>
                <a:cs typeface="+mj-cs"/>
                <a:sym typeface="Myriad Pro"/>
              </a:defRPr>
            </a:lvl1pPr>
          </a:lstStyle>
          <a:p>
            <a:pPr/>
            <a:r>
              <a:t>Reference: https://www.omnicoreagency.com/youtube-statistics/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8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27" name="Google Shape;129;p1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interesting to know whether a video is popular is dependent on its category and the cultural background of viewers. </a:t>
            </a:r>
          </a:p>
          <a:p>
            <a:pPr/>
            <a:r>
              <a:t>Also, we want to show how the cultural divergence affects people’s attitude toward different types of  videos</a:t>
            </a:r>
          </a:p>
          <a:p>
            <a:pPr/>
            <a:r>
              <a:t>Shed light on how YouTubers are supposed to refine their videos to get more subscribers, and recommend popular channels of particular video genres.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40;p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30" name="Google Shape;141;p20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609600" indent="-609600"/>
            <a:r>
              <a:t>Trending YouTube Video Statistics</a:t>
            </a:r>
            <a:r>
              <a:rPr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lvl="1" marL="1028700" indent="-571500"/>
            <a:r>
              <a:t>Contains about </a:t>
            </a:r>
            <a:r>
              <a:rPr b="1"/>
              <a:t>200k</a:t>
            </a:r>
            <a:r>
              <a:t> trending videos’ information from </a:t>
            </a:r>
            <a:r>
              <a:rPr b="1"/>
              <a:t>5</a:t>
            </a:r>
            <a:r>
              <a:t> different countries in csv files</a:t>
            </a:r>
          </a:p>
          <a:p>
            <a:pPr lvl="1" marL="1028700" indent="-571500"/>
            <a:r>
              <a:t>Contains </a:t>
            </a:r>
            <a:r>
              <a:rPr b="1"/>
              <a:t>32</a:t>
            </a:r>
            <a:r>
              <a:t> types information of videos in json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46;p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Methodology</a:t>
            </a:r>
          </a:p>
        </p:txBody>
      </p:sp>
      <p:sp>
        <p:nvSpPr>
          <p:cNvPr id="133" name="Google Shape;147;p2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Sum up all views of all videos and sort in descending order to know what category of videos is popular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Analyze the published time of all videos and sort in 24 hours to understand when is popular hour to publish videos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Utilize number of comments and views to calculate how people interact with the youtuber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me"/>
          <p:cNvSpPr txBox="1"/>
          <p:nvPr>
            <p:ph type="title"/>
          </p:nvPr>
        </p:nvSpPr>
        <p:spPr>
          <a:xfrm>
            <a:off x="952500" y="3678989"/>
            <a:ext cx="11099800" cy="2120901"/>
          </a:xfrm>
          <a:prstGeom prst="rect">
            <a:avLst/>
          </a:prstGeom>
        </p:spPr>
        <p:txBody>
          <a:bodyPr/>
          <a:lstStyle/>
          <a:p>
            <a:pPr/>
            <a:r>
              <a:t>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59;p23"/>
          <p:cNvSpPr txBox="1"/>
          <p:nvPr>
            <p:ph type="body" sz="half" idx="1"/>
          </p:nvPr>
        </p:nvSpPr>
        <p:spPr>
          <a:xfrm>
            <a:off x="952500" y="6648262"/>
            <a:ext cx="11265360" cy="2285687"/>
          </a:xfrm>
          <a:prstGeom prst="rect">
            <a:avLst/>
          </a:prstGeom>
        </p:spPr>
        <p:txBody>
          <a:bodyPr/>
          <a:lstStyle/>
          <a:p>
            <a:pPr marL="342659" indent="-342659" defTabSz="519937">
              <a:spcBef>
                <a:spcPts val="3700"/>
              </a:spcBef>
              <a:defRPr sz="2848"/>
            </a:pPr>
            <a:r>
              <a:t>The publishing time of trending videos distribution concentrate at 4pm - 5pm</a:t>
            </a:r>
          </a:p>
          <a:p>
            <a:pPr marL="342659" indent="-342659" defTabSz="519937">
              <a:spcBef>
                <a:spcPts val="3700"/>
              </a:spcBef>
              <a:defRPr sz="2848"/>
            </a:pPr>
            <a:r>
              <a:t>In France, the publishing time distribution are much more concentrated than other counties</a:t>
            </a:r>
          </a:p>
        </p:txBody>
      </p:sp>
      <p:pic>
        <p:nvPicPr>
          <p:cNvPr id="138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5254" t="0" r="5254" b="0"/>
          <a:stretch>
            <a:fillRect/>
          </a:stretch>
        </p:blipFill>
        <p:spPr>
          <a:xfrm>
            <a:off x="1801755" y="609419"/>
            <a:ext cx="9401290" cy="5584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iews"/>
          <p:cNvSpPr txBox="1"/>
          <p:nvPr>
            <p:ph type="title"/>
          </p:nvPr>
        </p:nvSpPr>
        <p:spPr>
          <a:xfrm>
            <a:off x="952500" y="3678989"/>
            <a:ext cx="11099800" cy="2120901"/>
          </a:xfrm>
          <a:prstGeom prst="rect">
            <a:avLst/>
          </a:prstGeom>
        </p:spPr>
        <p:txBody>
          <a:bodyPr/>
          <a:lstStyle/>
          <a:p>
            <a:pPr/>
            <a:r>
              <a:t>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53;p22"/>
          <p:cNvSpPr txBox="1"/>
          <p:nvPr>
            <p:ph type="body" sz="quarter" idx="1"/>
          </p:nvPr>
        </p:nvSpPr>
        <p:spPr>
          <a:xfrm>
            <a:off x="952500" y="7039788"/>
            <a:ext cx="11099800" cy="2120901"/>
          </a:xfrm>
          <a:prstGeom prst="rect">
            <a:avLst/>
          </a:prstGeom>
        </p:spPr>
        <p:txBody>
          <a:bodyPr/>
          <a:lstStyle/>
          <a:p>
            <a:pPr marL="238006" indent="-238006" defTabSz="496570">
              <a:lnSpc>
                <a:spcPct val="10000"/>
              </a:lnSpc>
              <a:spcBef>
                <a:spcPts val="3500"/>
              </a:spcBef>
              <a:buChar char="●"/>
              <a:defRPr sz="2720"/>
            </a:pPr>
            <a:r>
              <a:t>These are the top 5 categories with the most number of views.</a:t>
            </a:r>
          </a:p>
          <a:p>
            <a:pPr marL="238006" indent="-238006" defTabSz="496570">
              <a:lnSpc>
                <a:spcPct val="10000"/>
              </a:lnSpc>
              <a:spcBef>
                <a:spcPts val="3500"/>
              </a:spcBef>
              <a:buChar char="●"/>
              <a:defRPr sz="2720"/>
            </a:pPr>
            <a:r>
              <a:t>We can infer that people prefer watching videos to relax.</a:t>
            </a:r>
          </a:p>
          <a:p>
            <a:pPr marL="238006" indent="-238006" defTabSz="496570">
              <a:lnSpc>
                <a:spcPct val="10000"/>
              </a:lnSpc>
              <a:spcBef>
                <a:spcPts val="3500"/>
              </a:spcBef>
              <a:buChar char="●"/>
              <a:defRPr sz="2720"/>
            </a:pPr>
            <a:r>
              <a:t>As we can see, category, Music, has the most views. </a:t>
            </a:r>
          </a:p>
          <a:p>
            <a:pPr marL="238006" indent="-238006" defTabSz="496570">
              <a:lnSpc>
                <a:spcPct val="10000"/>
              </a:lnSpc>
              <a:spcBef>
                <a:spcPts val="3500"/>
              </a:spcBef>
              <a:buChar char="●"/>
              <a:defRPr sz="2720"/>
            </a:pPr>
            <a:r>
              <a:t>Especially because Ed Sheeran - Perfect in Great British has the most views</a:t>
            </a:r>
          </a:p>
        </p:txBody>
      </p:sp>
      <p:pic>
        <p:nvPicPr>
          <p:cNvPr id="14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6079" t="0" r="6079" b="0"/>
          <a:stretch>
            <a:fillRect/>
          </a:stretch>
        </p:blipFill>
        <p:spPr>
          <a:xfrm>
            <a:off x="1400992" y="399315"/>
            <a:ext cx="10202816" cy="619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Myriad Pro"/>
        <a:ea typeface="Myriad Pro"/>
        <a:cs typeface="Myriad Pro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Myriad Pro"/>
        <a:ea typeface="Myriad Pro"/>
        <a:cs typeface="Myriad Pro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