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127FA-39C3-4405-B87A-81C90D182F4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7A8CA0-86FA-4FD6-A57F-5DFD821419CD}">
      <dgm:prSet/>
      <dgm:spPr/>
      <dgm:t>
        <a:bodyPr/>
        <a:lstStyle/>
        <a:p>
          <a:pPr>
            <a:defRPr cap="all"/>
          </a:pPr>
          <a:r>
            <a:rPr lang="en-US" b="0" i="0"/>
            <a:t>Duplicate rows in the ‘population’ column </a:t>
          </a:r>
          <a:endParaRPr lang="en-US"/>
        </a:p>
      </dgm:t>
    </dgm:pt>
    <dgm:pt modelId="{88FCBDB6-81AE-4C5A-B4EF-D54134F31099}" type="parTrans" cxnId="{1267C34C-2D9C-4349-96FB-109512C10219}">
      <dgm:prSet/>
      <dgm:spPr/>
      <dgm:t>
        <a:bodyPr/>
        <a:lstStyle/>
        <a:p>
          <a:endParaRPr lang="en-US"/>
        </a:p>
      </dgm:t>
    </dgm:pt>
    <dgm:pt modelId="{B08EC880-FB24-4AC3-A8AC-E9BA83611F4C}" type="sibTrans" cxnId="{1267C34C-2D9C-4349-96FB-109512C10219}">
      <dgm:prSet/>
      <dgm:spPr/>
      <dgm:t>
        <a:bodyPr/>
        <a:lstStyle/>
        <a:p>
          <a:endParaRPr lang="en-US"/>
        </a:p>
      </dgm:t>
    </dgm:pt>
    <dgm:pt modelId="{E2DF60BB-A5F9-43F3-8916-B0CF2E17ED39}">
      <dgm:prSet/>
      <dgm:spPr/>
      <dgm:t>
        <a:bodyPr/>
        <a:lstStyle/>
        <a:p>
          <a:pPr>
            <a:defRPr cap="all"/>
          </a:pPr>
          <a:r>
            <a:rPr lang="en-US" b="0" i="0"/>
            <a:t>Knowledge on Data</a:t>
          </a:r>
          <a:endParaRPr lang="en-US"/>
        </a:p>
      </dgm:t>
    </dgm:pt>
    <dgm:pt modelId="{D5C99542-0B3A-44CE-94F3-7FF621B69351}" type="parTrans" cxnId="{F7137D38-BF3A-4080-8D67-68B66AF9636C}">
      <dgm:prSet/>
      <dgm:spPr/>
      <dgm:t>
        <a:bodyPr/>
        <a:lstStyle/>
        <a:p>
          <a:endParaRPr lang="en-US"/>
        </a:p>
      </dgm:t>
    </dgm:pt>
    <dgm:pt modelId="{2EEABDB5-4962-4F5D-8A9D-5B39B603E48A}" type="sibTrans" cxnId="{F7137D38-BF3A-4080-8D67-68B66AF9636C}">
      <dgm:prSet/>
      <dgm:spPr/>
      <dgm:t>
        <a:bodyPr/>
        <a:lstStyle/>
        <a:p>
          <a:endParaRPr lang="en-US"/>
        </a:p>
      </dgm:t>
    </dgm:pt>
    <dgm:pt modelId="{CFDBD8FD-4F58-4FDB-8C4A-E425A6501D3D}">
      <dgm:prSet/>
      <dgm:spPr/>
      <dgm:t>
        <a:bodyPr/>
        <a:lstStyle/>
        <a:p>
          <a:pPr>
            <a:defRPr cap="all"/>
          </a:pPr>
          <a:r>
            <a:rPr lang="en-US" b="0" i="0"/>
            <a:t>Power BI &amp; Excel</a:t>
          </a:r>
          <a:endParaRPr lang="en-US"/>
        </a:p>
      </dgm:t>
    </dgm:pt>
    <dgm:pt modelId="{812FA220-72A9-4FED-BC69-3D02D5F5317F}" type="parTrans" cxnId="{CE4F4D62-C607-40F1-A618-540A3DB34524}">
      <dgm:prSet/>
      <dgm:spPr/>
      <dgm:t>
        <a:bodyPr/>
        <a:lstStyle/>
        <a:p>
          <a:endParaRPr lang="en-US"/>
        </a:p>
      </dgm:t>
    </dgm:pt>
    <dgm:pt modelId="{2C1BD8C9-E12B-4D01-BCE5-511CA2B0C858}" type="sibTrans" cxnId="{CE4F4D62-C607-40F1-A618-540A3DB34524}">
      <dgm:prSet/>
      <dgm:spPr/>
      <dgm:t>
        <a:bodyPr/>
        <a:lstStyle/>
        <a:p>
          <a:endParaRPr lang="en-US"/>
        </a:p>
      </dgm:t>
    </dgm:pt>
    <dgm:pt modelId="{F41518C3-EF33-469D-A7FB-3AA8E5E390E8}" type="pres">
      <dgm:prSet presAssocID="{DAB127FA-39C3-4405-B87A-81C90D182F43}" presName="root" presStyleCnt="0">
        <dgm:presLayoutVars>
          <dgm:dir/>
          <dgm:resizeHandles val="exact"/>
        </dgm:presLayoutVars>
      </dgm:prSet>
      <dgm:spPr/>
    </dgm:pt>
    <dgm:pt modelId="{3F319C93-A107-4C98-AB69-7C2BE7EB413D}" type="pres">
      <dgm:prSet presAssocID="{917A8CA0-86FA-4FD6-A57F-5DFD821419CD}" presName="compNode" presStyleCnt="0"/>
      <dgm:spPr/>
    </dgm:pt>
    <dgm:pt modelId="{E68B7D20-B498-4051-98C6-04ACB9324C74}" type="pres">
      <dgm:prSet presAssocID="{917A8CA0-86FA-4FD6-A57F-5DFD821419CD}" presName="iconBgRect" presStyleLbl="bgShp" presStyleIdx="0" presStyleCnt="3"/>
      <dgm:spPr/>
    </dgm:pt>
    <dgm:pt modelId="{2AE87BD9-59D6-4D7F-B90C-0360CEF326AA}" type="pres">
      <dgm:prSet presAssocID="{917A8CA0-86FA-4FD6-A57F-5DFD821419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69B4A0E-399C-4049-AD7D-C948A0B32B3F}" type="pres">
      <dgm:prSet presAssocID="{917A8CA0-86FA-4FD6-A57F-5DFD821419CD}" presName="spaceRect" presStyleCnt="0"/>
      <dgm:spPr/>
    </dgm:pt>
    <dgm:pt modelId="{EBAF281E-F4DA-46D0-B16C-8ADCAA806118}" type="pres">
      <dgm:prSet presAssocID="{917A8CA0-86FA-4FD6-A57F-5DFD821419CD}" presName="textRect" presStyleLbl="revTx" presStyleIdx="0" presStyleCnt="3">
        <dgm:presLayoutVars>
          <dgm:chMax val="1"/>
          <dgm:chPref val="1"/>
        </dgm:presLayoutVars>
      </dgm:prSet>
      <dgm:spPr/>
    </dgm:pt>
    <dgm:pt modelId="{F40FAC36-E95C-4D4D-A115-6FB19A273827}" type="pres">
      <dgm:prSet presAssocID="{B08EC880-FB24-4AC3-A8AC-E9BA83611F4C}" presName="sibTrans" presStyleCnt="0"/>
      <dgm:spPr/>
    </dgm:pt>
    <dgm:pt modelId="{44828E66-903C-4048-A452-74D15141F2EB}" type="pres">
      <dgm:prSet presAssocID="{E2DF60BB-A5F9-43F3-8916-B0CF2E17ED39}" presName="compNode" presStyleCnt="0"/>
      <dgm:spPr/>
    </dgm:pt>
    <dgm:pt modelId="{CAFD3FD4-7CF3-4C90-8081-D2964BD0900F}" type="pres">
      <dgm:prSet presAssocID="{E2DF60BB-A5F9-43F3-8916-B0CF2E17ED39}" presName="iconBgRect" presStyleLbl="bgShp" presStyleIdx="1" presStyleCnt="3"/>
      <dgm:spPr/>
    </dgm:pt>
    <dgm:pt modelId="{A0DB968C-DE2F-489F-A274-CDF2CE9C8950}" type="pres">
      <dgm:prSet presAssocID="{E2DF60BB-A5F9-43F3-8916-B0CF2E17ED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D74F6C30-4FA5-4702-A3A2-3037225C5FEE}" type="pres">
      <dgm:prSet presAssocID="{E2DF60BB-A5F9-43F3-8916-B0CF2E17ED39}" presName="spaceRect" presStyleCnt="0"/>
      <dgm:spPr/>
    </dgm:pt>
    <dgm:pt modelId="{211189BD-F8E2-433E-A79B-5B953585ABCF}" type="pres">
      <dgm:prSet presAssocID="{E2DF60BB-A5F9-43F3-8916-B0CF2E17ED39}" presName="textRect" presStyleLbl="revTx" presStyleIdx="1" presStyleCnt="3">
        <dgm:presLayoutVars>
          <dgm:chMax val="1"/>
          <dgm:chPref val="1"/>
        </dgm:presLayoutVars>
      </dgm:prSet>
      <dgm:spPr/>
    </dgm:pt>
    <dgm:pt modelId="{B6BE9216-6196-4795-89C6-5E8AA10872F1}" type="pres">
      <dgm:prSet presAssocID="{2EEABDB5-4962-4F5D-8A9D-5B39B603E48A}" presName="sibTrans" presStyleCnt="0"/>
      <dgm:spPr/>
    </dgm:pt>
    <dgm:pt modelId="{3F431D4F-C5F5-4453-B490-36E8B14F3BB2}" type="pres">
      <dgm:prSet presAssocID="{CFDBD8FD-4F58-4FDB-8C4A-E425A6501D3D}" presName="compNode" presStyleCnt="0"/>
      <dgm:spPr/>
    </dgm:pt>
    <dgm:pt modelId="{31CDD6B6-E545-4BE2-A9EB-49E1FAE6DD3C}" type="pres">
      <dgm:prSet presAssocID="{CFDBD8FD-4F58-4FDB-8C4A-E425A6501D3D}" presName="iconBgRect" presStyleLbl="bgShp" presStyleIdx="2" presStyleCnt="3"/>
      <dgm:spPr/>
    </dgm:pt>
    <dgm:pt modelId="{D52DF646-642C-45F5-92C2-9F1A5AA64B14}" type="pres">
      <dgm:prSet presAssocID="{CFDBD8FD-4F58-4FDB-8C4A-E425A6501D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 Dashboard"/>
        </a:ext>
      </dgm:extLst>
    </dgm:pt>
    <dgm:pt modelId="{E35D04DF-4338-44B5-8C2A-A26117E622CD}" type="pres">
      <dgm:prSet presAssocID="{CFDBD8FD-4F58-4FDB-8C4A-E425A6501D3D}" presName="spaceRect" presStyleCnt="0"/>
      <dgm:spPr/>
    </dgm:pt>
    <dgm:pt modelId="{C930A813-DE37-4052-B746-976E1A6D3CEA}" type="pres">
      <dgm:prSet presAssocID="{CFDBD8FD-4F58-4FDB-8C4A-E425A6501D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38B682B-1B35-4BF7-ACDE-2CB8FFB69376}" type="presOf" srcId="{E2DF60BB-A5F9-43F3-8916-B0CF2E17ED39}" destId="{211189BD-F8E2-433E-A79B-5B953585ABCF}" srcOrd="0" destOrd="0" presId="urn:microsoft.com/office/officeart/2018/5/layout/IconCircleLabelList"/>
    <dgm:cxn modelId="{F7137D38-BF3A-4080-8D67-68B66AF9636C}" srcId="{DAB127FA-39C3-4405-B87A-81C90D182F43}" destId="{E2DF60BB-A5F9-43F3-8916-B0CF2E17ED39}" srcOrd="1" destOrd="0" parTransId="{D5C99542-0B3A-44CE-94F3-7FF621B69351}" sibTransId="{2EEABDB5-4962-4F5D-8A9D-5B39B603E48A}"/>
    <dgm:cxn modelId="{CE4F4D62-C607-40F1-A618-540A3DB34524}" srcId="{DAB127FA-39C3-4405-B87A-81C90D182F43}" destId="{CFDBD8FD-4F58-4FDB-8C4A-E425A6501D3D}" srcOrd="2" destOrd="0" parTransId="{812FA220-72A9-4FED-BC69-3D02D5F5317F}" sibTransId="{2C1BD8C9-E12B-4D01-BCE5-511CA2B0C858}"/>
    <dgm:cxn modelId="{1267C34C-2D9C-4349-96FB-109512C10219}" srcId="{DAB127FA-39C3-4405-B87A-81C90D182F43}" destId="{917A8CA0-86FA-4FD6-A57F-5DFD821419CD}" srcOrd="0" destOrd="0" parTransId="{88FCBDB6-81AE-4C5A-B4EF-D54134F31099}" sibTransId="{B08EC880-FB24-4AC3-A8AC-E9BA83611F4C}"/>
    <dgm:cxn modelId="{B3449850-788F-4B85-A649-7A03151F8444}" type="presOf" srcId="{CFDBD8FD-4F58-4FDB-8C4A-E425A6501D3D}" destId="{C930A813-DE37-4052-B746-976E1A6D3CEA}" srcOrd="0" destOrd="0" presId="urn:microsoft.com/office/officeart/2018/5/layout/IconCircleLabelList"/>
    <dgm:cxn modelId="{F306699C-3D3D-49FF-B6C5-6EC1F82FAE02}" type="presOf" srcId="{DAB127FA-39C3-4405-B87A-81C90D182F43}" destId="{F41518C3-EF33-469D-A7FB-3AA8E5E390E8}" srcOrd="0" destOrd="0" presId="urn:microsoft.com/office/officeart/2018/5/layout/IconCircleLabelList"/>
    <dgm:cxn modelId="{82F227F5-5462-4B60-BED6-A95354E569CB}" type="presOf" srcId="{917A8CA0-86FA-4FD6-A57F-5DFD821419CD}" destId="{EBAF281E-F4DA-46D0-B16C-8ADCAA806118}" srcOrd="0" destOrd="0" presId="urn:microsoft.com/office/officeart/2018/5/layout/IconCircleLabelList"/>
    <dgm:cxn modelId="{5DB6D144-D762-41CA-9CEE-D6014CFFFA7D}" type="presParOf" srcId="{F41518C3-EF33-469D-A7FB-3AA8E5E390E8}" destId="{3F319C93-A107-4C98-AB69-7C2BE7EB413D}" srcOrd="0" destOrd="0" presId="urn:microsoft.com/office/officeart/2018/5/layout/IconCircleLabelList"/>
    <dgm:cxn modelId="{1AFE55DA-F90F-4B6B-AEE8-5349EE5333AA}" type="presParOf" srcId="{3F319C93-A107-4C98-AB69-7C2BE7EB413D}" destId="{E68B7D20-B498-4051-98C6-04ACB9324C74}" srcOrd="0" destOrd="0" presId="urn:microsoft.com/office/officeart/2018/5/layout/IconCircleLabelList"/>
    <dgm:cxn modelId="{9EE34E6E-B405-4211-BE66-307FE214F025}" type="presParOf" srcId="{3F319C93-A107-4C98-AB69-7C2BE7EB413D}" destId="{2AE87BD9-59D6-4D7F-B90C-0360CEF326AA}" srcOrd="1" destOrd="0" presId="urn:microsoft.com/office/officeart/2018/5/layout/IconCircleLabelList"/>
    <dgm:cxn modelId="{6E388E7D-BC08-40A9-A7CB-B74B95188598}" type="presParOf" srcId="{3F319C93-A107-4C98-AB69-7C2BE7EB413D}" destId="{469B4A0E-399C-4049-AD7D-C948A0B32B3F}" srcOrd="2" destOrd="0" presId="urn:microsoft.com/office/officeart/2018/5/layout/IconCircleLabelList"/>
    <dgm:cxn modelId="{0EB79993-5C45-4FAE-89D0-CD81352098FB}" type="presParOf" srcId="{3F319C93-A107-4C98-AB69-7C2BE7EB413D}" destId="{EBAF281E-F4DA-46D0-B16C-8ADCAA806118}" srcOrd="3" destOrd="0" presId="urn:microsoft.com/office/officeart/2018/5/layout/IconCircleLabelList"/>
    <dgm:cxn modelId="{62746612-6C75-491F-8567-867509C38B24}" type="presParOf" srcId="{F41518C3-EF33-469D-A7FB-3AA8E5E390E8}" destId="{F40FAC36-E95C-4D4D-A115-6FB19A273827}" srcOrd="1" destOrd="0" presId="urn:microsoft.com/office/officeart/2018/5/layout/IconCircleLabelList"/>
    <dgm:cxn modelId="{B79BC3D0-38E9-4618-A135-77EE08EC23C0}" type="presParOf" srcId="{F41518C3-EF33-469D-A7FB-3AA8E5E390E8}" destId="{44828E66-903C-4048-A452-74D15141F2EB}" srcOrd="2" destOrd="0" presId="urn:microsoft.com/office/officeart/2018/5/layout/IconCircleLabelList"/>
    <dgm:cxn modelId="{57500D4E-2028-400A-9B56-5C1646840127}" type="presParOf" srcId="{44828E66-903C-4048-A452-74D15141F2EB}" destId="{CAFD3FD4-7CF3-4C90-8081-D2964BD0900F}" srcOrd="0" destOrd="0" presId="urn:microsoft.com/office/officeart/2018/5/layout/IconCircleLabelList"/>
    <dgm:cxn modelId="{0B6A0456-4070-46B4-978B-5D3ACF53E0C1}" type="presParOf" srcId="{44828E66-903C-4048-A452-74D15141F2EB}" destId="{A0DB968C-DE2F-489F-A274-CDF2CE9C8950}" srcOrd="1" destOrd="0" presId="urn:microsoft.com/office/officeart/2018/5/layout/IconCircleLabelList"/>
    <dgm:cxn modelId="{C5E49D8D-5DD1-4337-8300-E2A20EE5BC9C}" type="presParOf" srcId="{44828E66-903C-4048-A452-74D15141F2EB}" destId="{D74F6C30-4FA5-4702-A3A2-3037225C5FEE}" srcOrd="2" destOrd="0" presId="urn:microsoft.com/office/officeart/2018/5/layout/IconCircleLabelList"/>
    <dgm:cxn modelId="{D92592D8-496F-45BF-81D4-1757756DF12D}" type="presParOf" srcId="{44828E66-903C-4048-A452-74D15141F2EB}" destId="{211189BD-F8E2-433E-A79B-5B953585ABCF}" srcOrd="3" destOrd="0" presId="urn:microsoft.com/office/officeart/2018/5/layout/IconCircleLabelList"/>
    <dgm:cxn modelId="{7745E3F8-2FE8-4F2C-9792-035EC214A9CC}" type="presParOf" srcId="{F41518C3-EF33-469D-A7FB-3AA8E5E390E8}" destId="{B6BE9216-6196-4795-89C6-5E8AA10872F1}" srcOrd="3" destOrd="0" presId="urn:microsoft.com/office/officeart/2018/5/layout/IconCircleLabelList"/>
    <dgm:cxn modelId="{B52F0383-6573-463E-861C-741B7848A1DC}" type="presParOf" srcId="{F41518C3-EF33-469D-A7FB-3AA8E5E390E8}" destId="{3F431D4F-C5F5-4453-B490-36E8B14F3BB2}" srcOrd="4" destOrd="0" presId="urn:microsoft.com/office/officeart/2018/5/layout/IconCircleLabelList"/>
    <dgm:cxn modelId="{AAA56044-7025-42E9-945D-5E308EF12A93}" type="presParOf" srcId="{3F431D4F-C5F5-4453-B490-36E8B14F3BB2}" destId="{31CDD6B6-E545-4BE2-A9EB-49E1FAE6DD3C}" srcOrd="0" destOrd="0" presId="urn:microsoft.com/office/officeart/2018/5/layout/IconCircleLabelList"/>
    <dgm:cxn modelId="{CDE4309C-B50B-4C3B-BF97-2588E1C22734}" type="presParOf" srcId="{3F431D4F-C5F5-4453-B490-36E8B14F3BB2}" destId="{D52DF646-642C-45F5-92C2-9F1A5AA64B14}" srcOrd="1" destOrd="0" presId="urn:microsoft.com/office/officeart/2018/5/layout/IconCircleLabelList"/>
    <dgm:cxn modelId="{5D1BF725-54D7-4781-8DE5-612EC08C31E3}" type="presParOf" srcId="{3F431D4F-C5F5-4453-B490-36E8B14F3BB2}" destId="{E35D04DF-4338-44B5-8C2A-A26117E622CD}" srcOrd="2" destOrd="0" presId="urn:microsoft.com/office/officeart/2018/5/layout/IconCircleLabelList"/>
    <dgm:cxn modelId="{5ACC4E06-E58F-4272-979F-13CFBF823FAA}" type="presParOf" srcId="{3F431D4F-C5F5-4453-B490-36E8B14F3BB2}" destId="{C930A813-DE37-4052-B746-976E1A6D3C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B7D20-B498-4051-98C6-04ACB9324C74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87BD9-59D6-4D7F-B90C-0360CEF326AA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F281E-F4DA-46D0-B16C-8ADCAA806118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/>
            <a:t>Duplicate rows in the ‘population’ column </a:t>
          </a:r>
          <a:endParaRPr lang="en-US" sz="2100" kern="1200"/>
        </a:p>
      </dsp:txBody>
      <dsp:txXfrm>
        <a:off x="77216" y="2624638"/>
        <a:ext cx="3206250" cy="720000"/>
      </dsp:txXfrm>
    </dsp:sp>
    <dsp:sp modelId="{CAFD3FD4-7CF3-4C90-8081-D2964BD0900F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B968C-DE2F-489F-A274-CDF2CE9C8950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189BD-F8E2-433E-A79B-5B953585ABCF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/>
            <a:t>Knowledge on Data</a:t>
          </a:r>
          <a:endParaRPr lang="en-US" sz="2100" kern="1200"/>
        </a:p>
      </dsp:txBody>
      <dsp:txXfrm>
        <a:off x="3844559" y="2624638"/>
        <a:ext cx="3206250" cy="720000"/>
      </dsp:txXfrm>
    </dsp:sp>
    <dsp:sp modelId="{31CDD6B6-E545-4BE2-A9EB-49E1FAE6DD3C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DF646-642C-45F5-92C2-9F1A5AA64B14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0A813-DE37-4052-B746-976E1A6D3CEA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/>
            <a:t>Power BI &amp; Excel</a:t>
          </a:r>
          <a:endParaRPr lang="en-US" sz="2100" kern="1200"/>
        </a:p>
      </dsp:txBody>
      <dsp:txXfrm>
        <a:off x="7611903" y="2624638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925F5-E523-4B39-9A8B-7B70CD6A12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25A39-FA6F-4A4C-BC66-299AE2F9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1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4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377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7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97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4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7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2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0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8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04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6031-C2C5-411C-B998-CDAACDBE0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2017 Water Risk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3E6AB-7C99-407A-B5CC-CAAFF7D7B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Yash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1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760E-E698-4C44-8A63-CC3B69EA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N"/>
              <a:t>Observations/Insights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A339CA-3AF8-41EF-9C36-8A4E92D6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1" y="2143760"/>
            <a:ext cx="5720080" cy="33731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E9FA-F97B-42E9-9C37-A568F69F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Out of the 195 countries &amp; 10,000 cities in the world, we only have data of 69 countries and 308 cities which cover around 6.1% of the world population, and out of</a:t>
            </a:r>
            <a:r>
              <a:rPr lang="en-US" dirty="0">
                <a:latin typeface="Arial" panose="020B0604020202020204" pitchFamily="34" charset="0"/>
              </a:rPr>
              <a:t> 96 C40 group cities we have data of only 62 of them.</a:t>
            </a:r>
          </a:p>
          <a:p>
            <a:r>
              <a:rPr lang="en-US" dirty="0">
                <a:latin typeface="Arial" panose="020B0604020202020204" pitchFamily="34" charset="0"/>
              </a:rPr>
              <a:t>In most of the cities, the extremely serious problems are water scarcity, flooding and decreasing water quality. </a:t>
            </a:r>
          </a:p>
        </p:txBody>
      </p:sp>
    </p:spTree>
    <p:extLst>
      <p:ext uri="{BB962C8B-B14F-4D97-AF65-F5344CB8AC3E}">
        <p14:creationId xmlns:p14="http://schemas.microsoft.com/office/powerpoint/2010/main" val="292510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19AD72-894B-4597-86A9-DA28E2542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916" b="-1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6135-F27F-47B3-9B37-F412763D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12" y="3072385"/>
            <a:ext cx="3754987" cy="2947415"/>
          </a:xfrm>
        </p:spPr>
        <p:txBody>
          <a:bodyPr>
            <a:normAutofit/>
          </a:bodyPr>
          <a:lstStyle/>
          <a:p>
            <a:r>
              <a:rPr lang="en-IN" sz="1800"/>
              <a:t>We can see that the cities with extreme serious conditions are majorly in Southern Africa and South America.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988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D4FBE-69FE-4D8C-8D4E-6CA9F576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CHALLENGES FACED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A6D30F-69B7-4903-B21F-8F4DD5722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3495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224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Report on 2017 Water Risk Cities</vt:lpstr>
      <vt:lpstr>Observations/Insights</vt:lpstr>
      <vt:lpstr>PowerPoint Presentation</vt:lpstr>
      <vt:lpstr>CHALLENGES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2017 Water Risk Cities</dc:title>
  <dc:creator>Yash M</dc:creator>
  <cp:lastModifiedBy>Yash M</cp:lastModifiedBy>
  <cp:revision>1</cp:revision>
  <dcterms:created xsi:type="dcterms:W3CDTF">2020-10-12T21:48:43Z</dcterms:created>
  <dcterms:modified xsi:type="dcterms:W3CDTF">2020-10-12T21:50:38Z</dcterms:modified>
</cp:coreProperties>
</file>