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3" r:id="rId7"/>
    <p:sldId id="260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E2348-1E52-4B76-9269-A87D6AA4D0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21572D-286C-48A4-A70E-BFA54A1B01D9}">
      <dgm:prSet/>
      <dgm:spPr/>
      <dgm:t>
        <a:bodyPr/>
        <a:lstStyle/>
        <a:p>
          <a:r>
            <a:rPr lang="en-IN"/>
            <a:t>Did one-hot encoding for “Assortment, Day of Week and Store type” to convert the categorical variables to numerical variables.</a:t>
          </a:r>
          <a:endParaRPr lang="en-US"/>
        </a:p>
      </dgm:t>
    </dgm:pt>
    <dgm:pt modelId="{83A6AE16-5C7D-4318-884B-F8148F7432D4}" type="parTrans" cxnId="{935FE825-6CF1-483E-BBCA-FA0228C41B62}">
      <dgm:prSet/>
      <dgm:spPr/>
      <dgm:t>
        <a:bodyPr/>
        <a:lstStyle/>
        <a:p>
          <a:endParaRPr lang="en-US"/>
        </a:p>
      </dgm:t>
    </dgm:pt>
    <dgm:pt modelId="{AFEB99FF-BDD1-46DE-8742-2947FF3D260E}" type="sibTrans" cxnId="{935FE825-6CF1-483E-BBCA-FA0228C41B62}">
      <dgm:prSet/>
      <dgm:spPr/>
      <dgm:t>
        <a:bodyPr/>
        <a:lstStyle/>
        <a:p>
          <a:endParaRPr lang="en-US"/>
        </a:p>
      </dgm:t>
    </dgm:pt>
    <dgm:pt modelId="{05665EC1-0226-47AA-B1EC-557048825C57}">
      <dgm:prSet/>
      <dgm:spPr/>
      <dgm:t>
        <a:bodyPr/>
        <a:lstStyle/>
        <a:p>
          <a:r>
            <a:rPr lang="en-IN"/>
            <a:t>Used Standard Scaler for scaling the data.</a:t>
          </a:r>
          <a:endParaRPr lang="en-US"/>
        </a:p>
      </dgm:t>
    </dgm:pt>
    <dgm:pt modelId="{DA459028-F50B-415E-A5BD-599CB9823494}" type="parTrans" cxnId="{AB19D98D-036E-4F3A-8F81-E334553BE60B}">
      <dgm:prSet/>
      <dgm:spPr/>
      <dgm:t>
        <a:bodyPr/>
        <a:lstStyle/>
        <a:p>
          <a:endParaRPr lang="en-US"/>
        </a:p>
      </dgm:t>
    </dgm:pt>
    <dgm:pt modelId="{8FEFADE0-3C03-41F5-AD73-D439A2EE1666}" type="sibTrans" cxnId="{AB19D98D-036E-4F3A-8F81-E334553BE60B}">
      <dgm:prSet/>
      <dgm:spPr/>
      <dgm:t>
        <a:bodyPr/>
        <a:lstStyle/>
        <a:p>
          <a:endParaRPr lang="en-US"/>
        </a:p>
      </dgm:t>
    </dgm:pt>
    <dgm:pt modelId="{90CCA88C-7E6B-4A2B-BC5F-3F27E208EFA5}" type="pres">
      <dgm:prSet presAssocID="{BA1E2348-1E52-4B76-9269-A87D6AA4D0DD}" presName="root" presStyleCnt="0">
        <dgm:presLayoutVars>
          <dgm:dir/>
          <dgm:resizeHandles val="exact"/>
        </dgm:presLayoutVars>
      </dgm:prSet>
      <dgm:spPr/>
    </dgm:pt>
    <dgm:pt modelId="{BCE8E871-06FC-4CEE-BAE8-998BE7F46291}" type="pres">
      <dgm:prSet presAssocID="{AD21572D-286C-48A4-A70E-BFA54A1B01D9}" presName="compNode" presStyleCnt="0"/>
      <dgm:spPr/>
    </dgm:pt>
    <dgm:pt modelId="{DCABEC29-D08F-4886-BB67-3B9DF4D9347D}" type="pres">
      <dgm:prSet presAssocID="{AD21572D-286C-48A4-A70E-BFA54A1B01D9}" presName="bgRect" presStyleLbl="bgShp" presStyleIdx="0" presStyleCnt="2"/>
      <dgm:spPr/>
    </dgm:pt>
    <dgm:pt modelId="{92E15579-DCCB-482F-AD24-347DB9EC0DA7}" type="pres">
      <dgm:prSet presAssocID="{AD21572D-286C-48A4-A70E-BFA54A1B01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6828F7-4BCE-43D4-AF99-C01593BB256F}" type="pres">
      <dgm:prSet presAssocID="{AD21572D-286C-48A4-A70E-BFA54A1B01D9}" presName="spaceRect" presStyleCnt="0"/>
      <dgm:spPr/>
    </dgm:pt>
    <dgm:pt modelId="{D4459050-8335-44E8-A57F-223C645F9E6B}" type="pres">
      <dgm:prSet presAssocID="{AD21572D-286C-48A4-A70E-BFA54A1B01D9}" presName="parTx" presStyleLbl="revTx" presStyleIdx="0" presStyleCnt="2">
        <dgm:presLayoutVars>
          <dgm:chMax val="0"/>
          <dgm:chPref val="0"/>
        </dgm:presLayoutVars>
      </dgm:prSet>
      <dgm:spPr/>
    </dgm:pt>
    <dgm:pt modelId="{38408485-59DA-49EE-8AA9-28911B723DC6}" type="pres">
      <dgm:prSet presAssocID="{AFEB99FF-BDD1-46DE-8742-2947FF3D260E}" presName="sibTrans" presStyleCnt="0"/>
      <dgm:spPr/>
    </dgm:pt>
    <dgm:pt modelId="{71C1AB64-645F-4FB8-8B34-6424529B6523}" type="pres">
      <dgm:prSet presAssocID="{05665EC1-0226-47AA-B1EC-557048825C57}" presName="compNode" presStyleCnt="0"/>
      <dgm:spPr/>
    </dgm:pt>
    <dgm:pt modelId="{5E377675-AD17-4280-8F0D-D26C83AED191}" type="pres">
      <dgm:prSet presAssocID="{05665EC1-0226-47AA-B1EC-557048825C57}" presName="bgRect" presStyleLbl="bgShp" presStyleIdx="1" presStyleCnt="2"/>
      <dgm:spPr/>
    </dgm:pt>
    <dgm:pt modelId="{8157D3EC-38CA-47E7-B45E-1AD537BF0B20}" type="pres">
      <dgm:prSet presAssocID="{05665EC1-0226-47AA-B1EC-557048825C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DA2E87-4AFB-402A-911B-A7339BC1F5B4}" type="pres">
      <dgm:prSet presAssocID="{05665EC1-0226-47AA-B1EC-557048825C57}" presName="spaceRect" presStyleCnt="0"/>
      <dgm:spPr/>
    </dgm:pt>
    <dgm:pt modelId="{DD6CD09C-CD9E-4496-BCA3-5739E8981C1A}" type="pres">
      <dgm:prSet presAssocID="{05665EC1-0226-47AA-B1EC-557048825C5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35FE825-6CF1-483E-BBCA-FA0228C41B62}" srcId="{BA1E2348-1E52-4B76-9269-A87D6AA4D0DD}" destId="{AD21572D-286C-48A4-A70E-BFA54A1B01D9}" srcOrd="0" destOrd="0" parTransId="{83A6AE16-5C7D-4318-884B-F8148F7432D4}" sibTransId="{AFEB99FF-BDD1-46DE-8742-2947FF3D260E}"/>
    <dgm:cxn modelId="{E8F4A678-9E06-4115-B89A-72D8C4ECC862}" type="presOf" srcId="{BA1E2348-1E52-4B76-9269-A87D6AA4D0DD}" destId="{90CCA88C-7E6B-4A2B-BC5F-3F27E208EFA5}" srcOrd="0" destOrd="0" presId="urn:microsoft.com/office/officeart/2018/2/layout/IconVerticalSolidList"/>
    <dgm:cxn modelId="{5B2F035A-E895-4881-B6EF-5120E500274E}" type="presOf" srcId="{05665EC1-0226-47AA-B1EC-557048825C57}" destId="{DD6CD09C-CD9E-4496-BCA3-5739E8981C1A}" srcOrd="0" destOrd="0" presId="urn:microsoft.com/office/officeart/2018/2/layout/IconVerticalSolidList"/>
    <dgm:cxn modelId="{AB19D98D-036E-4F3A-8F81-E334553BE60B}" srcId="{BA1E2348-1E52-4B76-9269-A87D6AA4D0DD}" destId="{05665EC1-0226-47AA-B1EC-557048825C57}" srcOrd="1" destOrd="0" parTransId="{DA459028-F50B-415E-A5BD-599CB9823494}" sibTransId="{8FEFADE0-3C03-41F5-AD73-D439A2EE1666}"/>
    <dgm:cxn modelId="{188DDCA2-52F0-4F6D-B966-1BE59311B33A}" type="presOf" srcId="{AD21572D-286C-48A4-A70E-BFA54A1B01D9}" destId="{D4459050-8335-44E8-A57F-223C645F9E6B}" srcOrd="0" destOrd="0" presId="urn:microsoft.com/office/officeart/2018/2/layout/IconVerticalSolidList"/>
    <dgm:cxn modelId="{A71DBAAE-7F1C-4DDA-80F9-2468B7E75B86}" type="presParOf" srcId="{90CCA88C-7E6B-4A2B-BC5F-3F27E208EFA5}" destId="{BCE8E871-06FC-4CEE-BAE8-998BE7F46291}" srcOrd="0" destOrd="0" presId="urn:microsoft.com/office/officeart/2018/2/layout/IconVerticalSolidList"/>
    <dgm:cxn modelId="{C80EE532-C22C-49E8-AF59-BB788C6E3930}" type="presParOf" srcId="{BCE8E871-06FC-4CEE-BAE8-998BE7F46291}" destId="{DCABEC29-D08F-4886-BB67-3B9DF4D9347D}" srcOrd="0" destOrd="0" presId="urn:microsoft.com/office/officeart/2018/2/layout/IconVerticalSolidList"/>
    <dgm:cxn modelId="{E39D03F5-F045-4034-B035-F612A430DEB2}" type="presParOf" srcId="{BCE8E871-06FC-4CEE-BAE8-998BE7F46291}" destId="{92E15579-DCCB-482F-AD24-347DB9EC0DA7}" srcOrd="1" destOrd="0" presId="urn:microsoft.com/office/officeart/2018/2/layout/IconVerticalSolidList"/>
    <dgm:cxn modelId="{9ABBD967-A74D-45CD-969F-4C0550E865E7}" type="presParOf" srcId="{BCE8E871-06FC-4CEE-BAE8-998BE7F46291}" destId="{8F6828F7-4BCE-43D4-AF99-C01593BB256F}" srcOrd="2" destOrd="0" presId="urn:microsoft.com/office/officeart/2018/2/layout/IconVerticalSolidList"/>
    <dgm:cxn modelId="{1C0B1199-26C3-4C77-97ED-1EF9CFD16385}" type="presParOf" srcId="{BCE8E871-06FC-4CEE-BAE8-998BE7F46291}" destId="{D4459050-8335-44E8-A57F-223C645F9E6B}" srcOrd="3" destOrd="0" presId="urn:microsoft.com/office/officeart/2018/2/layout/IconVerticalSolidList"/>
    <dgm:cxn modelId="{EF137CA2-9C20-4E9F-81D3-9C24A8413B6B}" type="presParOf" srcId="{90CCA88C-7E6B-4A2B-BC5F-3F27E208EFA5}" destId="{38408485-59DA-49EE-8AA9-28911B723DC6}" srcOrd="1" destOrd="0" presId="urn:microsoft.com/office/officeart/2018/2/layout/IconVerticalSolidList"/>
    <dgm:cxn modelId="{32B3093F-2FAC-4A49-8045-055F2AA01E90}" type="presParOf" srcId="{90CCA88C-7E6B-4A2B-BC5F-3F27E208EFA5}" destId="{71C1AB64-645F-4FB8-8B34-6424529B6523}" srcOrd="2" destOrd="0" presId="urn:microsoft.com/office/officeart/2018/2/layout/IconVerticalSolidList"/>
    <dgm:cxn modelId="{CE15463A-1263-48EC-B012-251E98B2C922}" type="presParOf" srcId="{71C1AB64-645F-4FB8-8B34-6424529B6523}" destId="{5E377675-AD17-4280-8F0D-D26C83AED191}" srcOrd="0" destOrd="0" presId="urn:microsoft.com/office/officeart/2018/2/layout/IconVerticalSolidList"/>
    <dgm:cxn modelId="{36908CEC-0949-4CDC-A3F8-3E3F4DDA00F7}" type="presParOf" srcId="{71C1AB64-645F-4FB8-8B34-6424529B6523}" destId="{8157D3EC-38CA-47E7-B45E-1AD537BF0B20}" srcOrd="1" destOrd="0" presId="urn:microsoft.com/office/officeart/2018/2/layout/IconVerticalSolidList"/>
    <dgm:cxn modelId="{8818A39B-D7C4-48DA-9ED7-448924EA1467}" type="presParOf" srcId="{71C1AB64-645F-4FB8-8B34-6424529B6523}" destId="{18DA2E87-4AFB-402A-911B-A7339BC1F5B4}" srcOrd="2" destOrd="0" presId="urn:microsoft.com/office/officeart/2018/2/layout/IconVerticalSolidList"/>
    <dgm:cxn modelId="{421D7707-EBDF-4574-9BAE-57B83460DF54}" type="presParOf" srcId="{71C1AB64-645F-4FB8-8B34-6424529B6523}" destId="{DD6CD09C-CD9E-4496-BCA3-5739E8981C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81355-A550-4182-8490-4B5AD8F0CA0E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FDAFB7-BED9-4301-B4B0-585ACC01E289}">
      <dgm:prSet/>
      <dgm:spPr/>
      <dgm:t>
        <a:bodyPr/>
        <a:lstStyle/>
        <a:p>
          <a:r>
            <a:rPr lang="en-IN" dirty="0"/>
            <a:t>Used Weight Initialization, activation function, optimizer and 3 dense layers of 32 neurons each.</a:t>
          </a:r>
          <a:endParaRPr lang="en-US" dirty="0"/>
        </a:p>
      </dgm:t>
    </dgm:pt>
    <dgm:pt modelId="{769B6E5D-9ADF-45BC-9AC9-48F9C33AF866}" type="parTrans" cxnId="{93CB9CAA-8ADB-4025-AAB5-E537F2AF4F48}">
      <dgm:prSet/>
      <dgm:spPr/>
      <dgm:t>
        <a:bodyPr/>
        <a:lstStyle/>
        <a:p>
          <a:endParaRPr lang="en-US"/>
        </a:p>
      </dgm:t>
    </dgm:pt>
    <dgm:pt modelId="{E451F760-E924-4588-A723-A716DD922B4F}" type="sibTrans" cxnId="{93CB9CAA-8ADB-4025-AAB5-E537F2AF4F48}">
      <dgm:prSet/>
      <dgm:spPr/>
      <dgm:t>
        <a:bodyPr/>
        <a:lstStyle/>
        <a:p>
          <a:endParaRPr lang="en-US"/>
        </a:p>
      </dgm:t>
    </dgm:pt>
    <dgm:pt modelId="{9C562FCE-200F-4EAF-BD28-DDD482654468}">
      <dgm:prSet/>
      <dgm:spPr/>
      <dgm:t>
        <a:bodyPr/>
        <a:lstStyle/>
        <a:p>
          <a:r>
            <a:rPr lang="en-US" dirty="0"/>
            <a:t>U</a:t>
          </a:r>
          <a:r>
            <a:rPr lang="en-US" i="0" dirty="0"/>
            <a:t>sed Normal weight initializer to prevent layer activation outputs from exploding or vanishing during a forward pass through a deep neural network.</a:t>
          </a:r>
          <a:endParaRPr lang="en-US" dirty="0"/>
        </a:p>
      </dgm:t>
    </dgm:pt>
    <dgm:pt modelId="{660D682B-FDFE-4E29-B979-DFA39E2BBCC4}" type="parTrans" cxnId="{92E29717-4FF7-4709-9B62-68C7080B30D0}">
      <dgm:prSet/>
      <dgm:spPr/>
      <dgm:t>
        <a:bodyPr/>
        <a:lstStyle/>
        <a:p>
          <a:endParaRPr lang="en-US"/>
        </a:p>
      </dgm:t>
    </dgm:pt>
    <dgm:pt modelId="{E2A81634-BDBD-4BD0-BA58-AB506E2C9251}" type="sibTrans" cxnId="{92E29717-4FF7-4709-9B62-68C7080B30D0}">
      <dgm:prSet/>
      <dgm:spPr/>
      <dgm:t>
        <a:bodyPr/>
        <a:lstStyle/>
        <a:p>
          <a:endParaRPr lang="en-US"/>
        </a:p>
      </dgm:t>
    </dgm:pt>
    <dgm:pt modelId="{7EFC8D2A-A4A0-4BE3-BCFC-6F451DEADDFD}">
      <dgm:prSet/>
      <dgm:spPr/>
      <dgm:t>
        <a:bodyPr/>
        <a:lstStyle/>
        <a:p>
          <a:r>
            <a:rPr lang="en-IN" dirty="0"/>
            <a:t>Used RELU Activation function as </a:t>
          </a:r>
          <a:r>
            <a:rPr lang="en-US" i="0" dirty="0"/>
            <a:t>training a deep network with RELU tends to converge much more quickly and reliably than training with sigmoid activation.</a:t>
          </a:r>
          <a:endParaRPr lang="en-US" dirty="0"/>
        </a:p>
      </dgm:t>
    </dgm:pt>
    <dgm:pt modelId="{DB6A7042-D9CC-4FB9-898C-B4531C071822}" type="parTrans" cxnId="{4E84E359-3C7F-41A6-8D3E-49662E7C65F7}">
      <dgm:prSet/>
      <dgm:spPr/>
      <dgm:t>
        <a:bodyPr/>
        <a:lstStyle/>
        <a:p>
          <a:endParaRPr lang="en-US"/>
        </a:p>
      </dgm:t>
    </dgm:pt>
    <dgm:pt modelId="{605D0142-D6FB-4E67-AF64-D8AEAA5D4FEF}" type="sibTrans" cxnId="{4E84E359-3C7F-41A6-8D3E-49662E7C65F7}">
      <dgm:prSet/>
      <dgm:spPr/>
      <dgm:t>
        <a:bodyPr/>
        <a:lstStyle/>
        <a:p>
          <a:endParaRPr lang="en-US"/>
        </a:p>
      </dgm:t>
    </dgm:pt>
    <dgm:pt modelId="{5993D48D-66DF-4960-8CC7-15FCEC19B77A}">
      <dgm:prSet/>
      <dgm:spPr/>
      <dgm:t>
        <a:bodyPr/>
        <a:lstStyle/>
        <a:p>
          <a:r>
            <a:rPr lang="en-US" dirty="0"/>
            <a:t>Used Adam Optimizer as it changes the learning rate and momentum depending on the loss function. So, we don’t need to extensively give them, and it </a:t>
          </a:r>
          <a:r>
            <a:rPr lang="en-US" b="0" i="0" dirty="0"/>
            <a:t>is too fast and converges rapidly.</a:t>
          </a:r>
          <a:endParaRPr lang="en-US" dirty="0"/>
        </a:p>
      </dgm:t>
    </dgm:pt>
    <dgm:pt modelId="{E4353A78-C54D-4EAA-BD74-6E5A5375247C}" type="parTrans" cxnId="{B62ACE6C-F9B3-4EE1-BC72-061A04513F6C}">
      <dgm:prSet/>
      <dgm:spPr/>
      <dgm:t>
        <a:bodyPr/>
        <a:lstStyle/>
        <a:p>
          <a:endParaRPr lang="en-US"/>
        </a:p>
      </dgm:t>
    </dgm:pt>
    <dgm:pt modelId="{47D29DB2-17C8-4602-B5BF-7E255FE47552}" type="sibTrans" cxnId="{B62ACE6C-F9B3-4EE1-BC72-061A04513F6C}">
      <dgm:prSet/>
      <dgm:spPr/>
      <dgm:t>
        <a:bodyPr/>
        <a:lstStyle/>
        <a:p>
          <a:endParaRPr lang="en-US"/>
        </a:p>
      </dgm:t>
    </dgm:pt>
    <dgm:pt modelId="{9001F966-8522-4F6C-991E-E236C751FBCA}">
      <dgm:prSet/>
      <dgm:spPr/>
      <dgm:t>
        <a:bodyPr/>
        <a:lstStyle/>
        <a:p>
          <a:r>
            <a:rPr lang="en-US" dirty="0"/>
            <a:t>Added DROPOUT layer to regularize the model/network.</a:t>
          </a:r>
        </a:p>
      </dgm:t>
    </dgm:pt>
    <dgm:pt modelId="{F82A4828-E6A7-4247-8A25-C37308A8D6DC}" type="parTrans" cxnId="{3660B12C-EEA2-43F5-87E9-A96621052248}">
      <dgm:prSet/>
      <dgm:spPr/>
      <dgm:t>
        <a:bodyPr/>
        <a:lstStyle/>
        <a:p>
          <a:endParaRPr lang="en-US"/>
        </a:p>
      </dgm:t>
    </dgm:pt>
    <dgm:pt modelId="{586C661B-7236-4A86-A5B8-F572BA6EC8AF}" type="sibTrans" cxnId="{3660B12C-EEA2-43F5-87E9-A96621052248}">
      <dgm:prSet/>
      <dgm:spPr/>
      <dgm:t>
        <a:bodyPr/>
        <a:lstStyle/>
        <a:p>
          <a:endParaRPr lang="en-US"/>
        </a:p>
      </dgm:t>
    </dgm:pt>
    <dgm:pt modelId="{7CBF320B-81B8-4DE9-AAF1-8C1A7A4292D0}" type="pres">
      <dgm:prSet presAssocID="{99581355-A550-4182-8490-4B5AD8F0CA0E}" presName="diagram" presStyleCnt="0">
        <dgm:presLayoutVars>
          <dgm:dir/>
          <dgm:resizeHandles val="exact"/>
        </dgm:presLayoutVars>
      </dgm:prSet>
      <dgm:spPr/>
    </dgm:pt>
    <dgm:pt modelId="{8E23BEF5-6928-4735-841D-B95878849E36}" type="pres">
      <dgm:prSet presAssocID="{D6FDAFB7-BED9-4301-B4B0-585ACC01E289}" presName="node" presStyleLbl="node1" presStyleIdx="0" presStyleCnt="5">
        <dgm:presLayoutVars>
          <dgm:bulletEnabled val="1"/>
        </dgm:presLayoutVars>
      </dgm:prSet>
      <dgm:spPr/>
    </dgm:pt>
    <dgm:pt modelId="{7C78F8D3-2D1F-4355-B21D-88C845A2C754}" type="pres">
      <dgm:prSet presAssocID="{E451F760-E924-4588-A723-A716DD922B4F}" presName="sibTrans" presStyleLbl="sibTrans2D1" presStyleIdx="0" presStyleCnt="4"/>
      <dgm:spPr/>
    </dgm:pt>
    <dgm:pt modelId="{EE6868EB-9417-4616-8378-3AF7BAB46268}" type="pres">
      <dgm:prSet presAssocID="{E451F760-E924-4588-A723-A716DD922B4F}" presName="connectorText" presStyleLbl="sibTrans2D1" presStyleIdx="0" presStyleCnt="4"/>
      <dgm:spPr/>
    </dgm:pt>
    <dgm:pt modelId="{E6C0E927-352F-44AC-93B1-A31FCEF99B98}" type="pres">
      <dgm:prSet presAssocID="{9C562FCE-200F-4EAF-BD28-DDD482654468}" presName="node" presStyleLbl="node1" presStyleIdx="1" presStyleCnt="5">
        <dgm:presLayoutVars>
          <dgm:bulletEnabled val="1"/>
        </dgm:presLayoutVars>
      </dgm:prSet>
      <dgm:spPr/>
    </dgm:pt>
    <dgm:pt modelId="{588D1A93-C1DE-4028-A77B-2EA918CFD520}" type="pres">
      <dgm:prSet presAssocID="{E2A81634-BDBD-4BD0-BA58-AB506E2C9251}" presName="sibTrans" presStyleLbl="sibTrans2D1" presStyleIdx="1" presStyleCnt="4"/>
      <dgm:spPr/>
    </dgm:pt>
    <dgm:pt modelId="{F8FEEA52-834C-4873-B998-BF55A315C0DD}" type="pres">
      <dgm:prSet presAssocID="{E2A81634-BDBD-4BD0-BA58-AB506E2C9251}" presName="connectorText" presStyleLbl="sibTrans2D1" presStyleIdx="1" presStyleCnt="4"/>
      <dgm:spPr/>
    </dgm:pt>
    <dgm:pt modelId="{5A5544B6-7B43-4D98-A723-A76F79120CA0}" type="pres">
      <dgm:prSet presAssocID="{7EFC8D2A-A4A0-4BE3-BCFC-6F451DEADDFD}" presName="node" presStyleLbl="node1" presStyleIdx="2" presStyleCnt="5">
        <dgm:presLayoutVars>
          <dgm:bulletEnabled val="1"/>
        </dgm:presLayoutVars>
      </dgm:prSet>
      <dgm:spPr/>
    </dgm:pt>
    <dgm:pt modelId="{A7F32F4A-BC27-4511-826F-01DFA7ABC6D4}" type="pres">
      <dgm:prSet presAssocID="{605D0142-D6FB-4E67-AF64-D8AEAA5D4FEF}" presName="sibTrans" presStyleLbl="sibTrans2D1" presStyleIdx="2" presStyleCnt="4"/>
      <dgm:spPr/>
    </dgm:pt>
    <dgm:pt modelId="{145CFB45-9670-46A8-AD82-B158EE6D9FE9}" type="pres">
      <dgm:prSet presAssocID="{605D0142-D6FB-4E67-AF64-D8AEAA5D4FEF}" presName="connectorText" presStyleLbl="sibTrans2D1" presStyleIdx="2" presStyleCnt="4"/>
      <dgm:spPr/>
    </dgm:pt>
    <dgm:pt modelId="{5297786A-21A7-4D56-A1F9-6940582D98EA}" type="pres">
      <dgm:prSet presAssocID="{5993D48D-66DF-4960-8CC7-15FCEC19B77A}" presName="node" presStyleLbl="node1" presStyleIdx="3" presStyleCnt="5">
        <dgm:presLayoutVars>
          <dgm:bulletEnabled val="1"/>
        </dgm:presLayoutVars>
      </dgm:prSet>
      <dgm:spPr/>
    </dgm:pt>
    <dgm:pt modelId="{D1F23948-E27B-4D1F-98DE-EAA73F690B80}" type="pres">
      <dgm:prSet presAssocID="{47D29DB2-17C8-4602-B5BF-7E255FE47552}" presName="sibTrans" presStyleLbl="sibTrans2D1" presStyleIdx="3" presStyleCnt="4"/>
      <dgm:spPr/>
    </dgm:pt>
    <dgm:pt modelId="{A11712DD-D3DD-44EF-B0C7-1E767D87FB7C}" type="pres">
      <dgm:prSet presAssocID="{47D29DB2-17C8-4602-B5BF-7E255FE47552}" presName="connectorText" presStyleLbl="sibTrans2D1" presStyleIdx="3" presStyleCnt="4"/>
      <dgm:spPr/>
    </dgm:pt>
    <dgm:pt modelId="{3699F4DC-352B-4B0D-B45E-69C77DB8BF78}" type="pres">
      <dgm:prSet presAssocID="{9001F966-8522-4F6C-991E-E236C751FBCA}" presName="node" presStyleLbl="node1" presStyleIdx="4" presStyleCnt="5">
        <dgm:presLayoutVars>
          <dgm:bulletEnabled val="1"/>
        </dgm:presLayoutVars>
      </dgm:prSet>
      <dgm:spPr/>
    </dgm:pt>
  </dgm:ptLst>
  <dgm:cxnLst>
    <dgm:cxn modelId="{92E29717-4FF7-4709-9B62-68C7080B30D0}" srcId="{99581355-A550-4182-8490-4B5AD8F0CA0E}" destId="{9C562FCE-200F-4EAF-BD28-DDD482654468}" srcOrd="1" destOrd="0" parTransId="{660D682B-FDFE-4E29-B979-DFA39E2BBCC4}" sibTransId="{E2A81634-BDBD-4BD0-BA58-AB506E2C9251}"/>
    <dgm:cxn modelId="{87C77928-B20F-480E-9EB7-B6E296DF9C26}" type="presOf" srcId="{9C562FCE-200F-4EAF-BD28-DDD482654468}" destId="{E6C0E927-352F-44AC-93B1-A31FCEF99B98}" srcOrd="0" destOrd="0" presId="urn:microsoft.com/office/officeart/2005/8/layout/process5"/>
    <dgm:cxn modelId="{3660B12C-EEA2-43F5-87E9-A96621052248}" srcId="{99581355-A550-4182-8490-4B5AD8F0CA0E}" destId="{9001F966-8522-4F6C-991E-E236C751FBCA}" srcOrd="4" destOrd="0" parTransId="{F82A4828-E6A7-4247-8A25-C37308A8D6DC}" sibTransId="{586C661B-7236-4A86-A5B8-F572BA6EC8AF}"/>
    <dgm:cxn modelId="{C8544A31-2AFB-4A45-8152-14459EAB2BF5}" type="presOf" srcId="{E451F760-E924-4588-A723-A716DD922B4F}" destId="{EE6868EB-9417-4616-8378-3AF7BAB46268}" srcOrd="1" destOrd="0" presId="urn:microsoft.com/office/officeart/2005/8/layout/process5"/>
    <dgm:cxn modelId="{3FF6D836-B7A9-4387-A207-99DC667A5B7E}" type="presOf" srcId="{5993D48D-66DF-4960-8CC7-15FCEC19B77A}" destId="{5297786A-21A7-4D56-A1F9-6940582D98EA}" srcOrd="0" destOrd="0" presId="urn:microsoft.com/office/officeart/2005/8/layout/process5"/>
    <dgm:cxn modelId="{28FC9B60-FBFA-4D83-9375-E7EE50FF2820}" type="presOf" srcId="{605D0142-D6FB-4E67-AF64-D8AEAA5D4FEF}" destId="{A7F32F4A-BC27-4511-826F-01DFA7ABC6D4}" srcOrd="0" destOrd="0" presId="urn:microsoft.com/office/officeart/2005/8/layout/process5"/>
    <dgm:cxn modelId="{B62ACE6C-F9B3-4EE1-BC72-061A04513F6C}" srcId="{99581355-A550-4182-8490-4B5AD8F0CA0E}" destId="{5993D48D-66DF-4960-8CC7-15FCEC19B77A}" srcOrd="3" destOrd="0" parTransId="{E4353A78-C54D-4EAA-BD74-6E5A5375247C}" sibTransId="{47D29DB2-17C8-4602-B5BF-7E255FE47552}"/>
    <dgm:cxn modelId="{45CECD6E-8414-48AC-A90D-55E10A39B9AB}" type="presOf" srcId="{47D29DB2-17C8-4602-B5BF-7E255FE47552}" destId="{A11712DD-D3DD-44EF-B0C7-1E767D87FB7C}" srcOrd="1" destOrd="0" presId="urn:microsoft.com/office/officeart/2005/8/layout/process5"/>
    <dgm:cxn modelId="{44D34E59-66B3-4516-BAA9-2CDE4ED44718}" type="presOf" srcId="{E451F760-E924-4588-A723-A716DD922B4F}" destId="{7C78F8D3-2D1F-4355-B21D-88C845A2C754}" srcOrd="0" destOrd="0" presId="urn:microsoft.com/office/officeart/2005/8/layout/process5"/>
    <dgm:cxn modelId="{4E84E359-3C7F-41A6-8D3E-49662E7C65F7}" srcId="{99581355-A550-4182-8490-4B5AD8F0CA0E}" destId="{7EFC8D2A-A4A0-4BE3-BCFC-6F451DEADDFD}" srcOrd="2" destOrd="0" parTransId="{DB6A7042-D9CC-4FB9-898C-B4531C071822}" sibTransId="{605D0142-D6FB-4E67-AF64-D8AEAA5D4FEF}"/>
    <dgm:cxn modelId="{32C48283-566D-47B1-8647-91DEB3469482}" type="presOf" srcId="{E2A81634-BDBD-4BD0-BA58-AB506E2C9251}" destId="{F8FEEA52-834C-4873-B998-BF55A315C0DD}" srcOrd="1" destOrd="0" presId="urn:microsoft.com/office/officeart/2005/8/layout/process5"/>
    <dgm:cxn modelId="{CDDF2E95-2FF1-43EA-B368-A4342BD440DE}" type="presOf" srcId="{9001F966-8522-4F6C-991E-E236C751FBCA}" destId="{3699F4DC-352B-4B0D-B45E-69C77DB8BF78}" srcOrd="0" destOrd="0" presId="urn:microsoft.com/office/officeart/2005/8/layout/process5"/>
    <dgm:cxn modelId="{27795DAA-86F8-48FF-9CC6-A3346945C6C2}" type="presOf" srcId="{605D0142-D6FB-4E67-AF64-D8AEAA5D4FEF}" destId="{145CFB45-9670-46A8-AD82-B158EE6D9FE9}" srcOrd="1" destOrd="0" presId="urn:microsoft.com/office/officeart/2005/8/layout/process5"/>
    <dgm:cxn modelId="{93CB9CAA-8ADB-4025-AAB5-E537F2AF4F48}" srcId="{99581355-A550-4182-8490-4B5AD8F0CA0E}" destId="{D6FDAFB7-BED9-4301-B4B0-585ACC01E289}" srcOrd="0" destOrd="0" parTransId="{769B6E5D-9ADF-45BC-9AC9-48F9C33AF866}" sibTransId="{E451F760-E924-4588-A723-A716DD922B4F}"/>
    <dgm:cxn modelId="{2C6567C2-E813-4EB5-A4BC-3D662D001916}" type="presOf" srcId="{7EFC8D2A-A4A0-4BE3-BCFC-6F451DEADDFD}" destId="{5A5544B6-7B43-4D98-A723-A76F79120CA0}" srcOrd="0" destOrd="0" presId="urn:microsoft.com/office/officeart/2005/8/layout/process5"/>
    <dgm:cxn modelId="{42ADF4C3-16F9-48CD-A0C6-4251FEC16EF2}" type="presOf" srcId="{47D29DB2-17C8-4602-B5BF-7E255FE47552}" destId="{D1F23948-E27B-4D1F-98DE-EAA73F690B80}" srcOrd="0" destOrd="0" presId="urn:microsoft.com/office/officeart/2005/8/layout/process5"/>
    <dgm:cxn modelId="{B6760FC6-5E3C-4178-A714-7B3BC1A8724B}" type="presOf" srcId="{99581355-A550-4182-8490-4B5AD8F0CA0E}" destId="{7CBF320B-81B8-4DE9-AAF1-8C1A7A4292D0}" srcOrd="0" destOrd="0" presId="urn:microsoft.com/office/officeart/2005/8/layout/process5"/>
    <dgm:cxn modelId="{FE5F21F0-E29C-49E6-9FF8-0B2D98FFA1B5}" type="presOf" srcId="{D6FDAFB7-BED9-4301-B4B0-585ACC01E289}" destId="{8E23BEF5-6928-4735-841D-B95878849E36}" srcOrd="0" destOrd="0" presId="urn:microsoft.com/office/officeart/2005/8/layout/process5"/>
    <dgm:cxn modelId="{ABEBDAFE-5CBF-43E7-AABD-A1CD33C907B1}" type="presOf" srcId="{E2A81634-BDBD-4BD0-BA58-AB506E2C9251}" destId="{588D1A93-C1DE-4028-A77B-2EA918CFD520}" srcOrd="0" destOrd="0" presId="urn:microsoft.com/office/officeart/2005/8/layout/process5"/>
    <dgm:cxn modelId="{FB67677C-DF27-448E-9544-48884EC9D74F}" type="presParOf" srcId="{7CBF320B-81B8-4DE9-AAF1-8C1A7A4292D0}" destId="{8E23BEF5-6928-4735-841D-B95878849E36}" srcOrd="0" destOrd="0" presId="urn:microsoft.com/office/officeart/2005/8/layout/process5"/>
    <dgm:cxn modelId="{1791D4AB-7FDE-4EE1-AB66-E27C4533C667}" type="presParOf" srcId="{7CBF320B-81B8-4DE9-AAF1-8C1A7A4292D0}" destId="{7C78F8D3-2D1F-4355-B21D-88C845A2C754}" srcOrd="1" destOrd="0" presId="urn:microsoft.com/office/officeart/2005/8/layout/process5"/>
    <dgm:cxn modelId="{9AE80CCC-36D3-4E6A-A8AA-E649302AC111}" type="presParOf" srcId="{7C78F8D3-2D1F-4355-B21D-88C845A2C754}" destId="{EE6868EB-9417-4616-8378-3AF7BAB46268}" srcOrd="0" destOrd="0" presId="urn:microsoft.com/office/officeart/2005/8/layout/process5"/>
    <dgm:cxn modelId="{CC1D38D0-13E5-4E72-9866-DB4B74F40F91}" type="presParOf" srcId="{7CBF320B-81B8-4DE9-AAF1-8C1A7A4292D0}" destId="{E6C0E927-352F-44AC-93B1-A31FCEF99B98}" srcOrd="2" destOrd="0" presId="urn:microsoft.com/office/officeart/2005/8/layout/process5"/>
    <dgm:cxn modelId="{1A3B8388-D6AA-4D3F-8793-0387CEBAABC7}" type="presParOf" srcId="{7CBF320B-81B8-4DE9-AAF1-8C1A7A4292D0}" destId="{588D1A93-C1DE-4028-A77B-2EA918CFD520}" srcOrd="3" destOrd="0" presId="urn:microsoft.com/office/officeart/2005/8/layout/process5"/>
    <dgm:cxn modelId="{9B9AED18-7CCF-46F6-8974-69D68C299058}" type="presParOf" srcId="{588D1A93-C1DE-4028-A77B-2EA918CFD520}" destId="{F8FEEA52-834C-4873-B998-BF55A315C0DD}" srcOrd="0" destOrd="0" presId="urn:microsoft.com/office/officeart/2005/8/layout/process5"/>
    <dgm:cxn modelId="{F9A0170B-E446-4132-BAF9-AE26A0F07613}" type="presParOf" srcId="{7CBF320B-81B8-4DE9-AAF1-8C1A7A4292D0}" destId="{5A5544B6-7B43-4D98-A723-A76F79120CA0}" srcOrd="4" destOrd="0" presId="urn:microsoft.com/office/officeart/2005/8/layout/process5"/>
    <dgm:cxn modelId="{A3B6AC75-667B-4A15-BBA9-C6AA57B5B634}" type="presParOf" srcId="{7CBF320B-81B8-4DE9-AAF1-8C1A7A4292D0}" destId="{A7F32F4A-BC27-4511-826F-01DFA7ABC6D4}" srcOrd="5" destOrd="0" presId="urn:microsoft.com/office/officeart/2005/8/layout/process5"/>
    <dgm:cxn modelId="{083A4DAE-8873-45BA-B92F-044E6FFE20B5}" type="presParOf" srcId="{A7F32F4A-BC27-4511-826F-01DFA7ABC6D4}" destId="{145CFB45-9670-46A8-AD82-B158EE6D9FE9}" srcOrd="0" destOrd="0" presId="urn:microsoft.com/office/officeart/2005/8/layout/process5"/>
    <dgm:cxn modelId="{6E1FC9D2-451C-4667-A1A2-C5A3E4B0527F}" type="presParOf" srcId="{7CBF320B-81B8-4DE9-AAF1-8C1A7A4292D0}" destId="{5297786A-21A7-4D56-A1F9-6940582D98EA}" srcOrd="6" destOrd="0" presId="urn:microsoft.com/office/officeart/2005/8/layout/process5"/>
    <dgm:cxn modelId="{47C49142-7F82-44D5-8F1A-4F9139F57429}" type="presParOf" srcId="{7CBF320B-81B8-4DE9-AAF1-8C1A7A4292D0}" destId="{D1F23948-E27B-4D1F-98DE-EAA73F690B80}" srcOrd="7" destOrd="0" presId="urn:microsoft.com/office/officeart/2005/8/layout/process5"/>
    <dgm:cxn modelId="{5CA30796-E02D-4DD2-B655-4CE4AFA4CEAB}" type="presParOf" srcId="{D1F23948-E27B-4D1F-98DE-EAA73F690B80}" destId="{A11712DD-D3DD-44EF-B0C7-1E767D87FB7C}" srcOrd="0" destOrd="0" presId="urn:microsoft.com/office/officeart/2005/8/layout/process5"/>
    <dgm:cxn modelId="{CC15186A-A124-4794-A2D0-F02ADD71DFCA}" type="presParOf" srcId="{7CBF320B-81B8-4DE9-AAF1-8C1A7A4292D0}" destId="{3699F4DC-352B-4B0D-B45E-69C77DB8BF7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BEC29-D08F-4886-BB67-3B9DF4D9347D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15579-DCCB-482F-AD24-347DB9EC0DA7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59050-8335-44E8-A57F-223C645F9E6B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Did one-hot encoding for “Assortment, Day of Week and Store type” to convert the categorical variables to numerical variables.</a:t>
          </a:r>
          <a:endParaRPr lang="en-US" sz="1900" kern="1200"/>
        </a:p>
      </dsp:txBody>
      <dsp:txXfrm>
        <a:off x="1584198" y="742949"/>
        <a:ext cx="4911851" cy="1371600"/>
      </dsp:txXfrm>
    </dsp:sp>
    <dsp:sp modelId="{5E377675-AD17-4280-8F0D-D26C83AED191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7D3EC-38CA-47E7-B45E-1AD537BF0B20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CD09C-CD9E-4496-BCA3-5739E8981C1A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Used Standard Scaler for scaling the data.</a:t>
          </a:r>
          <a:endParaRPr lang="en-US" sz="1900" kern="1200"/>
        </a:p>
      </dsp:txBody>
      <dsp:txXfrm>
        <a:off x="1584198" y="2457450"/>
        <a:ext cx="4911851" cy="1371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3BEF5-6928-4735-841D-B95878849E36}">
      <dsp:nvSpPr>
        <dsp:cNvPr id="0" name=""/>
        <dsp:cNvSpPr/>
      </dsp:nvSpPr>
      <dsp:spPr>
        <a:xfrm>
          <a:off x="9790" y="61266"/>
          <a:ext cx="2926291" cy="17557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Used Weight Initialization, activation function, optimizer and 3 dense layers of 32 neurons each.</a:t>
          </a:r>
          <a:endParaRPr lang="en-US" sz="1500" kern="1200" dirty="0"/>
        </a:p>
      </dsp:txBody>
      <dsp:txXfrm>
        <a:off x="61215" y="112691"/>
        <a:ext cx="2823441" cy="1652925"/>
      </dsp:txXfrm>
    </dsp:sp>
    <dsp:sp modelId="{7C78F8D3-2D1F-4355-B21D-88C845A2C754}">
      <dsp:nvSpPr>
        <dsp:cNvPr id="0" name=""/>
        <dsp:cNvSpPr/>
      </dsp:nvSpPr>
      <dsp:spPr>
        <a:xfrm>
          <a:off x="3193596" y="576293"/>
          <a:ext cx="620373" cy="725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93596" y="721437"/>
        <a:ext cx="434261" cy="435432"/>
      </dsp:txXfrm>
    </dsp:sp>
    <dsp:sp modelId="{E6C0E927-352F-44AC-93B1-A31FCEF99B98}">
      <dsp:nvSpPr>
        <dsp:cNvPr id="0" name=""/>
        <dsp:cNvSpPr/>
      </dsp:nvSpPr>
      <dsp:spPr>
        <a:xfrm>
          <a:off x="4106599" y="61266"/>
          <a:ext cx="2926291" cy="1755775"/>
        </a:xfrm>
        <a:prstGeom prst="roundRect">
          <a:avLst>
            <a:gd name="adj" fmla="val 10000"/>
          </a:avLst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</a:t>
          </a:r>
          <a:r>
            <a:rPr lang="en-US" sz="1500" i="0" kern="1200" dirty="0"/>
            <a:t>sed Normal weight initializer to prevent layer activation outputs from exploding or vanishing during a forward pass through a deep neural network.</a:t>
          </a:r>
          <a:endParaRPr lang="en-US" sz="1500" kern="1200" dirty="0"/>
        </a:p>
      </dsp:txBody>
      <dsp:txXfrm>
        <a:off x="4158024" y="112691"/>
        <a:ext cx="2823441" cy="1652925"/>
      </dsp:txXfrm>
    </dsp:sp>
    <dsp:sp modelId="{588D1A93-C1DE-4028-A77B-2EA918CFD520}">
      <dsp:nvSpPr>
        <dsp:cNvPr id="0" name=""/>
        <dsp:cNvSpPr/>
      </dsp:nvSpPr>
      <dsp:spPr>
        <a:xfrm>
          <a:off x="7290404" y="576293"/>
          <a:ext cx="620373" cy="725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290404" y="721437"/>
        <a:ext cx="434261" cy="435432"/>
      </dsp:txXfrm>
    </dsp:sp>
    <dsp:sp modelId="{5A5544B6-7B43-4D98-A723-A76F79120CA0}">
      <dsp:nvSpPr>
        <dsp:cNvPr id="0" name=""/>
        <dsp:cNvSpPr/>
      </dsp:nvSpPr>
      <dsp:spPr>
        <a:xfrm>
          <a:off x="8203407" y="61266"/>
          <a:ext cx="2926291" cy="1755775"/>
        </a:xfrm>
        <a:prstGeom prst="roundRect">
          <a:avLst>
            <a:gd name="adj" fmla="val 1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Used RELU Activation function as </a:t>
          </a:r>
          <a:r>
            <a:rPr lang="en-US" sz="1500" i="0" kern="1200" dirty="0"/>
            <a:t>training a deep network with RELU tends to converge much more quickly and reliably than training with sigmoid activation.</a:t>
          </a:r>
          <a:endParaRPr lang="en-US" sz="1500" kern="1200" dirty="0"/>
        </a:p>
      </dsp:txBody>
      <dsp:txXfrm>
        <a:off x="8254832" y="112691"/>
        <a:ext cx="2823441" cy="1652925"/>
      </dsp:txXfrm>
    </dsp:sp>
    <dsp:sp modelId="{A7F32F4A-BC27-4511-826F-01DFA7ABC6D4}">
      <dsp:nvSpPr>
        <dsp:cNvPr id="0" name=""/>
        <dsp:cNvSpPr/>
      </dsp:nvSpPr>
      <dsp:spPr>
        <a:xfrm rot="5400000">
          <a:off x="9356366" y="2021881"/>
          <a:ext cx="620373" cy="725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9448837" y="2074554"/>
        <a:ext cx="435432" cy="434261"/>
      </dsp:txXfrm>
    </dsp:sp>
    <dsp:sp modelId="{5297786A-21A7-4D56-A1F9-6940582D98EA}">
      <dsp:nvSpPr>
        <dsp:cNvPr id="0" name=""/>
        <dsp:cNvSpPr/>
      </dsp:nvSpPr>
      <dsp:spPr>
        <a:xfrm>
          <a:off x="8203407" y="2987557"/>
          <a:ext cx="2926291" cy="1755775"/>
        </a:xfrm>
        <a:prstGeom prst="roundRect">
          <a:avLst>
            <a:gd name="adj" fmla="val 10000"/>
          </a:avLst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Used Adam Optimizer as it changes the learning rate and momentum depending on the loss function. So, we don’t need to extensively give them, and it </a:t>
          </a:r>
          <a:r>
            <a:rPr lang="en-US" sz="1500" b="0" i="0" kern="1200" dirty="0"/>
            <a:t>is too fast and converges rapidly.</a:t>
          </a:r>
          <a:endParaRPr lang="en-US" sz="1500" kern="1200" dirty="0"/>
        </a:p>
      </dsp:txBody>
      <dsp:txXfrm>
        <a:off x="8254832" y="3038982"/>
        <a:ext cx="2823441" cy="1652925"/>
      </dsp:txXfrm>
    </dsp:sp>
    <dsp:sp modelId="{D1F23948-E27B-4D1F-98DE-EAA73F690B80}">
      <dsp:nvSpPr>
        <dsp:cNvPr id="0" name=""/>
        <dsp:cNvSpPr/>
      </dsp:nvSpPr>
      <dsp:spPr>
        <a:xfrm rot="10800000">
          <a:off x="7325520" y="3502585"/>
          <a:ext cx="620373" cy="725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7511632" y="3647729"/>
        <a:ext cx="434261" cy="435432"/>
      </dsp:txXfrm>
    </dsp:sp>
    <dsp:sp modelId="{3699F4DC-352B-4B0D-B45E-69C77DB8BF78}">
      <dsp:nvSpPr>
        <dsp:cNvPr id="0" name=""/>
        <dsp:cNvSpPr/>
      </dsp:nvSpPr>
      <dsp:spPr>
        <a:xfrm>
          <a:off x="4106599" y="2987557"/>
          <a:ext cx="2926291" cy="1755775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Added DROPOUT layer to regularize the model/network.</a:t>
          </a:r>
        </a:p>
      </dsp:txBody>
      <dsp:txXfrm>
        <a:off x="4158024" y="3038982"/>
        <a:ext cx="2823441" cy="165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D18D2-501B-4760-8222-0A5AB737AEE3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813CD-0C6A-4133-A11E-5D932CE4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13CD-0C6A-4133-A11E-5D932CE49C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1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13CD-0C6A-4133-A11E-5D932CE49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24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97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6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856651-7D56-464F-A29E-2BDA19458DF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7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D088-3900-4E41-9ADC-393EDF4B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772" y="1730513"/>
            <a:ext cx="8825658" cy="1821383"/>
          </a:xfrm>
        </p:spPr>
        <p:txBody>
          <a:bodyPr/>
          <a:lstStyle/>
          <a:p>
            <a:r>
              <a:rPr lang="en-IN" sz="6600" dirty="0"/>
              <a:t>Rossmann Store Sales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E1018-B95B-4BD5-A28E-78BBF853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298623"/>
            <a:ext cx="8903446" cy="2300139"/>
          </a:xfrm>
        </p:spPr>
        <p:txBody>
          <a:bodyPr>
            <a:noAutofit/>
          </a:bodyPr>
          <a:lstStyle/>
          <a:p>
            <a:pPr algn="r"/>
            <a:r>
              <a:rPr lang="en-IN" sz="1800" b="1" dirty="0"/>
              <a:t>Presented by</a:t>
            </a:r>
            <a:r>
              <a:rPr lang="en-IN" sz="1800" dirty="0"/>
              <a:t>:</a:t>
            </a:r>
          </a:p>
          <a:p>
            <a:pPr algn="r"/>
            <a:r>
              <a:rPr lang="en-IN" sz="1800" dirty="0"/>
              <a:t>Yaswanth</a:t>
            </a:r>
          </a:p>
          <a:p>
            <a:pPr algn="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3797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B8FF-4F96-4D8E-9002-3FA75D12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N"/>
              <a:t>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92D86-659D-4303-8AFF-3CAEE5D0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 dirty="0"/>
              <a:t>Merged both ‘Store’ and ‘Train’ data and ‘Store’ and ‘Test’ data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Mapped the State Holiday ({0: 0, "0": 0, "a": 1, "b": 1, "c": 1}) for both train and test data.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Added a few other columns like ‘Month’, ’Average Customers’ and ‘Sales per customer’ for a better understanding of data.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Replaced missing values by calculating the median of the column.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Replaced the null values in test data ‘Open’ column with 1 as they are all in weekdays and not in holidays and converting it to float/int.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2EC44-A921-47A0-BD1B-00C7B74A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01" y="2275840"/>
            <a:ext cx="5862799" cy="37961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78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79D647A-9927-4118-8EEB-240BE006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"/>
            <a:ext cx="10515600" cy="5963603"/>
          </a:xfrm>
        </p:spPr>
        <p:txBody>
          <a:bodyPr>
            <a:normAutofit/>
          </a:bodyPr>
          <a:lstStyle/>
          <a:p>
            <a:r>
              <a:rPr lang="en-IN" sz="2000" dirty="0"/>
              <a:t>As you can see below there’s a very low correlation between ‘Promo2SinceWeek’, ‘Competition Open Since Year’, ‘Competition Open Since Month’, ’Competition Distance’. So, we dropped all these columns.</a:t>
            </a:r>
            <a:endParaRPr lang="en-US" sz="2000" dirty="0"/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1E1062D2-4673-43D6-BA87-DD459941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52" y="1310326"/>
            <a:ext cx="10515600" cy="518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2C36-DB4C-438E-A013-1DB2AA11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3" y="544576"/>
            <a:ext cx="3106928" cy="6161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 you can see, even though the store types B, C &amp; D are less in count, their sales are very high. So, they are relevant for predicting the sales.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Similarly, even though the Assortment type B are less in count, their sales are very high.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A1DF4-F205-4AEA-8CC9-9084E897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40" y="3429000"/>
            <a:ext cx="8473440" cy="3276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8291-3DD3-4DF4-A1C4-F092EB59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40" y="152401"/>
            <a:ext cx="8473440" cy="32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0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D48A-D587-4DA5-979C-D1B74D3C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IN"/>
              <a:t>Removed rows where stores are closed, as Sales are zero</a:t>
            </a:r>
          </a:p>
          <a:p>
            <a:r>
              <a:rPr lang="en-IN"/>
              <a:t>Copied the Id’s of rows in test data where store is closed and delete them, as the sales are 0. Finally, add them at the end with zero sales.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0CC01-27AF-4F04-933B-CC647284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453487"/>
            <a:ext cx="5451627" cy="33936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3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652BB1-3706-4C5A-B6E0-BEBAA4E63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93935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25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A3DB-59F5-45AF-965B-34E87D1B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dirty="0"/>
              <a:t>Deep Neural Network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163AFC-0E14-4456-A644-B3431743D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22613"/>
              </p:ext>
            </p:extLst>
          </p:nvPr>
        </p:nvGraphicFramePr>
        <p:xfrm>
          <a:off x="646110" y="1391920"/>
          <a:ext cx="11139490" cy="480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0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AD3E-1344-4797-8C6D-CD5052FC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  <a:latin typeface="Helvetica Neue"/>
              </a:rPr>
              <a:t>Used Early stopping as </a:t>
            </a:r>
            <a:r>
              <a:rPr lang="en-US" dirty="0">
                <a:solidFill>
                  <a:srgbClr val="FFFFFF"/>
                </a:solidFill>
                <a:latin typeface="Helvetica Neue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Helvetica Neue"/>
              </a:rPr>
              <a:t>oo many epochs can lead to overfitting of the </a:t>
            </a:r>
            <a:r>
              <a:rPr lang="en-US" i="0" dirty="0">
                <a:solidFill>
                  <a:srgbClr val="FFFFFF"/>
                </a:solidFill>
                <a:effectLst/>
                <a:latin typeface="Helvetica Neue"/>
              </a:rPr>
              <a:t>training dataset, whereas too few may result in an underfit model.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507CE-04D7-46A9-A6CC-79C7D4AB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1946557"/>
            <a:ext cx="7203189" cy="37096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0295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4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7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4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1A7C6-B7E7-4C52-8CCF-B10DEFA3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DC13-8C85-4CA1-AC07-73A27579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We got the final score of 0.14</a:t>
            </a:r>
          </a:p>
        </p:txBody>
      </p:sp>
      <p:sp>
        <p:nvSpPr>
          <p:cNvPr id="5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Freeform: Shape 4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DB3BC-1C86-4698-B8CD-9B9D5AC90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5" y="1384743"/>
            <a:ext cx="7581348" cy="41883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7897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448</Words>
  <Application>Microsoft Office PowerPoint</Application>
  <PresentationFormat>Widescreen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Helvetica Neue</vt:lpstr>
      <vt:lpstr>Wingdings 3</vt:lpstr>
      <vt:lpstr>Ion</vt:lpstr>
      <vt:lpstr>Rossmann Store Sales</vt:lpstr>
      <vt:lpstr>Pre-Processing</vt:lpstr>
      <vt:lpstr>PowerPoint Presentation</vt:lpstr>
      <vt:lpstr>PowerPoint Presentation</vt:lpstr>
      <vt:lpstr>PowerPoint Presentation</vt:lpstr>
      <vt:lpstr>PowerPoint Presentation</vt:lpstr>
      <vt:lpstr>Deep Neural Network</vt:lpstr>
      <vt:lpstr>PowerPoint Presentation</vt:lpstr>
      <vt:lpstr>Final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Rossmann Store Sales</dc:title>
  <dc:creator>Yash M</dc:creator>
  <cp:lastModifiedBy>Yash M</cp:lastModifiedBy>
  <cp:revision>6</cp:revision>
  <dcterms:created xsi:type="dcterms:W3CDTF">2020-12-16T12:10:59Z</dcterms:created>
  <dcterms:modified xsi:type="dcterms:W3CDTF">2020-12-27T18:06:33Z</dcterms:modified>
</cp:coreProperties>
</file>