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8" r:id="rId8"/>
    <p:sldId id="267" r:id="rId9"/>
    <p:sldId id="266" r:id="rId10"/>
    <p:sldId id="271" r:id="rId11"/>
    <p:sldId id="270" r:id="rId12"/>
    <p:sldId id="269" r:id="rId13"/>
    <p:sldId id="273" r:id="rId14"/>
    <p:sldId id="260" r:id="rId15"/>
    <p:sldId id="261" r:id="rId16"/>
    <p:sldId id="274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1A6A9B-4A2F-432D-B371-64F3D762D16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74B008-D791-4E6A-8AC1-94A2B812636C}">
      <dgm:prSet/>
      <dgm:spPr/>
      <dgm:t>
        <a:bodyPr/>
        <a:lstStyle/>
        <a:p>
          <a:pPr>
            <a:defRPr cap="all"/>
          </a:pPr>
          <a:r>
            <a:rPr lang="en-IN"/>
            <a:t>Deep Neural Networks.</a:t>
          </a:r>
          <a:endParaRPr lang="en-US"/>
        </a:p>
      </dgm:t>
    </dgm:pt>
    <dgm:pt modelId="{B890AA74-94DF-4FB7-BED4-C19F249C3C76}" type="parTrans" cxnId="{734E4976-8E49-479E-9053-0DD2B2CA759D}">
      <dgm:prSet/>
      <dgm:spPr/>
      <dgm:t>
        <a:bodyPr/>
        <a:lstStyle/>
        <a:p>
          <a:endParaRPr lang="en-US"/>
        </a:p>
      </dgm:t>
    </dgm:pt>
    <dgm:pt modelId="{9B26F764-AE6D-416A-9E8F-6EFA64337397}" type="sibTrans" cxnId="{734E4976-8E49-479E-9053-0DD2B2CA759D}">
      <dgm:prSet/>
      <dgm:spPr/>
      <dgm:t>
        <a:bodyPr/>
        <a:lstStyle/>
        <a:p>
          <a:endParaRPr lang="en-US"/>
        </a:p>
      </dgm:t>
    </dgm:pt>
    <dgm:pt modelId="{24B293D1-CDD2-4EC2-A878-99E999C9A8F0}">
      <dgm:prSet/>
      <dgm:spPr/>
      <dgm:t>
        <a:bodyPr/>
        <a:lstStyle/>
        <a:p>
          <a:pPr>
            <a:defRPr cap="all"/>
          </a:pPr>
          <a:r>
            <a:rPr lang="en-US"/>
            <a:t>More data for better understanding.</a:t>
          </a:r>
        </a:p>
      </dgm:t>
    </dgm:pt>
    <dgm:pt modelId="{A514E787-CA71-46BD-81C4-4BF2CA52D55E}" type="parTrans" cxnId="{47F12C40-8289-424B-9D17-6CA76F8DCFF6}">
      <dgm:prSet/>
      <dgm:spPr/>
      <dgm:t>
        <a:bodyPr/>
        <a:lstStyle/>
        <a:p>
          <a:endParaRPr lang="en-US"/>
        </a:p>
      </dgm:t>
    </dgm:pt>
    <dgm:pt modelId="{1B81860C-1A10-450C-AAD2-928BE401C433}" type="sibTrans" cxnId="{47F12C40-8289-424B-9D17-6CA76F8DCFF6}">
      <dgm:prSet/>
      <dgm:spPr/>
      <dgm:t>
        <a:bodyPr/>
        <a:lstStyle/>
        <a:p>
          <a:endParaRPr lang="en-US"/>
        </a:p>
      </dgm:t>
    </dgm:pt>
    <dgm:pt modelId="{DCF51D23-FA1E-4A61-82BC-5DD330938798}" type="pres">
      <dgm:prSet presAssocID="{F71A6A9B-4A2F-432D-B371-64F3D762D164}" presName="root" presStyleCnt="0">
        <dgm:presLayoutVars>
          <dgm:dir/>
          <dgm:resizeHandles val="exact"/>
        </dgm:presLayoutVars>
      </dgm:prSet>
      <dgm:spPr/>
    </dgm:pt>
    <dgm:pt modelId="{65331469-9CCD-4505-81E0-0D6E2DCB512C}" type="pres">
      <dgm:prSet presAssocID="{5974B008-D791-4E6A-8AC1-94A2B812636C}" presName="compNode" presStyleCnt="0"/>
      <dgm:spPr/>
    </dgm:pt>
    <dgm:pt modelId="{C506B984-035E-450C-A04D-2B3FA037835F}" type="pres">
      <dgm:prSet presAssocID="{5974B008-D791-4E6A-8AC1-94A2B812636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8CF7D5F-2C0C-4CA7-BEBB-9ACF48C84865}" type="pres">
      <dgm:prSet presAssocID="{5974B008-D791-4E6A-8AC1-94A2B812636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2E4BDC8F-0468-4B7C-915D-579B8678B317}" type="pres">
      <dgm:prSet presAssocID="{5974B008-D791-4E6A-8AC1-94A2B812636C}" presName="spaceRect" presStyleCnt="0"/>
      <dgm:spPr/>
    </dgm:pt>
    <dgm:pt modelId="{68562FF7-9F2E-4851-B3A7-E39307743594}" type="pres">
      <dgm:prSet presAssocID="{5974B008-D791-4E6A-8AC1-94A2B812636C}" presName="textRect" presStyleLbl="revTx" presStyleIdx="0" presStyleCnt="2">
        <dgm:presLayoutVars>
          <dgm:chMax val="1"/>
          <dgm:chPref val="1"/>
        </dgm:presLayoutVars>
      </dgm:prSet>
      <dgm:spPr/>
    </dgm:pt>
    <dgm:pt modelId="{E3A7059B-B3E3-4A04-A9AD-4199DB12CF13}" type="pres">
      <dgm:prSet presAssocID="{9B26F764-AE6D-416A-9E8F-6EFA64337397}" presName="sibTrans" presStyleCnt="0"/>
      <dgm:spPr/>
    </dgm:pt>
    <dgm:pt modelId="{EFD7740D-FE5E-4330-99F7-75397198FD86}" type="pres">
      <dgm:prSet presAssocID="{24B293D1-CDD2-4EC2-A878-99E999C9A8F0}" presName="compNode" presStyleCnt="0"/>
      <dgm:spPr/>
    </dgm:pt>
    <dgm:pt modelId="{E2E53801-DC22-4DD3-8E86-D9062CB7948A}" type="pres">
      <dgm:prSet presAssocID="{24B293D1-CDD2-4EC2-A878-99E999C9A8F0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E4D6F64-621D-442C-B9CC-815C1244DB60}" type="pres">
      <dgm:prSet presAssocID="{24B293D1-CDD2-4EC2-A878-99E999C9A8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440C42F-72C9-433B-BD9A-EBFE56AC9385}" type="pres">
      <dgm:prSet presAssocID="{24B293D1-CDD2-4EC2-A878-99E999C9A8F0}" presName="spaceRect" presStyleCnt="0"/>
      <dgm:spPr/>
    </dgm:pt>
    <dgm:pt modelId="{0736896D-C6C3-4289-8E10-14818ECEAEC4}" type="pres">
      <dgm:prSet presAssocID="{24B293D1-CDD2-4EC2-A878-99E999C9A8F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7F12C40-8289-424B-9D17-6CA76F8DCFF6}" srcId="{F71A6A9B-4A2F-432D-B371-64F3D762D164}" destId="{24B293D1-CDD2-4EC2-A878-99E999C9A8F0}" srcOrd="1" destOrd="0" parTransId="{A514E787-CA71-46BD-81C4-4BF2CA52D55E}" sibTransId="{1B81860C-1A10-450C-AAD2-928BE401C433}"/>
    <dgm:cxn modelId="{5B836F62-FEAD-4325-AC63-5CD9F5518960}" type="presOf" srcId="{F71A6A9B-4A2F-432D-B371-64F3D762D164}" destId="{DCF51D23-FA1E-4A61-82BC-5DD330938798}" srcOrd="0" destOrd="0" presId="urn:microsoft.com/office/officeart/2018/5/layout/IconLeafLabelList"/>
    <dgm:cxn modelId="{734E4976-8E49-479E-9053-0DD2B2CA759D}" srcId="{F71A6A9B-4A2F-432D-B371-64F3D762D164}" destId="{5974B008-D791-4E6A-8AC1-94A2B812636C}" srcOrd="0" destOrd="0" parTransId="{B890AA74-94DF-4FB7-BED4-C19F249C3C76}" sibTransId="{9B26F764-AE6D-416A-9E8F-6EFA64337397}"/>
    <dgm:cxn modelId="{493FB4BB-594C-4236-B0B2-152D9C2A00EF}" type="presOf" srcId="{5974B008-D791-4E6A-8AC1-94A2B812636C}" destId="{68562FF7-9F2E-4851-B3A7-E39307743594}" srcOrd="0" destOrd="0" presId="urn:microsoft.com/office/officeart/2018/5/layout/IconLeafLabelList"/>
    <dgm:cxn modelId="{AAC594DD-8A35-4C6B-8B94-E3D76440868D}" type="presOf" srcId="{24B293D1-CDD2-4EC2-A878-99E999C9A8F0}" destId="{0736896D-C6C3-4289-8E10-14818ECEAEC4}" srcOrd="0" destOrd="0" presId="urn:microsoft.com/office/officeart/2018/5/layout/IconLeafLabelList"/>
    <dgm:cxn modelId="{2AD02397-8869-4A03-912D-49C4501436AF}" type="presParOf" srcId="{DCF51D23-FA1E-4A61-82BC-5DD330938798}" destId="{65331469-9CCD-4505-81E0-0D6E2DCB512C}" srcOrd="0" destOrd="0" presId="urn:microsoft.com/office/officeart/2018/5/layout/IconLeafLabelList"/>
    <dgm:cxn modelId="{9614989C-A46F-475E-BBB7-07526EBC7B13}" type="presParOf" srcId="{65331469-9CCD-4505-81E0-0D6E2DCB512C}" destId="{C506B984-035E-450C-A04D-2B3FA037835F}" srcOrd="0" destOrd="0" presId="urn:microsoft.com/office/officeart/2018/5/layout/IconLeafLabelList"/>
    <dgm:cxn modelId="{A79A1AB2-E0F8-4EB5-AF88-C93F7BE68242}" type="presParOf" srcId="{65331469-9CCD-4505-81E0-0D6E2DCB512C}" destId="{08CF7D5F-2C0C-4CA7-BEBB-9ACF48C84865}" srcOrd="1" destOrd="0" presId="urn:microsoft.com/office/officeart/2018/5/layout/IconLeafLabelList"/>
    <dgm:cxn modelId="{14BEF438-F945-4ADC-992D-B0AB843FB8DD}" type="presParOf" srcId="{65331469-9CCD-4505-81E0-0D6E2DCB512C}" destId="{2E4BDC8F-0468-4B7C-915D-579B8678B317}" srcOrd="2" destOrd="0" presId="urn:microsoft.com/office/officeart/2018/5/layout/IconLeafLabelList"/>
    <dgm:cxn modelId="{5D2E8129-AE39-4CFA-859C-07CC8731BCCE}" type="presParOf" srcId="{65331469-9CCD-4505-81E0-0D6E2DCB512C}" destId="{68562FF7-9F2E-4851-B3A7-E39307743594}" srcOrd="3" destOrd="0" presId="urn:microsoft.com/office/officeart/2018/5/layout/IconLeafLabelList"/>
    <dgm:cxn modelId="{1E76F427-FDB3-400B-B95F-60E3555E4966}" type="presParOf" srcId="{DCF51D23-FA1E-4A61-82BC-5DD330938798}" destId="{E3A7059B-B3E3-4A04-A9AD-4199DB12CF13}" srcOrd="1" destOrd="0" presId="urn:microsoft.com/office/officeart/2018/5/layout/IconLeafLabelList"/>
    <dgm:cxn modelId="{C3A005D8-7E04-437C-9A07-826A3EDF49D5}" type="presParOf" srcId="{DCF51D23-FA1E-4A61-82BC-5DD330938798}" destId="{EFD7740D-FE5E-4330-99F7-75397198FD86}" srcOrd="2" destOrd="0" presId="urn:microsoft.com/office/officeart/2018/5/layout/IconLeafLabelList"/>
    <dgm:cxn modelId="{396A42AB-1846-4429-B824-21B3F4087743}" type="presParOf" srcId="{EFD7740D-FE5E-4330-99F7-75397198FD86}" destId="{E2E53801-DC22-4DD3-8E86-D9062CB7948A}" srcOrd="0" destOrd="0" presId="urn:microsoft.com/office/officeart/2018/5/layout/IconLeafLabelList"/>
    <dgm:cxn modelId="{7EE3A77D-575F-4076-BF2F-71D57163468B}" type="presParOf" srcId="{EFD7740D-FE5E-4330-99F7-75397198FD86}" destId="{2E4D6F64-621D-442C-B9CC-815C1244DB60}" srcOrd="1" destOrd="0" presId="urn:microsoft.com/office/officeart/2018/5/layout/IconLeafLabelList"/>
    <dgm:cxn modelId="{95FD7726-0BE1-4A7E-840A-ABED21F7072A}" type="presParOf" srcId="{EFD7740D-FE5E-4330-99F7-75397198FD86}" destId="{D440C42F-72C9-433B-BD9A-EBFE56AC9385}" srcOrd="2" destOrd="0" presId="urn:microsoft.com/office/officeart/2018/5/layout/IconLeafLabelList"/>
    <dgm:cxn modelId="{2D952A46-620E-42BC-811D-3B370B9D4207}" type="presParOf" srcId="{EFD7740D-FE5E-4330-99F7-75397198FD86}" destId="{0736896D-C6C3-4289-8E10-14818ECEAEC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6B984-035E-450C-A04D-2B3FA037835F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F7D5F-2C0C-4CA7-BEBB-9ACF48C84865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62FF7-9F2E-4851-B3A7-E39307743594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/>
            <a:t>Deep Neural Networks.</a:t>
          </a:r>
          <a:endParaRPr lang="en-US" sz="2500" kern="1200"/>
        </a:p>
      </dsp:txBody>
      <dsp:txXfrm>
        <a:off x="1548914" y="3176402"/>
        <a:ext cx="3600000" cy="720000"/>
      </dsp:txXfrm>
    </dsp:sp>
    <dsp:sp modelId="{E2E53801-DC22-4DD3-8E86-D9062CB7948A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D6F64-621D-442C-B9CC-815C1244DB60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6896D-C6C3-4289-8E10-14818ECEAEC4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More data for better understanding.</a:t>
          </a:r>
        </a:p>
      </dsp:txBody>
      <dsp:txXfrm>
        <a:off x="5778914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5E34-2669-482E-9F3C-DDC0EC537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6022B-5C2C-4C82-86C5-8AADB9FFE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943A2-7037-4015-AFE7-DFA5260C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A279-7C65-44CC-A51A-CFFACB889F7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BFDFC-9F15-47CC-B470-7BBB01E0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E9B3-EC70-477F-9DF7-C93ADF94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FFE-ECE2-476B-B194-8B0327A7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8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8DE6-B9CA-48FB-9DA4-FB870AB1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6C400-EE34-4B3D-96AE-616ED2117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4BB1-5820-46F1-92F0-5F95921B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A279-7C65-44CC-A51A-CFFACB889F7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55749-8A75-4830-B732-A10ADC50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6769D-9AF1-4140-854E-A013B5DB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FFE-ECE2-476B-B194-8B0327A7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3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66E1D-E5E2-464E-81D8-19DEA3ADC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6DB22-6A5D-47FB-B98F-C2B4F2F6F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6AED8-6C7F-4B76-BB2F-9EA554EB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A279-7C65-44CC-A51A-CFFACB889F7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51963-0D98-4A24-BEDA-070B46C0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F59E-E782-44DB-AD96-C3805107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FFE-ECE2-476B-B194-8B0327A7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0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C197-79DD-4192-BF24-83A740A8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29117-F079-430E-8B2A-A0A5979FD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51F61-6CAE-4E14-B175-3AE01CB9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A279-7C65-44CC-A51A-CFFACB889F7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B4083-A6D3-438E-8F81-B9CA6B0E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62CD1-4DC7-4FD4-AF8B-FF7CA379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FFE-ECE2-476B-B194-8B0327A7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8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8220-24D4-4979-8248-EC1C2DE2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C3586-4C4E-4BAA-8CC1-39B61EA3F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703FE-9F16-4AF8-B8FB-0628191C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A279-7C65-44CC-A51A-CFFACB889F7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41D01-2865-4EAB-B84A-FA29FCA1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F5A82-8671-428E-BCB1-68D45529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FFE-ECE2-476B-B194-8B0327A7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BCC3-7978-445C-AC28-81272358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B00C8-FF7D-479C-93CB-359FEFD3B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94983-D0EE-4909-A52D-4BB5F46E9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17ABC-0EF8-412E-A36C-451FDDED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A279-7C65-44CC-A51A-CFFACB889F7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A25BB-66C5-486C-B643-42EAC1E7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683C0-4736-41F7-820F-1DECE100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FFE-ECE2-476B-B194-8B0327A7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0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E2BD-EB2A-436E-B037-81217776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CF3AB-03E6-44E8-B3AC-C969E5935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00DE7-1567-47D1-916B-083F025F2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875E2-C5F1-4581-BA1E-6205370D9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53732-627E-4AE6-B5CC-2D706E8C6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99947-49B0-443B-AA8E-23E8EB1B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A279-7C65-44CC-A51A-CFFACB889F7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CF803-1A16-4098-8205-08661C9F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BF59B-4357-4450-B1CB-76363DCA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FFE-ECE2-476B-B194-8B0327A7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5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8824-F537-400E-9015-DD215210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C7848-0A9D-47CA-92B8-489762E1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A279-7C65-44CC-A51A-CFFACB889F7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9BD72-DCFB-40D9-9C04-AEAC5AC6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5B64F-A4CB-49B8-A775-5371F0C7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FFE-ECE2-476B-B194-8B0327A7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6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0345A-5CE0-4804-9AB3-E2C64DF8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A279-7C65-44CC-A51A-CFFACB889F7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914B2-76C4-4908-8595-088AA3EE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D3DB7-1F59-46C8-B632-8AA1075F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FFE-ECE2-476B-B194-8B0327A7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1ABD-4DEE-4730-A60A-022C463F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6E4C-55E0-41AB-9015-BEAC1837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EF32E-3AC0-438A-A1C0-4541DC161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805A1-29B6-4B2F-AC74-826EF8F0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A279-7C65-44CC-A51A-CFFACB889F7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2C32E-0A58-4FC3-B64E-7ACA3EAC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21872-A68E-4C12-82D1-DC16E6CB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FFE-ECE2-476B-B194-8B0327A7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2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97CF-8873-42F6-9E0C-D6997C70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2E890-4F06-4C73-927B-AF85CE64A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01B6F-32E9-4C6D-B49D-991E385CE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B490E-9F33-46AD-A24B-6F4C5901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A279-7C65-44CC-A51A-CFFACB889F7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C1D8E-19FD-4616-857F-96559F3C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8D69B-692B-49B1-A623-09E6C23D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FFFE-ECE2-476B-B194-8B0327A7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07EE2-A7F7-4ADD-A7FE-0468331E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CE90B-69EA-4F48-A305-4F43454B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B5582-F34C-4059-84D3-7B7619F9B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8A279-7C65-44CC-A51A-CFFACB889F7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71DBD-7044-4A8F-B8D5-73ACDA75B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013A6-CC29-4915-B5DA-5C6A54ED8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FFFFE-ECE2-476B-B194-8B0327A7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5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5C436-67D6-411B-B1A5-89B226B83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IN" sz="8000" dirty="0">
                <a:solidFill>
                  <a:srgbClr val="FFFFFF"/>
                </a:solidFill>
              </a:rPr>
              <a:t>Credit Card Fraud Detection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0C40F-D49D-4E2B-B768-3926CD20B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IN" sz="2200">
                <a:solidFill>
                  <a:srgbClr val="FEFFFF"/>
                </a:solidFill>
              </a:rPr>
              <a:t>By Yaswanth</a:t>
            </a:r>
          </a:p>
          <a:p>
            <a:pPr algn="l"/>
            <a:r>
              <a:rPr lang="en-IN" sz="2200">
                <a:solidFill>
                  <a:srgbClr val="FEFFFF"/>
                </a:solidFill>
              </a:rPr>
              <a:t>MSc Data Science</a:t>
            </a:r>
          </a:p>
          <a:p>
            <a:pPr algn="l"/>
            <a:r>
              <a:rPr lang="en-IN" sz="2200">
                <a:solidFill>
                  <a:srgbClr val="FEFFFF"/>
                </a:solidFill>
              </a:rPr>
              <a:t>University of Essex</a:t>
            </a:r>
            <a:endParaRPr lang="en-US" sz="2200">
              <a:solidFill>
                <a:srgbClr val="FEFFFF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36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3AD33-3A20-4B45-B3D7-0F52AE9C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Under-sampled data correlation</a:t>
            </a:r>
          </a:p>
        </p:txBody>
      </p:sp>
      <p:pic>
        <p:nvPicPr>
          <p:cNvPr id="4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4FEFB102-CC8C-4187-B9AA-617C0BFEE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64" y="467208"/>
            <a:ext cx="684807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3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29A30-3A36-4054-8B1C-78C32A6D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Over-sampled data correlation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5A3A21C-6391-4B98-A629-CC56310EE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64" y="467208"/>
            <a:ext cx="684807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3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F3C69-D424-45F8-8431-7DE166B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Model Building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4499A-4456-4DF1-AE9C-D978FE5A1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IN" sz="2400">
                <a:solidFill>
                  <a:srgbClr val="FEFFFF"/>
                </a:solidFill>
              </a:rPr>
              <a:t>Splitting data</a:t>
            </a:r>
          </a:p>
          <a:p>
            <a:r>
              <a:rPr lang="en-IN" sz="2400">
                <a:solidFill>
                  <a:srgbClr val="FEFFFF"/>
                </a:solidFill>
              </a:rPr>
              <a:t>Hyper-parameter tuning</a:t>
            </a:r>
          </a:p>
          <a:p>
            <a:r>
              <a:rPr lang="en-IN" sz="2400">
                <a:solidFill>
                  <a:srgbClr val="FEFFFF"/>
                </a:solidFill>
              </a:rPr>
              <a:t>Random search Cross Validation</a:t>
            </a:r>
          </a:p>
          <a:p>
            <a:endParaRPr lang="en-IN" sz="2400">
              <a:solidFill>
                <a:srgbClr val="FEFFFF"/>
              </a:solidFill>
            </a:endParaRPr>
          </a:p>
          <a:p>
            <a:endParaRPr lang="en-US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4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DCD9A-A588-4FF3-A2DF-73BE7477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Model Evaluation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D598-0F8B-434A-8FAB-2F914C550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IN" sz="2400" dirty="0">
                <a:solidFill>
                  <a:srgbClr val="FEFFFF"/>
                </a:solidFill>
              </a:rPr>
              <a:t>Accuracy</a:t>
            </a:r>
          </a:p>
          <a:p>
            <a:r>
              <a:rPr lang="en-IN" sz="2400" dirty="0">
                <a:solidFill>
                  <a:srgbClr val="FEFFFF"/>
                </a:solidFill>
              </a:rPr>
              <a:t>Precision</a:t>
            </a:r>
          </a:p>
          <a:p>
            <a:r>
              <a:rPr lang="en-IN" sz="2400" dirty="0">
                <a:solidFill>
                  <a:srgbClr val="FEFFFF"/>
                </a:solidFill>
              </a:rPr>
              <a:t>Recall</a:t>
            </a:r>
          </a:p>
          <a:p>
            <a:r>
              <a:rPr lang="en-IN" sz="2400" dirty="0">
                <a:solidFill>
                  <a:srgbClr val="FEFFFF"/>
                </a:solidFill>
              </a:rPr>
              <a:t>F1-score</a:t>
            </a:r>
            <a:endParaRPr lang="en-US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6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E680-4ECD-4D80-8D7A-A02BEAAF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629DB34-EDF8-49AF-946D-F0773E055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58" y="1036320"/>
            <a:ext cx="7233922" cy="2834640"/>
          </a:xfrm>
        </p:spPr>
      </p:pic>
      <p:pic>
        <p:nvPicPr>
          <p:cNvPr id="6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613F146-3F25-41CB-88C1-C2D3F0FD7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58" y="4023360"/>
            <a:ext cx="7233922" cy="283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67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E86A6-10F3-4364-9757-09921498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414" y="640080"/>
            <a:ext cx="4758458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5EBAD-5C4D-4A3D-8B8E-AE21577C3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0412" y="4636008"/>
            <a:ext cx="4758459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Good Results with Over sampled data and XG boost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7C76C894-784D-40EA-88DD-D3413DFE9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41" r="483"/>
          <a:stretch/>
        </p:blipFill>
        <p:spPr>
          <a:xfrm>
            <a:off x="20" y="10"/>
            <a:ext cx="6108141" cy="6857990"/>
          </a:xfrm>
          <a:custGeom>
            <a:avLst/>
            <a:gdLst/>
            <a:ahLst/>
            <a:cxnLst/>
            <a:rect l="l" t="t" r="r" b="b"/>
            <a:pathLst>
              <a:path w="6108161" h="6858000">
                <a:moveTo>
                  <a:pt x="0" y="0"/>
                </a:moveTo>
                <a:lnTo>
                  <a:pt x="2058355" y="0"/>
                </a:lnTo>
                <a:lnTo>
                  <a:pt x="3299791" y="0"/>
                </a:lnTo>
                <a:lnTo>
                  <a:pt x="6076880" y="0"/>
                </a:lnTo>
                <a:lnTo>
                  <a:pt x="6078171" y="10931"/>
                </a:lnTo>
                <a:cubicBezTo>
                  <a:pt x="6093300" y="94836"/>
                  <a:pt x="6090630" y="179884"/>
                  <a:pt x="6094698" y="264297"/>
                </a:cubicBezTo>
                <a:cubicBezTo>
                  <a:pt x="6099656" y="367652"/>
                  <a:pt x="6093427" y="471135"/>
                  <a:pt x="6091266" y="574617"/>
                </a:cubicBezTo>
                <a:cubicBezTo>
                  <a:pt x="6089359" y="662717"/>
                  <a:pt x="6080587" y="750690"/>
                  <a:pt x="6083384" y="838916"/>
                </a:cubicBezTo>
                <a:cubicBezTo>
                  <a:pt x="6083384" y="841968"/>
                  <a:pt x="6083384" y="845019"/>
                  <a:pt x="6083384" y="848070"/>
                </a:cubicBezTo>
                <a:cubicBezTo>
                  <a:pt x="6075375" y="945068"/>
                  <a:pt x="6075375" y="1042576"/>
                  <a:pt x="6083384" y="1139574"/>
                </a:cubicBezTo>
                <a:cubicBezTo>
                  <a:pt x="6085964" y="1179950"/>
                  <a:pt x="6085240" y="1220466"/>
                  <a:pt x="6081223" y="1260728"/>
                </a:cubicBezTo>
                <a:cubicBezTo>
                  <a:pt x="6077409" y="1311960"/>
                  <a:pt x="6065204" y="1364083"/>
                  <a:pt x="6073976" y="1414934"/>
                </a:cubicBezTo>
                <a:cubicBezTo>
                  <a:pt x="6079722" y="1456784"/>
                  <a:pt x="6082913" y="1498940"/>
                  <a:pt x="6083511" y="1541172"/>
                </a:cubicBezTo>
                <a:cubicBezTo>
                  <a:pt x="6087833" y="1635755"/>
                  <a:pt x="6083638" y="1730847"/>
                  <a:pt x="6082112" y="1825685"/>
                </a:cubicBezTo>
                <a:cubicBezTo>
                  <a:pt x="6080205" y="1936286"/>
                  <a:pt x="6083002" y="2046634"/>
                  <a:pt x="6074103" y="2157235"/>
                </a:cubicBezTo>
                <a:cubicBezTo>
                  <a:pt x="6069145" y="2246581"/>
                  <a:pt x="6069145" y="2336130"/>
                  <a:pt x="6074103" y="2425476"/>
                </a:cubicBezTo>
                <a:cubicBezTo>
                  <a:pt x="6076519" y="2507473"/>
                  <a:pt x="6088850" y="2588454"/>
                  <a:pt x="6086816" y="2671214"/>
                </a:cubicBezTo>
                <a:cubicBezTo>
                  <a:pt x="6084401" y="2767832"/>
                  <a:pt x="6072959" y="2863940"/>
                  <a:pt x="6076519" y="2960685"/>
                </a:cubicBezTo>
                <a:cubicBezTo>
                  <a:pt x="6078171" y="3006832"/>
                  <a:pt x="6078299" y="3052980"/>
                  <a:pt x="6079316" y="3099127"/>
                </a:cubicBezTo>
                <a:cubicBezTo>
                  <a:pt x="6080333" y="3154682"/>
                  <a:pt x="6090376" y="3210110"/>
                  <a:pt x="6084782" y="3265665"/>
                </a:cubicBezTo>
                <a:cubicBezTo>
                  <a:pt x="6075502" y="3358087"/>
                  <a:pt x="6051475" y="3448857"/>
                  <a:pt x="6066476" y="3543567"/>
                </a:cubicBezTo>
                <a:cubicBezTo>
                  <a:pt x="6074739" y="3595690"/>
                  <a:pt x="6084146" y="3647940"/>
                  <a:pt x="6088850" y="3700571"/>
                </a:cubicBezTo>
                <a:cubicBezTo>
                  <a:pt x="6093045" y="3747608"/>
                  <a:pt x="6103724" y="3795408"/>
                  <a:pt x="6095588" y="3842191"/>
                </a:cubicBezTo>
                <a:cubicBezTo>
                  <a:pt x="6088723" y="3882237"/>
                  <a:pt x="6092410" y="3922282"/>
                  <a:pt x="6087070" y="3962327"/>
                </a:cubicBezTo>
                <a:cubicBezTo>
                  <a:pt x="6080078" y="4014831"/>
                  <a:pt x="6076265" y="4068352"/>
                  <a:pt x="6071052" y="4121111"/>
                </a:cubicBezTo>
                <a:cubicBezTo>
                  <a:pt x="6066221" y="4169038"/>
                  <a:pt x="6062662" y="4216838"/>
                  <a:pt x="6075375" y="4261841"/>
                </a:cubicBezTo>
                <a:cubicBezTo>
                  <a:pt x="6106394" y="4375112"/>
                  <a:pt x="6089359" y="4487748"/>
                  <a:pt x="6077663" y="4600257"/>
                </a:cubicBezTo>
                <a:cubicBezTo>
                  <a:pt x="6071942" y="4655049"/>
                  <a:pt x="6063552" y="4712765"/>
                  <a:pt x="6076265" y="4762853"/>
                </a:cubicBezTo>
                <a:cubicBezTo>
                  <a:pt x="6099783" y="4851716"/>
                  <a:pt x="6081350" y="4936764"/>
                  <a:pt x="6071179" y="5021432"/>
                </a:cubicBezTo>
                <a:cubicBezTo>
                  <a:pt x="6061009" y="5106099"/>
                  <a:pt x="6058594" y="5189495"/>
                  <a:pt x="6076392" y="5272637"/>
                </a:cubicBezTo>
                <a:cubicBezTo>
                  <a:pt x="6088850" y="5331116"/>
                  <a:pt x="6088850" y="5390612"/>
                  <a:pt x="6090376" y="5449600"/>
                </a:cubicBezTo>
                <a:cubicBezTo>
                  <a:pt x="6091266" y="5486339"/>
                  <a:pt x="6077663" y="5523842"/>
                  <a:pt x="6068637" y="5560582"/>
                </a:cubicBezTo>
                <a:cubicBezTo>
                  <a:pt x="6052364" y="5626943"/>
                  <a:pt x="6046517" y="5694321"/>
                  <a:pt x="6068637" y="5759029"/>
                </a:cubicBezTo>
                <a:cubicBezTo>
                  <a:pt x="6099148" y="5848655"/>
                  <a:pt x="6116691" y="5938407"/>
                  <a:pt x="6103978" y="6033117"/>
                </a:cubicBezTo>
                <a:cubicBezTo>
                  <a:pt x="6096732" y="6091724"/>
                  <a:pt x="6094952" y="6151347"/>
                  <a:pt x="6084019" y="6209190"/>
                </a:cubicBezTo>
                <a:cubicBezTo>
                  <a:pt x="6065713" y="6304790"/>
                  <a:pt x="6072196" y="6399882"/>
                  <a:pt x="6086816" y="6494211"/>
                </a:cubicBezTo>
                <a:cubicBezTo>
                  <a:pt x="6096897" y="6573081"/>
                  <a:pt x="6097965" y="6652829"/>
                  <a:pt x="6089994" y="6731941"/>
                </a:cubicBezTo>
                <a:lnTo>
                  <a:pt x="6081268" y="6858000"/>
                </a:lnTo>
                <a:lnTo>
                  <a:pt x="3299791" y="6858000"/>
                </a:lnTo>
                <a:lnTo>
                  <a:pt x="205835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1142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5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E5353-237C-4EAD-BDF1-581A9200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Further Work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CA9894-4766-4CE3-A75E-0E3760648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6394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923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54B8E-16A1-4C60-BE69-753E93BD8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200">
                <a:solidFill>
                  <a:srgbClr val="FFFFFF"/>
                </a:solidFill>
              </a:rPr>
              <a:t>Thank you</a:t>
            </a:r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9B636BD-70D8-4CFB-8FC6-ECEA2F31B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0660" y="2971800"/>
            <a:ext cx="3278488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5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C8EDA4-5941-4A69-BB4B-77135937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Introduction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30396-530C-44C5-BD71-AFC2B5643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N" sz="2400">
                <a:solidFill>
                  <a:srgbClr val="000000"/>
                </a:solidFill>
              </a:rPr>
              <a:t>Billions of dollars of loss.</a:t>
            </a:r>
          </a:p>
          <a:p>
            <a:r>
              <a:rPr lang="en-IN" sz="2400">
                <a:solidFill>
                  <a:srgbClr val="000000"/>
                </a:solidFill>
              </a:rPr>
              <a:t>Imbalance dataset &amp; Skewness in data.</a:t>
            </a:r>
          </a:p>
          <a:p>
            <a:r>
              <a:rPr lang="en-IN" sz="2400">
                <a:solidFill>
                  <a:srgbClr val="000000"/>
                </a:solidFill>
              </a:rPr>
              <a:t>Rule based systems to ML</a:t>
            </a:r>
          </a:p>
          <a:p>
            <a:r>
              <a:rPr lang="en-IN" sz="2400">
                <a:solidFill>
                  <a:srgbClr val="000000"/>
                </a:solidFill>
              </a:rPr>
              <a:t>Supervised &amp; Unsupervised</a:t>
            </a:r>
          </a:p>
        </p:txBody>
      </p:sp>
    </p:spTree>
    <p:extLst>
      <p:ext uri="{BB962C8B-B14F-4D97-AF65-F5344CB8AC3E}">
        <p14:creationId xmlns:p14="http://schemas.microsoft.com/office/powerpoint/2010/main" val="19980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54168-EBB0-430E-9799-B97B7A38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IN" sz="4000">
                <a:solidFill>
                  <a:srgbClr val="FFFFFF"/>
                </a:solidFill>
              </a:rPr>
              <a:t>Aim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805A7-7640-4071-957B-EE8F83377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IN" sz="2000">
                <a:solidFill>
                  <a:srgbClr val="000000"/>
                </a:solidFill>
              </a:rPr>
              <a:t>Design model</a:t>
            </a:r>
          </a:p>
          <a:p>
            <a:r>
              <a:rPr lang="en-US" sz="2000">
                <a:solidFill>
                  <a:srgbClr val="000000"/>
                </a:solidFill>
              </a:rPr>
              <a:t>Four different algorithms and Resampling techniques</a:t>
            </a:r>
          </a:p>
          <a:p>
            <a:r>
              <a:rPr lang="en-US" sz="2000">
                <a:solidFill>
                  <a:srgbClr val="000000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6909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A63B2-29E4-4289-B90C-0BA469D2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Methodology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D0CBB-A4CE-4BF7-9E5F-9936BB0E6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FE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 </a:t>
            </a:r>
          </a:p>
          <a:p>
            <a:r>
              <a:rPr lang="en-US" sz="2400">
                <a:solidFill>
                  <a:srgbClr val="FE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Analysis &amp; Pre-processing</a:t>
            </a:r>
          </a:p>
          <a:p>
            <a:r>
              <a:rPr lang="en-US" sz="2400">
                <a:solidFill>
                  <a:srgbClr val="FE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Resampling</a:t>
            </a:r>
          </a:p>
          <a:p>
            <a:r>
              <a:rPr lang="en-US" sz="2400">
                <a:solidFill>
                  <a:srgbClr val="FE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Building</a:t>
            </a:r>
          </a:p>
          <a:p>
            <a:r>
              <a:rPr lang="en-US" sz="2400">
                <a:solidFill>
                  <a:srgbClr val="FE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Evaluation</a:t>
            </a:r>
            <a:endParaRPr lang="en-US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73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0C27B-4D97-490F-B1ED-BABC908FF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25E05-1CD3-4F41-AA95-B67A16B43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499" y="4810308"/>
            <a:ext cx="9003022" cy="10765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Kaggle Competition (csv format)</a:t>
            </a:r>
          </a:p>
        </p:txBody>
      </p:sp>
    </p:spTree>
    <p:extLst>
      <p:ext uri="{BB962C8B-B14F-4D97-AF65-F5344CB8AC3E}">
        <p14:creationId xmlns:p14="http://schemas.microsoft.com/office/powerpoint/2010/main" val="417634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175AC-3DFD-453A-AE56-46272CE3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449413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Description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85AB14B-FDB5-4BF0-9FB4-94DDE4712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02" y="748900"/>
            <a:ext cx="10590997" cy="24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6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74BF2C-4326-4D7E-9139-52C8334C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Data Analysis &amp; Pre-processing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ECF154-97E6-45B5-920E-07D92A2BB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9" y="2187076"/>
            <a:ext cx="3661831" cy="25040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B46D-A9A7-4967-A539-012FFB52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N" sz="2000">
                <a:solidFill>
                  <a:srgbClr val="000000"/>
                </a:solidFill>
              </a:rPr>
              <a:t>Null and duplicate values</a:t>
            </a:r>
          </a:p>
          <a:p>
            <a:r>
              <a:rPr lang="en-US" sz="2000">
                <a:solidFill>
                  <a:srgbClr val="000000"/>
                </a:solidFill>
              </a:rPr>
              <a:t>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246920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1CCBED-E4E1-4997-A072-94D325AE3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C95EB-E938-4EA4-A0A7-E66B06FA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434228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F50A4-96DC-44F7-8805-D1713FA4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 flipV="1">
            <a:off x="0" y="4030580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7922F-06FC-4A81-9EC2-4047535D1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41749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19687F8-A80A-43F7-9311-7BBBCB91A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48" y="931573"/>
            <a:ext cx="10555905" cy="261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7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2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9E078-F19B-4684-BFE2-2FD76AEA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Correlation with actual data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Background pattern&#10;&#10;Description automatically generated">
            <a:extLst>
              <a:ext uri="{FF2B5EF4-FFF2-40B4-BE49-F238E27FC236}">
                <a16:creationId xmlns:a16="http://schemas.microsoft.com/office/drawing/2014/main" id="{8B6DD8FC-4411-4E1E-BCE8-C73D9A853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3" b="3015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479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128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Credit Card Fraud Detection</vt:lpstr>
      <vt:lpstr>Introduction</vt:lpstr>
      <vt:lpstr>Aim</vt:lpstr>
      <vt:lpstr>Methodology</vt:lpstr>
      <vt:lpstr>Data Collection</vt:lpstr>
      <vt:lpstr>Data Description</vt:lpstr>
      <vt:lpstr>Data Analysis &amp; Pre-processing</vt:lpstr>
      <vt:lpstr>Distributions</vt:lpstr>
      <vt:lpstr>Correlation with actual data</vt:lpstr>
      <vt:lpstr>Under-sampled data correlation</vt:lpstr>
      <vt:lpstr>Over-sampled data correlation</vt:lpstr>
      <vt:lpstr>Model Building</vt:lpstr>
      <vt:lpstr>Model Evaluation</vt:lpstr>
      <vt:lpstr>Results</vt:lpstr>
      <vt:lpstr>Conclusion</vt:lpstr>
      <vt:lpstr>Further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Yash M</dc:creator>
  <cp:lastModifiedBy>Yash M</cp:lastModifiedBy>
  <cp:revision>20</cp:revision>
  <dcterms:created xsi:type="dcterms:W3CDTF">2021-04-29T15:25:42Z</dcterms:created>
  <dcterms:modified xsi:type="dcterms:W3CDTF">2021-05-06T17:11:44Z</dcterms:modified>
</cp:coreProperties>
</file>