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7" r:id="rId5"/>
    <p:sldId id="268" r:id="rId6"/>
    <p:sldId id="260" r:id="rId7"/>
    <p:sldId id="269" r:id="rId8"/>
    <p:sldId id="270" r:id="rId9"/>
    <p:sldId id="264" r:id="rId10"/>
    <p:sldId id="265" r:id="rId11"/>
    <p:sldId id="273" r:id="rId12"/>
    <p:sldId id="271" r:id="rId13"/>
    <p:sldId id="274" r:id="rId14"/>
    <p:sldId id="275" r:id="rId15"/>
    <p:sldId id="276" r:id="rId16"/>
    <p:sldId id="272" r:id="rId17"/>
    <p:sldId id="266" r:id="rId18"/>
  </p:sldIdLst>
  <p:sldSz cx="18288000" cy="10287000"/>
  <p:notesSz cx="6858000" cy="9144000"/>
  <p:embeddedFontLst>
    <p:embeddedFont>
      <p:font typeface="Agrandir" panose="020B0604020202020204" charset="0"/>
      <p:regular r:id="rId19"/>
    </p:embeddedFont>
    <p:embeddedFont>
      <p:font typeface="Agrandir Bold" panose="020B0604020202020204" charset="0"/>
      <p:regular r:id="rId20"/>
    </p:embeddedFont>
    <p:embeddedFont>
      <p:font typeface="Canva Sans" panose="020B0604020202020204" charset="0"/>
      <p:regular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8.gif"/><Relationship Id="rId1" Type="http://schemas.openxmlformats.org/officeDocument/2006/relationships/slideLayout" Target="../slideLayouts/slideLayout7.xml"/><Relationship Id="rId5" Type="http://schemas.openxmlformats.org/officeDocument/2006/relationships/image" Target="../media/image15.gif"/><Relationship Id="rId4" Type="http://schemas.openxmlformats.org/officeDocument/2006/relationships/image" Target="../media/image29.gif"/></Relationships>
</file>

<file path=ppt/slides/_rels/slide2.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svg"/><Relationship Id="rId7"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rchitsharma01/loan-approval-prediction-dataset"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rot="-10800000">
            <a:off x="6333452" y="-1797179"/>
            <a:ext cx="15735219" cy="13881357"/>
          </a:xfrm>
          <a:prstGeom prst="rect">
            <a:avLst/>
          </a:prstGeom>
        </p:spPr>
      </p:pic>
      <p:grpSp>
        <p:nvGrpSpPr>
          <p:cNvPr id="3" name="Group 3"/>
          <p:cNvGrpSpPr/>
          <p:nvPr/>
        </p:nvGrpSpPr>
        <p:grpSpPr>
          <a:xfrm>
            <a:off x="3000871" y="2916696"/>
            <a:ext cx="12286259" cy="4453608"/>
            <a:chOff x="0" y="0"/>
            <a:chExt cx="16381678" cy="5938145"/>
          </a:xfrm>
        </p:grpSpPr>
        <p:sp>
          <p:nvSpPr>
            <p:cNvPr id="4" name="TextBox 4"/>
            <p:cNvSpPr txBox="1"/>
            <p:nvPr/>
          </p:nvSpPr>
          <p:spPr>
            <a:xfrm>
              <a:off x="0" y="-221615"/>
              <a:ext cx="16381678" cy="5061797"/>
            </a:xfrm>
            <a:prstGeom prst="rect">
              <a:avLst/>
            </a:prstGeom>
          </p:spPr>
          <p:txBody>
            <a:bodyPr lIns="0" tIns="0" rIns="0" bIns="0" rtlCol="0" anchor="t">
              <a:spAutoFit/>
            </a:bodyPr>
            <a:lstStyle/>
            <a:p>
              <a:pPr algn="ctr">
                <a:lnSpc>
                  <a:spcPts val="13667"/>
                </a:lnSpc>
              </a:pPr>
              <a:r>
                <a:rPr lang="en-US" sz="12425">
                  <a:solidFill>
                    <a:srgbClr val="2B2B2B"/>
                  </a:solidFill>
                  <a:latin typeface="Agrandir"/>
                  <a:ea typeface="Agrandir"/>
                  <a:cs typeface="Agrandir"/>
                  <a:sym typeface="Agrandir"/>
                </a:rPr>
                <a:t>Precision Loan Eligibility System</a:t>
              </a:r>
            </a:p>
          </p:txBody>
        </p:sp>
        <p:sp>
          <p:nvSpPr>
            <p:cNvPr id="5" name="TextBox 5"/>
            <p:cNvSpPr txBox="1"/>
            <p:nvPr/>
          </p:nvSpPr>
          <p:spPr>
            <a:xfrm>
              <a:off x="0" y="5176304"/>
              <a:ext cx="16381678" cy="761841"/>
            </a:xfrm>
            <a:prstGeom prst="rect">
              <a:avLst/>
            </a:prstGeom>
          </p:spPr>
          <p:txBody>
            <a:bodyPr lIns="0" tIns="0" rIns="0" bIns="0" rtlCol="0" anchor="t">
              <a:spAutoFit/>
            </a:bodyPr>
            <a:lstStyle/>
            <a:p>
              <a:pPr algn="ctr">
                <a:lnSpc>
                  <a:spcPts val="4206"/>
                </a:lnSpc>
                <a:spcBef>
                  <a:spcPct val="0"/>
                </a:spcBef>
              </a:pPr>
              <a:endParaRPr/>
            </a:p>
          </p:txBody>
        </p:sp>
      </p:grpSp>
      <p:pic>
        <p:nvPicPr>
          <p:cNvPr id="6" name="Picture 6"/>
          <p:cNvPicPr>
            <a:picLocks noChangeAspect="1"/>
          </p:cNvPicPr>
          <p:nvPr/>
        </p:nvPicPr>
        <p:blipFill>
          <a:blip r:embed="rId3">
            <a:alphaModFix amt="50000"/>
          </a:blip>
          <a:srcRect/>
          <a:stretch>
            <a:fillRect/>
          </a:stretch>
        </p:blipFill>
        <p:spPr>
          <a:xfrm>
            <a:off x="-2318726" y="-376453"/>
            <a:ext cx="9743013" cy="1709948"/>
          </a:xfrm>
          <a:prstGeom prst="rect">
            <a:avLst/>
          </a:prstGeom>
        </p:spPr>
      </p:pic>
      <p:pic>
        <p:nvPicPr>
          <p:cNvPr id="7" name="Picture 7"/>
          <p:cNvPicPr>
            <a:picLocks noChangeAspect="1"/>
          </p:cNvPicPr>
          <p:nvPr/>
        </p:nvPicPr>
        <p:blipFill>
          <a:blip r:embed="rId4">
            <a:alphaModFix amt="25000"/>
          </a:blip>
          <a:srcRect/>
          <a:stretch>
            <a:fillRect/>
          </a:stretch>
        </p:blipFill>
        <p:spPr>
          <a:xfrm rot="-7199120">
            <a:off x="-2896988" y="-1002021"/>
            <a:ext cx="5793977" cy="58954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7924800" y="1460532"/>
            <a:ext cx="19110807" cy="17652935"/>
          </a:xfrm>
          <a:prstGeom prst="rect">
            <a:avLst/>
          </a:prstGeom>
        </p:spPr>
      </p:pic>
      <p:sp>
        <p:nvSpPr>
          <p:cNvPr id="3" name="TextBox 3"/>
          <p:cNvSpPr txBox="1"/>
          <p:nvPr/>
        </p:nvSpPr>
        <p:spPr>
          <a:xfrm>
            <a:off x="1028700" y="876300"/>
            <a:ext cx="16749621" cy="8382000"/>
          </a:xfrm>
          <a:prstGeom prst="rect">
            <a:avLst/>
          </a:prstGeom>
        </p:spPr>
        <p:txBody>
          <a:bodyPr lIns="0" tIns="0" rIns="0" bIns="0" rtlCol="0" anchor="t">
            <a:spAutoFit/>
          </a:bodyPr>
          <a:lstStyle/>
          <a:p>
            <a:pPr algn="l">
              <a:lnSpc>
                <a:spcPts val="4390"/>
              </a:lnSpc>
            </a:pPr>
            <a:r>
              <a:rPr lang="en-US" sz="3659" b="1" dirty="0">
                <a:solidFill>
                  <a:srgbClr val="2B2B2B"/>
                </a:solidFill>
                <a:latin typeface="Agrandir Bold"/>
                <a:ea typeface="Agrandir Bold"/>
                <a:cs typeface="Agrandir Bold"/>
                <a:sym typeface="Agrandir Bold"/>
              </a:rPr>
              <a:t>5. Data Visualization</a:t>
            </a:r>
          </a:p>
          <a:p>
            <a:pPr algn="l">
              <a:lnSpc>
                <a:spcPts val="4390"/>
              </a:lnSpc>
            </a:pPr>
            <a:r>
              <a:rPr lang="en-US" sz="3659" dirty="0">
                <a:solidFill>
                  <a:srgbClr val="2B2B2B"/>
                </a:solidFill>
                <a:latin typeface="Agrandir"/>
                <a:ea typeface="Agrandir"/>
                <a:cs typeface="Agrandir"/>
                <a:sym typeface="Agrandir"/>
              </a:rPr>
              <a:t> - Matplotlib, </a:t>
            </a:r>
            <a:r>
              <a:rPr lang="en-US" sz="3659" dirty="0" err="1">
                <a:solidFill>
                  <a:srgbClr val="2B2B2B"/>
                </a:solidFill>
                <a:latin typeface="Agrandir"/>
                <a:ea typeface="Agrandir"/>
                <a:cs typeface="Agrandir"/>
                <a:sym typeface="Agrandir"/>
              </a:rPr>
              <a:t>Plotly</a:t>
            </a:r>
            <a:r>
              <a:rPr lang="en-US" sz="3659" dirty="0">
                <a:solidFill>
                  <a:srgbClr val="2B2B2B"/>
                </a:solidFill>
                <a:latin typeface="Agrandir"/>
                <a:ea typeface="Agrandir"/>
                <a:cs typeface="Agrandir"/>
                <a:sym typeface="Agrandir"/>
              </a:rPr>
              <a:t>: These libraries create visualizations to understand data patterns, trends.</a:t>
            </a:r>
          </a:p>
          <a:p>
            <a:pPr algn="l">
              <a:lnSpc>
                <a:spcPts val="4390"/>
              </a:lnSpc>
            </a:pPr>
            <a:r>
              <a:rPr lang="en-US" sz="3659" b="1" dirty="0">
                <a:solidFill>
                  <a:srgbClr val="2B2B2B"/>
                </a:solidFill>
                <a:latin typeface="Agrandir Bold"/>
                <a:ea typeface="Agrandir Bold"/>
                <a:cs typeface="Agrandir Bold"/>
                <a:sym typeface="Agrandir Bold"/>
              </a:rPr>
              <a:t>6. Model Building</a:t>
            </a:r>
          </a:p>
          <a:p>
            <a:pPr algn="l">
              <a:lnSpc>
                <a:spcPts val="4390"/>
              </a:lnSpc>
            </a:pPr>
            <a:r>
              <a:rPr lang="en-US" sz="3659" dirty="0">
                <a:solidFill>
                  <a:srgbClr val="2B2B2B"/>
                </a:solidFill>
                <a:latin typeface="Agrandir"/>
                <a:ea typeface="Agrandir"/>
                <a:cs typeface="Agrandir"/>
                <a:sym typeface="Agrandir"/>
              </a:rPr>
              <a:t>   - Scikit-Learn: This machine learning library provides algorithms for model training, testing, and evaluation. Scikit-Learn is used to build predictive models based on the preprocessed data.</a:t>
            </a:r>
          </a:p>
          <a:p>
            <a:pPr algn="l">
              <a:lnSpc>
                <a:spcPts val="4390"/>
              </a:lnSpc>
            </a:pPr>
            <a:r>
              <a:rPr lang="en-US" sz="3659" b="1" dirty="0">
                <a:solidFill>
                  <a:srgbClr val="2B2B2B"/>
                </a:solidFill>
                <a:latin typeface="Agrandir Bold"/>
                <a:ea typeface="Agrandir Bold"/>
                <a:cs typeface="Agrandir Bold"/>
                <a:sym typeface="Agrandir Bold"/>
              </a:rPr>
              <a:t>7. Process Streamline</a:t>
            </a:r>
          </a:p>
          <a:p>
            <a:pPr algn="l">
              <a:lnSpc>
                <a:spcPts val="4390"/>
              </a:lnSpc>
            </a:pPr>
            <a:r>
              <a:rPr lang="en-US" sz="3659" dirty="0">
                <a:solidFill>
                  <a:srgbClr val="2B2B2B"/>
                </a:solidFill>
                <a:latin typeface="Agrandir"/>
                <a:ea typeface="Agrandir"/>
                <a:cs typeface="Agrandir"/>
                <a:sym typeface="Agrandir"/>
              </a:rPr>
              <a:t>   - Apache Airflow: This workflow management tool automates the entire pipeline, ensuring that each step is executed in sequence. </a:t>
            </a:r>
          </a:p>
          <a:p>
            <a:pPr algn="l">
              <a:lnSpc>
                <a:spcPts val="4390"/>
              </a:lnSpc>
            </a:pPr>
            <a:r>
              <a:rPr lang="en-US" sz="3659" b="1" dirty="0">
                <a:solidFill>
                  <a:srgbClr val="2B2B2B"/>
                </a:solidFill>
                <a:latin typeface="Agrandir Bold"/>
                <a:ea typeface="Agrandir Bold"/>
                <a:cs typeface="Agrandir Bold"/>
                <a:sym typeface="Agrandir Bold"/>
              </a:rPr>
              <a:t>8. Deployment</a:t>
            </a:r>
          </a:p>
          <a:p>
            <a:pPr algn="l">
              <a:lnSpc>
                <a:spcPts val="4390"/>
              </a:lnSpc>
            </a:pPr>
            <a:r>
              <a:rPr lang="en-US" sz="3659" dirty="0">
                <a:solidFill>
                  <a:srgbClr val="2B2B2B"/>
                </a:solidFill>
                <a:latin typeface="Agrandir"/>
                <a:ea typeface="Agrandir"/>
                <a:cs typeface="Agrandir"/>
                <a:sym typeface="Agrandir"/>
              </a:rPr>
              <a:t>   - AWS (Amazon Web Services): Once the model is trained, it’s deployed on AWS for scalability and accessibility. This deployment allows the model to be used in real-time applications.</a:t>
            </a:r>
          </a:p>
          <a:p>
            <a:pPr marL="0" lvl="0" indent="0" algn="l">
              <a:lnSpc>
                <a:spcPts val="4390"/>
              </a:lnSpc>
              <a:spcBef>
                <a:spcPct val="0"/>
              </a:spcBef>
            </a:pPr>
            <a:endParaRPr lang="en-US" sz="3659" dirty="0">
              <a:solidFill>
                <a:srgbClr val="2B2B2B"/>
              </a:solidFill>
              <a:latin typeface="Agrandir"/>
              <a:ea typeface="Agrandir"/>
              <a:cs typeface="Agrandir"/>
              <a:sym typeface="Agrandir"/>
            </a:endParaRPr>
          </a:p>
        </p:txBody>
      </p:sp>
      <p:pic>
        <p:nvPicPr>
          <p:cNvPr id="4" name="Picture 4"/>
          <p:cNvPicPr>
            <a:picLocks noChangeAspect="1"/>
          </p:cNvPicPr>
          <p:nvPr/>
        </p:nvPicPr>
        <p:blipFill>
          <a:blip r:embed="rId3">
            <a:alphaModFix amt="25000"/>
          </a:blip>
          <a:srcRect/>
          <a:stretch>
            <a:fillRect/>
          </a:stretch>
        </p:blipFill>
        <p:spPr>
          <a:xfrm rot="-3982960">
            <a:off x="16497357" y="-3921588"/>
            <a:ext cx="5352514" cy="7410352"/>
          </a:xfrm>
          <a:prstGeom prst="rect">
            <a:avLst/>
          </a:prstGeom>
        </p:spPr>
      </p:pic>
      <p:pic>
        <p:nvPicPr>
          <p:cNvPr id="5" name="Picture 5"/>
          <p:cNvPicPr>
            <a:picLocks noChangeAspect="1"/>
          </p:cNvPicPr>
          <p:nvPr/>
        </p:nvPicPr>
        <p:blipFill>
          <a:blip r:embed="rId4">
            <a:alphaModFix amt="25000"/>
          </a:blip>
          <a:srcRect/>
          <a:stretch>
            <a:fillRect/>
          </a:stretch>
        </p:blipFill>
        <p:spPr>
          <a:xfrm rot="-1644077">
            <a:off x="16719774" y="-1713292"/>
            <a:ext cx="5468057" cy="61080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2EFEB-65A4-8B07-25F8-19EA2D52EEE3}"/>
              </a:ext>
            </a:extLst>
          </p:cNvPr>
          <p:cNvSpPr txBox="1"/>
          <p:nvPr/>
        </p:nvSpPr>
        <p:spPr>
          <a:xfrm>
            <a:off x="314884" y="1104900"/>
            <a:ext cx="17658231" cy="7557453"/>
          </a:xfrm>
          <a:prstGeom prst="rect">
            <a:avLst/>
          </a:prstGeom>
        </p:spPr>
        <p:txBody>
          <a:bodyPr wrap="square" lIns="0" tIns="0" rIns="0" bIns="0" rtlCol="0" anchor="t">
            <a:spAutoFit/>
          </a:bodyPr>
          <a:lstStyle/>
          <a:p>
            <a:pPr algn="l">
              <a:lnSpc>
                <a:spcPts val="6577"/>
              </a:lnSpc>
            </a:pPr>
            <a:r>
              <a:rPr lang="en-IN" sz="4000" b="1" dirty="0" err="1"/>
              <a:t>Modeling</a:t>
            </a:r>
            <a:r>
              <a:rPr lang="en-IN" sz="4000" b="1" dirty="0"/>
              <a:t>:</a:t>
            </a:r>
          </a:p>
          <a:p>
            <a:pPr>
              <a:lnSpc>
                <a:spcPts val="6577"/>
              </a:lnSpc>
            </a:pPr>
            <a:r>
              <a:rPr lang="en-US" sz="4000" dirty="0">
                <a:solidFill>
                  <a:srgbClr val="2B2B2B"/>
                </a:solidFill>
                <a:latin typeface="Agrandir"/>
                <a:ea typeface="Agrandir"/>
                <a:cs typeface="Agrandir"/>
                <a:sym typeface="Agrandir"/>
              </a:rPr>
              <a:t>These models were built on the dataset:</a:t>
            </a:r>
            <a:r>
              <a:rPr lang="en-IN" sz="4000" dirty="0"/>
              <a:t> Logistic Regression, Decision Tree Classifier, KNN Classifier, Random Forest Classifier, </a:t>
            </a:r>
            <a:r>
              <a:rPr lang="en-IN" sz="4000" dirty="0" err="1"/>
              <a:t>XGBoost</a:t>
            </a:r>
            <a:r>
              <a:rPr lang="en-IN" sz="4000" dirty="0"/>
              <a:t> Classifier. </a:t>
            </a:r>
          </a:p>
          <a:p>
            <a:pPr>
              <a:lnSpc>
                <a:spcPts val="6577"/>
              </a:lnSpc>
            </a:pPr>
            <a:endParaRPr lang="en-IN" sz="4000" dirty="0"/>
          </a:p>
          <a:p>
            <a:pPr>
              <a:lnSpc>
                <a:spcPts val="6577"/>
              </a:lnSpc>
            </a:pPr>
            <a:r>
              <a:rPr lang="en-IN" sz="4000" b="1" dirty="0"/>
              <a:t>Evaluation:</a:t>
            </a:r>
          </a:p>
          <a:p>
            <a:pPr>
              <a:lnSpc>
                <a:spcPts val="6577"/>
              </a:lnSpc>
            </a:pPr>
            <a:r>
              <a:rPr lang="en-US" sz="4000" dirty="0"/>
              <a:t>These </a:t>
            </a:r>
            <a:r>
              <a:rPr lang="en-IN" sz="4000" dirty="0"/>
              <a:t>Models are evaluated with the help of performance metrics (Accuracy, Precision,F1-Score, etc)</a:t>
            </a:r>
            <a:endParaRPr lang="en-US" sz="4000" dirty="0"/>
          </a:p>
          <a:p>
            <a:pPr>
              <a:lnSpc>
                <a:spcPts val="6577"/>
              </a:lnSpc>
            </a:pPr>
            <a:endParaRPr lang="en-US" sz="4400" dirty="0"/>
          </a:p>
          <a:p>
            <a:pPr algn="l">
              <a:lnSpc>
                <a:spcPts val="6577"/>
              </a:lnSpc>
            </a:pPr>
            <a:endParaRPr lang="en-US" sz="4400" b="1" dirty="0">
              <a:solidFill>
                <a:srgbClr val="2B2B2B"/>
              </a:solidFill>
              <a:latin typeface="Agrandir"/>
              <a:ea typeface="Agrandir"/>
              <a:cs typeface="Agrandir"/>
              <a:sym typeface="Agrandir"/>
            </a:endParaRPr>
          </a:p>
        </p:txBody>
      </p:sp>
    </p:spTree>
    <p:extLst>
      <p:ext uri="{BB962C8B-B14F-4D97-AF65-F5344CB8AC3E}">
        <p14:creationId xmlns:p14="http://schemas.microsoft.com/office/powerpoint/2010/main" val="174460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CE893-E774-54D9-50B7-75363504AD3B}"/>
              </a:ext>
            </a:extLst>
          </p:cNvPr>
          <p:cNvSpPr txBox="1"/>
          <p:nvPr/>
        </p:nvSpPr>
        <p:spPr>
          <a:xfrm>
            <a:off x="1249678" y="1683544"/>
            <a:ext cx="6746831" cy="3581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b="1" kern="1200" dirty="0">
                <a:solidFill>
                  <a:schemeClr val="tx1"/>
                </a:solidFill>
                <a:latin typeface="+mj-lt"/>
                <a:ea typeface="+mj-ea"/>
                <a:cs typeface="+mj-cs"/>
                <a:sym typeface="Agrandir"/>
              </a:rPr>
              <a:t>Results: </a:t>
            </a:r>
            <a:r>
              <a:rPr lang="en-US" altLang="en-US" sz="8100" kern="1200" dirty="0">
                <a:solidFill>
                  <a:schemeClr val="tx1"/>
                </a:solidFill>
                <a:latin typeface="+mj-lt"/>
                <a:ea typeface="+mj-ea"/>
                <a:cs typeface="+mj-cs"/>
              </a:rPr>
              <a:t>Model Performance Metrics:</a:t>
            </a:r>
            <a:endParaRPr lang="en-US" sz="8100" b="1" kern="1200" dirty="0">
              <a:solidFill>
                <a:schemeClr val="tx1"/>
              </a:solidFill>
              <a:latin typeface="+mj-lt"/>
              <a:ea typeface="+mj-ea"/>
              <a:cs typeface="+mj-cs"/>
              <a:sym typeface="Agrandir"/>
            </a:endParaRPr>
          </a:p>
        </p:txBody>
      </p:sp>
      <p:pic>
        <p:nvPicPr>
          <p:cNvPr id="7" name="Content Placeholder 7" descr="A number on a white background&#10;&#10;Description automatically generated">
            <a:extLst>
              <a:ext uri="{FF2B5EF4-FFF2-40B4-BE49-F238E27FC236}">
                <a16:creationId xmlns:a16="http://schemas.microsoft.com/office/drawing/2014/main" id="{108FB407-96B1-12C3-AE37-47B5203C02DE}"/>
              </a:ext>
            </a:extLst>
          </p:cNvPr>
          <p:cNvPicPr>
            <a:picLocks noChangeAspect="1"/>
          </p:cNvPicPr>
          <p:nvPr/>
        </p:nvPicPr>
        <p:blipFill>
          <a:blip r:embed="rId2"/>
          <a:stretch>
            <a:fillRect/>
          </a:stretch>
        </p:blipFill>
        <p:spPr>
          <a:xfrm>
            <a:off x="13778707" y="7969749"/>
            <a:ext cx="3657393" cy="1135913"/>
          </a:xfrm>
          <a:prstGeom prst="rect">
            <a:avLst/>
          </a:prstGeom>
        </p:spPr>
      </p:pic>
      <p:pic>
        <p:nvPicPr>
          <p:cNvPr id="6" name="Content Placeholder 6" descr="A number of numbers on a white background&#10;&#10;Description automatically generated">
            <a:extLst>
              <a:ext uri="{FF2B5EF4-FFF2-40B4-BE49-F238E27FC236}">
                <a16:creationId xmlns:a16="http://schemas.microsoft.com/office/drawing/2014/main" id="{D591347C-41CA-D712-66FF-D92745CC2CD7}"/>
              </a:ext>
            </a:extLst>
          </p:cNvPr>
          <p:cNvPicPr>
            <a:picLocks noChangeAspect="1"/>
          </p:cNvPicPr>
          <p:nvPr/>
        </p:nvPicPr>
        <p:blipFill>
          <a:blip r:embed="rId3"/>
          <a:stretch>
            <a:fillRect/>
          </a:stretch>
        </p:blipFill>
        <p:spPr>
          <a:xfrm>
            <a:off x="9144001" y="4485516"/>
            <a:ext cx="3658659" cy="1255957"/>
          </a:xfrm>
          <a:prstGeom prst="rect">
            <a:avLst/>
          </a:prstGeom>
        </p:spPr>
      </p:pic>
      <p:pic>
        <p:nvPicPr>
          <p:cNvPr id="9" name="Picture 8" descr="A number on a white background&#10;&#10;Description automatically generated">
            <a:extLst>
              <a:ext uri="{FF2B5EF4-FFF2-40B4-BE49-F238E27FC236}">
                <a16:creationId xmlns:a16="http://schemas.microsoft.com/office/drawing/2014/main" id="{ADCD9244-426F-D715-C4B3-81AD6CD560CB}"/>
              </a:ext>
            </a:extLst>
          </p:cNvPr>
          <p:cNvPicPr>
            <a:picLocks noChangeAspect="1"/>
          </p:cNvPicPr>
          <p:nvPr/>
        </p:nvPicPr>
        <p:blipFill>
          <a:blip r:embed="rId4"/>
          <a:stretch>
            <a:fillRect/>
          </a:stretch>
        </p:blipFill>
        <p:spPr>
          <a:xfrm>
            <a:off x="13767888" y="4469448"/>
            <a:ext cx="3554898" cy="1228055"/>
          </a:xfrm>
          <a:prstGeom prst="rect">
            <a:avLst/>
          </a:prstGeom>
        </p:spPr>
      </p:pic>
      <p:pic>
        <p:nvPicPr>
          <p:cNvPr id="8" name="Picture 7" descr="A number on a white background&#10;&#10;Description automatically generated">
            <a:extLst>
              <a:ext uri="{FF2B5EF4-FFF2-40B4-BE49-F238E27FC236}">
                <a16:creationId xmlns:a16="http://schemas.microsoft.com/office/drawing/2014/main" id="{DBFBBFC9-BE06-DA5B-612E-CD59D8C3F460}"/>
              </a:ext>
            </a:extLst>
          </p:cNvPr>
          <p:cNvPicPr>
            <a:picLocks noChangeAspect="1"/>
          </p:cNvPicPr>
          <p:nvPr/>
        </p:nvPicPr>
        <p:blipFill>
          <a:blip r:embed="rId5"/>
          <a:stretch>
            <a:fillRect/>
          </a:stretch>
        </p:blipFill>
        <p:spPr>
          <a:xfrm>
            <a:off x="9144000" y="8029863"/>
            <a:ext cx="3658659" cy="1015687"/>
          </a:xfrm>
          <a:prstGeom prst="rect">
            <a:avLst/>
          </a:prstGeom>
        </p:spPr>
      </p:pic>
      <p:cxnSp>
        <p:nvCxnSpPr>
          <p:cNvPr id="14" name="Straight Connector 13">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285287" y="0"/>
            <a:ext cx="0" cy="10287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number on a white background&#10;&#10;Description automatically generated">
            <a:extLst>
              <a:ext uri="{FF2B5EF4-FFF2-40B4-BE49-F238E27FC236}">
                <a16:creationId xmlns:a16="http://schemas.microsoft.com/office/drawing/2014/main" id="{F1A8479F-9A8D-5AAB-92AA-E9BAABF813C2}"/>
              </a:ext>
            </a:extLst>
          </p:cNvPr>
          <p:cNvPicPr>
            <a:picLocks noChangeAspect="1"/>
          </p:cNvPicPr>
          <p:nvPr/>
        </p:nvPicPr>
        <p:blipFill>
          <a:blip r:embed="rId6"/>
          <a:stretch>
            <a:fillRect/>
          </a:stretch>
        </p:blipFill>
        <p:spPr>
          <a:xfrm>
            <a:off x="13769788" y="1131063"/>
            <a:ext cx="3552998" cy="1129929"/>
          </a:xfrm>
          <a:prstGeom prst="rect">
            <a:avLst/>
          </a:prstGeom>
        </p:spPr>
      </p:pic>
      <p:cxnSp>
        <p:nvCxnSpPr>
          <p:cNvPr id="16" name="Straight Connector 15">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0" y="3343155"/>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05125" y="6872704"/>
            <a:ext cx="908287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number on a white background&#10;&#10;Description automatically generated">
            <a:extLst>
              <a:ext uri="{FF2B5EF4-FFF2-40B4-BE49-F238E27FC236}">
                <a16:creationId xmlns:a16="http://schemas.microsoft.com/office/drawing/2014/main" id="{6717DE10-0DA3-9657-8694-626BD6D5B428}"/>
              </a:ext>
            </a:extLst>
          </p:cNvPr>
          <p:cNvPicPr>
            <a:picLocks noChangeAspect="1"/>
          </p:cNvPicPr>
          <p:nvPr/>
        </p:nvPicPr>
        <p:blipFill>
          <a:blip r:embed="rId7"/>
          <a:stretch>
            <a:fillRect/>
          </a:stretch>
        </p:blipFill>
        <p:spPr>
          <a:xfrm>
            <a:off x="9144000" y="1196091"/>
            <a:ext cx="3554898" cy="1126552"/>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01280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9DCDF3-99D8-76FB-BF37-198E259A6D0A}"/>
              </a:ext>
            </a:extLst>
          </p:cNvPr>
          <p:cNvSpPr txBox="1"/>
          <p:nvPr/>
        </p:nvSpPr>
        <p:spPr>
          <a:xfrm>
            <a:off x="958321" y="685800"/>
            <a:ext cx="16364460" cy="20529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dirty="0">
                <a:latin typeface="+mj-lt"/>
                <a:ea typeface="+mj-ea"/>
                <a:cs typeface="+mj-cs"/>
                <a:sym typeface="Agrandir"/>
              </a:rPr>
              <a:t>Results</a:t>
            </a:r>
            <a:r>
              <a:rPr lang="en-US" sz="9900" b="1" dirty="0">
                <a:latin typeface="+mj-lt"/>
                <a:ea typeface="+mj-ea"/>
                <a:cs typeface="+mj-cs"/>
                <a:sym typeface="Agrandir"/>
              </a:rPr>
              <a:t>:</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5120" y="2776024"/>
            <a:ext cx="4937760" cy="27432"/>
          </a:xfrm>
          <a:custGeom>
            <a:avLst/>
            <a:gdLst>
              <a:gd name="connsiteX0" fmla="*/ 0 w 4937760"/>
              <a:gd name="connsiteY0" fmla="*/ 0 h 27432"/>
              <a:gd name="connsiteX1" fmla="*/ 567842 w 4937760"/>
              <a:gd name="connsiteY1" fmla="*/ 0 h 27432"/>
              <a:gd name="connsiteX2" fmla="*/ 1135685 w 4937760"/>
              <a:gd name="connsiteY2" fmla="*/ 0 h 27432"/>
              <a:gd name="connsiteX3" fmla="*/ 1851660 w 4937760"/>
              <a:gd name="connsiteY3" fmla="*/ 0 h 27432"/>
              <a:gd name="connsiteX4" fmla="*/ 2370125 w 4937760"/>
              <a:gd name="connsiteY4" fmla="*/ 0 h 27432"/>
              <a:gd name="connsiteX5" fmla="*/ 2888590 w 4937760"/>
              <a:gd name="connsiteY5" fmla="*/ 0 h 27432"/>
              <a:gd name="connsiteX6" fmla="*/ 3505810 w 4937760"/>
              <a:gd name="connsiteY6" fmla="*/ 0 h 27432"/>
              <a:gd name="connsiteX7" fmla="*/ 4024274 w 4937760"/>
              <a:gd name="connsiteY7" fmla="*/ 0 h 27432"/>
              <a:gd name="connsiteX8" fmla="*/ 4937760 w 4937760"/>
              <a:gd name="connsiteY8" fmla="*/ 0 h 27432"/>
              <a:gd name="connsiteX9" fmla="*/ 4937760 w 4937760"/>
              <a:gd name="connsiteY9" fmla="*/ 27432 h 27432"/>
              <a:gd name="connsiteX10" fmla="*/ 4419295 w 4937760"/>
              <a:gd name="connsiteY10" fmla="*/ 27432 h 27432"/>
              <a:gd name="connsiteX11" fmla="*/ 3900830 w 4937760"/>
              <a:gd name="connsiteY11" fmla="*/ 27432 h 27432"/>
              <a:gd name="connsiteX12" fmla="*/ 3283610 w 4937760"/>
              <a:gd name="connsiteY12" fmla="*/ 27432 h 27432"/>
              <a:gd name="connsiteX13" fmla="*/ 2765146 w 4937760"/>
              <a:gd name="connsiteY13" fmla="*/ 27432 h 27432"/>
              <a:gd name="connsiteX14" fmla="*/ 2296058 w 4937760"/>
              <a:gd name="connsiteY14" fmla="*/ 27432 h 27432"/>
              <a:gd name="connsiteX15" fmla="*/ 1678838 w 4937760"/>
              <a:gd name="connsiteY15" fmla="*/ 27432 h 27432"/>
              <a:gd name="connsiteX16" fmla="*/ 1061618 w 4937760"/>
              <a:gd name="connsiteY16" fmla="*/ 27432 h 27432"/>
              <a:gd name="connsiteX17" fmla="*/ 0 w 4937760"/>
              <a:gd name="connsiteY17" fmla="*/ 27432 h 27432"/>
              <a:gd name="connsiteX18" fmla="*/ 0 w 493776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7760" h="27432" fill="none" extrusionOk="0">
                <a:moveTo>
                  <a:pt x="0" y="0"/>
                </a:moveTo>
                <a:cubicBezTo>
                  <a:pt x="151071" y="898"/>
                  <a:pt x="414304" y="10355"/>
                  <a:pt x="567842" y="0"/>
                </a:cubicBezTo>
                <a:cubicBezTo>
                  <a:pt x="721380" y="-10355"/>
                  <a:pt x="913955" y="23592"/>
                  <a:pt x="1135685" y="0"/>
                </a:cubicBezTo>
                <a:cubicBezTo>
                  <a:pt x="1357415" y="-23592"/>
                  <a:pt x="1656179" y="-14359"/>
                  <a:pt x="1851660" y="0"/>
                </a:cubicBezTo>
                <a:cubicBezTo>
                  <a:pt x="2047142" y="14359"/>
                  <a:pt x="2259566" y="-14455"/>
                  <a:pt x="2370125" y="0"/>
                </a:cubicBezTo>
                <a:cubicBezTo>
                  <a:pt x="2480684" y="14455"/>
                  <a:pt x="2753992" y="22579"/>
                  <a:pt x="2888590" y="0"/>
                </a:cubicBezTo>
                <a:cubicBezTo>
                  <a:pt x="3023188" y="-22579"/>
                  <a:pt x="3354327" y="24296"/>
                  <a:pt x="3505810" y="0"/>
                </a:cubicBezTo>
                <a:cubicBezTo>
                  <a:pt x="3657293" y="-24296"/>
                  <a:pt x="3767649" y="3652"/>
                  <a:pt x="4024274" y="0"/>
                </a:cubicBezTo>
                <a:cubicBezTo>
                  <a:pt x="4280899" y="-3652"/>
                  <a:pt x="4541928" y="-14384"/>
                  <a:pt x="4937760" y="0"/>
                </a:cubicBezTo>
                <a:cubicBezTo>
                  <a:pt x="4938470" y="9050"/>
                  <a:pt x="4937122" y="21151"/>
                  <a:pt x="4937760" y="27432"/>
                </a:cubicBezTo>
                <a:cubicBezTo>
                  <a:pt x="4792365" y="10076"/>
                  <a:pt x="4528041" y="17663"/>
                  <a:pt x="4419295" y="27432"/>
                </a:cubicBezTo>
                <a:cubicBezTo>
                  <a:pt x="4310549" y="37201"/>
                  <a:pt x="4126500" y="10618"/>
                  <a:pt x="3900830" y="27432"/>
                </a:cubicBezTo>
                <a:cubicBezTo>
                  <a:pt x="3675160" y="44246"/>
                  <a:pt x="3409924" y="31425"/>
                  <a:pt x="3283610" y="27432"/>
                </a:cubicBezTo>
                <a:cubicBezTo>
                  <a:pt x="3157296" y="23439"/>
                  <a:pt x="3011610" y="15782"/>
                  <a:pt x="2765146" y="27432"/>
                </a:cubicBezTo>
                <a:cubicBezTo>
                  <a:pt x="2518682" y="39082"/>
                  <a:pt x="2505970" y="40710"/>
                  <a:pt x="2296058" y="27432"/>
                </a:cubicBezTo>
                <a:cubicBezTo>
                  <a:pt x="2086146" y="14154"/>
                  <a:pt x="1890404" y="35142"/>
                  <a:pt x="1678838" y="27432"/>
                </a:cubicBezTo>
                <a:cubicBezTo>
                  <a:pt x="1467272" y="19722"/>
                  <a:pt x="1210839" y="46081"/>
                  <a:pt x="1061618" y="27432"/>
                </a:cubicBezTo>
                <a:cubicBezTo>
                  <a:pt x="912397" y="8783"/>
                  <a:pt x="424920" y="11180"/>
                  <a:pt x="0" y="27432"/>
                </a:cubicBezTo>
                <a:cubicBezTo>
                  <a:pt x="-1228" y="21145"/>
                  <a:pt x="-815" y="8816"/>
                  <a:pt x="0" y="0"/>
                </a:cubicBezTo>
                <a:close/>
              </a:path>
              <a:path w="4937760" h="27432" stroke="0" extrusionOk="0">
                <a:moveTo>
                  <a:pt x="0" y="0"/>
                </a:moveTo>
                <a:cubicBezTo>
                  <a:pt x="158580" y="-21299"/>
                  <a:pt x="375366" y="-9205"/>
                  <a:pt x="518465" y="0"/>
                </a:cubicBezTo>
                <a:cubicBezTo>
                  <a:pt x="661564" y="9205"/>
                  <a:pt x="901414" y="-31895"/>
                  <a:pt x="1234440" y="0"/>
                </a:cubicBezTo>
                <a:cubicBezTo>
                  <a:pt x="1567467" y="31895"/>
                  <a:pt x="1525818" y="3722"/>
                  <a:pt x="1703527" y="0"/>
                </a:cubicBezTo>
                <a:cubicBezTo>
                  <a:pt x="1881236" y="-3722"/>
                  <a:pt x="1964350" y="10238"/>
                  <a:pt x="2172614" y="0"/>
                </a:cubicBezTo>
                <a:cubicBezTo>
                  <a:pt x="2380878" y="-10238"/>
                  <a:pt x="2652196" y="-22475"/>
                  <a:pt x="2789834" y="0"/>
                </a:cubicBezTo>
                <a:cubicBezTo>
                  <a:pt x="2927472" y="22475"/>
                  <a:pt x="3160003" y="7911"/>
                  <a:pt x="3357677" y="0"/>
                </a:cubicBezTo>
                <a:cubicBezTo>
                  <a:pt x="3555351" y="-7911"/>
                  <a:pt x="3723575" y="-14515"/>
                  <a:pt x="4024274" y="0"/>
                </a:cubicBezTo>
                <a:cubicBezTo>
                  <a:pt x="4324973" y="14515"/>
                  <a:pt x="4666192" y="-31217"/>
                  <a:pt x="4937760" y="0"/>
                </a:cubicBezTo>
                <a:cubicBezTo>
                  <a:pt x="4937817" y="6776"/>
                  <a:pt x="4936595" y="20935"/>
                  <a:pt x="4937760" y="27432"/>
                </a:cubicBezTo>
                <a:cubicBezTo>
                  <a:pt x="4605662" y="51747"/>
                  <a:pt x="4434779" y="15280"/>
                  <a:pt x="4221785" y="27432"/>
                </a:cubicBezTo>
                <a:cubicBezTo>
                  <a:pt x="4008791" y="39584"/>
                  <a:pt x="3840732" y="43619"/>
                  <a:pt x="3653942" y="27432"/>
                </a:cubicBezTo>
                <a:cubicBezTo>
                  <a:pt x="3467152" y="11245"/>
                  <a:pt x="3368269" y="7352"/>
                  <a:pt x="3086100" y="27432"/>
                </a:cubicBezTo>
                <a:cubicBezTo>
                  <a:pt x="2803931" y="47512"/>
                  <a:pt x="2806928" y="31440"/>
                  <a:pt x="2567635" y="27432"/>
                </a:cubicBezTo>
                <a:cubicBezTo>
                  <a:pt x="2328342" y="23424"/>
                  <a:pt x="2237209" y="34202"/>
                  <a:pt x="1999793" y="27432"/>
                </a:cubicBezTo>
                <a:cubicBezTo>
                  <a:pt x="1762377" y="20662"/>
                  <a:pt x="1753212" y="30829"/>
                  <a:pt x="1530706" y="27432"/>
                </a:cubicBezTo>
                <a:cubicBezTo>
                  <a:pt x="1308200" y="24035"/>
                  <a:pt x="1164917" y="444"/>
                  <a:pt x="962863" y="27432"/>
                </a:cubicBezTo>
                <a:cubicBezTo>
                  <a:pt x="760809" y="54420"/>
                  <a:pt x="232406" y="72726"/>
                  <a:pt x="0" y="27432"/>
                </a:cubicBezTo>
                <a:cubicBezTo>
                  <a:pt x="-234" y="21031"/>
                  <a:pt x="-921" y="632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bar chart&#10;&#10;Description automatically generated with medium confidence">
            <a:extLst>
              <a:ext uri="{FF2B5EF4-FFF2-40B4-BE49-F238E27FC236}">
                <a16:creationId xmlns:a16="http://schemas.microsoft.com/office/drawing/2014/main" id="{F0868880-270E-D471-5494-5805D1BAAFB8}"/>
              </a:ext>
            </a:extLst>
          </p:cNvPr>
          <p:cNvPicPr>
            <a:picLocks noChangeAspect="1"/>
          </p:cNvPicPr>
          <p:nvPr/>
        </p:nvPicPr>
        <p:blipFill>
          <a:blip r:embed="rId2"/>
          <a:stretch>
            <a:fillRect/>
          </a:stretch>
        </p:blipFill>
        <p:spPr>
          <a:xfrm>
            <a:off x="1905000" y="3543300"/>
            <a:ext cx="5341068" cy="5408676"/>
          </a:xfrm>
          <a:prstGeom prst="rect">
            <a:avLst/>
          </a:prstGeom>
        </p:spPr>
      </p:pic>
      <p:pic>
        <p:nvPicPr>
          <p:cNvPr id="4" name="Picture 3" descr="A graph of a positive rate&#10;&#10;Description automatically generated with medium confidence">
            <a:extLst>
              <a:ext uri="{FF2B5EF4-FFF2-40B4-BE49-F238E27FC236}">
                <a16:creationId xmlns:a16="http://schemas.microsoft.com/office/drawing/2014/main" id="{731D75E8-68B0-BFD2-3AB6-6BA8F7335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3543300"/>
            <a:ext cx="6868160" cy="5408676"/>
          </a:xfrm>
          <a:prstGeom prst="rect">
            <a:avLst/>
          </a:prstGeom>
        </p:spPr>
      </p:pic>
    </p:spTree>
    <p:extLst>
      <p:ext uri="{BB962C8B-B14F-4D97-AF65-F5344CB8AC3E}">
        <p14:creationId xmlns:p14="http://schemas.microsoft.com/office/powerpoint/2010/main" val="257781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BE41AA4-0E0C-B871-F97D-759DEB1EC500}"/>
              </a:ext>
            </a:extLst>
          </p:cNvPr>
          <p:cNvSpPr txBox="1"/>
          <p:nvPr/>
        </p:nvSpPr>
        <p:spPr>
          <a:xfrm>
            <a:off x="958321" y="685800"/>
            <a:ext cx="16364460" cy="20529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a:latin typeface="+mj-lt"/>
                <a:ea typeface="+mj-ea"/>
                <a:cs typeface="+mj-cs"/>
                <a:sym typeface="Agrandir"/>
              </a:rPr>
              <a:t>Results:</a:t>
            </a:r>
            <a:r>
              <a:rPr lang="en-US" sz="6000" b="1">
                <a:latin typeface="+mj-lt"/>
                <a:ea typeface="+mj-ea"/>
                <a:cs typeface="+mj-cs"/>
              </a:rPr>
              <a:t> Deployment on AWS </a:t>
            </a:r>
            <a:endParaRPr lang="en-US" sz="6000" b="1" dirty="0">
              <a:latin typeface="+mj-lt"/>
              <a:ea typeface="+mj-ea"/>
              <a:cs typeface="+mj-cs"/>
              <a:sym typeface="Agrandir"/>
            </a:endParaRPr>
          </a:p>
        </p:txBody>
      </p:sp>
      <p:sp>
        <p:nvSpPr>
          <p:cNvPr id="1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5120" y="2776024"/>
            <a:ext cx="4937760" cy="27432"/>
          </a:xfrm>
          <a:custGeom>
            <a:avLst/>
            <a:gdLst>
              <a:gd name="connsiteX0" fmla="*/ 0 w 4937760"/>
              <a:gd name="connsiteY0" fmla="*/ 0 h 27432"/>
              <a:gd name="connsiteX1" fmla="*/ 567842 w 4937760"/>
              <a:gd name="connsiteY1" fmla="*/ 0 h 27432"/>
              <a:gd name="connsiteX2" fmla="*/ 1135685 w 4937760"/>
              <a:gd name="connsiteY2" fmla="*/ 0 h 27432"/>
              <a:gd name="connsiteX3" fmla="*/ 1851660 w 4937760"/>
              <a:gd name="connsiteY3" fmla="*/ 0 h 27432"/>
              <a:gd name="connsiteX4" fmla="*/ 2370125 w 4937760"/>
              <a:gd name="connsiteY4" fmla="*/ 0 h 27432"/>
              <a:gd name="connsiteX5" fmla="*/ 2888590 w 4937760"/>
              <a:gd name="connsiteY5" fmla="*/ 0 h 27432"/>
              <a:gd name="connsiteX6" fmla="*/ 3505810 w 4937760"/>
              <a:gd name="connsiteY6" fmla="*/ 0 h 27432"/>
              <a:gd name="connsiteX7" fmla="*/ 4024274 w 4937760"/>
              <a:gd name="connsiteY7" fmla="*/ 0 h 27432"/>
              <a:gd name="connsiteX8" fmla="*/ 4937760 w 4937760"/>
              <a:gd name="connsiteY8" fmla="*/ 0 h 27432"/>
              <a:gd name="connsiteX9" fmla="*/ 4937760 w 4937760"/>
              <a:gd name="connsiteY9" fmla="*/ 27432 h 27432"/>
              <a:gd name="connsiteX10" fmla="*/ 4419295 w 4937760"/>
              <a:gd name="connsiteY10" fmla="*/ 27432 h 27432"/>
              <a:gd name="connsiteX11" fmla="*/ 3900830 w 4937760"/>
              <a:gd name="connsiteY11" fmla="*/ 27432 h 27432"/>
              <a:gd name="connsiteX12" fmla="*/ 3283610 w 4937760"/>
              <a:gd name="connsiteY12" fmla="*/ 27432 h 27432"/>
              <a:gd name="connsiteX13" fmla="*/ 2765146 w 4937760"/>
              <a:gd name="connsiteY13" fmla="*/ 27432 h 27432"/>
              <a:gd name="connsiteX14" fmla="*/ 2296058 w 4937760"/>
              <a:gd name="connsiteY14" fmla="*/ 27432 h 27432"/>
              <a:gd name="connsiteX15" fmla="*/ 1678838 w 4937760"/>
              <a:gd name="connsiteY15" fmla="*/ 27432 h 27432"/>
              <a:gd name="connsiteX16" fmla="*/ 1061618 w 4937760"/>
              <a:gd name="connsiteY16" fmla="*/ 27432 h 27432"/>
              <a:gd name="connsiteX17" fmla="*/ 0 w 4937760"/>
              <a:gd name="connsiteY17" fmla="*/ 27432 h 27432"/>
              <a:gd name="connsiteX18" fmla="*/ 0 w 493776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7760" h="27432" fill="none" extrusionOk="0">
                <a:moveTo>
                  <a:pt x="0" y="0"/>
                </a:moveTo>
                <a:cubicBezTo>
                  <a:pt x="151071" y="898"/>
                  <a:pt x="414304" y="10355"/>
                  <a:pt x="567842" y="0"/>
                </a:cubicBezTo>
                <a:cubicBezTo>
                  <a:pt x="721380" y="-10355"/>
                  <a:pt x="913955" y="23592"/>
                  <a:pt x="1135685" y="0"/>
                </a:cubicBezTo>
                <a:cubicBezTo>
                  <a:pt x="1357415" y="-23592"/>
                  <a:pt x="1656179" y="-14359"/>
                  <a:pt x="1851660" y="0"/>
                </a:cubicBezTo>
                <a:cubicBezTo>
                  <a:pt x="2047142" y="14359"/>
                  <a:pt x="2259566" y="-14455"/>
                  <a:pt x="2370125" y="0"/>
                </a:cubicBezTo>
                <a:cubicBezTo>
                  <a:pt x="2480684" y="14455"/>
                  <a:pt x="2753992" y="22579"/>
                  <a:pt x="2888590" y="0"/>
                </a:cubicBezTo>
                <a:cubicBezTo>
                  <a:pt x="3023188" y="-22579"/>
                  <a:pt x="3354327" y="24296"/>
                  <a:pt x="3505810" y="0"/>
                </a:cubicBezTo>
                <a:cubicBezTo>
                  <a:pt x="3657293" y="-24296"/>
                  <a:pt x="3767649" y="3652"/>
                  <a:pt x="4024274" y="0"/>
                </a:cubicBezTo>
                <a:cubicBezTo>
                  <a:pt x="4280899" y="-3652"/>
                  <a:pt x="4541928" y="-14384"/>
                  <a:pt x="4937760" y="0"/>
                </a:cubicBezTo>
                <a:cubicBezTo>
                  <a:pt x="4938470" y="9050"/>
                  <a:pt x="4937122" y="21151"/>
                  <a:pt x="4937760" y="27432"/>
                </a:cubicBezTo>
                <a:cubicBezTo>
                  <a:pt x="4792365" y="10076"/>
                  <a:pt x="4528041" y="17663"/>
                  <a:pt x="4419295" y="27432"/>
                </a:cubicBezTo>
                <a:cubicBezTo>
                  <a:pt x="4310549" y="37201"/>
                  <a:pt x="4126500" y="10618"/>
                  <a:pt x="3900830" y="27432"/>
                </a:cubicBezTo>
                <a:cubicBezTo>
                  <a:pt x="3675160" y="44246"/>
                  <a:pt x="3409924" y="31425"/>
                  <a:pt x="3283610" y="27432"/>
                </a:cubicBezTo>
                <a:cubicBezTo>
                  <a:pt x="3157296" y="23439"/>
                  <a:pt x="3011610" y="15782"/>
                  <a:pt x="2765146" y="27432"/>
                </a:cubicBezTo>
                <a:cubicBezTo>
                  <a:pt x="2518682" y="39082"/>
                  <a:pt x="2505970" y="40710"/>
                  <a:pt x="2296058" y="27432"/>
                </a:cubicBezTo>
                <a:cubicBezTo>
                  <a:pt x="2086146" y="14154"/>
                  <a:pt x="1890404" y="35142"/>
                  <a:pt x="1678838" y="27432"/>
                </a:cubicBezTo>
                <a:cubicBezTo>
                  <a:pt x="1467272" y="19722"/>
                  <a:pt x="1210839" y="46081"/>
                  <a:pt x="1061618" y="27432"/>
                </a:cubicBezTo>
                <a:cubicBezTo>
                  <a:pt x="912397" y="8783"/>
                  <a:pt x="424920" y="11180"/>
                  <a:pt x="0" y="27432"/>
                </a:cubicBezTo>
                <a:cubicBezTo>
                  <a:pt x="-1228" y="21145"/>
                  <a:pt x="-815" y="8816"/>
                  <a:pt x="0" y="0"/>
                </a:cubicBezTo>
                <a:close/>
              </a:path>
              <a:path w="4937760" h="27432" stroke="0" extrusionOk="0">
                <a:moveTo>
                  <a:pt x="0" y="0"/>
                </a:moveTo>
                <a:cubicBezTo>
                  <a:pt x="158580" y="-21299"/>
                  <a:pt x="375366" y="-9205"/>
                  <a:pt x="518465" y="0"/>
                </a:cubicBezTo>
                <a:cubicBezTo>
                  <a:pt x="661564" y="9205"/>
                  <a:pt x="901414" y="-31895"/>
                  <a:pt x="1234440" y="0"/>
                </a:cubicBezTo>
                <a:cubicBezTo>
                  <a:pt x="1567467" y="31895"/>
                  <a:pt x="1525818" y="3722"/>
                  <a:pt x="1703527" y="0"/>
                </a:cubicBezTo>
                <a:cubicBezTo>
                  <a:pt x="1881236" y="-3722"/>
                  <a:pt x="1964350" y="10238"/>
                  <a:pt x="2172614" y="0"/>
                </a:cubicBezTo>
                <a:cubicBezTo>
                  <a:pt x="2380878" y="-10238"/>
                  <a:pt x="2652196" y="-22475"/>
                  <a:pt x="2789834" y="0"/>
                </a:cubicBezTo>
                <a:cubicBezTo>
                  <a:pt x="2927472" y="22475"/>
                  <a:pt x="3160003" y="7911"/>
                  <a:pt x="3357677" y="0"/>
                </a:cubicBezTo>
                <a:cubicBezTo>
                  <a:pt x="3555351" y="-7911"/>
                  <a:pt x="3723575" y="-14515"/>
                  <a:pt x="4024274" y="0"/>
                </a:cubicBezTo>
                <a:cubicBezTo>
                  <a:pt x="4324973" y="14515"/>
                  <a:pt x="4666192" y="-31217"/>
                  <a:pt x="4937760" y="0"/>
                </a:cubicBezTo>
                <a:cubicBezTo>
                  <a:pt x="4937817" y="6776"/>
                  <a:pt x="4936595" y="20935"/>
                  <a:pt x="4937760" y="27432"/>
                </a:cubicBezTo>
                <a:cubicBezTo>
                  <a:pt x="4605662" y="51747"/>
                  <a:pt x="4434779" y="15280"/>
                  <a:pt x="4221785" y="27432"/>
                </a:cubicBezTo>
                <a:cubicBezTo>
                  <a:pt x="4008791" y="39584"/>
                  <a:pt x="3840732" y="43619"/>
                  <a:pt x="3653942" y="27432"/>
                </a:cubicBezTo>
                <a:cubicBezTo>
                  <a:pt x="3467152" y="11245"/>
                  <a:pt x="3368269" y="7352"/>
                  <a:pt x="3086100" y="27432"/>
                </a:cubicBezTo>
                <a:cubicBezTo>
                  <a:pt x="2803931" y="47512"/>
                  <a:pt x="2806928" y="31440"/>
                  <a:pt x="2567635" y="27432"/>
                </a:cubicBezTo>
                <a:cubicBezTo>
                  <a:pt x="2328342" y="23424"/>
                  <a:pt x="2237209" y="34202"/>
                  <a:pt x="1999793" y="27432"/>
                </a:cubicBezTo>
                <a:cubicBezTo>
                  <a:pt x="1762377" y="20662"/>
                  <a:pt x="1753212" y="30829"/>
                  <a:pt x="1530706" y="27432"/>
                </a:cubicBezTo>
                <a:cubicBezTo>
                  <a:pt x="1308200" y="24035"/>
                  <a:pt x="1164917" y="444"/>
                  <a:pt x="962863" y="27432"/>
                </a:cubicBezTo>
                <a:cubicBezTo>
                  <a:pt x="760809" y="54420"/>
                  <a:pt x="232406" y="72726"/>
                  <a:pt x="0" y="27432"/>
                </a:cubicBezTo>
                <a:cubicBezTo>
                  <a:pt x="-234" y="21031"/>
                  <a:pt x="-921" y="632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7">
            <a:extLst>
              <a:ext uri="{FF2B5EF4-FFF2-40B4-BE49-F238E27FC236}">
                <a16:creationId xmlns:a16="http://schemas.microsoft.com/office/drawing/2014/main" id="{83776F84-3866-861D-BE1D-219B2D626BB5}"/>
              </a:ext>
            </a:extLst>
          </p:cNvPr>
          <p:cNvPicPr>
            <a:picLocks noChangeAspect="1"/>
          </p:cNvPicPr>
          <p:nvPr/>
        </p:nvPicPr>
        <p:blipFill>
          <a:blip r:embed="rId2">
            <a:extLst>
              <a:ext uri="{28A0092B-C50C-407E-A947-70E740481C1C}">
                <a14:useLocalDpi xmlns:a14="http://schemas.microsoft.com/office/drawing/2010/main" val="0"/>
              </a:ext>
            </a:extLst>
          </a:blip>
          <a:srcRect l="23254" r="22458"/>
          <a:stretch/>
        </p:blipFill>
        <p:spPr>
          <a:xfrm>
            <a:off x="1295400" y="3411002"/>
            <a:ext cx="6705600" cy="6122502"/>
          </a:xfrm>
          <a:prstGeom prst="rect">
            <a:avLst/>
          </a:prstGeom>
        </p:spPr>
      </p:pic>
      <p:pic>
        <p:nvPicPr>
          <p:cNvPr id="4" name="Picture 3">
            <a:extLst>
              <a:ext uri="{FF2B5EF4-FFF2-40B4-BE49-F238E27FC236}">
                <a16:creationId xmlns:a16="http://schemas.microsoft.com/office/drawing/2014/main" id="{3D73DC2B-907B-9046-011C-29D0CE2B5DC7}"/>
              </a:ext>
            </a:extLst>
          </p:cNvPr>
          <p:cNvPicPr>
            <a:picLocks noChangeAspect="1"/>
          </p:cNvPicPr>
          <p:nvPr/>
        </p:nvPicPr>
        <p:blipFill>
          <a:blip r:embed="rId3">
            <a:extLst>
              <a:ext uri="{28A0092B-C50C-407E-A947-70E740481C1C}">
                <a14:useLocalDpi xmlns:a14="http://schemas.microsoft.com/office/drawing/2010/main" val="0"/>
              </a:ext>
            </a:extLst>
          </a:blip>
          <a:srcRect l="24471" t="-3746" r="19431" b="3746"/>
          <a:stretch/>
        </p:blipFill>
        <p:spPr>
          <a:xfrm>
            <a:off x="9296400" y="3487114"/>
            <a:ext cx="6477000" cy="5620230"/>
          </a:xfrm>
          <a:prstGeom prst="rect">
            <a:avLst/>
          </a:prstGeom>
        </p:spPr>
      </p:pic>
    </p:spTree>
    <p:extLst>
      <p:ext uri="{BB962C8B-B14F-4D97-AF65-F5344CB8AC3E}">
        <p14:creationId xmlns:p14="http://schemas.microsoft.com/office/powerpoint/2010/main" val="234321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18283428" cy="1028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white background with black text and a white and blue circle&#10;&#10;Description automatically generated with medium confidence">
            <a:extLst>
              <a:ext uri="{FF2B5EF4-FFF2-40B4-BE49-F238E27FC236}">
                <a16:creationId xmlns:a16="http://schemas.microsoft.com/office/drawing/2014/main" id="{A355464D-0E1A-5E93-22A9-DA9C4BC04946}"/>
              </a:ext>
            </a:extLst>
          </p:cNvPr>
          <p:cNvPicPr>
            <a:picLocks noChangeAspect="1"/>
          </p:cNvPicPr>
          <p:nvPr/>
        </p:nvPicPr>
        <p:blipFill>
          <a:blip r:embed="rId2"/>
          <a:srcRect t="19"/>
          <a:stretch/>
        </p:blipFill>
        <p:spPr>
          <a:xfrm>
            <a:off x="20" y="1923"/>
            <a:ext cx="18287980" cy="10285077"/>
          </a:xfrm>
          <a:prstGeom prst="rect">
            <a:avLst/>
          </a:prstGeom>
        </p:spPr>
      </p:pic>
    </p:spTree>
    <p:extLst>
      <p:ext uri="{BB962C8B-B14F-4D97-AF65-F5344CB8AC3E}">
        <p14:creationId xmlns:p14="http://schemas.microsoft.com/office/powerpoint/2010/main" val="321890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C592C9-B442-F186-80D8-59F1D8EE90F6}"/>
              </a:ext>
            </a:extLst>
          </p:cNvPr>
          <p:cNvSpPr txBox="1"/>
          <p:nvPr/>
        </p:nvSpPr>
        <p:spPr>
          <a:xfrm>
            <a:off x="629769" y="2095500"/>
            <a:ext cx="17658231" cy="4171335"/>
          </a:xfrm>
          <a:prstGeom prst="rect">
            <a:avLst/>
          </a:prstGeom>
        </p:spPr>
        <p:txBody>
          <a:bodyPr wrap="square" lIns="0" tIns="0" rIns="0" bIns="0" rtlCol="0" anchor="t">
            <a:spAutoFit/>
          </a:bodyPr>
          <a:lstStyle/>
          <a:p>
            <a:pPr algn="l">
              <a:lnSpc>
                <a:spcPts val="6577"/>
              </a:lnSpc>
            </a:pPr>
            <a:r>
              <a:rPr lang="en-US" sz="4400" b="1" dirty="0">
                <a:solidFill>
                  <a:srgbClr val="2B2B2B"/>
                </a:solidFill>
                <a:latin typeface="Agrandir"/>
                <a:ea typeface="Agrandir"/>
                <a:cs typeface="Agrandir"/>
                <a:sym typeface="Agrandir"/>
              </a:rPr>
              <a:t>Conclusion:</a:t>
            </a:r>
          </a:p>
          <a:p>
            <a:pPr algn="l">
              <a:lnSpc>
                <a:spcPts val="6577"/>
              </a:lnSpc>
            </a:pPr>
            <a:endParaRPr lang="en-US" sz="4400" b="1" dirty="0">
              <a:solidFill>
                <a:srgbClr val="2B2B2B"/>
              </a:solidFill>
              <a:latin typeface="Agrandir"/>
              <a:sym typeface="Agrandir"/>
            </a:endParaRPr>
          </a:p>
          <a:p>
            <a:pPr algn="l">
              <a:lnSpc>
                <a:spcPts val="6577"/>
              </a:lnSpc>
            </a:pPr>
            <a:r>
              <a:rPr lang="en-US" sz="4400" dirty="0"/>
              <a:t>By implementing this application, clients can reduce default rates, improve operational efficiency, and enhance customer trust by offering faster and more accurate loan eligibility decisions.</a:t>
            </a:r>
            <a:endParaRPr lang="en-US" sz="4400" b="1" dirty="0">
              <a:solidFill>
                <a:srgbClr val="2B2B2B"/>
              </a:solidFill>
              <a:latin typeface="Agrandir"/>
              <a:ea typeface="Agrandir"/>
              <a:cs typeface="Agrandir"/>
              <a:sym typeface="Agrandir"/>
            </a:endParaRPr>
          </a:p>
        </p:txBody>
      </p:sp>
    </p:spTree>
    <p:extLst>
      <p:ext uri="{BB962C8B-B14F-4D97-AF65-F5344CB8AC3E}">
        <p14:creationId xmlns:p14="http://schemas.microsoft.com/office/powerpoint/2010/main" val="294158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1662681" y="-6438340"/>
            <a:ext cx="13761077" cy="14153590"/>
          </a:xfrm>
          <a:prstGeom prst="rect">
            <a:avLst/>
          </a:prstGeom>
        </p:spPr>
      </p:pic>
      <p:sp>
        <p:nvSpPr>
          <p:cNvPr id="3" name="TextBox 3"/>
          <p:cNvSpPr txBox="1"/>
          <p:nvPr/>
        </p:nvSpPr>
        <p:spPr>
          <a:xfrm>
            <a:off x="4515129" y="1943240"/>
            <a:ext cx="8465475" cy="4219575"/>
          </a:xfrm>
          <a:prstGeom prst="rect">
            <a:avLst/>
          </a:prstGeom>
        </p:spPr>
        <p:txBody>
          <a:bodyPr lIns="0" tIns="0" rIns="0" bIns="0" rtlCol="0" anchor="t">
            <a:spAutoFit/>
          </a:bodyPr>
          <a:lstStyle/>
          <a:p>
            <a:pPr marL="0" lvl="0" indent="0" algn="ctr">
              <a:lnSpc>
                <a:spcPts val="10439"/>
              </a:lnSpc>
              <a:spcBef>
                <a:spcPct val="0"/>
              </a:spcBef>
            </a:pPr>
            <a:endParaRPr dirty="0"/>
          </a:p>
          <a:p>
            <a:pPr marL="0" lvl="0" indent="0" algn="ctr">
              <a:lnSpc>
                <a:spcPts val="10439"/>
              </a:lnSpc>
              <a:spcBef>
                <a:spcPct val="0"/>
              </a:spcBef>
            </a:pPr>
            <a:r>
              <a:rPr lang="en-US" sz="8699" u="none" dirty="0">
                <a:solidFill>
                  <a:srgbClr val="2B2B2B"/>
                </a:solidFill>
                <a:latin typeface="Agrandir"/>
                <a:ea typeface="Agrandir"/>
                <a:cs typeface="Agrandir"/>
                <a:sym typeface="Agrandir"/>
              </a:rPr>
              <a:t>Any Queries???</a:t>
            </a:r>
          </a:p>
          <a:p>
            <a:pPr marL="0" lvl="0" indent="0" algn="ctr">
              <a:lnSpc>
                <a:spcPts val="10439"/>
              </a:lnSpc>
              <a:spcBef>
                <a:spcPct val="0"/>
              </a:spcBef>
            </a:pPr>
            <a:r>
              <a:rPr lang="en-US" sz="8699" u="none" dirty="0">
                <a:solidFill>
                  <a:srgbClr val="2B2B2B"/>
                </a:solidFill>
                <a:latin typeface="Agrandir"/>
                <a:ea typeface="Agrandir"/>
                <a:cs typeface="Agrandir"/>
                <a:sym typeface="Agrandir"/>
              </a:rPr>
              <a:t>Thank you!</a:t>
            </a:r>
          </a:p>
        </p:txBody>
      </p:sp>
      <p:pic>
        <p:nvPicPr>
          <p:cNvPr id="4" name="Picture 4"/>
          <p:cNvPicPr>
            <a:picLocks noChangeAspect="1"/>
          </p:cNvPicPr>
          <p:nvPr/>
        </p:nvPicPr>
        <p:blipFill>
          <a:blip r:embed="rId3">
            <a:alphaModFix amt="25000"/>
          </a:blip>
          <a:srcRect/>
          <a:stretch>
            <a:fillRect/>
          </a:stretch>
        </p:blipFill>
        <p:spPr>
          <a:xfrm>
            <a:off x="11511932" y="6947324"/>
            <a:ext cx="8674222" cy="7652259"/>
          </a:xfrm>
          <a:prstGeom prst="rect">
            <a:avLst/>
          </a:prstGeom>
        </p:spPr>
      </p:pic>
      <p:pic>
        <p:nvPicPr>
          <p:cNvPr id="5" name="Picture 5"/>
          <p:cNvPicPr>
            <a:picLocks noChangeAspect="1"/>
          </p:cNvPicPr>
          <p:nvPr/>
        </p:nvPicPr>
        <p:blipFill>
          <a:blip r:embed="rId4">
            <a:alphaModFix amt="25000"/>
          </a:blip>
          <a:srcRect/>
          <a:stretch>
            <a:fillRect/>
          </a:stretch>
        </p:blipFill>
        <p:spPr>
          <a:xfrm>
            <a:off x="15141061" y="2810706"/>
            <a:ext cx="6293877" cy="5612932"/>
          </a:xfrm>
          <a:prstGeom prst="rect">
            <a:avLst/>
          </a:prstGeom>
        </p:spPr>
      </p:pic>
      <p:pic>
        <p:nvPicPr>
          <p:cNvPr id="6" name="Picture 6"/>
          <p:cNvPicPr>
            <a:picLocks noChangeAspect="1"/>
          </p:cNvPicPr>
          <p:nvPr/>
        </p:nvPicPr>
        <p:blipFill>
          <a:blip r:embed="rId5">
            <a:alphaModFix amt="25000"/>
          </a:blip>
          <a:srcRect/>
          <a:stretch>
            <a:fillRect/>
          </a:stretch>
        </p:blipFill>
        <p:spPr>
          <a:xfrm rot="-3435299">
            <a:off x="-3167656" y="638455"/>
            <a:ext cx="6335313" cy="7076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E4E3"/>
        </a:solidFill>
        <a:effectLst/>
      </p:bgPr>
    </p:bg>
    <p:spTree>
      <p:nvGrpSpPr>
        <p:cNvPr id="1" name=""/>
        <p:cNvGrpSpPr/>
        <p:nvPr/>
      </p:nvGrpSpPr>
      <p:grpSpPr>
        <a:xfrm>
          <a:off x="0" y="0"/>
          <a:ext cx="0" cy="0"/>
          <a:chOff x="0" y="0"/>
          <a:chExt cx="0" cy="0"/>
        </a:xfrm>
      </p:grpSpPr>
      <p:grpSp>
        <p:nvGrpSpPr>
          <p:cNvPr id="2" name="Group 2"/>
          <p:cNvGrpSpPr/>
          <p:nvPr/>
        </p:nvGrpSpPr>
        <p:grpSpPr>
          <a:xfrm>
            <a:off x="534687" y="3653531"/>
            <a:ext cx="6330226" cy="2280786"/>
            <a:chOff x="0" y="0"/>
            <a:chExt cx="3460767" cy="1251930"/>
          </a:xfrm>
        </p:grpSpPr>
        <p:sp>
          <p:nvSpPr>
            <p:cNvPr id="3" name="Freeform 3"/>
            <p:cNvSpPr/>
            <p:nvPr/>
          </p:nvSpPr>
          <p:spPr>
            <a:xfrm>
              <a:off x="0" y="0"/>
              <a:ext cx="3460767" cy="1251930"/>
            </a:xfrm>
            <a:custGeom>
              <a:avLst/>
              <a:gdLst/>
              <a:ahLst/>
              <a:cxnLst/>
              <a:rect l="l" t="t" r="r" b="b"/>
              <a:pathLst>
                <a:path w="3460767" h="1251930">
                  <a:moveTo>
                    <a:pt x="3336307" y="1251930"/>
                  </a:moveTo>
                  <a:lnTo>
                    <a:pt x="124460" y="1251930"/>
                  </a:lnTo>
                  <a:cubicBezTo>
                    <a:pt x="55880" y="1251930"/>
                    <a:pt x="0" y="1196050"/>
                    <a:pt x="0" y="1127470"/>
                  </a:cubicBezTo>
                  <a:lnTo>
                    <a:pt x="0" y="124460"/>
                  </a:lnTo>
                  <a:cubicBezTo>
                    <a:pt x="0" y="55880"/>
                    <a:pt x="55880" y="0"/>
                    <a:pt x="124460" y="0"/>
                  </a:cubicBezTo>
                  <a:lnTo>
                    <a:pt x="3336307" y="0"/>
                  </a:lnTo>
                  <a:cubicBezTo>
                    <a:pt x="3404887" y="0"/>
                    <a:pt x="3460767" y="55880"/>
                    <a:pt x="3460767" y="124460"/>
                  </a:cubicBezTo>
                  <a:lnTo>
                    <a:pt x="3460767" y="1127470"/>
                  </a:lnTo>
                  <a:cubicBezTo>
                    <a:pt x="3460767" y="1196050"/>
                    <a:pt x="3404887" y="1251930"/>
                    <a:pt x="3336307" y="1251930"/>
                  </a:cubicBezTo>
                  <a:close/>
                </a:path>
              </a:pathLst>
            </a:custGeom>
            <a:solidFill>
              <a:srgbClr val="FFFCF7"/>
            </a:solidFill>
          </p:spPr>
          <p:txBody>
            <a:bodyPr/>
            <a:lstStyle/>
            <a:p>
              <a:endParaRPr lang="en-US"/>
            </a:p>
          </p:txBody>
        </p:sp>
      </p:grpSp>
      <p:sp>
        <p:nvSpPr>
          <p:cNvPr id="4" name="Freeform 4"/>
          <p:cNvSpPr/>
          <p:nvPr/>
        </p:nvSpPr>
        <p:spPr>
          <a:xfrm rot="2700000">
            <a:off x="5649928" y="4968434"/>
            <a:ext cx="350132" cy="350132"/>
          </a:xfrm>
          <a:custGeom>
            <a:avLst/>
            <a:gdLst/>
            <a:ahLst/>
            <a:cxnLst/>
            <a:rect l="l" t="t" r="r" b="b"/>
            <a:pathLst>
              <a:path w="350132" h="350132">
                <a:moveTo>
                  <a:pt x="0" y="0"/>
                </a:moveTo>
                <a:lnTo>
                  <a:pt x="350131" y="0"/>
                </a:lnTo>
                <a:lnTo>
                  <a:pt x="350131" y="350132"/>
                </a:lnTo>
                <a:lnTo>
                  <a:pt x="0" y="350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028700" y="3546149"/>
            <a:ext cx="6780460" cy="2305050"/>
          </a:xfrm>
          <a:prstGeom prst="rect">
            <a:avLst/>
          </a:prstGeom>
        </p:spPr>
        <p:txBody>
          <a:bodyPr lIns="0" tIns="0" rIns="0" bIns="0" rtlCol="0" anchor="t">
            <a:spAutoFit/>
          </a:bodyPr>
          <a:lstStyle/>
          <a:p>
            <a:pPr marL="0" lvl="0" indent="0" algn="l">
              <a:lnSpc>
                <a:spcPts val="8399"/>
              </a:lnSpc>
              <a:spcBef>
                <a:spcPct val="0"/>
              </a:spcBef>
            </a:pPr>
            <a:r>
              <a:rPr lang="en-US" sz="6999">
                <a:solidFill>
                  <a:srgbClr val="2B2B2B"/>
                </a:solidFill>
                <a:latin typeface="Agrandir"/>
                <a:ea typeface="Agrandir"/>
                <a:cs typeface="Agrandir"/>
                <a:sym typeface="Agrandir"/>
              </a:rPr>
              <a:t>TEAM MEMBERS</a:t>
            </a:r>
          </a:p>
        </p:txBody>
      </p:sp>
      <p:grpSp>
        <p:nvGrpSpPr>
          <p:cNvPr id="6" name="Group 6"/>
          <p:cNvGrpSpPr/>
          <p:nvPr/>
        </p:nvGrpSpPr>
        <p:grpSpPr>
          <a:xfrm>
            <a:off x="9809000" y="2776259"/>
            <a:ext cx="6907145" cy="868440"/>
            <a:chOff x="0" y="0"/>
            <a:chExt cx="9209527" cy="1157920"/>
          </a:xfrm>
        </p:grpSpPr>
        <p:sp>
          <p:nvSpPr>
            <p:cNvPr id="7" name="Freeform 7"/>
            <p:cNvSpPr/>
            <p:nvPr/>
          </p:nvSpPr>
          <p:spPr>
            <a:xfrm>
              <a:off x="0" y="0"/>
              <a:ext cx="1124235" cy="1157920"/>
            </a:xfrm>
            <a:custGeom>
              <a:avLst/>
              <a:gdLst/>
              <a:ahLst/>
              <a:cxnLst/>
              <a:rect l="l" t="t" r="r" b="b"/>
              <a:pathLst>
                <a:path w="1124235" h="1157920">
                  <a:moveTo>
                    <a:pt x="0" y="0"/>
                  </a:moveTo>
                  <a:lnTo>
                    <a:pt x="1124235" y="0"/>
                  </a:lnTo>
                  <a:lnTo>
                    <a:pt x="1124235" y="1157920"/>
                  </a:lnTo>
                  <a:lnTo>
                    <a:pt x="0" y="11579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1634311" y="147159"/>
              <a:ext cx="7575216" cy="730251"/>
            </a:xfrm>
            <a:prstGeom prst="rect">
              <a:avLst/>
            </a:prstGeom>
          </p:spPr>
          <p:txBody>
            <a:bodyPr lIns="0" tIns="0" rIns="0" bIns="0" rtlCol="0" anchor="t">
              <a:spAutoFit/>
            </a:bodyPr>
            <a:lstStyle/>
            <a:p>
              <a:pPr algn="l">
                <a:lnSpc>
                  <a:spcPts val="4199"/>
                </a:lnSpc>
              </a:pPr>
              <a:r>
                <a:rPr lang="en-US" sz="2999">
                  <a:solidFill>
                    <a:srgbClr val="2B2B2B"/>
                  </a:solidFill>
                  <a:latin typeface="Agrandir"/>
                  <a:ea typeface="Agrandir"/>
                  <a:cs typeface="Agrandir"/>
                  <a:sym typeface="Agrandir"/>
                </a:rPr>
                <a:t>Bandi, Mallikarjuna Reddy</a:t>
              </a:r>
            </a:p>
          </p:txBody>
        </p:sp>
        <p:sp>
          <p:nvSpPr>
            <p:cNvPr id="9" name="TextBox 9"/>
            <p:cNvSpPr txBox="1"/>
            <p:nvPr/>
          </p:nvSpPr>
          <p:spPr>
            <a:xfrm>
              <a:off x="351305" y="370892"/>
              <a:ext cx="421625" cy="349462"/>
            </a:xfrm>
            <a:prstGeom prst="rect">
              <a:avLst/>
            </a:prstGeom>
          </p:spPr>
          <p:txBody>
            <a:bodyPr lIns="0" tIns="0" rIns="0" bIns="0" rtlCol="0" anchor="t">
              <a:spAutoFit/>
            </a:bodyPr>
            <a:lstStyle/>
            <a:p>
              <a:pPr algn="ctr">
                <a:lnSpc>
                  <a:spcPts val="1960"/>
                </a:lnSpc>
              </a:pPr>
              <a:r>
                <a:rPr lang="en-US" sz="1400" b="1">
                  <a:solidFill>
                    <a:srgbClr val="2B2B2B"/>
                  </a:solidFill>
                  <a:latin typeface="Agrandir Bold"/>
                  <a:ea typeface="Agrandir Bold"/>
                  <a:cs typeface="Agrandir Bold"/>
                  <a:sym typeface="Agrandir Bold"/>
                </a:rPr>
                <a:t>1</a:t>
              </a:r>
            </a:p>
          </p:txBody>
        </p:sp>
      </p:grpSp>
      <p:grpSp>
        <p:nvGrpSpPr>
          <p:cNvPr id="10" name="Group 10"/>
          <p:cNvGrpSpPr/>
          <p:nvPr/>
        </p:nvGrpSpPr>
        <p:grpSpPr>
          <a:xfrm>
            <a:off x="9809000" y="4064940"/>
            <a:ext cx="6907145" cy="868440"/>
            <a:chOff x="0" y="0"/>
            <a:chExt cx="9209527" cy="1157920"/>
          </a:xfrm>
        </p:grpSpPr>
        <p:sp>
          <p:nvSpPr>
            <p:cNvPr id="11" name="TextBox 11"/>
            <p:cNvSpPr txBox="1"/>
            <p:nvPr/>
          </p:nvSpPr>
          <p:spPr>
            <a:xfrm>
              <a:off x="1634311" y="147159"/>
              <a:ext cx="7575216" cy="730251"/>
            </a:xfrm>
            <a:prstGeom prst="rect">
              <a:avLst/>
            </a:prstGeom>
          </p:spPr>
          <p:txBody>
            <a:bodyPr lIns="0" tIns="0" rIns="0" bIns="0" rtlCol="0" anchor="t">
              <a:spAutoFit/>
            </a:bodyPr>
            <a:lstStyle/>
            <a:p>
              <a:pPr algn="l">
                <a:lnSpc>
                  <a:spcPts val="4199"/>
                </a:lnSpc>
              </a:pPr>
              <a:r>
                <a:rPr lang="en-US" sz="2999">
                  <a:solidFill>
                    <a:srgbClr val="2B2B2B"/>
                  </a:solidFill>
                  <a:latin typeface="Agrandir"/>
                  <a:ea typeface="Agrandir"/>
                  <a:cs typeface="Agrandir"/>
                  <a:sym typeface="Agrandir"/>
                </a:rPr>
                <a:t>Yarlagadda, Nikitha</a:t>
              </a:r>
            </a:p>
          </p:txBody>
        </p:sp>
        <p:sp>
          <p:nvSpPr>
            <p:cNvPr id="12" name="Freeform 12"/>
            <p:cNvSpPr/>
            <p:nvPr/>
          </p:nvSpPr>
          <p:spPr>
            <a:xfrm>
              <a:off x="0" y="0"/>
              <a:ext cx="1124235" cy="1157920"/>
            </a:xfrm>
            <a:custGeom>
              <a:avLst/>
              <a:gdLst/>
              <a:ahLst/>
              <a:cxnLst/>
              <a:rect l="l" t="t" r="r" b="b"/>
              <a:pathLst>
                <a:path w="1124235" h="1157920">
                  <a:moveTo>
                    <a:pt x="0" y="0"/>
                  </a:moveTo>
                  <a:lnTo>
                    <a:pt x="1124235" y="0"/>
                  </a:lnTo>
                  <a:lnTo>
                    <a:pt x="1124235" y="1157920"/>
                  </a:lnTo>
                  <a:lnTo>
                    <a:pt x="0" y="11579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351305" y="370892"/>
              <a:ext cx="421625" cy="349462"/>
            </a:xfrm>
            <a:prstGeom prst="rect">
              <a:avLst/>
            </a:prstGeom>
          </p:spPr>
          <p:txBody>
            <a:bodyPr lIns="0" tIns="0" rIns="0" bIns="0" rtlCol="0" anchor="t">
              <a:spAutoFit/>
            </a:bodyPr>
            <a:lstStyle/>
            <a:p>
              <a:pPr algn="ctr">
                <a:lnSpc>
                  <a:spcPts val="1960"/>
                </a:lnSpc>
              </a:pPr>
              <a:r>
                <a:rPr lang="en-US" sz="1400" b="1">
                  <a:solidFill>
                    <a:srgbClr val="2B2B2B"/>
                  </a:solidFill>
                  <a:latin typeface="Agrandir Bold"/>
                  <a:ea typeface="Agrandir Bold"/>
                  <a:cs typeface="Agrandir Bold"/>
                  <a:sym typeface="Agrandir Bold"/>
                </a:rPr>
                <a:t>2</a:t>
              </a:r>
            </a:p>
          </p:txBody>
        </p:sp>
      </p:grpSp>
      <p:grpSp>
        <p:nvGrpSpPr>
          <p:cNvPr id="14" name="Group 14"/>
          <p:cNvGrpSpPr/>
          <p:nvPr/>
        </p:nvGrpSpPr>
        <p:grpSpPr>
          <a:xfrm>
            <a:off x="9809000" y="5353620"/>
            <a:ext cx="6907145" cy="868440"/>
            <a:chOff x="0" y="0"/>
            <a:chExt cx="9209527" cy="1157920"/>
          </a:xfrm>
        </p:grpSpPr>
        <p:sp>
          <p:nvSpPr>
            <p:cNvPr id="15" name="TextBox 15"/>
            <p:cNvSpPr txBox="1"/>
            <p:nvPr/>
          </p:nvSpPr>
          <p:spPr>
            <a:xfrm>
              <a:off x="1634311" y="147159"/>
              <a:ext cx="7575216" cy="730251"/>
            </a:xfrm>
            <a:prstGeom prst="rect">
              <a:avLst/>
            </a:prstGeom>
          </p:spPr>
          <p:txBody>
            <a:bodyPr lIns="0" tIns="0" rIns="0" bIns="0" rtlCol="0" anchor="t">
              <a:spAutoFit/>
            </a:bodyPr>
            <a:lstStyle/>
            <a:p>
              <a:pPr algn="l">
                <a:lnSpc>
                  <a:spcPts val="4199"/>
                </a:lnSpc>
              </a:pPr>
              <a:r>
                <a:rPr lang="en-US" sz="2999">
                  <a:solidFill>
                    <a:srgbClr val="2B2B2B"/>
                  </a:solidFill>
                  <a:latin typeface="Agrandir"/>
                  <a:ea typeface="Agrandir"/>
                  <a:cs typeface="Agrandir"/>
                  <a:sym typeface="Agrandir"/>
                </a:rPr>
                <a:t>Labba, Yeswanth</a:t>
              </a:r>
            </a:p>
          </p:txBody>
        </p:sp>
        <p:sp>
          <p:nvSpPr>
            <p:cNvPr id="16" name="Freeform 16"/>
            <p:cNvSpPr/>
            <p:nvPr/>
          </p:nvSpPr>
          <p:spPr>
            <a:xfrm>
              <a:off x="0" y="0"/>
              <a:ext cx="1124235" cy="1157920"/>
            </a:xfrm>
            <a:custGeom>
              <a:avLst/>
              <a:gdLst/>
              <a:ahLst/>
              <a:cxnLst/>
              <a:rect l="l" t="t" r="r" b="b"/>
              <a:pathLst>
                <a:path w="1124235" h="1157920">
                  <a:moveTo>
                    <a:pt x="0" y="0"/>
                  </a:moveTo>
                  <a:lnTo>
                    <a:pt x="1124235" y="0"/>
                  </a:lnTo>
                  <a:lnTo>
                    <a:pt x="1124235" y="1157920"/>
                  </a:lnTo>
                  <a:lnTo>
                    <a:pt x="0" y="11579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TextBox 17"/>
            <p:cNvSpPr txBox="1"/>
            <p:nvPr/>
          </p:nvSpPr>
          <p:spPr>
            <a:xfrm>
              <a:off x="351305" y="370892"/>
              <a:ext cx="421625" cy="349462"/>
            </a:xfrm>
            <a:prstGeom prst="rect">
              <a:avLst/>
            </a:prstGeom>
          </p:spPr>
          <p:txBody>
            <a:bodyPr lIns="0" tIns="0" rIns="0" bIns="0" rtlCol="0" anchor="t">
              <a:spAutoFit/>
            </a:bodyPr>
            <a:lstStyle/>
            <a:p>
              <a:pPr algn="ctr">
                <a:lnSpc>
                  <a:spcPts val="1960"/>
                </a:lnSpc>
              </a:pPr>
              <a:r>
                <a:rPr lang="en-US" sz="1400" b="1">
                  <a:solidFill>
                    <a:srgbClr val="2B2B2B"/>
                  </a:solidFill>
                  <a:latin typeface="Agrandir Bold"/>
                  <a:ea typeface="Agrandir Bold"/>
                  <a:cs typeface="Agrandir Bold"/>
                  <a:sym typeface="Agrandir Bold"/>
                </a:rPr>
                <a:t>3</a:t>
              </a:r>
            </a:p>
          </p:txBody>
        </p:sp>
      </p:grpSp>
      <p:pic>
        <p:nvPicPr>
          <p:cNvPr id="18" name="Picture 18"/>
          <p:cNvPicPr>
            <a:picLocks noChangeAspect="1"/>
          </p:cNvPicPr>
          <p:nvPr/>
        </p:nvPicPr>
        <p:blipFill>
          <a:blip r:embed="rId6">
            <a:alphaModFix amt="25000"/>
          </a:blip>
          <a:srcRect/>
          <a:stretch>
            <a:fillRect/>
          </a:stretch>
        </p:blipFill>
        <p:spPr>
          <a:xfrm>
            <a:off x="17428841" y="122464"/>
            <a:ext cx="1718317" cy="1812471"/>
          </a:xfrm>
          <a:prstGeom prst="rect">
            <a:avLst/>
          </a:prstGeom>
        </p:spPr>
      </p:pic>
      <p:pic>
        <p:nvPicPr>
          <p:cNvPr id="19" name="Picture 19"/>
          <p:cNvPicPr>
            <a:picLocks noChangeAspect="1"/>
          </p:cNvPicPr>
          <p:nvPr/>
        </p:nvPicPr>
        <p:blipFill>
          <a:blip r:embed="rId7">
            <a:alphaModFix amt="25000"/>
          </a:blip>
          <a:srcRect/>
          <a:stretch>
            <a:fillRect/>
          </a:stretch>
        </p:blipFill>
        <p:spPr>
          <a:xfrm>
            <a:off x="16716145" y="-429029"/>
            <a:ext cx="1623614" cy="1812471"/>
          </a:xfrm>
          <a:prstGeom prst="rect">
            <a:avLst/>
          </a:prstGeom>
        </p:spPr>
      </p:pic>
      <p:pic>
        <p:nvPicPr>
          <p:cNvPr id="20" name="Picture 20"/>
          <p:cNvPicPr>
            <a:picLocks noChangeAspect="1"/>
          </p:cNvPicPr>
          <p:nvPr/>
        </p:nvPicPr>
        <p:blipFill>
          <a:blip r:embed="rId8">
            <a:alphaModFix amt="25000"/>
          </a:blip>
          <a:srcRect/>
          <a:stretch>
            <a:fillRect/>
          </a:stretch>
        </p:blipFill>
        <p:spPr>
          <a:xfrm>
            <a:off x="17259300" y="9258300"/>
            <a:ext cx="1812471" cy="1442182"/>
          </a:xfrm>
          <a:prstGeom prst="rect">
            <a:avLst/>
          </a:prstGeom>
        </p:spPr>
      </p:pic>
      <p:pic>
        <p:nvPicPr>
          <p:cNvPr id="21" name="Picture 21"/>
          <p:cNvPicPr>
            <a:picLocks noChangeAspect="1"/>
          </p:cNvPicPr>
          <p:nvPr/>
        </p:nvPicPr>
        <p:blipFill>
          <a:blip r:embed="rId9">
            <a:alphaModFix amt="50000"/>
          </a:blip>
          <a:srcRect/>
          <a:stretch>
            <a:fillRect/>
          </a:stretch>
        </p:blipFill>
        <p:spPr>
          <a:xfrm>
            <a:off x="-2318726" y="-376453"/>
            <a:ext cx="9743013" cy="17099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2" name="TextBox 2"/>
          <p:cNvSpPr txBox="1"/>
          <p:nvPr/>
        </p:nvSpPr>
        <p:spPr>
          <a:xfrm>
            <a:off x="248769" y="310363"/>
            <a:ext cx="17790461" cy="2162175"/>
          </a:xfrm>
          <a:prstGeom prst="rect">
            <a:avLst/>
          </a:prstGeom>
        </p:spPr>
        <p:txBody>
          <a:bodyPr lIns="0" tIns="0" rIns="0" bIns="0" rtlCol="0" anchor="t">
            <a:spAutoFit/>
          </a:bodyPr>
          <a:lstStyle/>
          <a:p>
            <a:pPr algn="l">
              <a:lnSpc>
                <a:spcPts val="6577"/>
              </a:lnSpc>
            </a:pPr>
            <a:r>
              <a:rPr lang="en-US" sz="5481" b="1" dirty="0">
                <a:solidFill>
                  <a:srgbClr val="2B2B2B"/>
                </a:solidFill>
                <a:latin typeface="Agrandir Bold"/>
                <a:ea typeface="Agrandir Bold"/>
                <a:cs typeface="Agrandir Bold"/>
                <a:sym typeface="Agrandir Bold"/>
              </a:rPr>
              <a:t>Project Overview:</a:t>
            </a:r>
            <a:r>
              <a:rPr lang="en-US" sz="5481" dirty="0">
                <a:solidFill>
                  <a:srgbClr val="2B2B2B"/>
                </a:solidFill>
                <a:latin typeface="Agrandir"/>
                <a:ea typeface="Agrandir"/>
                <a:cs typeface="Agrandir"/>
                <a:sym typeface="Agrandir"/>
              </a:rPr>
              <a:t> </a:t>
            </a:r>
          </a:p>
          <a:p>
            <a:pPr marL="0" lvl="0" indent="0" algn="l">
              <a:lnSpc>
                <a:spcPts val="4657"/>
              </a:lnSpc>
              <a:spcBef>
                <a:spcPct val="0"/>
              </a:spcBef>
            </a:pPr>
            <a:r>
              <a:rPr lang="en-US" sz="3881" dirty="0">
                <a:solidFill>
                  <a:srgbClr val="2B2B2B"/>
                </a:solidFill>
                <a:latin typeface="Agrandir"/>
                <a:ea typeface="Agrandir"/>
                <a:cs typeface="Agrandir"/>
                <a:sym typeface="Agrandir"/>
              </a:rPr>
              <a:t>It aims to enhance financial institutions' loan decision processes by building an accurate and explainable loan eligibility model.</a:t>
            </a:r>
          </a:p>
        </p:txBody>
      </p:sp>
      <p:pic>
        <p:nvPicPr>
          <p:cNvPr id="3" name="Picture 3"/>
          <p:cNvPicPr>
            <a:picLocks noChangeAspect="1"/>
          </p:cNvPicPr>
          <p:nvPr/>
        </p:nvPicPr>
        <p:blipFill>
          <a:blip r:embed="rId2">
            <a:alphaModFix amt="25000"/>
          </a:blip>
          <a:srcRect/>
          <a:stretch>
            <a:fillRect/>
          </a:stretch>
        </p:blipFill>
        <p:spPr>
          <a:xfrm>
            <a:off x="-4810715" y="2950641"/>
            <a:ext cx="9621431" cy="9789932"/>
          </a:xfrm>
          <a:prstGeom prst="rect">
            <a:avLst/>
          </a:prstGeom>
        </p:spPr>
      </p:pic>
      <p:pic>
        <p:nvPicPr>
          <p:cNvPr id="4" name="Picture 4"/>
          <p:cNvPicPr>
            <a:picLocks noChangeAspect="1"/>
          </p:cNvPicPr>
          <p:nvPr/>
        </p:nvPicPr>
        <p:blipFill>
          <a:blip r:embed="rId3">
            <a:alphaModFix amt="50000"/>
          </a:blip>
          <a:srcRect/>
          <a:stretch>
            <a:fillRect/>
          </a:stretch>
        </p:blipFill>
        <p:spPr>
          <a:xfrm rot="9720163">
            <a:off x="13704211" y="-4327360"/>
            <a:ext cx="8670039" cy="8654721"/>
          </a:xfrm>
          <a:prstGeom prst="rect">
            <a:avLst/>
          </a:prstGeom>
        </p:spPr>
      </p:pic>
      <p:sp>
        <p:nvSpPr>
          <p:cNvPr id="5" name="TextBox 5"/>
          <p:cNvSpPr txBox="1"/>
          <p:nvPr/>
        </p:nvSpPr>
        <p:spPr>
          <a:xfrm>
            <a:off x="248769" y="2986265"/>
            <a:ext cx="17790461" cy="2752725"/>
          </a:xfrm>
          <a:prstGeom prst="rect">
            <a:avLst/>
          </a:prstGeom>
        </p:spPr>
        <p:txBody>
          <a:bodyPr lIns="0" tIns="0" rIns="0" bIns="0" rtlCol="0" anchor="t">
            <a:spAutoFit/>
          </a:bodyPr>
          <a:lstStyle/>
          <a:p>
            <a:pPr algn="l">
              <a:lnSpc>
                <a:spcPts val="6576"/>
              </a:lnSpc>
            </a:pPr>
            <a:r>
              <a:rPr lang="en-US" sz="5480" b="1" dirty="0">
                <a:solidFill>
                  <a:srgbClr val="2B2B2B"/>
                </a:solidFill>
                <a:latin typeface="Agrandir Bold"/>
                <a:ea typeface="Agrandir Bold"/>
                <a:cs typeface="Agrandir Bold"/>
                <a:sym typeface="Agrandir Bold"/>
              </a:rPr>
              <a:t>Objective: </a:t>
            </a:r>
          </a:p>
          <a:p>
            <a:pPr marL="0" lvl="0" indent="0" algn="l">
              <a:lnSpc>
                <a:spcPts val="4657"/>
              </a:lnSpc>
              <a:spcBef>
                <a:spcPct val="0"/>
              </a:spcBef>
            </a:pPr>
            <a:r>
              <a:rPr lang="en-US" sz="3881" dirty="0">
                <a:solidFill>
                  <a:srgbClr val="2B2B2B"/>
                </a:solidFill>
                <a:latin typeface="Agrandir"/>
                <a:ea typeface="Agrandir"/>
                <a:cs typeface="Agrandir"/>
                <a:sym typeface="Agrandir"/>
              </a:rPr>
              <a:t>Develop a model that reliably predicts loan eligibility by addressing data quality, enhancing interpretability, and reducing potential biases in predictions.</a:t>
            </a:r>
          </a:p>
        </p:txBody>
      </p:sp>
      <p:sp>
        <p:nvSpPr>
          <p:cNvPr id="6" name="TextBox 6"/>
          <p:cNvSpPr txBox="1"/>
          <p:nvPr/>
        </p:nvSpPr>
        <p:spPr>
          <a:xfrm>
            <a:off x="248769" y="6252718"/>
            <a:ext cx="17790461" cy="2162175"/>
          </a:xfrm>
          <a:prstGeom prst="rect">
            <a:avLst/>
          </a:prstGeom>
        </p:spPr>
        <p:txBody>
          <a:bodyPr lIns="0" tIns="0" rIns="0" bIns="0" rtlCol="0" anchor="t">
            <a:spAutoFit/>
          </a:bodyPr>
          <a:lstStyle/>
          <a:p>
            <a:pPr algn="l">
              <a:lnSpc>
                <a:spcPts val="6576"/>
              </a:lnSpc>
            </a:pPr>
            <a:r>
              <a:rPr lang="en-US" sz="5480" b="1" dirty="0">
                <a:solidFill>
                  <a:srgbClr val="2B2B2B"/>
                </a:solidFill>
                <a:latin typeface="Agrandir Bold"/>
                <a:ea typeface="Agrandir Bold"/>
                <a:cs typeface="Agrandir Bold"/>
                <a:sym typeface="Agrandir Bold"/>
              </a:rPr>
              <a:t>Significance: </a:t>
            </a:r>
          </a:p>
          <a:p>
            <a:pPr marL="0" lvl="0" indent="0" algn="l">
              <a:lnSpc>
                <a:spcPts val="4657"/>
              </a:lnSpc>
              <a:spcBef>
                <a:spcPct val="0"/>
              </a:spcBef>
            </a:pPr>
            <a:r>
              <a:rPr lang="en-US" sz="3881" dirty="0">
                <a:solidFill>
                  <a:srgbClr val="2B2B2B"/>
                </a:solidFill>
                <a:latin typeface="Agrandir"/>
                <a:ea typeface="Agrandir"/>
                <a:cs typeface="Agrandir"/>
                <a:sym typeface="Agrandir"/>
              </a:rPr>
              <a:t>Accurate predictions minimize risk, optimize approval rates, and ensure compliance with financial regulations.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D89C38E-A697-0C78-116E-1FFBDA539188}"/>
              </a:ext>
            </a:extLst>
          </p:cNvPr>
          <p:cNvSpPr txBox="1"/>
          <p:nvPr/>
        </p:nvSpPr>
        <p:spPr>
          <a:xfrm>
            <a:off x="143993" y="547131"/>
            <a:ext cx="17658231" cy="786369"/>
          </a:xfrm>
          <a:prstGeom prst="rect">
            <a:avLst/>
          </a:prstGeom>
        </p:spPr>
        <p:txBody>
          <a:bodyPr wrap="square" lIns="0" tIns="0" rIns="0" bIns="0" rtlCol="0" anchor="t">
            <a:spAutoFit/>
          </a:bodyPr>
          <a:lstStyle/>
          <a:p>
            <a:pPr algn="l">
              <a:lnSpc>
                <a:spcPts val="6577"/>
              </a:lnSpc>
            </a:pPr>
            <a:r>
              <a:rPr lang="en-US" sz="4400" b="1" dirty="0">
                <a:solidFill>
                  <a:srgbClr val="2B2B2B"/>
                </a:solidFill>
                <a:latin typeface="Agrandir Bold"/>
                <a:ea typeface="Agrandir Bold"/>
                <a:cs typeface="Agrandir Bold"/>
                <a:sym typeface="Agrandir Bold"/>
              </a:rPr>
              <a:t>Why this application? </a:t>
            </a:r>
            <a:r>
              <a:rPr lang="en-US" sz="4400" dirty="0">
                <a:solidFill>
                  <a:srgbClr val="2B2B2B"/>
                </a:solidFill>
                <a:latin typeface="Agrandir"/>
                <a:ea typeface="Agrandir"/>
                <a:cs typeface="Agrandir"/>
                <a:sym typeface="Agrandir"/>
              </a:rPr>
              <a:t> </a:t>
            </a:r>
          </a:p>
        </p:txBody>
      </p:sp>
      <p:sp>
        <p:nvSpPr>
          <p:cNvPr id="4" name="TextBox 3">
            <a:extLst>
              <a:ext uri="{FF2B5EF4-FFF2-40B4-BE49-F238E27FC236}">
                <a16:creationId xmlns:a16="http://schemas.microsoft.com/office/drawing/2014/main" id="{787CFEDB-D090-05F8-F69E-DAAE8CC33356}"/>
              </a:ext>
            </a:extLst>
          </p:cNvPr>
          <p:cNvSpPr txBox="1"/>
          <p:nvPr/>
        </p:nvSpPr>
        <p:spPr>
          <a:xfrm>
            <a:off x="248769" y="1333500"/>
            <a:ext cx="17448681" cy="8079135"/>
          </a:xfrm>
          <a:prstGeom prst="rect">
            <a:avLst/>
          </a:prstGeom>
        </p:spPr>
        <p:txBody>
          <a:bodyPr wrap="square" lIns="0" tIns="0" rIns="0" bIns="0" rtlCol="0" anchor="t">
            <a:spAutoFit/>
          </a:bodyPr>
          <a:lstStyle/>
          <a:p>
            <a:pPr algn="l">
              <a:lnSpc>
                <a:spcPts val="6648"/>
              </a:lnSpc>
            </a:pPr>
            <a:endParaRPr lang="en-US" sz="5540" b="1" dirty="0">
              <a:solidFill>
                <a:srgbClr val="2B2B2B"/>
              </a:solidFill>
              <a:latin typeface="Agrandir Bold"/>
              <a:ea typeface="Agrandir Bold"/>
              <a:cs typeface="Agrandir Bold"/>
              <a:sym typeface="Agrandir Bold"/>
            </a:endParaRPr>
          </a:p>
          <a:p>
            <a:pPr>
              <a:lnSpc>
                <a:spcPts val="4707"/>
              </a:lnSpc>
            </a:pPr>
            <a:r>
              <a:rPr lang="en-US" sz="4000" dirty="0"/>
              <a:t>Our "Loan Eligibility Prediction" application delivers an all-inclusive solution by using predictive analytics, process automation, and refined risk management.</a:t>
            </a:r>
          </a:p>
          <a:p>
            <a:pPr>
              <a:lnSpc>
                <a:spcPts val="4707"/>
              </a:lnSpc>
            </a:pPr>
            <a:endParaRPr lang="en-US" sz="4000" dirty="0"/>
          </a:p>
          <a:p>
            <a:pPr>
              <a:lnSpc>
                <a:spcPts val="4707"/>
              </a:lnSpc>
            </a:pPr>
            <a:r>
              <a:rPr lang="en-US" sz="4000" b="1" dirty="0"/>
              <a:t>Machine Learning Techniques: </a:t>
            </a:r>
            <a:r>
              <a:rPr lang="en-US" sz="4000" dirty="0"/>
              <a:t>We apply advanced algorithms to evaluate borrower risk with high accuracy, reducing approvals for high-risk loans.</a:t>
            </a:r>
          </a:p>
          <a:p>
            <a:pPr>
              <a:lnSpc>
                <a:spcPts val="4707"/>
              </a:lnSpc>
            </a:pPr>
            <a:endParaRPr lang="en-US" sz="4000" dirty="0"/>
          </a:p>
          <a:p>
            <a:pPr>
              <a:lnSpc>
                <a:spcPts val="4707"/>
              </a:lnSpc>
            </a:pPr>
            <a:r>
              <a:rPr lang="en-US" sz="4000" b="1" dirty="0"/>
              <a:t>Streamlined Approval Process:</a:t>
            </a:r>
            <a:r>
              <a:rPr lang="en-IN" sz="4000" b="1" dirty="0"/>
              <a:t> </a:t>
            </a:r>
            <a:r>
              <a:rPr lang="en-US" sz="4000" dirty="0"/>
              <a:t>we drastically shorten loan approval timelines, ensuring faster and more efficient credit access.</a:t>
            </a:r>
          </a:p>
          <a:p>
            <a:pPr>
              <a:lnSpc>
                <a:spcPts val="4707"/>
              </a:lnSpc>
            </a:pPr>
            <a:endParaRPr lang="en-US" sz="4000" dirty="0"/>
          </a:p>
          <a:p>
            <a:pPr>
              <a:lnSpc>
                <a:spcPts val="4707"/>
              </a:lnSpc>
            </a:pPr>
            <a:r>
              <a:rPr lang="en-US" sz="4000" b="1" dirty="0"/>
              <a:t>Enhanced Risk Assessment: </a:t>
            </a:r>
            <a:r>
              <a:rPr lang="en-US" sz="4000" dirty="0"/>
              <a:t>With real-time data updates and detailed borrower profiles, our solution provides more accurate risk analysis, lowering default rates and access more affordable loan options.</a:t>
            </a:r>
            <a:r>
              <a:rPr lang="en-US" sz="4000" b="1" dirty="0"/>
              <a:t> </a:t>
            </a:r>
            <a:endParaRPr lang="en-US" sz="4000" dirty="0">
              <a:solidFill>
                <a:srgbClr val="2B2B2B"/>
              </a:solidFill>
              <a:latin typeface="Agrandir"/>
              <a:sym typeface="Agrandir"/>
            </a:endParaRPr>
          </a:p>
        </p:txBody>
      </p:sp>
      <p:pic>
        <p:nvPicPr>
          <p:cNvPr id="5" name="Picture 4">
            <a:extLst>
              <a:ext uri="{FF2B5EF4-FFF2-40B4-BE49-F238E27FC236}">
                <a16:creationId xmlns:a16="http://schemas.microsoft.com/office/drawing/2014/main" id="{6E4875B1-2D6F-96E4-B46B-29894446DBD9}"/>
              </a:ext>
            </a:extLst>
          </p:cNvPr>
          <p:cNvPicPr>
            <a:picLocks noChangeAspect="1"/>
          </p:cNvPicPr>
          <p:nvPr/>
        </p:nvPicPr>
        <p:blipFill>
          <a:blip r:embed="rId2">
            <a:alphaModFix amt="50000"/>
          </a:blip>
          <a:srcRect/>
          <a:stretch>
            <a:fillRect/>
          </a:stretch>
        </p:blipFill>
        <p:spPr>
          <a:xfrm rot="9720163">
            <a:off x="13704211" y="-4327360"/>
            <a:ext cx="8670039" cy="8654721"/>
          </a:xfrm>
          <a:prstGeom prst="rect">
            <a:avLst/>
          </a:prstGeom>
        </p:spPr>
      </p:pic>
    </p:spTree>
    <p:extLst>
      <p:ext uri="{BB962C8B-B14F-4D97-AF65-F5344CB8AC3E}">
        <p14:creationId xmlns:p14="http://schemas.microsoft.com/office/powerpoint/2010/main" val="3751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of a data flow&#10;&#10;Description automatically generated">
            <a:extLst>
              <a:ext uri="{FF2B5EF4-FFF2-40B4-BE49-F238E27FC236}">
                <a16:creationId xmlns:a16="http://schemas.microsoft.com/office/drawing/2014/main" id="{81E9BE40-333C-78F7-F1E2-4DCB898D9F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2023770"/>
            <a:ext cx="16357599" cy="703376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a:extLst>
              <a:ext uri="{FF2B5EF4-FFF2-40B4-BE49-F238E27FC236}">
                <a16:creationId xmlns:a16="http://schemas.microsoft.com/office/drawing/2014/main" id="{52EA7F61-02BA-0261-CBB1-FD44D60F5069}"/>
              </a:ext>
            </a:extLst>
          </p:cNvPr>
          <p:cNvSpPr txBox="1"/>
          <p:nvPr/>
        </p:nvSpPr>
        <p:spPr>
          <a:xfrm>
            <a:off x="143993" y="547131"/>
            <a:ext cx="17658231" cy="786369"/>
          </a:xfrm>
          <a:prstGeom prst="rect">
            <a:avLst/>
          </a:prstGeom>
        </p:spPr>
        <p:txBody>
          <a:bodyPr wrap="square" lIns="0" tIns="0" rIns="0" bIns="0" rtlCol="0" anchor="t">
            <a:spAutoFit/>
          </a:bodyPr>
          <a:lstStyle/>
          <a:p>
            <a:pPr algn="ctr">
              <a:lnSpc>
                <a:spcPts val="6577"/>
              </a:lnSpc>
            </a:pPr>
            <a:r>
              <a:rPr lang="en-IN" altLang="en-US" sz="4400" b="1" dirty="0"/>
              <a:t>Methodology Used: CRISP-DM</a:t>
            </a:r>
            <a:endParaRPr lang="en-US" sz="4400" dirty="0">
              <a:solidFill>
                <a:srgbClr val="2B2B2B"/>
              </a:solidFill>
              <a:latin typeface="Agrandir"/>
              <a:ea typeface="Agrandir"/>
              <a:cs typeface="Agrandir"/>
              <a:sym typeface="Agrandir"/>
            </a:endParaRPr>
          </a:p>
        </p:txBody>
      </p:sp>
    </p:spTree>
    <p:extLst>
      <p:ext uri="{BB962C8B-B14F-4D97-AF65-F5344CB8AC3E}">
        <p14:creationId xmlns:p14="http://schemas.microsoft.com/office/powerpoint/2010/main" val="381499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7620000" y="1638300"/>
            <a:ext cx="19770751" cy="18262535"/>
          </a:xfrm>
          <a:prstGeom prst="rect">
            <a:avLst/>
          </a:prstGeom>
        </p:spPr>
      </p:pic>
      <p:grpSp>
        <p:nvGrpSpPr>
          <p:cNvPr id="3" name="Group 3"/>
          <p:cNvGrpSpPr/>
          <p:nvPr/>
        </p:nvGrpSpPr>
        <p:grpSpPr>
          <a:xfrm>
            <a:off x="322674" y="1763335"/>
            <a:ext cx="17071152" cy="8031956"/>
            <a:chOff x="0" y="1228647"/>
            <a:chExt cx="22761536" cy="10709274"/>
          </a:xfrm>
        </p:grpSpPr>
        <p:sp>
          <p:nvSpPr>
            <p:cNvPr id="4" name="TextBox 4"/>
            <p:cNvSpPr txBox="1"/>
            <p:nvPr/>
          </p:nvSpPr>
          <p:spPr>
            <a:xfrm>
              <a:off x="0" y="11224389"/>
              <a:ext cx="22582168" cy="713532"/>
            </a:xfrm>
            <a:prstGeom prst="rect">
              <a:avLst/>
            </a:prstGeom>
          </p:spPr>
          <p:txBody>
            <a:bodyPr lIns="0" tIns="0" rIns="0" bIns="0" rtlCol="0" anchor="t">
              <a:spAutoFit/>
            </a:bodyPr>
            <a:lstStyle/>
            <a:p>
              <a:pPr marL="0" lvl="0" indent="0" algn="l">
                <a:lnSpc>
                  <a:spcPts val="4021"/>
                </a:lnSpc>
                <a:spcBef>
                  <a:spcPct val="0"/>
                </a:spcBef>
              </a:pPr>
              <a:endParaRPr/>
            </a:p>
          </p:txBody>
        </p:sp>
        <p:sp>
          <p:nvSpPr>
            <p:cNvPr id="5" name="TextBox 5"/>
            <p:cNvSpPr txBox="1"/>
            <p:nvPr/>
          </p:nvSpPr>
          <p:spPr>
            <a:xfrm>
              <a:off x="179368" y="1228647"/>
              <a:ext cx="22582168" cy="8492838"/>
            </a:xfrm>
            <a:prstGeom prst="rect">
              <a:avLst/>
            </a:prstGeom>
          </p:spPr>
          <p:txBody>
            <a:bodyPr lIns="0" tIns="0" rIns="0" bIns="0" rtlCol="0" anchor="t">
              <a:spAutoFit/>
            </a:bodyPr>
            <a:lstStyle/>
            <a:p>
              <a:pPr algn="l">
                <a:lnSpc>
                  <a:spcPts val="6576"/>
                </a:lnSpc>
              </a:pPr>
              <a:r>
                <a:rPr lang="en-US" sz="5480" b="1" dirty="0">
                  <a:solidFill>
                    <a:srgbClr val="2B2B2B"/>
                  </a:solidFill>
                  <a:latin typeface="Agrandir Bold"/>
                  <a:ea typeface="Agrandir Bold"/>
                  <a:cs typeface="Agrandir Bold"/>
                  <a:sym typeface="Agrandir Bold"/>
                </a:rPr>
                <a:t>Business Understanding</a:t>
              </a:r>
            </a:p>
            <a:p>
              <a:pPr algn="l">
                <a:lnSpc>
                  <a:spcPts val="4776"/>
                </a:lnSpc>
              </a:pPr>
              <a:endParaRPr lang="en-US" sz="5480" b="1" dirty="0">
                <a:solidFill>
                  <a:srgbClr val="2B2B2B"/>
                </a:solidFill>
                <a:latin typeface="Agrandir Bold"/>
                <a:ea typeface="Agrandir Bold"/>
                <a:cs typeface="Agrandir Bold"/>
                <a:sym typeface="Agrandir Bold"/>
              </a:endParaRPr>
            </a:p>
            <a:p>
              <a:pPr algn="l">
                <a:lnSpc>
                  <a:spcPts val="4776"/>
                </a:lnSpc>
              </a:pPr>
              <a:r>
                <a:rPr lang="en-US" sz="3980" b="1" dirty="0">
                  <a:solidFill>
                    <a:srgbClr val="2B2B2B"/>
                  </a:solidFill>
                  <a:latin typeface="Agrandir Bold"/>
                  <a:ea typeface="Agrandir Bold"/>
                  <a:cs typeface="Agrandir Bold"/>
                  <a:sym typeface="Agrandir Bold"/>
                </a:rPr>
                <a:t>Industry:</a:t>
              </a:r>
              <a:r>
                <a:rPr lang="en-US" sz="3980" dirty="0">
                  <a:solidFill>
                    <a:srgbClr val="2B2B2B"/>
                  </a:solidFill>
                  <a:latin typeface="Agrandir"/>
                  <a:ea typeface="Agrandir"/>
                  <a:cs typeface="Agrandir"/>
                  <a:sym typeface="Agrandir"/>
                </a:rPr>
                <a:t> Finance, specifically loan approvals and risk assessment</a:t>
              </a:r>
            </a:p>
            <a:p>
              <a:pPr algn="l">
                <a:lnSpc>
                  <a:spcPts val="4776"/>
                </a:lnSpc>
              </a:pPr>
              <a:r>
                <a:rPr lang="en-US" sz="3980" b="1" dirty="0">
                  <a:solidFill>
                    <a:srgbClr val="2B2B2B"/>
                  </a:solidFill>
                  <a:latin typeface="Agrandir Bold"/>
                  <a:ea typeface="Agrandir Bold"/>
                  <a:cs typeface="Agrandir Bold"/>
                  <a:sym typeface="Agrandir Bold"/>
                </a:rPr>
                <a:t>Challenge:</a:t>
              </a:r>
              <a:r>
                <a:rPr lang="en-US" sz="3980" dirty="0">
                  <a:solidFill>
                    <a:srgbClr val="2B2B2B"/>
                  </a:solidFill>
                  <a:latin typeface="Agrandir"/>
                  <a:ea typeface="Agrandir"/>
                  <a:cs typeface="Agrandir"/>
                  <a:sym typeface="Agrandir"/>
                </a:rPr>
                <a:t> Traditional loan models are often inaccurate due to poor data quality, missing values, and simplistic decision rules. These issues can lead to false approvals or rejections, impacting both lenders and applicants.</a:t>
              </a:r>
            </a:p>
            <a:p>
              <a:pPr algn="l">
                <a:lnSpc>
                  <a:spcPts val="4776"/>
                </a:lnSpc>
              </a:pPr>
              <a:r>
                <a:rPr lang="en-US" sz="3980" b="1" dirty="0">
                  <a:solidFill>
                    <a:srgbClr val="2B2B2B"/>
                  </a:solidFill>
                  <a:latin typeface="Agrandir Bold"/>
                  <a:ea typeface="Agrandir Bold"/>
                  <a:cs typeface="Agrandir Bold"/>
                  <a:sym typeface="Agrandir Bold"/>
                </a:rPr>
                <a:t>Impact:</a:t>
              </a:r>
              <a:r>
                <a:rPr lang="en-US" sz="3980" dirty="0">
                  <a:solidFill>
                    <a:srgbClr val="2B2B2B"/>
                  </a:solidFill>
                  <a:latin typeface="Agrandir"/>
                  <a:ea typeface="Agrandir"/>
                  <a:cs typeface="Agrandir"/>
                  <a:sym typeface="Agrandir"/>
                </a:rPr>
                <a:t> </a:t>
              </a:r>
              <a:r>
                <a:rPr lang="en-US" sz="3980" dirty="0" err="1">
                  <a:solidFill>
                    <a:srgbClr val="2B2B2B"/>
                  </a:solidFill>
                  <a:latin typeface="Agrandir"/>
                  <a:ea typeface="Agrandir"/>
                  <a:cs typeface="Agrandir"/>
                  <a:sym typeface="Agrandir"/>
                </a:rPr>
                <a:t>Predictify</a:t>
              </a:r>
              <a:r>
                <a:rPr lang="en-US" sz="3980" dirty="0">
                  <a:solidFill>
                    <a:srgbClr val="2B2B2B"/>
                  </a:solidFill>
                  <a:latin typeface="Agrandir"/>
                  <a:ea typeface="Agrandir"/>
                  <a:cs typeface="Agrandir"/>
                  <a:sym typeface="Agrandir"/>
                </a:rPr>
                <a:t> addresses these challenges by improving prediction accuracy, which in turn can reduce defaults and boost customer satisfaction.</a:t>
              </a:r>
            </a:p>
          </p:txBody>
        </p:sp>
      </p:grpSp>
      <p:pic>
        <p:nvPicPr>
          <p:cNvPr id="6" name="Picture 6"/>
          <p:cNvPicPr>
            <a:picLocks noChangeAspect="1"/>
          </p:cNvPicPr>
          <p:nvPr/>
        </p:nvPicPr>
        <p:blipFill>
          <a:blip r:embed="rId3">
            <a:alphaModFix amt="25000"/>
          </a:blip>
          <a:srcRect/>
          <a:stretch>
            <a:fillRect/>
          </a:stretch>
        </p:blipFill>
        <p:spPr>
          <a:xfrm rot="-3982960">
            <a:off x="14583043" y="-4302587"/>
            <a:ext cx="5352514" cy="7410352"/>
          </a:xfrm>
          <a:prstGeom prst="rect">
            <a:avLst/>
          </a:prstGeom>
        </p:spPr>
      </p:pic>
      <p:pic>
        <p:nvPicPr>
          <p:cNvPr id="7" name="Picture 7"/>
          <p:cNvPicPr>
            <a:picLocks noChangeAspect="1"/>
          </p:cNvPicPr>
          <p:nvPr/>
        </p:nvPicPr>
        <p:blipFill>
          <a:blip r:embed="rId4">
            <a:alphaModFix amt="25000"/>
          </a:blip>
          <a:srcRect/>
          <a:stretch>
            <a:fillRect/>
          </a:stretch>
        </p:blipFill>
        <p:spPr>
          <a:xfrm rot="-1644077">
            <a:off x="17024575" y="-1713292"/>
            <a:ext cx="5468057" cy="61080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29F3A06-F5FC-F5C5-BCF9-344B6E780B5C}"/>
              </a:ext>
            </a:extLst>
          </p:cNvPr>
          <p:cNvPicPr>
            <a:picLocks noChangeAspect="1"/>
          </p:cNvPicPr>
          <p:nvPr/>
        </p:nvPicPr>
        <p:blipFill>
          <a:blip r:embed="rId2"/>
          <a:stretch>
            <a:fillRect/>
          </a:stretch>
        </p:blipFill>
        <p:spPr>
          <a:xfrm>
            <a:off x="457200" y="5143500"/>
            <a:ext cx="17145000" cy="4267200"/>
          </a:xfrm>
          <a:prstGeom prst="rect">
            <a:avLst/>
          </a:prstGeom>
        </p:spPr>
      </p:pic>
      <p:sp>
        <p:nvSpPr>
          <p:cNvPr id="3" name="TextBox 2">
            <a:extLst>
              <a:ext uri="{FF2B5EF4-FFF2-40B4-BE49-F238E27FC236}">
                <a16:creationId xmlns:a16="http://schemas.microsoft.com/office/drawing/2014/main" id="{577BD2DC-6344-B66D-7F14-024A1847461D}"/>
              </a:ext>
            </a:extLst>
          </p:cNvPr>
          <p:cNvSpPr txBox="1"/>
          <p:nvPr/>
        </p:nvSpPr>
        <p:spPr>
          <a:xfrm>
            <a:off x="249543" y="65567"/>
            <a:ext cx="17658231" cy="786369"/>
          </a:xfrm>
          <a:prstGeom prst="rect">
            <a:avLst/>
          </a:prstGeom>
        </p:spPr>
        <p:txBody>
          <a:bodyPr wrap="square" lIns="0" tIns="0" rIns="0" bIns="0" rtlCol="0" anchor="t">
            <a:spAutoFit/>
          </a:bodyPr>
          <a:lstStyle/>
          <a:p>
            <a:pPr algn="l">
              <a:lnSpc>
                <a:spcPts val="6577"/>
              </a:lnSpc>
            </a:pPr>
            <a:r>
              <a:rPr lang="en-IN" altLang="en-US" sz="4400" b="1" dirty="0"/>
              <a:t>Data Understanding:</a:t>
            </a:r>
            <a:endParaRPr lang="en-US" sz="4400" dirty="0">
              <a:solidFill>
                <a:srgbClr val="2B2B2B"/>
              </a:solidFill>
              <a:latin typeface="Agrandir"/>
              <a:ea typeface="Agrandir"/>
              <a:cs typeface="Agrandir"/>
              <a:sym typeface="Agrandir"/>
            </a:endParaRPr>
          </a:p>
        </p:txBody>
      </p:sp>
      <p:sp>
        <p:nvSpPr>
          <p:cNvPr id="4" name="TextBox 2">
            <a:extLst>
              <a:ext uri="{FF2B5EF4-FFF2-40B4-BE49-F238E27FC236}">
                <a16:creationId xmlns:a16="http://schemas.microsoft.com/office/drawing/2014/main" id="{2832544B-9F5C-FB18-56C4-A366E157B3F8}"/>
              </a:ext>
            </a:extLst>
          </p:cNvPr>
          <p:cNvSpPr txBox="1"/>
          <p:nvPr/>
        </p:nvSpPr>
        <p:spPr>
          <a:xfrm>
            <a:off x="7543800" y="9138503"/>
            <a:ext cx="17658231" cy="696794"/>
          </a:xfrm>
          <a:prstGeom prst="rect">
            <a:avLst/>
          </a:prstGeom>
        </p:spPr>
        <p:txBody>
          <a:bodyPr wrap="square" lIns="0" tIns="0" rIns="0" bIns="0" rtlCol="0" anchor="t">
            <a:spAutoFit/>
          </a:bodyPr>
          <a:lstStyle/>
          <a:p>
            <a:pPr algn="l">
              <a:lnSpc>
                <a:spcPts val="6577"/>
              </a:lnSpc>
            </a:pPr>
            <a:r>
              <a:rPr lang="en-US" dirty="0">
                <a:solidFill>
                  <a:srgbClr val="2B2B2B"/>
                </a:solidFill>
                <a:latin typeface="Agrandir Bold"/>
                <a:ea typeface="Agrandir Bold"/>
                <a:cs typeface="Agrandir Bold"/>
                <a:sym typeface="Agrandir Bold"/>
              </a:rPr>
              <a:t>A snippet of the dataset</a:t>
            </a:r>
            <a:endParaRPr lang="en-US" dirty="0">
              <a:solidFill>
                <a:srgbClr val="2B2B2B"/>
              </a:solidFill>
              <a:latin typeface="Agrandir"/>
              <a:ea typeface="Agrandir"/>
              <a:cs typeface="Agrandir"/>
              <a:sym typeface="Agrandir"/>
            </a:endParaRPr>
          </a:p>
        </p:txBody>
      </p:sp>
      <p:sp>
        <p:nvSpPr>
          <p:cNvPr id="5" name="Text Box 4">
            <a:extLst>
              <a:ext uri="{FF2B5EF4-FFF2-40B4-BE49-F238E27FC236}">
                <a16:creationId xmlns:a16="http://schemas.microsoft.com/office/drawing/2014/main" id="{83AD531D-4E1C-B9CC-15C5-FA7F15760368}"/>
              </a:ext>
            </a:extLst>
          </p:cNvPr>
          <p:cNvSpPr txBox="1"/>
          <p:nvPr/>
        </p:nvSpPr>
        <p:spPr>
          <a:xfrm>
            <a:off x="249543" y="9936368"/>
            <a:ext cx="16383000" cy="323165"/>
          </a:xfrm>
          <a:prstGeom prst="rect">
            <a:avLst/>
          </a:prstGeom>
          <a:noFill/>
        </p:spPr>
        <p:txBody>
          <a:bodyPr wrap="square" rtlCol="0" anchor="t">
            <a:spAutoFit/>
          </a:bodyPr>
          <a:lstStyle/>
          <a:p>
            <a:r>
              <a:rPr lang="en-US" sz="1500">
                <a:hlinkClick r:id="rId3"/>
              </a:rPr>
              <a:t>https://www.kaggle.com/datasets/architsharma01/loan-approval-prediction-dataset</a:t>
            </a:r>
            <a:endParaRPr lang="en-US" sz="1500"/>
          </a:p>
        </p:txBody>
      </p:sp>
      <p:sp>
        <p:nvSpPr>
          <p:cNvPr id="7" name="TextBox 5">
            <a:extLst>
              <a:ext uri="{FF2B5EF4-FFF2-40B4-BE49-F238E27FC236}">
                <a16:creationId xmlns:a16="http://schemas.microsoft.com/office/drawing/2014/main" id="{020C922A-0CFA-0806-DC53-3A26F72C6902}"/>
              </a:ext>
            </a:extLst>
          </p:cNvPr>
          <p:cNvSpPr txBox="1"/>
          <p:nvPr/>
        </p:nvSpPr>
        <p:spPr>
          <a:xfrm>
            <a:off x="256631" y="800100"/>
            <a:ext cx="17809082" cy="6699911"/>
          </a:xfrm>
          <a:prstGeom prst="rect">
            <a:avLst/>
          </a:prstGeom>
        </p:spPr>
        <p:txBody>
          <a:bodyPr wrap="square" lIns="0" tIns="0" rIns="0" bIns="0" rtlCol="0" anchor="t">
            <a:spAutoFit/>
          </a:bodyPr>
          <a:lstStyle/>
          <a:p>
            <a:pPr algn="l">
              <a:lnSpc>
                <a:spcPts val="4776"/>
              </a:lnSpc>
            </a:pPr>
            <a:r>
              <a:rPr lang="en-US" sz="2400" b="1" dirty="0"/>
              <a:t>Source:</a:t>
            </a:r>
            <a:r>
              <a:rPr lang="en-US" sz="2400" dirty="0"/>
              <a:t> The dataset used is from Kaggle.</a:t>
            </a:r>
          </a:p>
          <a:p>
            <a:pPr algn="l">
              <a:lnSpc>
                <a:spcPts val="4776"/>
              </a:lnSpc>
            </a:pPr>
            <a:r>
              <a:rPr lang="en-US" sz="2400" b="1" dirty="0"/>
              <a:t>Volume: </a:t>
            </a:r>
            <a:r>
              <a:rPr lang="en-US" sz="2400" dirty="0"/>
              <a:t>The dataset contains 4269 records, offering sufficient data points to train, validate, and test</a:t>
            </a:r>
          </a:p>
          <a:p>
            <a:pPr algn="l">
              <a:lnSpc>
                <a:spcPts val="4776"/>
              </a:lnSpc>
            </a:pPr>
            <a:r>
              <a:rPr lang="en-US" sz="2400" b="1" dirty="0"/>
              <a:t>Variety: </a:t>
            </a:r>
            <a:r>
              <a:rPr lang="en-US" sz="2400" dirty="0"/>
              <a:t>The dataset consists of 13 distinct features, encompassing both numerical variables (e.g., income, loan amount) and categorical variables (e.g., gender, education, marital status)</a:t>
            </a:r>
          </a:p>
          <a:p>
            <a:pPr algn="l">
              <a:lnSpc>
                <a:spcPts val="4776"/>
              </a:lnSpc>
            </a:pPr>
            <a:r>
              <a:rPr lang="en-US" sz="2400" b="1" dirty="0"/>
              <a:t>Velocity:</a:t>
            </a:r>
            <a:r>
              <a:rPr lang="en-US" sz="2400" dirty="0"/>
              <a:t> Static data (not real-time).</a:t>
            </a:r>
          </a:p>
          <a:p>
            <a:pPr algn="l">
              <a:lnSpc>
                <a:spcPts val="4776"/>
              </a:lnSpc>
            </a:pPr>
            <a:r>
              <a:rPr lang="en-US" sz="2400" b="1" dirty="0"/>
              <a:t>Veracity:</a:t>
            </a:r>
            <a:r>
              <a:rPr lang="en-US" sz="2400" dirty="0"/>
              <a:t> Kaggle is considered a trusted source.</a:t>
            </a:r>
          </a:p>
          <a:p>
            <a:pPr algn="l">
              <a:lnSpc>
                <a:spcPts val="4776"/>
              </a:lnSpc>
            </a:pPr>
            <a:r>
              <a:rPr lang="en-US" sz="2400" b="1" dirty="0"/>
              <a:t>Value:</a:t>
            </a:r>
            <a:r>
              <a:rPr lang="en-US" sz="2400" dirty="0"/>
              <a:t> The dataset is suitable for predicting loan eligibility of applicants.</a:t>
            </a:r>
          </a:p>
          <a:p>
            <a:pPr algn="l">
              <a:lnSpc>
                <a:spcPts val="4776"/>
              </a:lnSpc>
            </a:pPr>
            <a:endParaRPr lang="en-US" sz="2400" dirty="0"/>
          </a:p>
          <a:p>
            <a:pPr algn="l">
              <a:lnSpc>
                <a:spcPts val="4776"/>
              </a:lnSpc>
            </a:pPr>
            <a:endParaRPr lang="en-US" sz="2400" dirty="0"/>
          </a:p>
          <a:p>
            <a:pPr algn="l">
              <a:lnSpc>
                <a:spcPts val="4776"/>
              </a:lnSpc>
            </a:pPr>
            <a:endParaRPr lang="en-US" sz="2400" dirty="0"/>
          </a:p>
          <a:p>
            <a:pPr algn="l">
              <a:lnSpc>
                <a:spcPts val="4776"/>
              </a:lnSpc>
            </a:pPr>
            <a:endParaRPr lang="en-US" sz="2400" dirty="0">
              <a:solidFill>
                <a:srgbClr val="2B2B2B"/>
              </a:solidFill>
              <a:latin typeface="Agrandir"/>
              <a:ea typeface="Agrandir"/>
              <a:cs typeface="Agrandir"/>
              <a:sym typeface="Agrandir"/>
            </a:endParaRPr>
          </a:p>
        </p:txBody>
      </p:sp>
    </p:spTree>
    <p:extLst>
      <p:ext uri="{BB962C8B-B14F-4D97-AF65-F5344CB8AC3E}">
        <p14:creationId xmlns:p14="http://schemas.microsoft.com/office/powerpoint/2010/main" val="254278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822F4-D5C5-B7FD-C78C-5988CF0D8009}"/>
              </a:ext>
            </a:extLst>
          </p:cNvPr>
          <p:cNvSpPr txBox="1"/>
          <p:nvPr/>
        </p:nvSpPr>
        <p:spPr>
          <a:xfrm>
            <a:off x="314884" y="2095500"/>
            <a:ext cx="17658231" cy="786369"/>
          </a:xfrm>
          <a:prstGeom prst="rect">
            <a:avLst/>
          </a:prstGeom>
        </p:spPr>
        <p:txBody>
          <a:bodyPr wrap="square" lIns="0" tIns="0" rIns="0" bIns="0" rtlCol="0" anchor="t">
            <a:spAutoFit/>
          </a:bodyPr>
          <a:lstStyle/>
          <a:p>
            <a:pPr algn="l">
              <a:lnSpc>
                <a:spcPts val="6577"/>
              </a:lnSpc>
            </a:pPr>
            <a:r>
              <a:rPr lang="en-IN" altLang="en-US" sz="4400" b="1"/>
              <a:t>Data Preparation:</a:t>
            </a:r>
            <a:endParaRPr lang="en-US" sz="4400" dirty="0">
              <a:solidFill>
                <a:srgbClr val="2B2B2B"/>
              </a:solidFill>
              <a:latin typeface="Agrandir"/>
              <a:ea typeface="Agrandir"/>
              <a:cs typeface="Agrandir"/>
              <a:sym typeface="Agrandir"/>
            </a:endParaRPr>
          </a:p>
        </p:txBody>
      </p:sp>
      <p:sp>
        <p:nvSpPr>
          <p:cNvPr id="3" name="TextBox 2">
            <a:extLst>
              <a:ext uri="{FF2B5EF4-FFF2-40B4-BE49-F238E27FC236}">
                <a16:creationId xmlns:a16="http://schemas.microsoft.com/office/drawing/2014/main" id="{4240A54D-9D56-630E-D6C3-F6D408B0B8A9}"/>
              </a:ext>
            </a:extLst>
          </p:cNvPr>
          <p:cNvSpPr txBox="1"/>
          <p:nvPr/>
        </p:nvSpPr>
        <p:spPr>
          <a:xfrm>
            <a:off x="762000" y="3390900"/>
            <a:ext cx="17448681" cy="3013646"/>
          </a:xfrm>
          <a:prstGeom prst="rect">
            <a:avLst/>
          </a:prstGeom>
        </p:spPr>
        <p:txBody>
          <a:bodyPr wrap="square" lIns="0" tIns="0" rIns="0" bIns="0" rtlCol="0" anchor="t">
            <a:spAutoFit/>
          </a:bodyPr>
          <a:lstStyle/>
          <a:p>
            <a:pPr marL="742950" indent="-742950">
              <a:lnSpc>
                <a:spcPts val="4707"/>
              </a:lnSpc>
              <a:buAutoNum type="arabicPeriod"/>
            </a:pPr>
            <a:r>
              <a:rPr lang="en-US" sz="4000" b="1" dirty="0"/>
              <a:t>Cleaning Data: </a:t>
            </a:r>
            <a:r>
              <a:rPr lang="en-US" sz="4000" dirty="0"/>
              <a:t>Removed leading and trailing spaces from column names</a:t>
            </a:r>
          </a:p>
          <a:p>
            <a:pPr marL="742950" indent="-742950">
              <a:lnSpc>
                <a:spcPts val="4707"/>
              </a:lnSpc>
              <a:buAutoNum type="arabicPeriod"/>
            </a:pPr>
            <a:r>
              <a:rPr lang="en-US" sz="4000" b="1" dirty="0"/>
              <a:t>Encoding Categorical Features</a:t>
            </a:r>
            <a:r>
              <a:rPr lang="en-US" sz="4000" dirty="0"/>
              <a:t>: Applied Label Encoding to convert categorical variables into numerical representations.</a:t>
            </a:r>
          </a:p>
          <a:p>
            <a:pPr marL="742950" indent="-742950">
              <a:lnSpc>
                <a:spcPts val="4707"/>
              </a:lnSpc>
              <a:buAutoNum type="arabicPeriod"/>
            </a:pPr>
            <a:r>
              <a:rPr lang="en-US" sz="4000" b="1" dirty="0"/>
              <a:t>Data Partitioning: </a:t>
            </a:r>
            <a:r>
              <a:rPr lang="en-US" sz="4000" dirty="0"/>
              <a:t>Split the dataset into training, validation, and test sets to evaluate model performance</a:t>
            </a:r>
            <a:endParaRPr lang="en-US" sz="4000" dirty="0">
              <a:solidFill>
                <a:srgbClr val="2B2B2B"/>
              </a:solidFill>
              <a:latin typeface="Agrandir"/>
              <a:sym typeface="Agrandir"/>
            </a:endParaRPr>
          </a:p>
        </p:txBody>
      </p:sp>
      <p:pic>
        <p:nvPicPr>
          <p:cNvPr id="5" name="Picture 2">
            <a:extLst>
              <a:ext uri="{FF2B5EF4-FFF2-40B4-BE49-F238E27FC236}">
                <a16:creationId xmlns:a16="http://schemas.microsoft.com/office/drawing/2014/main" id="{C86A7411-AE0E-F28B-247C-BE9D61EE0B92}"/>
              </a:ext>
            </a:extLst>
          </p:cNvPr>
          <p:cNvPicPr>
            <a:picLocks noChangeAspect="1"/>
          </p:cNvPicPr>
          <p:nvPr/>
        </p:nvPicPr>
        <p:blipFill>
          <a:blip r:embed="rId2">
            <a:alphaModFix amt="25000"/>
          </a:blip>
          <a:srcRect/>
          <a:stretch>
            <a:fillRect/>
          </a:stretch>
        </p:blipFill>
        <p:spPr>
          <a:xfrm>
            <a:off x="-6477000" y="1028700"/>
            <a:ext cx="19770751" cy="18262535"/>
          </a:xfrm>
          <a:prstGeom prst="rect">
            <a:avLst/>
          </a:prstGeom>
        </p:spPr>
      </p:pic>
    </p:spTree>
    <p:extLst>
      <p:ext uri="{BB962C8B-B14F-4D97-AF65-F5344CB8AC3E}">
        <p14:creationId xmlns:p14="http://schemas.microsoft.com/office/powerpoint/2010/main" val="71201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2" name="TextBox 2"/>
          <p:cNvSpPr txBox="1"/>
          <p:nvPr/>
        </p:nvSpPr>
        <p:spPr>
          <a:xfrm>
            <a:off x="341506" y="147236"/>
            <a:ext cx="17604988" cy="2124075"/>
          </a:xfrm>
          <a:prstGeom prst="rect">
            <a:avLst/>
          </a:prstGeom>
        </p:spPr>
        <p:txBody>
          <a:bodyPr lIns="0" tIns="0" rIns="0" bIns="0" rtlCol="0" anchor="t">
            <a:spAutoFit/>
          </a:bodyPr>
          <a:lstStyle/>
          <a:p>
            <a:pPr algn="l">
              <a:lnSpc>
                <a:spcPts val="6216"/>
              </a:lnSpc>
            </a:pPr>
            <a:r>
              <a:rPr lang="en-US" sz="5180" b="1" dirty="0">
                <a:solidFill>
                  <a:srgbClr val="2B2B2B"/>
                </a:solidFill>
                <a:latin typeface="Agrandir Bold"/>
                <a:ea typeface="Agrandir Bold"/>
                <a:cs typeface="Agrandir Bold"/>
                <a:sym typeface="Agrandir Bold"/>
              </a:rPr>
              <a:t>Modelling Pipeline</a:t>
            </a:r>
            <a:r>
              <a:rPr lang="en-US" sz="5180" dirty="0">
                <a:solidFill>
                  <a:srgbClr val="2B2B2B"/>
                </a:solidFill>
                <a:latin typeface="Agrandir"/>
                <a:ea typeface="Agrandir"/>
                <a:cs typeface="Agrandir"/>
                <a:sym typeface="Agrandir"/>
              </a:rPr>
              <a:t> :</a:t>
            </a:r>
          </a:p>
          <a:p>
            <a:pPr marL="0" lvl="0" indent="0" algn="l">
              <a:lnSpc>
                <a:spcPts val="4655"/>
              </a:lnSpc>
              <a:spcBef>
                <a:spcPct val="0"/>
              </a:spcBef>
            </a:pPr>
            <a:r>
              <a:rPr lang="en-US" sz="3879" dirty="0">
                <a:solidFill>
                  <a:srgbClr val="2B2B2B"/>
                </a:solidFill>
                <a:latin typeface="Agrandir"/>
                <a:ea typeface="Agrandir"/>
                <a:cs typeface="Agrandir"/>
                <a:sym typeface="Agrandir"/>
              </a:rPr>
              <a:t>Now lets go through the workflow, showing the sequential stages and tools used for data processing, model building, and deployment.</a:t>
            </a:r>
          </a:p>
        </p:txBody>
      </p:sp>
      <p:pic>
        <p:nvPicPr>
          <p:cNvPr id="3" name="Picture 3"/>
          <p:cNvPicPr>
            <a:picLocks noChangeAspect="1"/>
          </p:cNvPicPr>
          <p:nvPr/>
        </p:nvPicPr>
        <p:blipFill>
          <a:blip r:embed="rId2">
            <a:alphaModFix amt="25000"/>
          </a:blip>
          <a:srcRect/>
          <a:stretch>
            <a:fillRect/>
          </a:stretch>
        </p:blipFill>
        <p:spPr>
          <a:xfrm>
            <a:off x="-4810715" y="2950641"/>
            <a:ext cx="9621431" cy="9789932"/>
          </a:xfrm>
          <a:prstGeom prst="rect">
            <a:avLst/>
          </a:prstGeom>
        </p:spPr>
      </p:pic>
      <p:pic>
        <p:nvPicPr>
          <p:cNvPr id="4" name="Picture 4"/>
          <p:cNvPicPr>
            <a:picLocks noChangeAspect="1"/>
          </p:cNvPicPr>
          <p:nvPr/>
        </p:nvPicPr>
        <p:blipFill>
          <a:blip r:embed="rId3">
            <a:alphaModFix amt="50000"/>
          </a:blip>
          <a:srcRect/>
          <a:stretch>
            <a:fillRect/>
          </a:stretch>
        </p:blipFill>
        <p:spPr>
          <a:xfrm rot="9720163">
            <a:off x="13952980" y="-4638887"/>
            <a:ext cx="8670039" cy="8654721"/>
          </a:xfrm>
          <a:prstGeom prst="rect">
            <a:avLst/>
          </a:prstGeom>
        </p:spPr>
      </p:pic>
      <p:sp>
        <p:nvSpPr>
          <p:cNvPr id="5" name="TextBox 5"/>
          <p:cNvSpPr txBox="1"/>
          <p:nvPr/>
        </p:nvSpPr>
        <p:spPr>
          <a:xfrm>
            <a:off x="341506" y="2204636"/>
            <a:ext cx="17946494" cy="8266938"/>
          </a:xfrm>
          <a:prstGeom prst="rect">
            <a:avLst/>
          </a:prstGeom>
        </p:spPr>
        <p:txBody>
          <a:bodyPr lIns="0" tIns="0" rIns="0" bIns="0" rtlCol="0" anchor="t">
            <a:spAutoFit/>
          </a:bodyPr>
          <a:lstStyle/>
          <a:p>
            <a:pPr algn="l">
              <a:lnSpc>
                <a:spcPts val="4732"/>
              </a:lnSpc>
            </a:pPr>
            <a:r>
              <a:rPr lang="en-US" sz="3380" b="1" dirty="0">
                <a:solidFill>
                  <a:srgbClr val="2B2B2B"/>
                </a:solidFill>
                <a:latin typeface="Canva Sans Bold"/>
                <a:ea typeface="Canva Sans Bold"/>
                <a:cs typeface="Canva Sans Bold"/>
                <a:sym typeface="Canva Sans Bold"/>
              </a:rPr>
              <a:t>1. Data Source</a:t>
            </a:r>
          </a:p>
          <a:p>
            <a:pPr algn="l">
              <a:lnSpc>
                <a:spcPts val="4732"/>
              </a:lnSpc>
            </a:pPr>
            <a:r>
              <a:rPr lang="en-US" sz="3380" dirty="0">
                <a:solidFill>
                  <a:srgbClr val="2B2B2B"/>
                </a:solidFill>
                <a:latin typeface="Canva Sans"/>
                <a:ea typeface="Canva Sans"/>
                <a:cs typeface="Canva Sans"/>
                <a:sym typeface="Canva Sans"/>
              </a:rPr>
              <a:t>   - Kaggle and CSV files: The data originates from external sources like Kaggle datasets or locally stored CSV files.</a:t>
            </a:r>
          </a:p>
          <a:p>
            <a:pPr algn="l">
              <a:lnSpc>
                <a:spcPts val="4732"/>
              </a:lnSpc>
            </a:pPr>
            <a:r>
              <a:rPr lang="en-US" sz="3380" dirty="0">
                <a:solidFill>
                  <a:srgbClr val="2B2B2B"/>
                </a:solidFill>
                <a:latin typeface="Canva Sans"/>
                <a:ea typeface="Canva Sans"/>
                <a:cs typeface="Canva Sans"/>
                <a:sym typeface="Canva Sans"/>
              </a:rPr>
              <a:t> </a:t>
            </a:r>
            <a:r>
              <a:rPr lang="en-US" sz="3380" b="1" dirty="0">
                <a:solidFill>
                  <a:srgbClr val="2B2B2B"/>
                </a:solidFill>
                <a:latin typeface="Canva Sans Bold"/>
                <a:ea typeface="Canva Sans Bold"/>
                <a:cs typeface="Canva Sans Bold"/>
                <a:sym typeface="Canva Sans Bold"/>
              </a:rPr>
              <a:t>2. Data Storage</a:t>
            </a:r>
          </a:p>
          <a:p>
            <a:pPr algn="l">
              <a:lnSpc>
                <a:spcPts val="4732"/>
              </a:lnSpc>
            </a:pPr>
            <a:r>
              <a:rPr lang="en-US" sz="3380" dirty="0">
                <a:solidFill>
                  <a:srgbClr val="2B2B2B"/>
                </a:solidFill>
                <a:latin typeface="Canva Sans"/>
                <a:ea typeface="Canva Sans"/>
                <a:cs typeface="Canva Sans"/>
                <a:sym typeface="Canva Sans"/>
              </a:rPr>
              <a:t>   - GitHub: Acts as the repository to store, version, and manage the code and data, providing a centralized storage.</a:t>
            </a:r>
          </a:p>
          <a:p>
            <a:pPr algn="l">
              <a:lnSpc>
                <a:spcPts val="4732"/>
              </a:lnSpc>
            </a:pPr>
            <a:r>
              <a:rPr lang="en-US" sz="3380" b="1" dirty="0">
                <a:solidFill>
                  <a:srgbClr val="2B2B2B"/>
                </a:solidFill>
                <a:latin typeface="Canva Sans Bold"/>
                <a:ea typeface="Canva Sans Bold"/>
                <a:cs typeface="Canva Sans Bold"/>
                <a:sym typeface="Canva Sans Bold"/>
              </a:rPr>
              <a:t>3. Extract &amp; Load</a:t>
            </a:r>
          </a:p>
          <a:p>
            <a:pPr algn="l">
              <a:lnSpc>
                <a:spcPts val="4732"/>
              </a:lnSpc>
            </a:pPr>
            <a:r>
              <a:rPr lang="en-US" sz="3380" dirty="0">
                <a:solidFill>
                  <a:srgbClr val="2B2B2B"/>
                </a:solidFill>
                <a:latin typeface="Canva Sans"/>
                <a:ea typeface="Canva Sans"/>
                <a:cs typeface="Canva Sans"/>
                <a:sym typeface="Canva Sans"/>
              </a:rPr>
              <a:t>   -</a:t>
            </a:r>
            <a:r>
              <a:rPr lang="en-US" sz="3380" dirty="0" err="1">
                <a:solidFill>
                  <a:srgbClr val="2B2B2B"/>
                </a:solidFill>
                <a:latin typeface="Canva Sans"/>
                <a:ea typeface="Canva Sans"/>
                <a:cs typeface="Canva Sans"/>
                <a:sym typeface="Canva Sans"/>
              </a:rPr>
              <a:t>Jupyter</a:t>
            </a:r>
            <a:r>
              <a:rPr lang="en-US" sz="3380" dirty="0">
                <a:solidFill>
                  <a:srgbClr val="2B2B2B"/>
                </a:solidFill>
                <a:latin typeface="Canva Sans"/>
                <a:ea typeface="Canva Sans"/>
                <a:cs typeface="Canva Sans"/>
                <a:sym typeface="Canva Sans"/>
              </a:rPr>
              <a:t> Notebook and VS Code: These tools are used for loading and managing the data. They serve as Integrated Development Environments (IDEs) where the code for data extraction, loading, and processing is written and executed.</a:t>
            </a:r>
          </a:p>
          <a:p>
            <a:pPr algn="l">
              <a:lnSpc>
                <a:spcPts val="4732"/>
              </a:lnSpc>
            </a:pPr>
            <a:r>
              <a:rPr lang="en-US" sz="3380" b="1" dirty="0">
                <a:solidFill>
                  <a:srgbClr val="2B2B2B"/>
                </a:solidFill>
                <a:latin typeface="Canva Sans Bold"/>
                <a:ea typeface="Canva Sans Bold"/>
                <a:cs typeface="Canva Sans Bold"/>
                <a:sym typeface="Canva Sans Bold"/>
              </a:rPr>
              <a:t>4. Data Preprocessing</a:t>
            </a:r>
          </a:p>
          <a:p>
            <a:pPr algn="l">
              <a:lnSpc>
                <a:spcPts val="4732"/>
              </a:lnSpc>
            </a:pPr>
            <a:r>
              <a:rPr lang="en-US" sz="3380" dirty="0">
                <a:solidFill>
                  <a:srgbClr val="2B2B2B"/>
                </a:solidFill>
                <a:latin typeface="Canva Sans"/>
                <a:ea typeface="Canva Sans"/>
                <a:cs typeface="Canva Sans"/>
                <a:sym typeface="Canva Sans"/>
              </a:rPr>
              <a:t>   -Python with libraries like NumPy and Pandas: This stage involves cleaning, transforming, and preparing the data for analysis.</a:t>
            </a:r>
          </a:p>
          <a:p>
            <a:pPr algn="l">
              <a:lnSpc>
                <a:spcPts val="3752"/>
              </a:lnSpc>
            </a:pPr>
            <a:endParaRPr lang="en-US" sz="3380" dirty="0">
              <a:solidFill>
                <a:srgbClr val="2B2B2B"/>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806</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Canva Sans</vt:lpstr>
      <vt:lpstr>Canva Sans Bold</vt:lpstr>
      <vt:lpstr>Agrandir</vt:lpstr>
      <vt:lpstr>Agrandir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Loan Eligibility System</dc:title>
  <dc:creator>Nikitha Yarlagadda</dc:creator>
  <cp:lastModifiedBy>Labba, Yeswanth</cp:lastModifiedBy>
  <cp:revision>9</cp:revision>
  <dcterms:created xsi:type="dcterms:W3CDTF">2006-08-16T00:00:00Z</dcterms:created>
  <dcterms:modified xsi:type="dcterms:W3CDTF">2024-12-09T05:03:00Z</dcterms:modified>
  <dc:identifier>DAGTfvGEjG4</dc:identifier>
</cp:coreProperties>
</file>