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4" d="100"/>
          <a:sy n="94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58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0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0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6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CD3C49-A59D-4F35-80DD-35477788C4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5BCD8B-307F-466E-9F82-0A2801C1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ohitemao-financial-sentiment-analysi-sentiment-analysis-tmtu6a.streamlit.app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1B3D4-254F-F32D-4AA9-79F7FE679AD7}"/>
              </a:ext>
            </a:extLst>
          </p:cNvPr>
          <p:cNvSpPr txBox="1"/>
          <p:nvPr/>
        </p:nvSpPr>
        <p:spPr>
          <a:xfrm>
            <a:off x="1826652" y="170668"/>
            <a:ext cx="853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P- GROUP-3</a:t>
            </a:r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3CB91-140B-EEAE-7C21-EEA5EBA9B653}"/>
              </a:ext>
            </a:extLst>
          </p:cNvPr>
          <p:cNvSpPr/>
          <p:nvPr/>
        </p:nvSpPr>
        <p:spPr>
          <a:xfrm>
            <a:off x="3094264" y="1284231"/>
            <a:ext cx="63898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SENTIMENT ANALYSIS </a:t>
            </a:r>
            <a:endParaRPr lang="en-US" sz="36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AEEF9-847C-454B-71AA-9BEE53000FED}"/>
              </a:ext>
            </a:extLst>
          </p:cNvPr>
          <p:cNvSpPr txBox="1"/>
          <p:nvPr/>
        </p:nvSpPr>
        <p:spPr>
          <a:xfrm>
            <a:off x="6856384" y="2432035"/>
            <a:ext cx="2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2060"/>
                </a:solidFill>
              </a:rPr>
              <a:t>Presented By: </a:t>
            </a:r>
            <a:r>
              <a:rPr lang="en-US" sz="2000" dirty="0">
                <a:solidFill>
                  <a:srgbClr val="002060"/>
                </a:solidFill>
              </a:rPr>
              <a:t>-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9890D-E8A0-4FCC-599F-594893DC75A3}"/>
              </a:ext>
            </a:extLst>
          </p:cNvPr>
          <p:cNvSpPr txBox="1"/>
          <p:nvPr/>
        </p:nvSpPr>
        <p:spPr>
          <a:xfrm>
            <a:off x="6692713" y="3292668"/>
            <a:ext cx="572457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Zambare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Linay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Prashant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Manish Shantaram Mohite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Pratik Vilas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Thete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Yash Ramchandra Bhosale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Ponugupati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Venkata Sai </a:t>
            </a:r>
            <a:r>
              <a:rPr lang="en-IN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Sanjiwani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Wadhave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Yash Chandrashekhar Wani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863DC1-14EC-E7D8-B307-75410F07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" y="2149686"/>
            <a:ext cx="5539988" cy="3974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2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61F58-21B7-01A5-338C-EA9A00429F7E}"/>
              </a:ext>
            </a:extLst>
          </p:cNvPr>
          <p:cNvSpPr txBox="1"/>
          <p:nvPr/>
        </p:nvSpPr>
        <p:spPr>
          <a:xfrm>
            <a:off x="3405809" y="3189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1.Tf-idf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940D-7F90-0674-E21F-CF8022B30344}"/>
              </a:ext>
            </a:extLst>
          </p:cNvPr>
          <p:cNvSpPr txBox="1"/>
          <p:nvPr/>
        </p:nvSpPr>
        <p:spPr>
          <a:xfrm>
            <a:off x="583096" y="1502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Support Vector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70DB5-4D6D-5242-6F66-1904ED07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" y="4239879"/>
            <a:ext cx="3810532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6AA69C-7179-EAD5-5916-550A80787136}"/>
              </a:ext>
            </a:extLst>
          </p:cNvPr>
          <p:cNvSpPr txBox="1"/>
          <p:nvPr/>
        </p:nvSpPr>
        <p:spPr>
          <a:xfrm>
            <a:off x="4664765" y="1493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 Classifier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4F253-C592-F1DD-4C39-EF797350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6" y="2214408"/>
            <a:ext cx="3810532" cy="1711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F768B-AAA9-1E67-586A-AE042976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3" y="4265513"/>
            <a:ext cx="3848637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8AC34D-9167-A116-E6D5-AF171DC2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134" y="2147724"/>
            <a:ext cx="3886742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D90EFB-E507-0779-7AC6-F739085F73FD}"/>
              </a:ext>
            </a:extLst>
          </p:cNvPr>
          <p:cNvSpPr txBox="1"/>
          <p:nvPr/>
        </p:nvSpPr>
        <p:spPr>
          <a:xfrm>
            <a:off x="8693426" y="15116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Multinomial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navie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bayes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5BB560-0F1B-5AD5-792C-260BD3712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838" y="4322307"/>
            <a:ext cx="3991532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5007B3-4EF2-D9FB-D110-94DEE0999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3568" y="2093469"/>
            <a:ext cx="3867690" cy="1952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7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AD4BE-9B5A-5367-4903-BE1B7D03E626}"/>
              </a:ext>
            </a:extLst>
          </p:cNvPr>
          <p:cNvSpPr txBox="1"/>
          <p:nvPr/>
        </p:nvSpPr>
        <p:spPr>
          <a:xfrm>
            <a:off x="4810540" y="385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Word2Vec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D42C4-F78C-2971-8ED9-D3886120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6" y="1974859"/>
            <a:ext cx="3781953" cy="1848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F33F1-572B-FDD4-8562-284C4E43E1BD}"/>
              </a:ext>
            </a:extLst>
          </p:cNvPr>
          <p:cNvSpPr txBox="1"/>
          <p:nvPr/>
        </p:nvSpPr>
        <p:spPr>
          <a:xfrm>
            <a:off x="7499990" y="11366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XGBM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2D09A-78DB-FD31-FCB6-7B8470C6FE8E}"/>
              </a:ext>
            </a:extLst>
          </p:cNvPr>
          <p:cNvSpPr txBox="1"/>
          <p:nvPr/>
        </p:nvSpPr>
        <p:spPr>
          <a:xfrm>
            <a:off x="987601" y="11863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 Classifier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11B87-932D-2CDB-67E5-5F0B5AD3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89" y="4296229"/>
            <a:ext cx="4748565" cy="2425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FC7632-B7E4-1746-6E63-C6139940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9" y="1883018"/>
            <a:ext cx="3781953" cy="18481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A2972-5354-06E5-2047-76525E25C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89" y="1883018"/>
            <a:ext cx="4748565" cy="2313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91CACD-3720-8B43-0FE2-33977AA71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6" y="4296229"/>
            <a:ext cx="4619310" cy="2396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BA4EE5-DB6C-D9BF-67FE-81F68157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9" y="1974860"/>
            <a:ext cx="4639669" cy="226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1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2B521-1CEF-BDE3-C0BB-B0F7EF90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56" y="1149446"/>
            <a:ext cx="5391902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1DA1-4FE9-053D-8B07-F0B626ADDDCD}"/>
              </a:ext>
            </a:extLst>
          </p:cNvPr>
          <p:cNvSpPr txBox="1"/>
          <p:nvPr/>
        </p:nvSpPr>
        <p:spPr>
          <a:xfrm>
            <a:off x="4810540" y="385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Word2Vec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A8AD-2848-0BBF-81D0-50EFBE3DD5EA}"/>
              </a:ext>
            </a:extLst>
          </p:cNvPr>
          <p:cNvSpPr txBox="1"/>
          <p:nvPr/>
        </p:nvSpPr>
        <p:spPr>
          <a:xfrm>
            <a:off x="7858540" y="1837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XGBM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5035B-8F10-CA86-48FA-2E9B938CF2E8}"/>
              </a:ext>
            </a:extLst>
          </p:cNvPr>
          <p:cNvSpPr txBox="1"/>
          <p:nvPr/>
        </p:nvSpPr>
        <p:spPr>
          <a:xfrm>
            <a:off x="702365" y="1951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FE4D8-71D1-E02C-8DED-6EB89EF4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3" y="2488040"/>
            <a:ext cx="5134692" cy="4039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CEB34-FB81-C65C-B627-D36B7341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18" y="2297214"/>
            <a:ext cx="5239481" cy="4239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695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045BA-64B1-4766-3A2D-BAECBFF8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" y="2154388"/>
            <a:ext cx="5296639" cy="2000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87B95-79EB-CB14-004F-7C02FF0A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4" y="4557427"/>
            <a:ext cx="5296639" cy="1882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0C00A-AF2A-55A3-4136-F5DCCB95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440" y="2169918"/>
            <a:ext cx="5163271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83B9C-D7B2-5675-968C-5E6566082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95" y="4525429"/>
            <a:ext cx="5377411" cy="1961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FF03E-10ED-0609-C77A-EF88146E38A8}"/>
              </a:ext>
            </a:extLst>
          </p:cNvPr>
          <p:cNvSpPr txBox="1"/>
          <p:nvPr/>
        </p:nvSpPr>
        <p:spPr>
          <a:xfrm>
            <a:off x="1921565" y="16511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SVM_Tfidf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D7C57-1720-54A2-9486-5E6868DD2BA5}"/>
              </a:ext>
            </a:extLst>
          </p:cNvPr>
          <p:cNvSpPr txBox="1"/>
          <p:nvPr/>
        </p:nvSpPr>
        <p:spPr>
          <a:xfrm>
            <a:off x="8017565" y="16511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RF_tfidf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F3820-2538-8F4D-486E-BD7328CBC867}"/>
              </a:ext>
            </a:extLst>
          </p:cNvPr>
          <p:cNvSpPr txBox="1"/>
          <p:nvPr/>
        </p:nvSpPr>
        <p:spPr>
          <a:xfrm>
            <a:off x="4491226" y="370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Word2Vec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83741C-7251-BCC0-7933-F96169A88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600" y="872888"/>
            <a:ext cx="7010400" cy="778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7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04A8-DC58-4FA1-A9AF-41D892217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56093"/>
              </p:ext>
            </p:extLst>
          </p:nvPr>
        </p:nvGraphicFramePr>
        <p:xfrm>
          <a:off x="0" y="1337733"/>
          <a:ext cx="12192000" cy="381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783">
                  <a:extLst>
                    <a:ext uri="{9D8B030D-6E8A-4147-A177-3AD203B41FA5}">
                      <a16:colId xmlns:a16="http://schemas.microsoft.com/office/drawing/2014/main" val="4034896369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1872069838"/>
                    </a:ext>
                  </a:extLst>
                </a:gridCol>
                <a:gridCol w="1890324">
                  <a:extLst>
                    <a:ext uri="{9D8B030D-6E8A-4147-A177-3AD203B41FA5}">
                      <a16:colId xmlns:a16="http://schemas.microsoft.com/office/drawing/2014/main" val="1839022178"/>
                    </a:ext>
                  </a:extLst>
                </a:gridCol>
                <a:gridCol w="1555241">
                  <a:extLst>
                    <a:ext uri="{9D8B030D-6E8A-4147-A177-3AD203B41FA5}">
                      <a16:colId xmlns:a16="http://schemas.microsoft.com/office/drawing/2014/main" val="265200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Claassifier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187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32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04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Multinomial </a:t>
                      </a: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navie</a:t>
                      </a: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8697"/>
                  </a:ext>
                </a:extLst>
              </a:tr>
              <a:tr h="4739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2.Word2Vec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9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XGBM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80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3.Word2Vec ( Balancing data SMOTEEN)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67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XGBM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55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SVM_Tfidf</a:t>
                      </a:r>
                      <a:endParaRPr lang="en-IN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720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</a:t>
                      </a: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RF_tfidf</a:t>
                      </a:r>
                      <a:endParaRPr lang="en-IN" b="1" i="0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598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FE2A7A-7852-1F68-5734-69FF459C0DBD}"/>
              </a:ext>
            </a:extLst>
          </p:cNvPr>
          <p:cNvSpPr txBox="1"/>
          <p:nvPr/>
        </p:nvSpPr>
        <p:spPr>
          <a:xfrm>
            <a:off x="4465982" y="645996"/>
            <a:ext cx="2975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Model Summery</a:t>
            </a:r>
          </a:p>
        </p:txBody>
      </p:sp>
    </p:spTree>
    <p:extLst>
      <p:ext uri="{BB962C8B-B14F-4D97-AF65-F5344CB8AC3E}">
        <p14:creationId xmlns:p14="http://schemas.microsoft.com/office/powerpoint/2010/main" val="346027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D6D5B-9498-C947-7208-A3916B790514}"/>
              </a:ext>
            </a:extLst>
          </p:cNvPr>
          <p:cNvSpPr txBox="1"/>
          <p:nvPr/>
        </p:nvSpPr>
        <p:spPr>
          <a:xfrm>
            <a:off x="626639" y="1650842"/>
            <a:ext cx="109993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Conclusion:</a:t>
            </a:r>
          </a:p>
          <a:p>
            <a:pPr marL="342900" indent="-342900">
              <a:buAutoNum type="arabicPeriod"/>
            </a:pPr>
            <a:r>
              <a:rPr lang="en-IN" sz="2800" dirty="0"/>
              <a:t>Without balancing data we can see that the model work well in </a:t>
            </a:r>
            <a:r>
              <a:rPr lang="en-IN" sz="2800" dirty="0" err="1"/>
              <a:t>trainig</a:t>
            </a:r>
            <a:r>
              <a:rPr lang="en-IN" sz="2800" dirty="0"/>
              <a:t> but work poor in test data</a:t>
            </a:r>
          </a:p>
          <a:p>
            <a:pPr marL="342900" indent="-342900">
              <a:buAutoNum type="arabicPeriod"/>
            </a:pPr>
            <a:r>
              <a:rPr lang="en-IN" sz="2800" dirty="0"/>
              <a:t>After balancing the data by  SMOTEEN accuracy of model improved in testing data as well.</a:t>
            </a:r>
          </a:p>
          <a:p>
            <a:pPr marL="342900" indent="-342900">
              <a:buAutoNum type="arabicPeriod"/>
            </a:pPr>
            <a:r>
              <a:rPr lang="en-IN" sz="2800" dirty="0"/>
              <a:t>From all model Word2Vec model with SVM_TFIDF and </a:t>
            </a:r>
            <a:r>
              <a:rPr lang="en-IN" sz="2800" dirty="0" err="1"/>
              <a:t>Random_forest_TFIDF</a:t>
            </a:r>
            <a:r>
              <a:rPr lang="en-IN" sz="2800" dirty="0"/>
              <a:t> work well hence we are selecting the SVM_TFIDF model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43746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29165-6070-AF35-B3C9-B529BBB73283}"/>
              </a:ext>
            </a:extLst>
          </p:cNvPr>
          <p:cNvSpPr txBox="1"/>
          <p:nvPr/>
        </p:nvSpPr>
        <p:spPr>
          <a:xfrm>
            <a:off x="2307771" y="798285"/>
            <a:ext cx="691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Model Deployment Using </a:t>
            </a:r>
            <a:r>
              <a:rPr lang="en-IN" sz="2800" dirty="0" err="1"/>
              <a:t>Streamlit</a:t>
            </a:r>
            <a:r>
              <a:rPr lang="en-IN" sz="2800" dirty="0"/>
              <a:t> and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85E0B-A6D1-7E15-716C-6F82F1468FED}"/>
              </a:ext>
            </a:extLst>
          </p:cNvPr>
          <p:cNvSpPr txBox="1"/>
          <p:nvPr/>
        </p:nvSpPr>
        <p:spPr>
          <a:xfrm>
            <a:off x="1103086" y="3643085"/>
            <a:ext cx="965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hlinkClick r:id="rId2"/>
              </a:rPr>
              <a:t>https://mohitemao-financial-sentiment-analysi-sentiment-analysis-tmtu6a.streamlit.app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1BC73-BAEE-8948-C335-E7FD22998A42}"/>
              </a:ext>
            </a:extLst>
          </p:cNvPr>
          <p:cNvSpPr txBox="1"/>
          <p:nvPr/>
        </p:nvSpPr>
        <p:spPr>
          <a:xfrm>
            <a:off x="1286212" y="2297629"/>
            <a:ext cx="702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Please find attached link of Model Deployment:</a:t>
            </a:r>
          </a:p>
        </p:txBody>
      </p:sp>
    </p:spTree>
    <p:extLst>
      <p:ext uri="{BB962C8B-B14F-4D97-AF65-F5344CB8AC3E}">
        <p14:creationId xmlns:p14="http://schemas.microsoft.com/office/powerpoint/2010/main" val="395087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C0E8-3802-AA3F-A4CB-D28F3F0550CE}"/>
              </a:ext>
            </a:extLst>
          </p:cNvPr>
          <p:cNvSpPr txBox="1"/>
          <p:nvPr/>
        </p:nvSpPr>
        <p:spPr>
          <a:xfrm>
            <a:off x="4441372" y="2967335"/>
            <a:ext cx="2944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15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BD651D-5BBF-61A1-B418-8ABF467979EF}"/>
              </a:ext>
            </a:extLst>
          </p:cNvPr>
          <p:cNvSpPr txBox="1"/>
          <p:nvPr/>
        </p:nvSpPr>
        <p:spPr>
          <a:xfrm>
            <a:off x="1915886" y="679926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09FE8-B498-F8FB-3567-041E714DB12A}"/>
              </a:ext>
            </a:extLst>
          </p:cNvPr>
          <p:cNvSpPr txBox="1"/>
          <p:nvPr/>
        </p:nvSpPr>
        <p:spPr>
          <a:xfrm>
            <a:off x="7141029" y="7074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Duplicate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ED8C-EFB4-9FC9-4E20-6085F956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8" y="1499262"/>
            <a:ext cx="5012077" cy="5034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CE122-27C3-793E-0D5B-340838E6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5" y="1499262"/>
            <a:ext cx="5922637" cy="3841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16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1" y="437891"/>
            <a:ext cx="77852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46996-B547-02FD-F038-CF0927BF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75" y="1724867"/>
            <a:ext cx="6853730" cy="416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11976-EDD8-F242-12B3-266700AA4282}"/>
              </a:ext>
            </a:extLst>
          </p:cNvPr>
          <p:cNvSpPr txBox="1"/>
          <p:nvPr/>
        </p:nvSpPr>
        <p:spPr>
          <a:xfrm>
            <a:off x="3909620" y="446907"/>
            <a:ext cx="3640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Distribution of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B1C8-F679-4799-C9D4-D5B6295E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867"/>
            <a:ext cx="540142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1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1FB23-857A-3C0D-6005-C258FE13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4" y="1722518"/>
            <a:ext cx="5106759" cy="4083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D0D6F-91F1-AC73-F6C9-BF0F65A36B51}"/>
              </a:ext>
            </a:extLst>
          </p:cNvPr>
          <p:cNvSpPr txBox="1"/>
          <p:nvPr/>
        </p:nvSpPr>
        <p:spPr>
          <a:xfrm>
            <a:off x="5473828" y="1722517"/>
            <a:ext cx="66165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By viewing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wordcloud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the dataset we can see the there are many links found in the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many currency names found in the sentences which does not influence the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many years and share values are reported comparing its previous years reports which cannot be used in sentiment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many measurements are found along with their units which do not contribute to the sentiments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many organization names and country names which cannot influence sentiments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hence there are many symbols and some words with different cases we can carry over preprocessing of the data and then carry on these analysis part</a:t>
            </a:r>
          </a:p>
        </p:txBody>
      </p:sp>
    </p:spTree>
    <p:extLst>
      <p:ext uri="{BB962C8B-B14F-4D97-AF65-F5344CB8AC3E}">
        <p14:creationId xmlns:p14="http://schemas.microsoft.com/office/powerpoint/2010/main" val="39310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D0452-3097-F15B-A3C8-6F59EF89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3" y="852705"/>
            <a:ext cx="8204696" cy="53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755E8-AC89-1AED-517E-3FE5F5C7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9" y="1134995"/>
            <a:ext cx="4948531" cy="248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51BDE-6A2B-0F03-FBE8-61F13940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39" y="1137797"/>
            <a:ext cx="4948532" cy="2479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F0089-B329-7B51-FA0C-CB82F8527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77" y="4326278"/>
            <a:ext cx="4958363" cy="2484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1FC2B-7CBB-DCE5-014A-BFFE332B9CC8}"/>
              </a:ext>
            </a:extLst>
          </p:cNvPr>
          <p:cNvSpPr txBox="1"/>
          <p:nvPr/>
        </p:nvSpPr>
        <p:spPr>
          <a:xfrm>
            <a:off x="5730939" y="4326278"/>
            <a:ext cx="59003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see from three </a:t>
            </a:r>
            <a:r>
              <a:rPr lang="en-IN" sz="2000" dirty="0" err="1"/>
              <a:t>wordcloud</a:t>
            </a:r>
            <a:r>
              <a:rPr lang="en-IN" sz="2000" dirty="0"/>
              <a:t> that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Three dataset has some common words that  words are domain specific and not make any contribution towards sentiment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277C3-B243-CE7B-7CBC-E29058A733A5}"/>
              </a:ext>
            </a:extLst>
          </p:cNvPr>
          <p:cNvSpPr txBox="1"/>
          <p:nvPr/>
        </p:nvSpPr>
        <p:spPr>
          <a:xfrm>
            <a:off x="1770743" y="611775"/>
            <a:ext cx="1230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37807-66E2-91AF-3216-C79CC6B0A7EA}"/>
              </a:ext>
            </a:extLst>
          </p:cNvPr>
          <p:cNvSpPr txBox="1"/>
          <p:nvPr/>
        </p:nvSpPr>
        <p:spPr>
          <a:xfrm>
            <a:off x="7786915" y="603224"/>
            <a:ext cx="149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8387E-299F-82EA-FE1C-FB16AF376362}"/>
              </a:ext>
            </a:extLst>
          </p:cNvPr>
          <p:cNvSpPr txBox="1"/>
          <p:nvPr/>
        </p:nvSpPr>
        <p:spPr>
          <a:xfrm>
            <a:off x="1735882" y="3710372"/>
            <a:ext cx="125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D61EC-457D-D035-672E-45CF2C682B21}"/>
              </a:ext>
            </a:extLst>
          </p:cNvPr>
          <p:cNvSpPr txBox="1"/>
          <p:nvPr/>
        </p:nvSpPr>
        <p:spPr>
          <a:xfrm>
            <a:off x="3545596" y="109986"/>
            <a:ext cx="465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WordCloud</a:t>
            </a:r>
            <a:r>
              <a:rPr lang="en-IN" sz="2800" dirty="0"/>
              <a:t> for three Category</a:t>
            </a:r>
          </a:p>
        </p:txBody>
      </p:sp>
    </p:spTree>
    <p:extLst>
      <p:ext uri="{BB962C8B-B14F-4D97-AF65-F5344CB8AC3E}">
        <p14:creationId xmlns:p14="http://schemas.microsoft.com/office/powerpoint/2010/main" val="30792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CB11E-8644-47AF-CF6D-3150566B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4" y="1147587"/>
            <a:ext cx="3730067" cy="4562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AA5D-CE96-3E36-11A9-515A8258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44" y="1090143"/>
            <a:ext cx="3658111" cy="4620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06E2C-A619-E816-E0D7-59A15683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60" y="1090143"/>
            <a:ext cx="3798094" cy="4620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A79B3-4172-707B-C250-5524DFF2CFE0}"/>
              </a:ext>
            </a:extLst>
          </p:cNvPr>
          <p:cNvSpPr txBox="1"/>
          <p:nvPr/>
        </p:nvSpPr>
        <p:spPr>
          <a:xfrm>
            <a:off x="3092927" y="246743"/>
            <a:ext cx="717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Top 50 words that are common in three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C06AE-EE63-4BDB-D871-E50743759674}"/>
              </a:ext>
            </a:extLst>
          </p:cNvPr>
          <p:cNvSpPr txBox="1"/>
          <p:nvPr/>
        </p:nvSpPr>
        <p:spPr>
          <a:xfrm>
            <a:off x="441503" y="5862107"/>
            <a:ext cx="1175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looking at the unigram most of the words are common in thee category also the stop words are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Before removing the common words and stop words we plot bigram to check impact on polarity.it is observed that the some bigrams are common that we will remove from data</a:t>
            </a:r>
          </a:p>
        </p:txBody>
      </p:sp>
    </p:spTree>
    <p:extLst>
      <p:ext uri="{BB962C8B-B14F-4D97-AF65-F5344CB8AC3E}">
        <p14:creationId xmlns:p14="http://schemas.microsoft.com/office/powerpoint/2010/main" val="2384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32497-E248-9D41-5E2A-006D58D7AE01}"/>
              </a:ext>
            </a:extLst>
          </p:cNvPr>
          <p:cNvSpPr txBox="1"/>
          <p:nvPr/>
        </p:nvSpPr>
        <p:spPr>
          <a:xfrm>
            <a:off x="2521961" y="972458"/>
            <a:ext cx="768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Comparing the polarity score on cleaned data and without cleaned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41AB-D284-A768-BB9A-107CDDF4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7" y="1588744"/>
            <a:ext cx="10980601" cy="5024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0433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223</TotalTime>
  <Words>414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mohite</dc:creator>
  <cp:lastModifiedBy>Lenovo</cp:lastModifiedBy>
  <cp:revision>37</cp:revision>
  <dcterms:created xsi:type="dcterms:W3CDTF">2023-03-10T14:03:21Z</dcterms:created>
  <dcterms:modified xsi:type="dcterms:W3CDTF">2023-03-14T16:25:44Z</dcterms:modified>
</cp:coreProperties>
</file>