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7" r:id="rId2"/>
  </p:sldIdLst>
  <p:sldSz cx="21945600" cy="32918400"/>
  <p:notesSz cx="6858000" cy="9313863"/>
  <p:defaultTextStyle>
    <a:defPPr>
      <a:defRPr lang="en-US"/>
    </a:defPPr>
    <a:lvl1pPr algn="l" rtl="0" eaLnBrk="0" fontAlgn="base" hangingPunct="0">
      <a:spcBef>
        <a:spcPct val="0"/>
      </a:spcBef>
      <a:spcAft>
        <a:spcPct val="0"/>
      </a:spcAft>
      <a:defRPr sz="15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5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5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5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500" kern="1200">
        <a:solidFill>
          <a:schemeClr val="tx1"/>
        </a:solidFill>
        <a:latin typeface="Times New Roman" panose="02020603050405020304" pitchFamily="18" charset="0"/>
        <a:ea typeface="+mn-ea"/>
        <a:cs typeface="+mn-cs"/>
      </a:defRPr>
    </a:lvl5pPr>
    <a:lvl6pPr marL="2286000" algn="l" defTabSz="914400" rtl="0" eaLnBrk="1" latinLnBrk="0" hangingPunct="1">
      <a:defRPr sz="1500" kern="1200">
        <a:solidFill>
          <a:schemeClr val="tx1"/>
        </a:solidFill>
        <a:latin typeface="Times New Roman" panose="02020603050405020304" pitchFamily="18" charset="0"/>
        <a:ea typeface="+mn-ea"/>
        <a:cs typeface="+mn-cs"/>
      </a:defRPr>
    </a:lvl6pPr>
    <a:lvl7pPr marL="2743200" algn="l" defTabSz="914400" rtl="0" eaLnBrk="1" latinLnBrk="0" hangingPunct="1">
      <a:defRPr sz="1500" kern="1200">
        <a:solidFill>
          <a:schemeClr val="tx1"/>
        </a:solidFill>
        <a:latin typeface="Times New Roman" panose="02020603050405020304" pitchFamily="18" charset="0"/>
        <a:ea typeface="+mn-ea"/>
        <a:cs typeface="+mn-cs"/>
      </a:defRPr>
    </a:lvl7pPr>
    <a:lvl8pPr marL="3200400" algn="l" defTabSz="914400" rtl="0" eaLnBrk="1" latinLnBrk="0" hangingPunct="1">
      <a:defRPr sz="1500" kern="1200">
        <a:solidFill>
          <a:schemeClr val="tx1"/>
        </a:solidFill>
        <a:latin typeface="Times New Roman" panose="02020603050405020304" pitchFamily="18" charset="0"/>
        <a:ea typeface="+mn-ea"/>
        <a:cs typeface="+mn-cs"/>
      </a:defRPr>
    </a:lvl8pPr>
    <a:lvl9pPr marL="3657600" algn="l" defTabSz="914400" rtl="0" eaLnBrk="1" latinLnBrk="0" hangingPunct="1">
      <a:defRPr sz="15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Baker" initials="AB" lastIdx="2" clrIdx="0">
    <p:extLst>
      <p:ext uri="{19B8F6BF-5375-455C-9EA6-DF929625EA0E}">
        <p15:presenceInfo xmlns:p15="http://schemas.microsoft.com/office/powerpoint/2012/main" userId="S-1-5-21-1659004503-1757981266-725345543-9697" providerId="AD"/>
      </p:ext>
    </p:extLst>
  </p:cmAuthor>
  <p:cmAuthor id="2" name="Adwaitha Sadamsetty" initials="AS" lastIdx="3" clrIdx="1">
    <p:extLst>
      <p:ext uri="{19B8F6BF-5375-455C-9EA6-DF929625EA0E}">
        <p15:presenceInfo xmlns:p15="http://schemas.microsoft.com/office/powerpoint/2012/main" userId="c1abaa92d66508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993366"/>
    <a:srgbClr val="C5B7FF"/>
    <a:srgbClr val="FF9933"/>
    <a:srgbClr val="FF0000"/>
    <a:srgbClr val="009999"/>
    <a:srgbClr val="A6BAD8"/>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9884" autoAdjust="0"/>
  </p:normalViewPr>
  <p:slideViewPr>
    <p:cSldViewPr>
      <p:cViewPr>
        <p:scale>
          <a:sx n="66" d="100"/>
          <a:sy n="66" d="100"/>
        </p:scale>
        <p:origin x="-557" y="-10080"/>
      </p:cViewPr>
      <p:guideLst>
        <p:guide orient="horz" pos="10368"/>
        <p:guide pos="691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48868735-0713-B133-48C4-3B2839D51AF2}"/>
              </a:ext>
            </a:extLst>
          </p:cNvPr>
          <p:cNvSpPr>
            <a:spLocks noGrp="1" noChangeArrowheads="1"/>
          </p:cNvSpPr>
          <p:nvPr>
            <p:ph type="hdr" sz="quarter"/>
          </p:nvPr>
        </p:nvSpPr>
        <p:spPr bwMode="auto">
          <a:xfrm>
            <a:off x="0" y="1"/>
            <a:ext cx="2972098" cy="465077"/>
          </a:xfrm>
          <a:prstGeom prst="rect">
            <a:avLst/>
          </a:prstGeom>
          <a:noFill/>
          <a:ln w="9525">
            <a:noFill/>
            <a:miter lim="800000"/>
            <a:headEnd/>
            <a:tailEnd/>
          </a:ln>
        </p:spPr>
        <p:txBody>
          <a:bodyPr vert="horz" wrap="square" lIns="92366" tIns="46183" rIns="92366" bIns="46183" numCol="1" anchor="t" anchorCtr="0" compatLnSpc="1">
            <a:prstTxWarp prst="textNoShape">
              <a:avLst/>
            </a:prstTxWarp>
          </a:bodyPr>
          <a:lstStyle>
            <a:lvl1pPr defTabSz="924153">
              <a:defRPr sz="1200"/>
            </a:lvl1pPr>
          </a:lstStyle>
          <a:p>
            <a:pPr>
              <a:defRPr/>
            </a:pPr>
            <a:endParaRPr lang="en-US" dirty="0"/>
          </a:p>
        </p:txBody>
      </p:sp>
      <p:sp>
        <p:nvSpPr>
          <p:cNvPr id="5123" name="Rectangle 1027">
            <a:extLst>
              <a:ext uri="{FF2B5EF4-FFF2-40B4-BE49-F238E27FC236}">
                <a16:creationId xmlns:a16="http://schemas.microsoft.com/office/drawing/2014/main" id="{812DCF97-D411-1275-FF0C-664EB20F41ED}"/>
              </a:ext>
            </a:extLst>
          </p:cNvPr>
          <p:cNvSpPr>
            <a:spLocks noGrp="1" noChangeArrowheads="1"/>
          </p:cNvSpPr>
          <p:nvPr>
            <p:ph type="dt" sz="quarter" idx="1"/>
          </p:nvPr>
        </p:nvSpPr>
        <p:spPr bwMode="auto">
          <a:xfrm>
            <a:off x="3885903" y="1"/>
            <a:ext cx="2972097" cy="465077"/>
          </a:xfrm>
          <a:prstGeom prst="rect">
            <a:avLst/>
          </a:prstGeom>
          <a:noFill/>
          <a:ln w="9525">
            <a:noFill/>
            <a:miter lim="800000"/>
            <a:headEnd/>
            <a:tailEnd/>
          </a:ln>
        </p:spPr>
        <p:txBody>
          <a:bodyPr vert="horz" wrap="square" lIns="92366" tIns="46183" rIns="92366" bIns="46183" numCol="1" anchor="t" anchorCtr="0" compatLnSpc="1">
            <a:prstTxWarp prst="textNoShape">
              <a:avLst/>
            </a:prstTxWarp>
          </a:bodyPr>
          <a:lstStyle>
            <a:lvl1pPr algn="r" defTabSz="924153">
              <a:defRPr sz="1200"/>
            </a:lvl1pPr>
          </a:lstStyle>
          <a:p>
            <a:pPr>
              <a:defRPr/>
            </a:pPr>
            <a:endParaRPr lang="en-US" dirty="0"/>
          </a:p>
        </p:txBody>
      </p:sp>
      <p:sp>
        <p:nvSpPr>
          <p:cNvPr id="5124" name="Rectangle 1028">
            <a:extLst>
              <a:ext uri="{FF2B5EF4-FFF2-40B4-BE49-F238E27FC236}">
                <a16:creationId xmlns:a16="http://schemas.microsoft.com/office/drawing/2014/main" id="{FFBE7AF5-6CAA-B65D-9C75-5540BDA8EF21}"/>
              </a:ext>
            </a:extLst>
          </p:cNvPr>
          <p:cNvSpPr>
            <a:spLocks noGrp="1" noChangeArrowheads="1"/>
          </p:cNvSpPr>
          <p:nvPr>
            <p:ph type="ftr" sz="quarter" idx="2"/>
          </p:nvPr>
        </p:nvSpPr>
        <p:spPr bwMode="auto">
          <a:xfrm>
            <a:off x="0" y="8848786"/>
            <a:ext cx="2972098" cy="465077"/>
          </a:xfrm>
          <a:prstGeom prst="rect">
            <a:avLst/>
          </a:prstGeom>
          <a:noFill/>
          <a:ln w="9525">
            <a:noFill/>
            <a:miter lim="800000"/>
            <a:headEnd/>
            <a:tailEnd/>
          </a:ln>
        </p:spPr>
        <p:txBody>
          <a:bodyPr vert="horz" wrap="square" lIns="92366" tIns="46183" rIns="92366" bIns="46183" numCol="1" anchor="b" anchorCtr="0" compatLnSpc="1">
            <a:prstTxWarp prst="textNoShape">
              <a:avLst/>
            </a:prstTxWarp>
          </a:bodyPr>
          <a:lstStyle>
            <a:lvl1pPr defTabSz="924153">
              <a:defRPr sz="1200"/>
            </a:lvl1pPr>
          </a:lstStyle>
          <a:p>
            <a:pPr>
              <a:defRPr/>
            </a:pPr>
            <a:endParaRPr lang="en-US" dirty="0"/>
          </a:p>
        </p:txBody>
      </p:sp>
      <p:sp>
        <p:nvSpPr>
          <p:cNvPr id="5125" name="Rectangle 1029">
            <a:extLst>
              <a:ext uri="{FF2B5EF4-FFF2-40B4-BE49-F238E27FC236}">
                <a16:creationId xmlns:a16="http://schemas.microsoft.com/office/drawing/2014/main" id="{91EE99EE-2AB1-5C21-FF38-0E37FC6D49B1}"/>
              </a:ext>
            </a:extLst>
          </p:cNvPr>
          <p:cNvSpPr>
            <a:spLocks noGrp="1" noChangeArrowheads="1"/>
          </p:cNvSpPr>
          <p:nvPr>
            <p:ph type="sldNum" sz="quarter" idx="3"/>
          </p:nvPr>
        </p:nvSpPr>
        <p:spPr bwMode="auto">
          <a:xfrm>
            <a:off x="3885903" y="8848786"/>
            <a:ext cx="2972097" cy="465077"/>
          </a:xfrm>
          <a:prstGeom prst="rect">
            <a:avLst/>
          </a:prstGeom>
          <a:noFill/>
          <a:ln w="9525">
            <a:noFill/>
            <a:miter lim="800000"/>
            <a:headEnd/>
            <a:tailEnd/>
          </a:ln>
        </p:spPr>
        <p:txBody>
          <a:bodyPr vert="horz" wrap="square" lIns="92366" tIns="46183" rIns="92366" bIns="46183" numCol="1" anchor="b" anchorCtr="0" compatLnSpc="1">
            <a:prstTxWarp prst="textNoShape">
              <a:avLst/>
            </a:prstTxWarp>
          </a:bodyPr>
          <a:lstStyle>
            <a:lvl1pPr algn="r" defTabSz="924153">
              <a:defRPr sz="1200">
                <a:cs typeface="Times New Roman" panose="02020603050405020304" pitchFamily="18" charset="0"/>
              </a:defRPr>
            </a:lvl1pPr>
          </a:lstStyle>
          <a:p>
            <a:pPr>
              <a:defRPr/>
            </a:pPr>
            <a:fld id="{BF569331-C098-4B5E-90B2-77CE1D213D7F}" type="slidenum">
              <a:rPr lang="ar-SA"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3CDADA3-4DE0-F0CA-F889-5EB6503A0BFE}"/>
              </a:ext>
            </a:extLst>
          </p:cNvPr>
          <p:cNvSpPr>
            <a:spLocks noGrp="1" noChangeArrowheads="1"/>
          </p:cNvSpPr>
          <p:nvPr>
            <p:ph type="hdr" sz="quarter"/>
          </p:nvPr>
        </p:nvSpPr>
        <p:spPr bwMode="auto">
          <a:xfrm>
            <a:off x="3885903" y="1"/>
            <a:ext cx="2972097" cy="465077"/>
          </a:xfrm>
          <a:prstGeom prst="rect">
            <a:avLst/>
          </a:prstGeom>
          <a:noFill/>
          <a:ln w="9525">
            <a:noFill/>
            <a:miter lim="800000"/>
            <a:headEnd/>
            <a:tailEnd/>
          </a:ln>
        </p:spPr>
        <p:txBody>
          <a:bodyPr vert="horz" wrap="square" lIns="16284" tIns="8142" rIns="16284" bIns="8142" numCol="1" anchor="t" anchorCtr="0" compatLnSpc="1">
            <a:prstTxWarp prst="textNoShape">
              <a:avLst/>
            </a:prstTxWarp>
          </a:bodyPr>
          <a:lstStyle>
            <a:lvl1pPr algn="r" defTabSz="162372">
              <a:defRPr sz="200"/>
            </a:lvl1pPr>
          </a:lstStyle>
          <a:p>
            <a:pPr>
              <a:defRPr/>
            </a:pPr>
            <a:endParaRPr lang="en-US" dirty="0"/>
          </a:p>
        </p:txBody>
      </p:sp>
      <p:sp>
        <p:nvSpPr>
          <p:cNvPr id="15363" name="Rectangle 3">
            <a:extLst>
              <a:ext uri="{FF2B5EF4-FFF2-40B4-BE49-F238E27FC236}">
                <a16:creationId xmlns:a16="http://schemas.microsoft.com/office/drawing/2014/main" id="{D80FB311-F67E-E6D4-7629-7FFCFBBEE7CB}"/>
              </a:ext>
            </a:extLst>
          </p:cNvPr>
          <p:cNvSpPr>
            <a:spLocks noGrp="1" noChangeArrowheads="1"/>
          </p:cNvSpPr>
          <p:nvPr>
            <p:ph type="dt" idx="1"/>
          </p:nvPr>
        </p:nvSpPr>
        <p:spPr bwMode="auto">
          <a:xfrm>
            <a:off x="1489" y="1"/>
            <a:ext cx="2972097" cy="465077"/>
          </a:xfrm>
          <a:prstGeom prst="rect">
            <a:avLst/>
          </a:prstGeom>
          <a:noFill/>
          <a:ln w="9525">
            <a:noFill/>
            <a:miter lim="800000"/>
            <a:headEnd/>
            <a:tailEnd/>
          </a:ln>
        </p:spPr>
        <p:txBody>
          <a:bodyPr vert="horz" wrap="square" lIns="16284" tIns="8142" rIns="16284" bIns="8142" numCol="1" anchor="t" anchorCtr="0" compatLnSpc="1">
            <a:prstTxWarp prst="textNoShape">
              <a:avLst/>
            </a:prstTxWarp>
          </a:bodyPr>
          <a:lstStyle>
            <a:lvl1pPr defTabSz="162372">
              <a:defRPr sz="200"/>
            </a:lvl1pPr>
          </a:lstStyle>
          <a:p>
            <a:pPr>
              <a:defRPr/>
            </a:pPr>
            <a:endParaRPr lang="en-US" dirty="0"/>
          </a:p>
        </p:txBody>
      </p:sp>
      <p:sp>
        <p:nvSpPr>
          <p:cNvPr id="2052" name="Rectangle 4">
            <a:extLst>
              <a:ext uri="{FF2B5EF4-FFF2-40B4-BE49-F238E27FC236}">
                <a16:creationId xmlns:a16="http://schemas.microsoft.com/office/drawing/2014/main" id="{7BD5D255-7218-5893-D1FD-CCF53E8028FD}"/>
              </a:ext>
            </a:extLst>
          </p:cNvPr>
          <p:cNvSpPr>
            <a:spLocks noGrp="1" noRot="1" noChangeAspect="1" noChangeArrowheads="1" noTextEdit="1"/>
          </p:cNvSpPr>
          <p:nvPr>
            <p:ph type="sldImg" idx="2"/>
          </p:nvPr>
        </p:nvSpPr>
        <p:spPr bwMode="auto">
          <a:xfrm>
            <a:off x="2265363" y="698500"/>
            <a:ext cx="2327275" cy="34940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a:extLst>
              <a:ext uri="{FF2B5EF4-FFF2-40B4-BE49-F238E27FC236}">
                <a16:creationId xmlns:a16="http://schemas.microsoft.com/office/drawing/2014/main" id="{2DF7B13D-CD80-0C78-2E2C-4C0FA66084CE}"/>
              </a:ext>
            </a:extLst>
          </p:cNvPr>
          <p:cNvSpPr>
            <a:spLocks noGrp="1" noChangeArrowheads="1"/>
          </p:cNvSpPr>
          <p:nvPr>
            <p:ph type="body" sz="quarter" idx="3"/>
          </p:nvPr>
        </p:nvSpPr>
        <p:spPr bwMode="auto">
          <a:xfrm>
            <a:off x="686098" y="4424394"/>
            <a:ext cx="5485805" cy="4190314"/>
          </a:xfrm>
          <a:prstGeom prst="rect">
            <a:avLst/>
          </a:prstGeom>
          <a:noFill/>
          <a:ln w="9525">
            <a:noFill/>
            <a:miter lim="800000"/>
            <a:headEnd/>
            <a:tailEnd/>
          </a:ln>
        </p:spPr>
        <p:txBody>
          <a:bodyPr vert="horz" wrap="square" lIns="16284" tIns="8142" rIns="16284" bIns="81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a:extLst>
              <a:ext uri="{FF2B5EF4-FFF2-40B4-BE49-F238E27FC236}">
                <a16:creationId xmlns:a16="http://schemas.microsoft.com/office/drawing/2014/main" id="{CB72B278-C0A6-59EF-D47F-1893F9D7CFAB}"/>
              </a:ext>
            </a:extLst>
          </p:cNvPr>
          <p:cNvSpPr>
            <a:spLocks noGrp="1" noChangeArrowheads="1"/>
          </p:cNvSpPr>
          <p:nvPr>
            <p:ph type="ftr" sz="quarter" idx="4"/>
          </p:nvPr>
        </p:nvSpPr>
        <p:spPr bwMode="auto">
          <a:xfrm>
            <a:off x="3885903" y="8847247"/>
            <a:ext cx="2972097" cy="465077"/>
          </a:xfrm>
          <a:prstGeom prst="rect">
            <a:avLst/>
          </a:prstGeom>
          <a:noFill/>
          <a:ln w="9525">
            <a:noFill/>
            <a:miter lim="800000"/>
            <a:headEnd/>
            <a:tailEnd/>
          </a:ln>
        </p:spPr>
        <p:txBody>
          <a:bodyPr vert="horz" wrap="square" lIns="16284" tIns="8142" rIns="16284" bIns="8142" numCol="1" anchor="b" anchorCtr="0" compatLnSpc="1">
            <a:prstTxWarp prst="textNoShape">
              <a:avLst/>
            </a:prstTxWarp>
          </a:bodyPr>
          <a:lstStyle>
            <a:lvl1pPr algn="r" defTabSz="162372">
              <a:defRPr sz="200"/>
            </a:lvl1pPr>
          </a:lstStyle>
          <a:p>
            <a:pPr>
              <a:defRPr/>
            </a:pPr>
            <a:endParaRPr lang="en-US" dirty="0"/>
          </a:p>
        </p:txBody>
      </p:sp>
      <p:sp>
        <p:nvSpPr>
          <p:cNvPr id="15367" name="Rectangle 7">
            <a:extLst>
              <a:ext uri="{FF2B5EF4-FFF2-40B4-BE49-F238E27FC236}">
                <a16:creationId xmlns:a16="http://schemas.microsoft.com/office/drawing/2014/main" id="{B2CE79E2-6631-0409-9DF7-F908052E7181}"/>
              </a:ext>
            </a:extLst>
          </p:cNvPr>
          <p:cNvSpPr>
            <a:spLocks noGrp="1" noChangeArrowheads="1"/>
          </p:cNvSpPr>
          <p:nvPr>
            <p:ph type="sldNum" sz="quarter" idx="5"/>
          </p:nvPr>
        </p:nvSpPr>
        <p:spPr bwMode="auto">
          <a:xfrm>
            <a:off x="1489" y="8847247"/>
            <a:ext cx="2972097" cy="465077"/>
          </a:xfrm>
          <a:prstGeom prst="rect">
            <a:avLst/>
          </a:prstGeom>
          <a:noFill/>
          <a:ln w="9525">
            <a:noFill/>
            <a:miter lim="800000"/>
            <a:headEnd/>
            <a:tailEnd/>
          </a:ln>
        </p:spPr>
        <p:txBody>
          <a:bodyPr vert="horz" wrap="square" lIns="16284" tIns="8142" rIns="16284" bIns="8142" numCol="1" anchor="b" anchorCtr="0" compatLnSpc="1">
            <a:prstTxWarp prst="textNoShape">
              <a:avLst/>
            </a:prstTxWarp>
          </a:bodyPr>
          <a:lstStyle>
            <a:lvl1pPr defTabSz="162372">
              <a:defRPr sz="200">
                <a:cs typeface="Times New Roman" panose="02020603050405020304" pitchFamily="18" charset="0"/>
              </a:defRPr>
            </a:lvl1pPr>
          </a:lstStyle>
          <a:p>
            <a:pPr>
              <a:defRPr/>
            </a:pPr>
            <a:fld id="{0EB4D968-9437-4252-AC15-0E14CF6F6C1B}" type="slidenum">
              <a:rPr lang="ar-SA"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575E5B1-F00B-37DA-F6A4-A1D00F56FF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62372">
              <a:defRPr sz="1400">
                <a:solidFill>
                  <a:schemeClr val="tx1"/>
                </a:solidFill>
                <a:latin typeface="Times New Roman" panose="02020603050405020304" pitchFamily="18" charset="0"/>
              </a:defRPr>
            </a:lvl1pPr>
            <a:lvl2pPr marL="710186" indent="-273148" defTabSz="162372">
              <a:defRPr sz="1400">
                <a:solidFill>
                  <a:schemeClr val="tx1"/>
                </a:solidFill>
                <a:latin typeface="Times New Roman" panose="02020603050405020304" pitchFamily="18" charset="0"/>
              </a:defRPr>
            </a:lvl2pPr>
            <a:lvl3pPr marL="1092594" indent="-218519" defTabSz="162372">
              <a:defRPr sz="1400">
                <a:solidFill>
                  <a:schemeClr val="tx1"/>
                </a:solidFill>
                <a:latin typeface="Times New Roman" panose="02020603050405020304" pitchFamily="18" charset="0"/>
              </a:defRPr>
            </a:lvl3pPr>
            <a:lvl4pPr marL="1529631" indent="-218519" defTabSz="162372">
              <a:defRPr sz="1400">
                <a:solidFill>
                  <a:schemeClr val="tx1"/>
                </a:solidFill>
                <a:latin typeface="Times New Roman" panose="02020603050405020304" pitchFamily="18" charset="0"/>
              </a:defRPr>
            </a:lvl4pPr>
            <a:lvl5pPr marL="1966669" indent="-218519" defTabSz="162372">
              <a:defRPr sz="1400">
                <a:solidFill>
                  <a:schemeClr val="tx1"/>
                </a:solidFill>
                <a:latin typeface="Times New Roman" panose="02020603050405020304" pitchFamily="18" charset="0"/>
              </a:defRPr>
            </a:lvl5pPr>
            <a:lvl6pPr marL="2403706" indent="-218519" defTabSz="162372" eaLnBrk="0" fontAlgn="base" hangingPunct="0">
              <a:spcBef>
                <a:spcPct val="0"/>
              </a:spcBef>
              <a:spcAft>
                <a:spcPct val="0"/>
              </a:spcAft>
              <a:defRPr sz="1400">
                <a:solidFill>
                  <a:schemeClr val="tx1"/>
                </a:solidFill>
                <a:latin typeface="Times New Roman" panose="02020603050405020304" pitchFamily="18" charset="0"/>
              </a:defRPr>
            </a:lvl6pPr>
            <a:lvl7pPr marL="2840744" indent="-218519" defTabSz="162372" eaLnBrk="0" fontAlgn="base" hangingPunct="0">
              <a:spcBef>
                <a:spcPct val="0"/>
              </a:spcBef>
              <a:spcAft>
                <a:spcPct val="0"/>
              </a:spcAft>
              <a:defRPr sz="1400">
                <a:solidFill>
                  <a:schemeClr val="tx1"/>
                </a:solidFill>
                <a:latin typeface="Times New Roman" panose="02020603050405020304" pitchFamily="18" charset="0"/>
              </a:defRPr>
            </a:lvl7pPr>
            <a:lvl8pPr marL="3277781" indent="-218519" defTabSz="162372" eaLnBrk="0" fontAlgn="base" hangingPunct="0">
              <a:spcBef>
                <a:spcPct val="0"/>
              </a:spcBef>
              <a:spcAft>
                <a:spcPct val="0"/>
              </a:spcAft>
              <a:defRPr sz="1400">
                <a:solidFill>
                  <a:schemeClr val="tx1"/>
                </a:solidFill>
                <a:latin typeface="Times New Roman" panose="02020603050405020304" pitchFamily="18" charset="0"/>
              </a:defRPr>
            </a:lvl8pPr>
            <a:lvl9pPr marL="3714819" indent="-218519" defTabSz="162372" eaLnBrk="0" fontAlgn="base" hangingPunct="0">
              <a:spcBef>
                <a:spcPct val="0"/>
              </a:spcBef>
              <a:spcAft>
                <a:spcPct val="0"/>
              </a:spcAft>
              <a:defRPr sz="1400">
                <a:solidFill>
                  <a:schemeClr val="tx1"/>
                </a:solidFill>
                <a:latin typeface="Times New Roman" panose="02020603050405020304" pitchFamily="18" charset="0"/>
              </a:defRPr>
            </a:lvl9pPr>
          </a:lstStyle>
          <a:p>
            <a:fld id="{D53C1998-D768-4559-91EB-9CBB166CC020}" type="slidenum">
              <a:rPr lang="en-US" altLang="en-US" sz="200"/>
              <a:pPr/>
              <a:t>1</a:t>
            </a:fld>
            <a:endParaRPr lang="en-US" altLang="en-US" sz="200" dirty="0"/>
          </a:p>
        </p:txBody>
      </p:sp>
      <p:sp>
        <p:nvSpPr>
          <p:cNvPr id="5123" name="Rectangle 2">
            <a:extLst>
              <a:ext uri="{FF2B5EF4-FFF2-40B4-BE49-F238E27FC236}">
                <a16:creationId xmlns:a16="http://schemas.microsoft.com/office/drawing/2014/main" id="{E10277A3-3227-3CE1-452D-25251D31874D}"/>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48545AC1-CC3E-99AF-88A5-14C76C8F36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63804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5382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459200" y="0"/>
            <a:ext cx="5486400" cy="329184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16306800" cy="3291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99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620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62637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0"/>
            <a:ext cx="10896600" cy="3291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049000" y="0"/>
            <a:ext cx="10896600" cy="3291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572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574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5131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08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42495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0380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chemeClr val="bg1"/>
            </a:gs>
          </a:gsLst>
          <a:lin ang="2700000" scaled="1"/>
        </a:gra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930F80E8-6A07-F038-2879-8B3A76DAC9C1}"/>
              </a:ext>
            </a:extLst>
          </p:cNvPr>
          <p:cNvSpPr>
            <a:spLocks noGrp="1" noChangeArrowheads="1"/>
          </p:cNvSpPr>
          <p:nvPr>
            <p:ph type="body" idx="1"/>
          </p:nvPr>
        </p:nvSpPr>
        <p:spPr bwMode="auto">
          <a:xfrm>
            <a:off x="0" y="0"/>
            <a:ext cx="21945600" cy="3291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03888" tIns="151943" rIns="303888" bIns="151943"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38475" rtl="0" eaLnBrk="0" fontAlgn="base" hangingPunct="0">
        <a:spcBef>
          <a:spcPct val="0"/>
        </a:spcBef>
        <a:spcAft>
          <a:spcPct val="0"/>
        </a:spcAft>
        <a:defRPr sz="14600">
          <a:solidFill>
            <a:schemeClr val="tx2"/>
          </a:solidFill>
          <a:latin typeface="+mj-lt"/>
          <a:ea typeface="+mj-ea"/>
          <a:cs typeface="+mj-cs"/>
        </a:defRPr>
      </a:lvl1pPr>
      <a:lvl2pPr algn="ctr" defTabSz="3038475" rtl="0" eaLnBrk="0" fontAlgn="base" hangingPunct="0">
        <a:spcBef>
          <a:spcPct val="0"/>
        </a:spcBef>
        <a:spcAft>
          <a:spcPct val="0"/>
        </a:spcAft>
        <a:defRPr sz="14600">
          <a:solidFill>
            <a:schemeClr val="tx2"/>
          </a:solidFill>
          <a:latin typeface="Times New Roman" pitchFamily="18" charset="0"/>
        </a:defRPr>
      </a:lvl2pPr>
      <a:lvl3pPr algn="ctr" defTabSz="3038475" rtl="0" eaLnBrk="0" fontAlgn="base" hangingPunct="0">
        <a:spcBef>
          <a:spcPct val="0"/>
        </a:spcBef>
        <a:spcAft>
          <a:spcPct val="0"/>
        </a:spcAft>
        <a:defRPr sz="14600">
          <a:solidFill>
            <a:schemeClr val="tx2"/>
          </a:solidFill>
          <a:latin typeface="Times New Roman" pitchFamily="18" charset="0"/>
        </a:defRPr>
      </a:lvl3pPr>
      <a:lvl4pPr algn="ctr" defTabSz="3038475" rtl="0" eaLnBrk="0" fontAlgn="base" hangingPunct="0">
        <a:spcBef>
          <a:spcPct val="0"/>
        </a:spcBef>
        <a:spcAft>
          <a:spcPct val="0"/>
        </a:spcAft>
        <a:defRPr sz="14600">
          <a:solidFill>
            <a:schemeClr val="tx2"/>
          </a:solidFill>
          <a:latin typeface="Times New Roman" pitchFamily="18" charset="0"/>
        </a:defRPr>
      </a:lvl4pPr>
      <a:lvl5pPr algn="ctr" defTabSz="3038475" rtl="0" eaLnBrk="0" fontAlgn="base" hangingPunct="0">
        <a:spcBef>
          <a:spcPct val="0"/>
        </a:spcBef>
        <a:spcAft>
          <a:spcPct val="0"/>
        </a:spcAft>
        <a:defRPr sz="14600">
          <a:solidFill>
            <a:schemeClr val="tx2"/>
          </a:solidFill>
          <a:latin typeface="Times New Roman" pitchFamily="18" charset="0"/>
        </a:defRPr>
      </a:lvl5pPr>
      <a:lvl6pPr marL="457200" algn="ctr" defTabSz="3038475" rtl="0" eaLnBrk="0" fontAlgn="base" hangingPunct="0">
        <a:spcBef>
          <a:spcPct val="0"/>
        </a:spcBef>
        <a:spcAft>
          <a:spcPct val="0"/>
        </a:spcAft>
        <a:defRPr sz="14600">
          <a:solidFill>
            <a:schemeClr val="tx2"/>
          </a:solidFill>
          <a:latin typeface="Times New Roman" pitchFamily="18" charset="0"/>
        </a:defRPr>
      </a:lvl6pPr>
      <a:lvl7pPr marL="914400" algn="ctr" defTabSz="3038475" rtl="0" eaLnBrk="0" fontAlgn="base" hangingPunct="0">
        <a:spcBef>
          <a:spcPct val="0"/>
        </a:spcBef>
        <a:spcAft>
          <a:spcPct val="0"/>
        </a:spcAft>
        <a:defRPr sz="14600">
          <a:solidFill>
            <a:schemeClr val="tx2"/>
          </a:solidFill>
          <a:latin typeface="Times New Roman" pitchFamily="18" charset="0"/>
        </a:defRPr>
      </a:lvl7pPr>
      <a:lvl8pPr marL="1371600" algn="ctr" defTabSz="3038475" rtl="0" eaLnBrk="0" fontAlgn="base" hangingPunct="0">
        <a:spcBef>
          <a:spcPct val="0"/>
        </a:spcBef>
        <a:spcAft>
          <a:spcPct val="0"/>
        </a:spcAft>
        <a:defRPr sz="14600">
          <a:solidFill>
            <a:schemeClr val="tx2"/>
          </a:solidFill>
          <a:latin typeface="Times New Roman" pitchFamily="18" charset="0"/>
        </a:defRPr>
      </a:lvl8pPr>
      <a:lvl9pPr marL="1828800" algn="ctr" defTabSz="3038475" rtl="0" eaLnBrk="0" fontAlgn="base" hangingPunct="0">
        <a:spcBef>
          <a:spcPct val="0"/>
        </a:spcBef>
        <a:spcAft>
          <a:spcPct val="0"/>
        </a:spcAft>
        <a:defRPr sz="14600">
          <a:solidFill>
            <a:schemeClr val="tx2"/>
          </a:solidFill>
          <a:latin typeface="Times New Roman" pitchFamily="18" charset="0"/>
        </a:defRPr>
      </a:lvl9pPr>
    </p:titleStyle>
    <p:bodyStyle>
      <a:lvl1pPr marL="1138238" indent="-1138238" algn="l" defTabSz="3038475" rtl="0" eaLnBrk="0" fontAlgn="base" hangingPunct="0">
        <a:spcBef>
          <a:spcPct val="20000"/>
        </a:spcBef>
        <a:spcAft>
          <a:spcPct val="0"/>
        </a:spcAft>
        <a:buChar char="•"/>
        <a:defRPr sz="10600">
          <a:solidFill>
            <a:schemeClr val="tx1"/>
          </a:solidFill>
          <a:latin typeface="+mn-lt"/>
          <a:ea typeface="+mn-ea"/>
          <a:cs typeface="+mn-cs"/>
        </a:defRPr>
      </a:lvl1pPr>
      <a:lvl2pPr marL="2468563" indent="-949325" algn="l" defTabSz="3038475" rtl="0" eaLnBrk="0" fontAlgn="base" hangingPunct="0">
        <a:spcBef>
          <a:spcPct val="20000"/>
        </a:spcBef>
        <a:spcAft>
          <a:spcPct val="0"/>
        </a:spcAft>
        <a:buChar char="–"/>
        <a:defRPr sz="9300">
          <a:solidFill>
            <a:schemeClr val="tx1"/>
          </a:solidFill>
          <a:latin typeface="+mn-lt"/>
        </a:defRPr>
      </a:lvl2pPr>
      <a:lvl3pPr marL="3797300" indent="-758825" algn="l" defTabSz="3038475" rtl="0" eaLnBrk="0" fontAlgn="base" hangingPunct="0">
        <a:spcBef>
          <a:spcPct val="20000"/>
        </a:spcBef>
        <a:spcAft>
          <a:spcPct val="0"/>
        </a:spcAft>
        <a:buChar char="•"/>
        <a:defRPr sz="8000">
          <a:solidFill>
            <a:schemeClr val="tx1"/>
          </a:solidFill>
          <a:latin typeface="+mn-lt"/>
        </a:defRPr>
      </a:lvl3pPr>
      <a:lvl4pPr marL="5318125" indent="-758825" algn="l" defTabSz="3038475" rtl="0" eaLnBrk="0" fontAlgn="base" hangingPunct="0">
        <a:spcBef>
          <a:spcPct val="20000"/>
        </a:spcBef>
        <a:spcAft>
          <a:spcPct val="0"/>
        </a:spcAft>
        <a:buChar char="–"/>
        <a:defRPr sz="6600">
          <a:solidFill>
            <a:schemeClr val="tx1"/>
          </a:solidFill>
          <a:latin typeface="+mn-lt"/>
        </a:defRPr>
      </a:lvl4pPr>
      <a:lvl5pPr marL="6837363" indent="-760413" algn="l" defTabSz="3038475" rtl="0" eaLnBrk="0" fontAlgn="base" hangingPunct="0">
        <a:spcBef>
          <a:spcPct val="20000"/>
        </a:spcBef>
        <a:spcAft>
          <a:spcPct val="0"/>
        </a:spcAft>
        <a:buChar char="»"/>
        <a:defRPr sz="6600">
          <a:solidFill>
            <a:schemeClr val="tx1"/>
          </a:solidFill>
          <a:latin typeface="+mn-lt"/>
        </a:defRPr>
      </a:lvl5pPr>
      <a:lvl6pPr marL="7294563" indent="-760413" algn="l" defTabSz="3038475" rtl="0" eaLnBrk="0" fontAlgn="base" hangingPunct="0">
        <a:spcBef>
          <a:spcPct val="20000"/>
        </a:spcBef>
        <a:spcAft>
          <a:spcPct val="0"/>
        </a:spcAft>
        <a:buChar char="»"/>
        <a:defRPr sz="6600">
          <a:solidFill>
            <a:schemeClr val="tx1"/>
          </a:solidFill>
          <a:latin typeface="+mn-lt"/>
        </a:defRPr>
      </a:lvl6pPr>
      <a:lvl7pPr marL="7751763" indent="-760413" algn="l" defTabSz="3038475" rtl="0" eaLnBrk="0" fontAlgn="base" hangingPunct="0">
        <a:spcBef>
          <a:spcPct val="20000"/>
        </a:spcBef>
        <a:spcAft>
          <a:spcPct val="0"/>
        </a:spcAft>
        <a:buChar char="»"/>
        <a:defRPr sz="6600">
          <a:solidFill>
            <a:schemeClr val="tx1"/>
          </a:solidFill>
          <a:latin typeface="+mn-lt"/>
        </a:defRPr>
      </a:lvl7pPr>
      <a:lvl8pPr marL="8208963" indent="-760413" algn="l" defTabSz="3038475" rtl="0" eaLnBrk="0" fontAlgn="base" hangingPunct="0">
        <a:spcBef>
          <a:spcPct val="20000"/>
        </a:spcBef>
        <a:spcAft>
          <a:spcPct val="0"/>
        </a:spcAft>
        <a:buChar char="»"/>
        <a:defRPr sz="6600">
          <a:solidFill>
            <a:schemeClr val="tx1"/>
          </a:solidFill>
          <a:latin typeface="+mn-lt"/>
        </a:defRPr>
      </a:lvl8pPr>
      <a:lvl9pPr marL="8666163" indent="-760413" algn="l" defTabSz="3038475" rtl="0" eaLnBrk="0" fontAlgn="base" hangingPunct="0">
        <a:spcBef>
          <a:spcPct val="20000"/>
        </a:spcBef>
        <a:spcAft>
          <a:spcPct val="0"/>
        </a:spcAft>
        <a:buChar char="»"/>
        <a:defRPr sz="6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030">
            <a:extLst>
              <a:ext uri="{FF2B5EF4-FFF2-40B4-BE49-F238E27FC236}">
                <a16:creationId xmlns:a16="http://schemas.microsoft.com/office/drawing/2014/main" id="{E9C4D0EB-383D-56FD-7E61-7BC586B3615B}"/>
              </a:ext>
            </a:extLst>
          </p:cNvPr>
          <p:cNvSpPr>
            <a:spLocks noChangeArrowheads="1"/>
          </p:cNvSpPr>
          <p:nvPr/>
        </p:nvSpPr>
        <p:spPr bwMode="auto">
          <a:xfrm>
            <a:off x="554037" y="5510321"/>
            <a:ext cx="6367463" cy="980588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4080" name="Text Box 2032">
            <a:extLst>
              <a:ext uri="{FF2B5EF4-FFF2-40B4-BE49-F238E27FC236}">
                <a16:creationId xmlns:a16="http://schemas.microsoft.com/office/drawing/2014/main" id="{D97177FE-BC58-2EBF-8E93-61D39EA2F20C}"/>
              </a:ext>
            </a:extLst>
          </p:cNvPr>
          <p:cNvSpPr txBox="1">
            <a:spLocks noChangeArrowheads="1"/>
          </p:cNvSpPr>
          <p:nvPr/>
        </p:nvSpPr>
        <p:spPr bwMode="auto">
          <a:xfrm>
            <a:off x="781050" y="5623456"/>
            <a:ext cx="2062163" cy="636588"/>
          </a:xfrm>
          <a:prstGeom prst="rect">
            <a:avLst/>
          </a:prstGeom>
          <a:noFill/>
          <a:ln w="9525">
            <a:noFill/>
            <a:miter lim="800000"/>
            <a:headEnd/>
            <a:tailEnd/>
          </a:ln>
          <a:effectLst/>
        </p:spPr>
        <p:txBody>
          <a:bodyPr wrap="none" lIns="66476" tIns="33238" rIns="66476" bIns="33238">
            <a:spAutoFit/>
          </a:bodyPr>
          <a:lstStyle/>
          <a:p>
            <a:pPr defTabSz="665163">
              <a:defRPr/>
            </a:pPr>
            <a:r>
              <a:rPr lang="en-US" sz="3700" b="1" dirty="0">
                <a:solidFill>
                  <a:srgbClr val="800000"/>
                </a:solidFill>
                <a:effectLst>
                  <a:outerShdw blurRad="38100" dist="38100" dir="2700000" algn="tl">
                    <a:srgbClr val="C0C0C0"/>
                  </a:outerShdw>
                </a:effectLst>
                <a:latin typeface="Arial" charset="0"/>
              </a:rPr>
              <a:t>Abstract</a:t>
            </a:r>
          </a:p>
        </p:txBody>
      </p:sp>
      <p:sp>
        <p:nvSpPr>
          <p:cNvPr id="4081" name="Rectangle 2033">
            <a:extLst>
              <a:ext uri="{FF2B5EF4-FFF2-40B4-BE49-F238E27FC236}">
                <a16:creationId xmlns:a16="http://schemas.microsoft.com/office/drawing/2014/main" id="{53F88C69-8920-F3FB-4D84-17C5811CF888}"/>
              </a:ext>
            </a:extLst>
          </p:cNvPr>
          <p:cNvSpPr>
            <a:spLocks noChangeArrowheads="1"/>
          </p:cNvSpPr>
          <p:nvPr/>
        </p:nvSpPr>
        <p:spPr bwMode="auto">
          <a:xfrm>
            <a:off x="2402681" y="550073"/>
            <a:ext cx="19261932" cy="2601906"/>
          </a:xfrm>
          <a:prstGeom prst="rect">
            <a:avLst/>
          </a:prstGeom>
          <a:noFill/>
          <a:ln w="9525">
            <a:noFill/>
            <a:miter lim="800000"/>
            <a:headEnd/>
            <a:tailEnd/>
          </a:ln>
          <a:effectLst/>
        </p:spPr>
        <p:txBody>
          <a:bodyPr lIns="94326" tIns="47164" rIns="94326" bIns="47164" anchor="ctr"/>
          <a:lstStyle/>
          <a:p>
            <a:pPr algn="ctr" defTabSz="665163">
              <a:defRPr/>
            </a:pPr>
            <a:r>
              <a:rPr lang="en-US" sz="6000" b="1" dirty="0">
                <a:solidFill>
                  <a:srgbClr val="8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Predictive Analytics for Business Decision-Making: Unleashing the Power of Data-driven Insights</a:t>
            </a:r>
          </a:p>
          <a:p>
            <a:pPr algn="ctr" defTabSz="665163">
              <a:defRPr/>
            </a:pPr>
            <a:endParaRPr lang="en-US" sz="6000" b="1" dirty="0">
              <a:solidFill>
                <a:srgbClr val="800000"/>
              </a:solidFill>
              <a:effectLst>
                <a:outerShdw blurRad="38100" dist="38100" dir="2700000" algn="tl">
                  <a:srgbClr val="C0C0C0"/>
                </a:outerShdw>
              </a:effectLst>
              <a:latin typeface="Arial Black" pitchFamily="34" charset="0"/>
            </a:endParaRPr>
          </a:p>
        </p:txBody>
      </p:sp>
      <p:sp>
        <p:nvSpPr>
          <p:cNvPr id="4082" name="Rectangle 2034">
            <a:extLst>
              <a:ext uri="{FF2B5EF4-FFF2-40B4-BE49-F238E27FC236}">
                <a16:creationId xmlns:a16="http://schemas.microsoft.com/office/drawing/2014/main" id="{1C0A5B51-D00C-9348-E444-9C0331CC6432}"/>
              </a:ext>
            </a:extLst>
          </p:cNvPr>
          <p:cNvSpPr>
            <a:spLocks noChangeArrowheads="1"/>
          </p:cNvSpPr>
          <p:nvPr/>
        </p:nvSpPr>
        <p:spPr bwMode="auto">
          <a:xfrm>
            <a:off x="1828800" y="2832100"/>
            <a:ext cx="18897600" cy="2990850"/>
          </a:xfrm>
          <a:prstGeom prst="rect">
            <a:avLst/>
          </a:prstGeom>
          <a:noFill/>
          <a:ln w="9525">
            <a:noFill/>
            <a:miter lim="800000"/>
            <a:headEnd/>
            <a:tailEnd/>
          </a:ln>
          <a:effectLst/>
        </p:spPr>
        <p:txBody>
          <a:bodyPr lIns="94326" tIns="47164" rIns="94326" bIns="47164" anchor="ctr"/>
          <a:lstStyle/>
          <a:p>
            <a:pPr algn="ctr" defTabSz="665163">
              <a:defRPr/>
            </a:pPr>
            <a:endParaRPr lang="en-US" sz="36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4102" name="Text Box 2160">
            <a:extLst>
              <a:ext uri="{FF2B5EF4-FFF2-40B4-BE49-F238E27FC236}">
                <a16:creationId xmlns:a16="http://schemas.microsoft.com/office/drawing/2014/main" id="{6008045F-8105-87B8-A2AF-630A3A8B872B}"/>
              </a:ext>
            </a:extLst>
          </p:cNvPr>
          <p:cNvSpPr txBox="1">
            <a:spLocks noChangeArrowheads="1"/>
          </p:cNvSpPr>
          <p:nvPr/>
        </p:nvSpPr>
        <p:spPr bwMode="auto">
          <a:xfrm>
            <a:off x="804863" y="6284912"/>
            <a:ext cx="5974870" cy="951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980" tIns="27990" rIns="55980" bIns="27990"/>
          <a:lstStyle>
            <a:lvl1pPr defTabSz="560388">
              <a:defRPr sz="1500">
                <a:solidFill>
                  <a:schemeClr val="tx1"/>
                </a:solidFill>
                <a:latin typeface="Times New Roman" panose="02020603050405020304" pitchFamily="18" charset="0"/>
              </a:defRPr>
            </a:lvl1pPr>
            <a:lvl2pPr marL="742950" indent="-285750" defTabSz="560388">
              <a:defRPr sz="1500">
                <a:solidFill>
                  <a:schemeClr val="tx1"/>
                </a:solidFill>
                <a:latin typeface="Times New Roman" panose="02020603050405020304" pitchFamily="18" charset="0"/>
              </a:defRPr>
            </a:lvl2pPr>
            <a:lvl3pPr marL="1143000" indent="-228600" defTabSz="560388">
              <a:defRPr sz="1500">
                <a:solidFill>
                  <a:schemeClr val="tx1"/>
                </a:solidFill>
                <a:latin typeface="Times New Roman" panose="02020603050405020304" pitchFamily="18" charset="0"/>
              </a:defRPr>
            </a:lvl3pPr>
            <a:lvl4pPr marL="1600200" indent="-228600" defTabSz="560388">
              <a:defRPr sz="1500">
                <a:solidFill>
                  <a:schemeClr val="tx1"/>
                </a:solidFill>
                <a:latin typeface="Times New Roman" panose="02020603050405020304" pitchFamily="18" charset="0"/>
              </a:defRPr>
            </a:lvl4pPr>
            <a:lvl5pPr marL="2057400" indent="-228600" defTabSz="560388">
              <a:defRPr sz="1500">
                <a:solidFill>
                  <a:schemeClr val="tx1"/>
                </a:solidFill>
                <a:latin typeface="Times New Roman" panose="02020603050405020304" pitchFamily="18" charset="0"/>
              </a:defRPr>
            </a:lvl5pPr>
            <a:lvl6pPr marL="2514600" indent="-228600" defTabSz="560388"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defTabSz="560388"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defTabSz="560388"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defTabSz="560388" eaLnBrk="0" fontAlgn="base" hangingPunct="0">
              <a:spcBef>
                <a:spcPct val="0"/>
              </a:spcBef>
              <a:spcAft>
                <a:spcPct val="0"/>
              </a:spcAft>
              <a:defRPr sz="1500">
                <a:solidFill>
                  <a:schemeClr val="tx1"/>
                </a:solidFill>
                <a:latin typeface="Times New Roman" panose="02020603050405020304" pitchFamily="18" charset="0"/>
              </a:defRPr>
            </a:lvl9pPr>
          </a:lstStyle>
          <a:p>
            <a:pPr algn="just"/>
            <a:r>
              <a:rPr lang="en-US" altLang="en-US" sz="2500" dirty="0">
                <a:latin typeface="Arial" panose="020B0604020202020204" pitchFamily="34" charset="0"/>
                <a:cs typeface="Arial" panose="020B0604020202020204" pitchFamily="34" charset="0"/>
              </a:rPr>
              <a:t>Customer attrition presents a considerable challenge for organizations, directly affecting revenue and overall growth. This research employs predictive analytics through machine learning techniques to examine customer behaviors and assess the likelihood of churn. The Customer Churn Prediction dataset is subjected to data preprocessing, feature selection, and model assessment. Machine learning classification methods, including  Random Forest, are evaluated based on accuracy, precision, recall, and AUC-ROC metrics. The results indicate that the “Random Forest model” achieves the highest accuracy at “79.98%”, with key factors influencing churn identified as contract type and monthly fees. These insights empower companies to formulate “proactive retention strategies”, mitigate churn, and improve customer satisfaction.</a:t>
            </a:r>
          </a:p>
        </p:txBody>
      </p:sp>
      <p:sp>
        <p:nvSpPr>
          <p:cNvPr id="4103" name="Rectangle 2169">
            <a:extLst>
              <a:ext uri="{FF2B5EF4-FFF2-40B4-BE49-F238E27FC236}">
                <a16:creationId xmlns:a16="http://schemas.microsoft.com/office/drawing/2014/main" id="{0C953B7C-6CD0-62E4-C554-2ED5CFD7A909}"/>
              </a:ext>
            </a:extLst>
          </p:cNvPr>
          <p:cNvSpPr>
            <a:spLocks noChangeArrowheads="1"/>
          </p:cNvSpPr>
          <p:nvPr/>
        </p:nvSpPr>
        <p:spPr bwMode="auto">
          <a:xfrm>
            <a:off x="533400" y="347663"/>
            <a:ext cx="21055013" cy="5030781"/>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4104" name="Rectangle 2435">
            <a:extLst>
              <a:ext uri="{FF2B5EF4-FFF2-40B4-BE49-F238E27FC236}">
                <a16:creationId xmlns:a16="http://schemas.microsoft.com/office/drawing/2014/main" id="{680FFDCA-4E6A-FF61-1011-0E6560E199A0}"/>
              </a:ext>
            </a:extLst>
          </p:cNvPr>
          <p:cNvSpPr>
            <a:spLocks noChangeArrowheads="1"/>
          </p:cNvSpPr>
          <p:nvPr/>
        </p:nvSpPr>
        <p:spPr bwMode="auto">
          <a:xfrm>
            <a:off x="0" y="14965363"/>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4105" name="Rectangle 2442">
            <a:extLst>
              <a:ext uri="{FF2B5EF4-FFF2-40B4-BE49-F238E27FC236}">
                <a16:creationId xmlns:a16="http://schemas.microsoft.com/office/drawing/2014/main" id="{E0E56C8B-6512-D983-1735-73807DAE7C0A}"/>
              </a:ext>
            </a:extLst>
          </p:cNvPr>
          <p:cNvSpPr>
            <a:spLocks noChangeArrowheads="1"/>
          </p:cNvSpPr>
          <p:nvPr/>
        </p:nvSpPr>
        <p:spPr bwMode="auto">
          <a:xfrm>
            <a:off x="0" y="14965363"/>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4106" name="Rectangle 2450">
            <a:extLst>
              <a:ext uri="{FF2B5EF4-FFF2-40B4-BE49-F238E27FC236}">
                <a16:creationId xmlns:a16="http://schemas.microsoft.com/office/drawing/2014/main" id="{E7BDB957-AE8E-6631-2D60-7F2F5B8E0FC2}"/>
              </a:ext>
            </a:extLst>
          </p:cNvPr>
          <p:cNvSpPr>
            <a:spLocks noChangeArrowheads="1"/>
          </p:cNvSpPr>
          <p:nvPr/>
        </p:nvSpPr>
        <p:spPr bwMode="auto">
          <a:xfrm>
            <a:off x="87313" y="14965363"/>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pic>
        <p:nvPicPr>
          <p:cNvPr id="4107" name="Picture 2456" descr="ublogo">
            <a:extLst>
              <a:ext uri="{FF2B5EF4-FFF2-40B4-BE49-F238E27FC236}">
                <a16:creationId xmlns:a16="http://schemas.microsoft.com/office/drawing/2014/main" id="{9EB6FF08-2948-045B-321B-55A921E84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20574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Rectangle 2677">
            <a:extLst>
              <a:ext uri="{FF2B5EF4-FFF2-40B4-BE49-F238E27FC236}">
                <a16:creationId xmlns:a16="http://schemas.microsoft.com/office/drawing/2014/main" id="{B3D5E8D0-EDF6-6B9C-975E-CBEEAD81DE63}"/>
              </a:ext>
            </a:extLst>
          </p:cNvPr>
          <p:cNvSpPr>
            <a:spLocks noChangeArrowheads="1"/>
          </p:cNvSpPr>
          <p:nvPr/>
        </p:nvSpPr>
        <p:spPr bwMode="auto">
          <a:xfrm>
            <a:off x="0" y="0"/>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4109" name="Rectangle 2678">
            <a:extLst>
              <a:ext uri="{FF2B5EF4-FFF2-40B4-BE49-F238E27FC236}">
                <a16:creationId xmlns:a16="http://schemas.microsoft.com/office/drawing/2014/main" id="{70FFB096-6DFC-CBDC-C2E6-482C4B5E10D8}"/>
              </a:ext>
            </a:extLst>
          </p:cNvPr>
          <p:cNvSpPr>
            <a:spLocks noChangeArrowheads="1"/>
          </p:cNvSpPr>
          <p:nvPr/>
        </p:nvSpPr>
        <p:spPr bwMode="auto">
          <a:xfrm>
            <a:off x="-1781175" y="161925"/>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7849" name="Text Box 2729">
            <a:extLst>
              <a:ext uri="{FF2B5EF4-FFF2-40B4-BE49-F238E27FC236}">
                <a16:creationId xmlns:a16="http://schemas.microsoft.com/office/drawing/2014/main" id="{8227D452-1C1C-0120-8634-3EBC54517BA1}"/>
              </a:ext>
            </a:extLst>
          </p:cNvPr>
          <p:cNvSpPr txBox="1">
            <a:spLocks noChangeArrowheads="1"/>
          </p:cNvSpPr>
          <p:nvPr/>
        </p:nvSpPr>
        <p:spPr bwMode="auto">
          <a:xfrm>
            <a:off x="14898449" y="26173113"/>
            <a:ext cx="2722563" cy="649287"/>
          </a:xfrm>
          <a:prstGeom prst="rect">
            <a:avLst/>
          </a:prstGeom>
          <a:noFill/>
          <a:ln w="9525">
            <a:noFill/>
            <a:miter lim="800000"/>
            <a:headEnd/>
            <a:tailEnd/>
          </a:ln>
          <a:effectLst/>
        </p:spPr>
        <p:txBody>
          <a:bodyPr wrap="none" lIns="78940" tIns="39470" rIns="78940" bIns="39470">
            <a:spAutoFit/>
          </a:bodyPr>
          <a:lstStyle/>
          <a:p>
            <a:pPr defTabSz="665163">
              <a:spcAft>
                <a:spcPct val="30000"/>
              </a:spcAft>
              <a:defRPr/>
            </a:pPr>
            <a:r>
              <a:rPr lang="en-US" sz="3700" b="1" dirty="0">
                <a:solidFill>
                  <a:srgbClr val="800000"/>
                </a:solidFill>
                <a:effectLst>
                  <a:outerShdw blurRad="38100" dist="38100" dir="2700000" algn="tl">
                    <a:srgbClr val="C0C0C0"/>
                  </a:outerShdw>
                </a:effectLst>
                <a:latin typeface="Arial" charset="0"/>
              </a:rPr>
              <a:t>References</a:t>
            </a:r>
          </a:p>
        </p:txBody>
      </p:sp>
      <p:sp>
        <p:nvSpPr>
          <p:cNvPr id="4111" name="Text Box 2730">
            <a:extLst>
              <a:ext uri="{FF2B5EF4-FFF2-40B4-BE49-F238E27FC236}">
                <a16:creationId xmlns:a16="http://schemas.microsoft.com/office/drawing/2014/main" id="{187BF6E0-21A6-DCB9-4FA8-AC331A352369}"/>
              </a:ext>
            </a:extLst>
          </p:cNvPr>
          <p:cNvSpPr txBox="1">
            <a:spLocks noChangeArrowheads="1"/>
          </p:cNvSpPr>
          <p:nvPr/>
        </p:nvSpPr>
        <p:spPr bwMode="auto">
          <a:xfrm>
            <a:off x="15011943" y="26796997"/>
            <a:ext cx="6335712" cy="4897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980" tIns="27990" rIns="55980" bIns="27990"/>
          <a:lstStyle>
            <a:lvl1pPr marL="457200" indent="-457200" defTabSz="560388">
              <a:defRPr sz="1500">
                <a:solidFill>
                  <a:schemeClr val="tx1"/>
                </a:solidFill>
                <a:latin typeface="Times New Roman" panose="02020603050405020304" pitchFamily="18" charset="0"/>
              </a:defRPr>
            </a:lvl1pPr>
            <a:lvl2pPr marL="742950" indent="-285750" defTabSz="560388">
              <a:defRPr sz="1500">
                <a:solidFill>
                  <a:schemeClr val="tx1"/>
                </a:solidFill>
                <a:latin typeface="Times New Roman" panose="02020603050405020304" pitchFamily="18" charset="0"/>
              </a:defRPr>
            </a:lvl2pPr>
            <a:lvl3pPr marL="1143000" indent="-228600" defTabSz="560388">
              <a:defRPr sz="1500">
                <a:solidFill>
                  <a:schemeClr val="tx1"/>
                </a:solidFill>
                <a:latin typeface="Times New Roman" panose="02020603050405020304" pitchFamily="18" charset="0"/>
              </a:defRPr>
            </a:lvl3pPr>
            <a:lvl4pPr marL="1600200" indent="-228600" defTabSz="560388">
              <a:defRPr sz="1500">
                <a:solidFill>
                  <a:schemeClr val="tx1"/>
                </a:solidFill>
                <a:latin typeface="Times New Roman" panose="02020603050405020304" pitchFamily="18" charset="0"/>
              </a:defRPr>
            </a:lvl4pPr>
            <a:lvl5pPr marL="2057400" indent="-228600" defTabSz="560388">
              <a:defRPr sz="1500">
                <a:solidFill>
                  <a:schemeClr val="tx1"/>
                </a:solidFill>
                <a:latin typeface="Times New Roman" panose="02020603050405020304" pitchFamily="18" charset="0"/>
              </a:defRPr>
            </a:lvl5pPr>
            <a:lvl6pPr marL="2514600" indent="-228600" defTabSz="560388"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defTabSz="560388"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defTabSz="560388"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defTabSz="560388" eaLnBrk="0" fontAlgn="base" hangingPunct="0">
              <a:spcBef>
                <a:spcPct val="0"/>
              </a:spcBef>
              <a:spcAft>
                <a:spcPct val="0"/>
              </a:spcAft>
              <a:defRPr sz="1500">
                <a:solidFill>
                  <a:schemeClr val="tx1"/>
                </a:solidFill>
                <a:latin typeface="Times New Roman" panose="02020603050405020304" pitchFamily="18" charset="0"/>
              </a:defRPr>
            </a:lvl9pPr>
          </a:lstStyle>
          <a:p>
            <a:pPr marL="342900" indent="-342900" algn="just">
              <a:buFont typeface="+mj-lt"/>
              <a:buAutoNum type="arabicPeriod"/>
            </a:pPr>
            <a:r>
              <a:rPr lang="en-US" sz="1600" b="1" dirty="0"/>
              <a:t>AWAIS MANZOOR,M. ATIF QURESHI, ETAIN KIDNEY , AND LUCA LONGO(2024). </a:t>
            </a:r>
            <a:r>
              <a:rPr lang="en-US" sz="1600" dirty="0"/>
              <a:t>A Review on Machine Learning Methods for Customer Churn Prediction and Recommendations for Business Practitioners. </a:t>
            </a:r>
            <a:r>
              <a:rPr lang="en-IN" sz="1400" dirty="0"/>
              <a:t>Volume: 12, 70434 - 70463.</a:t>
            </a:r>
            <a:endParaRPr lang="en-US" sz="1600" b="1" dirty="0"/>
          </a:p>
          <a:p>
            <a:pPr marL="342900" indent="-342900" algn="just">
              <a:buFont typeface="+mj-lt"/>
              <a:buAutoNum type="arabicPeriod"/>
            </a:pPr>
            <a:r>
              <a:rPr lang="en-US" sz="1600" b="1" dirty="0" err="1"/>
              <a:t>Burez</a:t>
            </a:r>
            <a:r>
              <a:rPr lang="en-US" sz="1600" b="1" dirty="0"/>
              <a:t>, J., &amp; Van den </a:t>
            </a:r>
            <a:r>
              <a:rPr lang="en-US" sz="1600" b="1" dirty="0" err="1"/>
              <a:t>Poel</a:t>
            </a:r>
            <a:r>
              <a:rPr lang="en-US" sz="1600" b="1" dirty="0"/>
              <a:t>, D. (2009).</a:t>
            </a:r>
            <a:r>
              <a:rPr lang="en-US" sz="1600" dirty="0"/>
              <a:t> Handling class imbalance in customer churn prediction. </a:t>
            </a:r>
            <a:r>
              <a:rPr lang="en-US" sz="1600" i="1" dirty="0"/>
              <a:t>European Journal of Operational Research, 197</a:t>
            </a:r>
            <a:r>
              <a:rPr lang="en-US" sz="1600" dirty="0"/>
              <a:t>(1), 402-411. </a:t>
            </a:r>
          </a:p>
          <a:p>
            <a:pPr marL="342900" indent="-342900" algn="just">
              <a:buFont typeface="+mj-lt"/>
              <a:buAutoNum type="arabicPeriod"/>
            </a:pPr>
            <a:endParaRPr lang="en-US" sz="1600" dirty="0"/>
          </a:p>
          <a:p>
            <a:pPr marL="342900" indent="-342900" algn="just">
              <a:buFont typeface="+mj-lt"/>
              <a:buAutoNum type="arabicPeriod"/>
            </a:pPr>
            <a:r>
              <a:rPr lang="en-US" sz="1600" b="1" dirty="0" err="1"/>
              <a:t>Lemmens</a:t>
            </a:r>
            <a:r>
              <a:rPr lang="en-US" sz="1600" b="1" dirty="0"/>
              <a:t>, A., &amp; Gupta, S. (2020).</a:t>
            </a:r>
            <a:r>
              <a:rPr lang="en-US" sz="1600" dirty="0"/>
              <a:t> Managing churn to maximize profits. </a:t>
            </a:r>
            <a:r>
              <a:rPr lang="en-US" sz="1600" i="1" dirty="0"/>
              <a:t>Management Science, 66</a:t>
            </a:r>
            <a:r>
              <a:rPr lang="en-US" sz="1600" dirty="0"/>
              <a:t>(8), 3421-3439. </a:t>
            </a:r>
            <a:endParaRPr lang="en-IN" sz="1400" dirty="0"/>
          </a:p>
          <a:p>
            <a:pPr marL="342900" indent="-342900" algn="just">
              <a:buFont typeface="+mj-lt"/>
              <a:buAutoNum type="arabicPeriod"/>
            </a:pPr>
            <a:endParaRPr lang="en-IN" sz="1400" dirty="0"/>
          </a:p>
          <a:p>
            <a:pPr marL="342900" indent="-342900" algn="just">
              <a:buFont typeface="+mj-lt"/>
              <a:buAutoNum type="arabicPeriod"/>
            </a:pPr>
            <a:r>
              <a:rPr lang="en-US" sz="1400" b="1" dirty="0"/>
              <a:t> Guillaume Gerbera </a:t>
            </a:r>
            <a:r>
              <a:rPr lang="en-US" sz="1400" b="1" dirty="0" err="1"/>
              <a:t>Forsides</a:t>
            </a:r>
            <a:r>
              <a:rPr lang="en-US" sz="1400" b="1" dirty="0"/>
              <a:t>, Paris, </a:t>
            </a:r>
            <a:r>
              <a:rPr lang="en-US" sz="1400" b="1" dirty="0" err="1"/>
              <a:t>France,Yohann</a:t>
            </a:r>
            <a:r>
              <a:rPr lang="en-US" sz="1400" b="1" dirty="0"/>
              <a:t> Le </a:t>
            </a:r>
            <a:r>
              <a:rPr lang="en-US" sz="1400" b="1" dirty="0" err="1"/>
              <a:t>Faou,Olivier</a:t>
            </a:r>
            <a:r>
              <a:rPr lang="en-US" sz="1400" b="1" dirty="0"/>
              <a:t> Lopez &amp;Michael </a:t>
            </a:r>
            <a:r>
              <a:rPr lang="en-US" sz="1400" b="1" dirty="0" err="1"/>
              <a:t>Trupin</a:t>
            </a:r>
            <a:r>
              <a:rPr lang="en-US" sz="1400" b="1" dirty="0"/>
              <a:t>(2020). </a:t>
            </a:r>
            <a:r>
              <a:rPr lang="en-US" sz="1400" dirty="0"/>
              <a:t>The Impact of Churn on Client Value in Health Insurance, Evaluation Using a Random Forest Under Various Censoring Mechanisms. Journal of the American Statistical Association, </a:t>
            </a:r>
            <a:r>
              <a:rPr lang="en-US" sz="1400" b="1" dirty="0"/>
              <a:t> </a:t>
            </a:r>
            <a:r>
              <a:rPr lang="en-US" sz="1400" dirty="0"/>
              <a:t>116, 2021 ,</a:t>
            </a:r>
            <a:r>
              <a:rPr lang="en-IN" sz="1400" dirty="0"/>
              <a:t> 2053-2064.</a:t>
            </a:r>
          </a:p>
          <a:p>
            <a:pPr marL="342900" indent="-342900" algn="just">
              <a:buFont typeface="+mj-lt"/>
              <a:buAutoNum type="arabicPeriod"/>
            </a:pPr>
            <a:endParaRPr lang="en-IN" sz="1400" dirty="0" smtClean="0"/>
          </a:p>
          <a:p>
            <a:pPr marL="342900" indent="-342900" algn="just">
              <a:buFont typeface="+mj-lt"/>
              <a:buAutoNum type="arabicPeriod"/>
            </a:pPr>
            <a:r>
              <a:rPr lang="en-US" sz="1400" dirty="0"/>
              <a:t>Enhancing customer retention with machine learning: A comparative analysis of ensemble models for accurate churn prediction(2025). </a:t>
            </a:r>
            <a:r>
              <a:rPr lang="en-US" sz="1400" dirty="0" err="1"/>
              <a:t>ScienceDirect</a:t>
            </a:r>
            <a:r>
              <a:rPr lang="en-US" sz="1400" dirty="0"/>
              <a:t>, Volume 5, Issue 1, </a:t>
            </a:r>
            <a:r>
              <a:rPr lang="en-US" sz="1400" dirty="0" smtClean="0"/>
              <a:t>100331</a:t>
            </a:r>
          </a:p>
          <a:p>
            <a:pPr marL="342900" indent="-342900" algn="just">
              <a:buFont typeface="+mj-lt"/>
              <a:buAutoNum type="arabicPeriod"/>
            </a:pPr>
            <a:r>
              <a:rPr lang="en-US" sz="1400" dirty="0"/>
              <a:t>https://ieeexplore.ieee.org/document/10724574.</a:t>
            </a:r>
            <a:endParaRPr lang="en-US" sz="1400" dirty="0"/>
          </a:p>
          <a:p>
            <a:pPr marL="0" indent="0" algn="just"/>
            <a:endParaRPr lang="en-IN" sz="1400" dirty="0"/>
          </a:p>
          <a:p>
            <a:pPr marL="0" indent="0"/>
            <a:endParaRPr lang="en-IN" sz="1400" dirty="0"/>
          </a:p>
          <a:p>
            <a:pPr marL="0" indent="0"/>
            <a:endParaRPr lang="en-IN" sz="1600" dirty="0"/>
          </a:p>
          <a:p>
            <a:pPr marL="0" indent="0"/>
            <a:endParaRPr lang="en-US" sz="1600" dirty="0"/>
          </a:p>
          <a:p>
            <a:pPr marL="0" indent="0"/>
            <a:endParaRPr lang="en-US" altLang="en-US" sz="2000" dirty="0">
              <a:latin typeface="Arial" panose="020B0604020202020204" pitchFamily="34" charset="0"/>
              <a:cs typeface="Arial" panose="020B0604020202020204" pitchFamily="34" charset="0"/>
            </a:endParaRPr>
          </a:p>
        </p:txBody>
      </p:sp>
      <p:sp>
        <p:nvSpPr>
          <p:cNvPr id="4112" name="Rectangle 2731">
            <a:extLst>
              <a:ext uri="{FF2B5EF4-FFF2-40B4-BE49-F238E27FC236}">
                <a16:creationId xmlns:a16="http://schemas.microsoft.com/office/drawing/2014/main" id="{C5F1C940-E7D9-8D62-E72C-332A93327A32}"/>
              </a:ext>
            </a:extLst>
          </p:cNvPr>
          <p:cNvSpPr>
            <a:spLocks noChangeArrowheads="1"/>
          </p:cNvSpPr>
          <p:nvPr/>
        </p:nvSpPr>
        <p:spPr bwMode="auto">
          <a:xfrm>
            <a:off x="14805023" y="26173113"/>
            <a:ext cx="6859588" cy="5521368"/>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7885" name="Text Box 2765">
            <a:extLst>
              <a:ext uri="{FF2B5EF4-FFF2-40B4-BE49-F238E27FC236}">
                <a16:creationId xmlns:a16="http://schemas.microsoft.com/office/drawing/2014/main" id="{C76232FB-E6AD-A027-6E2A-174D1BB32E7A}"/>
              </a:ext>
            </a:extLst>
          </p:cNvPr>
          <p:cNvSpPr txBox="1">
            <a:spLocks noChangeArrowheads="1"/>
          </p:cNvSpPr>
          <p:nvPr/>
        </p:nvSpPr>
        <p:spPr bwMode="auto">
          <a:xfrm>
            <a:off x="765008" y="15863886"/>
            <a:ext cx="5751512" cy="649288"/>
          </a:xfrm>
          <a:prstGeom prst="rect">
            <a:avLst/>
          </a:prstGeom>
          <a:noFill/>
          <a:ln w="9525">
            <a:noFill/>
            <a:miter lim="800000"/>
            <a:headEnd/>
            <a:tailEnd/>
          </a:ln>
        </p:spPr>
        <p:txBody>
          <a:bodyPr lIns="78940" tIns="39470" rIns="78940" bIns="39470">
            <a:spAutoFit/>
          </a:bodyPr>
          <a:lstStyle/>
          <a:p>
            <a:pPr defTabSz="665163">
              <a:defRPr/>
            </a:pPr>
            <a:r>
              <a:rPr lang="en-US" sz="3700" b="1" dirty="0">
                <a:solidFill>
                  <a:srgbClr val="800000"/>
                </a:solidFill>
                <a:effectLst>
                  <a:outerShdw blurRad="38100" dist="38100" dir="2700000" algn="tl">
                    <a:srgbClr val="C0C0C0"/>
                  </a:outerShdw>
                </a:effectLst>
                <a:latin typeface="Arial" charset="0"/>
              </a:rPr>
              <a:t>Literature Review</a:t>
            </a:r>
          </a:p>
        </p:txBody>
      </p:sp>
      <p:sp>
        <p:nvSpPr>
          <p:cNvPr id="4114" name="Text Box 2771">
            <a:extLst>
              <a:ext uri="{FF2B5EF4-FFF2-40B4-BE49-F238E27FC236}">
                <a16:creationId xmlns:a16="http://schemas.microsoft.com/office/drawing/2014/main" id="{F79CBE0E-00E6-B345-C616-4E629498EF30}"/>
              </a:ext>
            </a:extLst>
          </p:cNvPr>
          <p:cNvSpPr txBox="1">
            <a:spLocks noChangeArrowheads="1"/>
          </p:cNvSpPr>
          <p:nvPr/>
        </p:nvSpPr>
        <p:spPr bwMode="auto">
          <a:xfrm>
            <a:off x="15027183" y="6627812"/>
            <a:ext cx="6096000" cy="685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980" tIns="27990" rIns="55980" bIns="27990"/>
          <a:lstStyle>
            <a:lvl1pPr marL="514350" indent="-514350" defTabSz="560388">
              <a:defRPr sz="1500">
                <a:solidFill>
                  <a:schemeClr val="tx1"/>
                </a:solidFill>
                <a:latin typeface="Times New Roman" panose="02020603050405020304" pitchFamily="18" charset="0"/>
              </a:defRPr>
            </a:lvl1pPr>
            <a:lvl2pPr marL="742950" indent="-285750" defTabSz="560388">
              <a:defRPr sz="1500">
                <a:solidFill>
                  <a:schemeClr val="tx1"/>
                </a:solidFill>
                <a:latin typeface="Times New Roman" panose="02020603050405020304" pitchFamily="18" charset="0"/>
              </a:defRPr>
            </a:lvl2pPr>
            <a:lvl3pPr marL="1143000" indent="-228600" defTabSz="560388">
              <a:defRPr sz="1500">
                <a:solidFill>
                  <a:schemeClr val="tx1"/>
                </a:solidFill>
                <a:latin typeface="Times New Roman" panose="02020603050405020304" pitchFamily="18" charset="0"/>
              </a:defRPr>
            </a:lvl3pPr>
            <a:lvl4pPr marL="1600200" indent="-228600" defTabSz="560388">
              <a:defRPr sz="1500">
                <a:solidFill>
                  <a:schemeClr val="tx1"/>
                </a:solidFill>
                <a:latin typeface="Times New Roman" panose="02020603050405020304" pitchFamily="18" charset="0"/>
              </a:defRPr>
            </a:lvl4pPr>
            <a:lvl5pPr marL="2057400" indent="-228600" defTabSz="560388">
              <a:defRPr sz="1500">
                <a:solidFill>
                  <a:schemeClr val="tx1"/>
                </a:solidFill>
                <a:latin typeface="Times New Roman" panose="02020603050405020304" pitchFamily="18" charset="0"/>
              </a:defRPr>
            </a:lvl5pPr>
            <a:lvl6pPr marL="2514600" indent="-228600" defTabSz="560388"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defTabSz="560388"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defTabSz="560388"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defTabSz="560388" eaLnBrk="0" fontAlgn="base" hangingPunct="0">
              <a:spcBef>
                <a:spcPct val="0"/>
              </a:spcBef>
              <a:spcAft>
                <a:spcPct val="0"/>
              </a:spcAft>
              <a:defRPr sz="1500">
                <a:solidFill>
                  <a:schemeClr val="tx1"/>
                </a:solidFill>
                <a:latin typeface="Times New Roman" panose="02020603050405020304" pitchFamily="18" charset="0"/>
              </a:defRPr>
            </a:lvl9pPr>
          </a:lstStyle>
          <a:p>
            <a:pPr algn="just"/>
            <a:endParaRPr lang="en-US" altLang="ko-KR" sz="2800" dirty="0">
              <a:latin typeface="Arial" panose="020B0604020202020204" pitchFamily="34" charset="0"/>
              <a:ea typeface="굴림" panose="020B0600000101010101" pitchFamily="34" charset="-127"/>
              <a:cs typeface="Arial" panose="020B0604020202020204" pitchFamily="34" charset="0"/>
            </a:endParaRPr>
          </a:p>
        </p:txBody>
      </p:sp>
      <p:sp>
        <p:nvSpPr>
          <p:cNvPr id="4116" name="Rectangle 2816">
            <a:extLst>
              <a:ext uri="{FF2B5EF4-FFF2-40B4-BE49-F238E27FC236}">
                <a16:creationId xmlns:a16="http://schemas.microsoft.com/office/drawing/2014/main" id="{A2449087-4260-EDEF-05BB-37220D581CBA}"/>
              </a:ext>
            </a:extLst>
          </p:cNvPr>
          <p:cNvSpPr>
            <a:spLocks noChangeArrowheads="1"/>
          </p:cNvSpPr>
          <p:nvPr/>
        </p:nvSpPr>
        <p:spPr bwMode="auto">
          <a:xfrm>
            <a:off x="563563" y="15633704"/>
            <a:ext cx="6348412" cy="16141696"/>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4117" name="Text Box 2160">
            <a:extLst>
              <a:ext uri="{FF2B5EF4-FFF2-40B4-BE49-F238E27FC236}">
                <a16:creationId xmlns:a16="http://schemas.microsoft.com/office/drawing/2014/main" id="{6C65AC4F-9F06-D40B-F9E1-EDEB58846B8F}"/>
              </a:ext>
            </a:extLst>
          </p:cNvPr>
          <p:cNvSpPr txBox="1">
            <a:spLocks noChangeArrowheads="1"/>
          </p:cNvSpPr>
          <p:nvPr/>
        </p:nvSpPr>
        <p:spPr bwMode="auto">
          <a:xfrm>
            <a:off x="819149" y="16459200"/>
            <a:ext cx="5960583" cy="1507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980" tIns="27990" rIns="55980" bIns="27990"/>
          <a:lstStyle>
            <a:lvl1pPr defTabSz="560388">
              <a:defRPr sz="1500">
                <a:solidFill>
                  <a:schemeClr val="tx1"/>
                </a:solidFill>
                <a:latin typeface="Times New Roman" panose="02020603050405020304" pitchFamily="18" charset="0"/>
              </a:defRPr>
            </a:lvl1pPr>
            <a:lvl2pPr marL="742950" indent="-285750" defTabSz="560388">
              <a:defRPr sz="1500">
                <a:solidFill>
                  <a:schemeClr val="tx1"/>
                </a:solidFill>
                <a:latin typeface="Times New Roman" panose="02020603050405020304" pitchFamily="18" charset="0"/>
              </a:defRPr>
            </a:lvl2pPr>
            <a:lvl3pPr marL="1143000" indent="-228600" defTabSz="560388">
              <a:defRPr sz="1500">
                <a:solidFill>
                  <a:schemeClr val="tx1"/>
                </a:solidFill>
                <a:latin typeface="Times New Roman" panose="02020603050405020304" pitchFamily="18" charset="0"/>
              </a:defRPr>
            </a:lvl3pPr>
            <a:lvl4pPr marL="1600200" indent="-228600" defTabSz="560388">
              <a:defRPr sz="1500">
                <a:solidFill>
                  <a:schemeClr val="tx1"/>
                </a:solidFill>
                <a:latin typeface="Times New Roman" panose="02020603050405020304" pitchFamily="18" charset="0"/>
              </a:defRPr>
            </a:lvl4pPr>
            <a:lvl5pPr marL="2057400" indent="-228600" defTabSz="560388">
              <a:defRPr sz="1500">
                <a:solidFill>
                  <a:schemeClr val="tx1"/>
                </a:solidFill>
                <a:latin typeface="Times New Roman" panose="02020603050405020304" pitchFamily="18" charset="0"/>
              </a:defRPr>
            </a:lvl5pPr>
            <a:lvl6pPr marL="2514600" indent="-228600" defTabSz="560388"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defTabSz="560388"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defTabSz="560388"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defTabSz="560388" eaLnBrk="0" fontAlgn="base" hangingPunct="0">
              <a:spcBef>
                <a:spcPct val="0"/>
              </a:spcBef>
              <a:spcAft>
                <a:spcPct val="0"/>
              </a:spcAft>
              <a:defRPr sz="1500">
                <a:solidFill>
                  <a:schemeClr val="tx1"/>
                </a:solidFill>
                <a:latin typeface="Times New Roman" panose="02020603050405020304" pitchFamily="18" charset="0"/>
              </a:defRPr>
            </a:lvl9pPr>
          </a:lstStyle>
          <a:p>
            <a:pPr marL="0" marR="0" algn="just">
              <a:spcBef>
                <a:spcPts val="0"/>
              </a:spcBef>
              <a:spcAft>
                <a:spcPts val="0"/>
              </a:spcAft>
            </a:pPr>
            <a:r>
              <a:rPr lang="en-US" sz="2500" dirty="0">
                <a:latin typeface="Arial" panose="020B0604020202020204" pitchFamily="34" charset="0"/>
                <a:ea typeface="Times New Roman" panose="02020603050405020304" pitchFamily="18" charset="0"/>
                <a:cs typeface="Arial" panose="020B0604020202020204" pitchFamily="34" charset="0"/>
              </a:rPr>
              <a:t>Churn prediction has emerged as a critical focus within business analytics, as it enables organizations to retain valuable customers by recognizing patterns that are likely to lead to attrition. Investigations in this domain combine machine learning, statistical modeling, and decision support systems to improve predictive accuracy.</a:t>
            </a:r>
          </a:p>
          <a:p>
            <a:pPr marL="0" marR="0" algn="just">
              <a:spcBef>
                <a:spcPts val="0"/>
              </a:spcBef>
              <a:spcAft>
                <a:spcPts val="0"/>
              </a:spcAft>
            </a:pPr>
            <a:endParaRPr lang="en-US" sz="2500" dirty="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500" dirty="0">
                <a:latin typeface="Arial" panose="020B0604020202020204" pitchFamily="34" charset="0"/>
                <a:ea typeface="Times New Roman" panose="02020603050405020304" pitchFamily="18" charset="0"/>
                <a:cs typeface="Arial" panose="020B0604020202020204" pitchFamily="34" charset="0"/>
              </a:rPr>
              <a:t>Numerous studies have investigated machine learning methodologies for forecasting customer churn.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Manzoor</a:t>
            </a:r>
            <a:r>
              <a:rPr lang="en-US" sz="2500" dirty="0">
                <a:latin typeface="Arial" panose="020B0604020202020204" pitchFamily="34" charset="0"/>
                <a:cs typeface="Arial" panose="020B0604020202020204" pitchFamily="34" charset="0"/>
              </a:rPr>
              <a:t> et al. (2024) conducted a comprehensive review of machine learning techniques, focusing particularly on feature selection and the interpretability of models. </a:t>
            </a:r>
            <a:r>
              <a:rPr lang="en-US" sz="2500" dirty="0" err="1">
                <a:latin typeface="Arial" panose="020B0604020202020204" pitchFamily="34" charset="0"/>
                <a:cs typeface="Arial" panose="020B0604020202020204" pitchFamily="34" charset="0"/>
              </a:rPr>
              <a:t>Burez</a:t>
            </a:r>
            <a:r>
              <a:rPr lang="en-US" sz="2500" dirty="0">
                <a:latin typeface="Arial" panose="020B0604020202020204" pitchFamily="34" charset="0"/>
                <a:cs typeface="Arial" panose="020B0604020202020204" pitchFamily="34" charset="0"/>
              </a:rPr>
              <a:t> and Van den </a:t>
            </a:r>
            <a:r>
              <a:rPr lang="en-US" sz="2500" dirty="0" err="1">
                <a:latin typeface="Arial" panose="020B0604020202020204" pitchFamily="34" charset="0"/>
                <a:cs typeface="Arial" panose="020B0604020202020204" pitchFamily="34" charset="0"/>
              </a:rPr>
              <a:t>Poel</a:t>
            </a:r>
            <a:r>
              <a:rPr lang="en-US" sz="2500" dirty="0">
                <a:latin typeface="Arial" panose="020B0604020202020204" pitchFamily="34" charset="0"/>
                <a:cs typeface="Arial" panose="020B0604020202020204" pitchFamily="34" charset="0"/>
              </a:rPr>
              <a:t> (2009) examined the issue of class imbalance in churn data, demonstrating that the application of resampling techniques can significantly enhance predictive accuracy. </a:t>
            </a:r>
            <a:r>
              <a:rPr lang="en-US" sz="2500" dirty="0" err="1">
                <a:latin typeface="Arial" panose="020B0604020202020204" pitchFamily="34" charset="0"/>
                <a:cs typeface="Arial" panose="020B0604020202020204" pitchFamily="34" charset="0"/>
              </a:rPr>
              <a:t>Lemmens</a:t>
            </a:r>
            <a:r>
              <a:rPr lang="en-US" sz="2500" dirty="0">
                <a:latin typeface="Arial" panose="020B0604020202020204" pitchFamily="34" charset="0"/>
                <a:cs typeface="Arial" panose="020B0604020202020204" pitchFamily="34" charset="0"/>
              </a:rPr>
              <a:t> and Gupta (2020) introduced a profit-maximization strategy centered on customer lifetime value (CLV) to facilitate optimal resource distribution. Gerber et al. (2020) utilized Random Forest for predicting churn in the health insurance sector, highlighting the effects of censoring mechanisms. A study published in </a:t>
            </a:r>
            <a:r>
              <a:rPr lang="en-US" sz="2500" dirty="0" err="1">
                <a:latin typeface="Arial" panose="020B0604020202020204" pitchFamily="34" charset="0"/>
                <a:cs typeface="Arial" panose="020B0604020202020204" pitchFamily="34" charset="0"/>
              </a:rPr>
              <a:t>ScienceDirect</a:t>
            </a:r>
            <a:r>
              <a:rPr lang="en-US" sz="2500" dirty="0">
                <a:latin typeface="Arial" panose="020B0604020202020204" pitchFamily="34" charset="0"/>
                <a:cs typeface="Arial" panose="020B0604020202020204" pitchFamily="34" charset="0"/>
              </a:rPr>
              <a:t> (2025) evaluated ensemble models, including Random Forest and </a:t>
            </a:r>
            <a:r>
              <a:rPr lang="en-US" sz="2500" dirty="0" err="1">
                <a:latin typeface="Arial" panose="020B0604020202020204" pitchFamily="34" charset="0"/>
                <a:cs typeface="Arial" panose="020B0604020202020204" pitchFamily="34" charset="0"/>
              </a:rPr>
              <a:t>XGBoost</a:t>
            </a:r>
            <a:r>
              <a:rPr lang="en-US" sz="2500" dirty="0">
                <a:latin typeface="Arial" panose="020B0604020202020204" pitchFamily="34" charset="0"/>
                <a:cs typeface="Arial" panose="020B0604020202020204" pitchFamily="34" charset="0"/>
              </a:rPr>
              <a:t>, revealing notable improvements in predictive performance. Collectively, these studies illustrate the potential of machine learning to enhance churn prediction and customer retention across various industries.</a:t>
            </a:r>
            <a:endParaRPr lang="en-US" sz="2500" dirty="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25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4118" name="Rectangle 66">
            <a:extLst>
              <a:ext uri="{FF2B5EF4-FFF2-40B4-BE49-F238E27FC236}">
                <a16:creationId xmlns:a16="http://schemas.microsoft.com/office/drawing/2014/main" id="{6DFC790A-E23B-B021-76DD-D0AE46927015}"/>
              </a:ext>
            </a:extLst>
          </p:cNvPr>
          <p:cNvSpPr>
            <a:spLocks noChangeArrowheads="1"/>
          </p:cNvSpPr>
          <p:nvPr/>
        </p:nvSpPr>
        <p:spPr bwMode="auto">
          <a:xfrm>
            <a:off x="1320800" y="16363950"/>
            <a:ext cx="219456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4120" name="Rectangle 2739">
            <a:extLst>
              <a:ext uri="{FF2B5EF4-FFF2-40B4-BE49-F238E27FC236}">
                <a16:creationId xmlns:a16="http://schemas.microsoft.com/office/drawing/2014/main" id="{38178308-AA43-3D18-8BDB-F541819E33D1}"/>
              </a:ext>
            </a:extLst>
          </p:cNvPr>
          <p:cNvSpPr>
            <a:spLocks noChangeArrowheads="1"/>
          </p:cNvSpPr>
          <p:nvPr/>
        </p:nvSpPr>
        <p:spPr bwMode="auto">
          <a:xfrm>
            <a:off x="7239000" y="5510321"/>
            <a:ext cx="7239000" cy="9805880"/>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70" name="Text Box 2037">
            <a:extLst>
              <a:ext uri="{FF2B5EF4-FFF2-40B4-BE49-F238E27FC236}">
                <a16:creationId xmlns:a16="http://schemas.microsoft.com/office/drawing/2014/main" id="{1C28BE65-D6CF-EDF3-7988-8D661F306167}"/>
              </a:ext>
            </a:extLst>
          </p:cNvPr>
          <p:cNvSpPr txBox="1">
            <a:spLocks noChangeArrowheads="1"/>
          </p:cNvSpPr>
          <p:nvPr/>
        </p:nvSpPr>
        <p:spPr bwMode="auto">
          <a:xfrm>
            <a:off x="7559674" y="5683236"/>
            <a:ext cx="6597650" cy="649288"/>
          </a:xfrm>
          <a:prstGeom prst="rect">
            <a:avLst/>
          </a:prstGeom>
          <a:noFill/>
          <a:ln w="9525">
            <a:noFill/>
            <a:miter lim="800000"/>
            <a:headEnd/>
            <a:tailEnd/>
          </a:ln>
          <a:effectLst/>
        </p:spPr>
        <p:txBody>
          <a:bodyPr lIns="78940" tIns="39470" rIns="78940" bIns="39470">
            <a:spAutoFit/>
          </a:bodyPr>
          <a:lstStyle/>
          <a:p>
            <a:pPr defTabSz="665163">
              <a:spcAft>
                <a:spcPct val="30000"/>
              </a:spcAft>
              <a:defRPr/>
            </a:pPr>
            <a:r>
              <a:rPr lang="en-US" sz="3700" b="1" dirty="0">
                <a:solidFill>
                  <a:srgbClr val="800000"/>
                </a:solidFill>
                <a:effectLst>
                  <a:outerShdw blurRad="38100" dist="38100" dir="2700000" algn="tl">
                    <a:srgbClr val="C0C0C0"/>
                  </a:outerShdw>
                </a:effectLst>
                <a:latin typeface="Arial" charset="0"/>
              </a:rPr>
              <a:t>Methodology</a:t>
            </a:r>
          </a:p>
        </p:txBody>
      </p:sp>
      <p:sp>
        <p:nvSpPr>
          <p:cNvPr id="4125" name="Text Box 2160">
            <a:extLst>
              <a:ext uri="{FF2B5EF4-FFF2-40B4-BE49-F238E27FC236}">
                <a16:creationId xmlns:a16="http://schemas.microsoft.com/office/drawing/2014/main" id="{9A35D5F5-8F11-2286-53BD-643433157447}"/>
              </a:ext>
            </a:extLst>
          </p:cNvPr>
          <p:cNvSpPr txBox="1">
            <a:spLocks noChangeArrowheads="1"/>
          </p:cNvSpPr>
          <p:nvPr/>
        </p:nvSpPr>
        <p:spPr bwMode="auto">
          <a:xfrm>
            <a:off x="10515600" y="28956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5980" tIns="27990" rIns="55980" bIns="27990"/>
          <a:lstStyle>
            <a:lvl1pPr marL="285750" indent="-285750" defTabSz="560388">
              <a:defRPr sz="1500">
                <a:solidFill>
                  <a:schemeClr val="tx1"/>
                </a:solidFill>
                <a:latin typeface="Times New Roman" panose="02020603050405020304" pitchFamily="18" charset="0"/>
              </a:defRPr>
            </a:lvl1pPr>
            <a:lvl2pPr marL="742950" indent="-285750" defTabSz="560388">
              <a:defRPr sz="1500">
                <a:solidFill>
                  <a:schemeClr val="tx1"/>
                </a:solidFill>
                <a:latin typeface="Times New Roman" panose="02020603050405020304" pitchFamily="18" charset="0"/>
              </a:defRPr>
            </a:lvl2pPr>
            <a:lvl3pPr marL="1143000" indent="-228600" defTabSz="560388">
              <a:defRPr sz="1500">
                <a:solidFill>
                  <a:schemeClr val="tx1"/>
                </a:solidFill>
                <a:latin typeface="Times New Roman" panose="02020603050405020304" pitchFamily="18" charset="0"/>
              </a:defRPr>
            </a:lvl3pPr>
            <a:lvl4pPr marL="1600200" indent="-228600" defTabSz="560388">
              <a:defRPr sz="1500">
                <a:solidFill>
                  <a:schemeClr val="tx1"/>
                </a:solidFill>
                <a:latin typeface="Times New Roman" panose="02020603050405020304" pitchFamily="18" charset="0"/>
              </a:defRPr>
            </a:lvl4pPr>
            <a:lvl5pPr marL="2057400" indent="-228600" defTabSz="560388">
              <a:defRPr sz="1500">
                <a:solidFill>
                  <a:schemeClr val="tx1"/>
                </a:solidFill>
                <a:latin typeface="Times New Roman" panose="02020603050405020304" pitchFamily="18" charset="0"/>
              </a:defRPr>
            </a:lvl5pPr>
            <a:lvl6pPr marL="2514600" indent="-228600" defTabSz="560388"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defTabSz="560388"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defTabSz="560388"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defTabSz="560388" eaLnBrk="0" fontAlgn="base" hangingPunct="0">
              <a:spcBef>
                <a:spcPct val="0"/>
              </a:spcBef>
              <a:spcAft>
                <a:spcPct val="0"/>
              </a:spcAft>
              <a:defRPr sz="1500">
                <a:solidFill>
                  <a:schemeClr val="tx1"/>
                </a:solidFill>
                <a:latin typeface="Times New Roman" panose="02020603050405020304" pitchFamily="18" charset="0"/>
              </a:defRPr>
            </a:lvl9pPr>
          </a:lstStyle>
          <a:p>
            <a:pPr algn="just"/>
            <a:endParaRPr lang="en-US" altLang="en-US" sz="4000" b="1" dirty="0">
              <a:ea typeface="굴림" panose="020B0600000101010101" pitchFamily="34" charset="-127"/>
              <a:cs typeface="Times New Roman" panose="02020603050405020304" pitchFamily="18" charset="0"/>
            </a:endParaRPr>
          </a:p>
        </p:txBody>
      </p:sp>
      <p:sp>
        <p:nvSpPr>
          <p:cNvPr id="63" name="TextBox 62">
            <a:extLst>
              <a:ext uri="{FF2B5EF4-FFF2-40B4-BE49-F238E27FC236}">
                <a16:creationId xmlns:a16="http://schemas.microsoft.com/office/drawing/2014/main" id="{ABFDF6EF-DA96-2FBB-0CCF-D2E88EDA28BF}"/>
              </a:ext>
            </a:extLst>
          </p:cNvPr>
          <p:cNvSpPr txBox="1"/>
          <p:nvPr/>
        </p:nvSpPr>
        <p:spPr>
          <a:xfrm>
            <a:off x="14898449" y="17016413"/>
            <a:ext cx="5334000" cy="661987"/>
          </a:xfrm>
          <a:prstGeom prst="rect">
            <a:avLst/>
          </a:prstGeom>
          <a:noFill/>
        </p:spPr>
        <p:txBody>
          <a:bodyPr>
            <a:spAutoFit/>
          </a:bodyPr>
          <a:lstStyle/>
          <a:p>
            <a:pPr defTabSz="665163">
              <a:spcAft>
                <a:spcPct val="30000"/>
              </a:spcAft>
              <a:defRPr/>
            </a:pPr>
            <a:r>
              <a:rPr lang="en-US" sz="3700" b="1" dirty="0">
                <a:solidFill>
                  <a:srgbClr val="800000"/>
                </a:solidFill>
                <a:effectLst>
                  <a:outerShdw blurRad="38100" dist="38100" dir="2700000" algn="tl">
                    <a:srgbClr val="C0C0C0"/>
                  </a:outerShdw>
                </a:effectLst>
                <a:latin typeface="Arial" charset="0"/>
              </a:rPr>
              <a:t>Conclusions</a:t>
            </a:r>
          </a:p>
        </p:txBody>
      </p:sp>
      <p:sp>
        <p:nvSpPr>
          <p:cNvPr id="34" name="Text Box 2037">
            <a:extLst>
              <a:ext uri="{FF2B5EF4-FFF2-40B4-BE49-F238E27FC236}">
                <a16:creationId xmlns:a16="http://schemas.microsoft.com/office/drawing/2014/main" id="{363827F9-98B2-6598-251A-B5B75210E980}"/>
              </a:ext>
            </a:extLst>
          </p:cNvPr>
          <p:cNvSpPr txBox="1">
            <a:spLocks noChangeArrowheads="1"/>
          </p:cNvSpPr>
          <p:nvPr/>
        </p:nvSpPr>
        <p:spPr bwMode="auto">
          <a:xfrm>
            <a:off x="7469183" y="15849600"/>
            <a:ext cx="2405065" cy="649288"/>
          </a:xfrm>
          <a:prstGeom prst="rect">
            <a:avLst/>
          </a:prstGeom>
          <a:noFill/>
          <a:ln w="9525">
            <a:noFill/>
            <a:miter lim="800000"/>
            <a:headEnd/>
            <a:tailEnd/>
          </a:ln>
          <a:effectLst/>
        </p:spPr>
        <p:txBody>
          <a:bodyPr wrap="square" lIns="78940" tIns="39470" rIns="78940" bIns="39470">
            <a:spAutoFit/>
          </a:bodyPr>
          <a:lstStyle/>
          <a:p>
            <a:pPr defTabSz="665163">
              <a:spcAft>
                <a:spcPct val="30000"/>
              </a:spcAft>
              <a:defRPr/>
            </a:pPr>
            <a:r>
              <a:rPr lang="en-US" sz="3700" b="1" dirty="0">
                <a:solidFill>
                  <a:srgbClr val="800000"/>
                </a:solidFill>
                <a:effectLst>
                  <a:outerShdw blurRad="38100" dist="38100" dir="2700000" algn="tl">
                    <a:srgbClr val="C0C0C0"/>
                  </a:outerShdw>
                </a:effectLst>
                <a:latin typeface="Arial" charset="0"/>
              </a:rPr>
              <a:t>Results</a:t>
            </a:r>
          </a:p>
        </p:txBody>
      </p:sp>
      <p:sp>
        <p:nvSpPr>
          <p:cNvPr id="4131" name="TextBox 1">
            <a:extLst>
              <a:ext uri="{FF2B5EF4-FFF2-40B4-BE49-F238E27FC236}">
                <a16:creationId xmlns:a16="http://schemas.microsoft.com/office/drawing/2014/main" id="{3965F589-6F8B-365D-9CB0-1DAA42805817}"/>
              </a:ext>
            </a:extLst>
          </p:cNvPr>
          <p:cNvSpPr txBox="1">
            <a:spLocks noChangeArrowheads="1"/>
          </p:cNvSpPr>
          <p:nvPr/>
        </p:nvSpPr>
        <p:spPr bwMode="auto">
          <a:xfrm>
            <a:off x="1320800" y="32092900"/>
            <a:ext cx="1691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r>
              <a:rPr lang="en-US" altLang="en-US" sz="2400" dirty="0"/>
              <a:t>* If you are a non-UB poster submitter, please insert the appropriate logo, school institution name, and location in Connecticut.  </a:t>
            </a:r>
          </a:p>
        </p:txBody>
      </p:sp>
      <p:sp>
        <p:nvSpPr>
          <p:cNvPr id="3" name="TextBox 2">
            <a:extLst>
              <a:ext uri="{FF2B5EF4-FFF2-40B4-BE49-F238E27FC236}">
                <a16:creationId xmlns:a16="http://schemas.microsoft.com/office/drawing/2014/main" id="{4F27F884-9E8F-C88F-0650-CBABB50795F4}"/>
              </a:ext>
            </a:extLst>
          </p:cNvPr>
          <p:cNvSpPr txBox="1"/>
          <p:nvPr/>
        </p:nvSpPr>
        <p:spPr>
          <a:xfrm>
            <a:off x="5029200" y="2568575"/>
            <a:ext cx="11734800" cy="3108543"/>
          </a:xfrm>
          <a:prstGeom prst="rect">
            <a:avLst/>
          </a:prstGeom>
          <a:noFill/>
        </p:spPr>
        <p:txBody>
          <a:bodyPr>
            <a:spAutoFit/>
          </a:bodyPr>
          <a:lstStyle/>
          <a:p>
            <a:pPr algn="ctr" defTabSz="665163">
              <a:defRPr/>
            </a:pPr>
            <a:r>
              <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Names: </a:t>
            </a:r>
            <a:r>
              <a:rPr lang="en-US" sz="2800" b="1" dirty="0" err="1">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Yash</a:t>
            </a:r>
            <a:r>
              <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 Patel, </a:t>
            </a:r>
            <a:r>
              <a:rPr lang="en-US" sz="2800" b="1" dirty="0" err="1">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Saumil</a:t>
            </a:r>
            <a:r>
              <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 Trivedi, </a:t>
            </a:r>
            <a:r>
              <a:rPr lang="en-US" sz="2800" b="1" dirty="0" err="1">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Akshar</a:t>
            </a:r>
            <a:r>
              <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sz="2800" b="1" dirty="0" err="1">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Barot</a:t>
            </a:r>
            <a:r>
              <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sz="2800" b="1" dirty="0" err="1">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Bibek</a:t>
            </a:r>
            <a:r>
              <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sz="2800" b="1" dirty="0" err="1">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Kandel</a:t>
            </a:r>
            <a:r>
              <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sz="2800" b="1" dirty="0" err="1">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Jayanth</a:t>
            </a:r>
            <a:r>
              <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 Kumar </a:t>
            </a:r>
          </a:p>
          <a:p>
            <a:pPr algn="ctr" defTabSz="665163">
              <a:defRPr/>
            </a:pPr>
            <a:r>
              <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Advisor: Ali M. Baker, Ph.D. </a:t>
            </a:r>
          </a:p>
          <a:p>
            <a:pPr algn="ctr" defTabSz="665163">
              <a:defRPr/>
            </a:pPr>
            <a:r>
              <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College of Engineering, Business, and Education</a:t>
            </a:r>
          </a:p>
          <a:p>
            <a:pPr algn="ctr" defTabSz="665163">
              <a:defRPr/>
            </a:pPr>
            <a:r>
              <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Ernest C. Trefz School of Business</a:t>
            </a:r>
          </a:p>
          <a:p>
            <a:pPr algn="ctr" defTabSz="665163">
              <a:defRPr/>
            </a:pPr>
            <a:r>
              <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rPr>
              <a:t>University of Bridgeport, Bridgeport, CT</a:t>
            </a:r>
          </a:p>
          <a:p>
            <a:pPr algn="ctr" defTabSz="665163">
              <a:defRPr/>
            </a:pPr>
            <a:endParaRPr lang="en-US" sz="2800" b="1" dirty="0">
              <a:solidFill>
                <a:srgbClr val="0000FF"/>
              </a:solidFill>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0" name="Rectangle 2739">
            <a:extLst>
              <a:ext uri="{FF2B5EF4-FFF2-40B4-BE49-F238E27FC236}">
                <a16:creationId xmlns:a16="http://schemas.microsoft.com/office/drawing/2014/main" id="{B3D904DE-6012-44EC-91E2-5DE7521098B0}"/>
              </a:ext>
            </a:extLst>
          </p:cNvPr>
          <p:cNvSpPr>
            <a:spLocks noChangeArrowheads="1"/>
          </p:cNvSpPr>
          <p:nvPr/>
        </p:nvSpPr>
        <p:spPr bwMode="auto">
          <a:xfrm>
            <a:off x="7239000" y="15644050"/>
            <a:ext cx="7238999" cy="16131348"/>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51" name="Rectangle 2739">
            <a:extLst>
              <a:ext uri="{FF2B5EF4-FFF2-40B4-BE49-F238E27FC236}">
                <a16:creationId xmlns:a16="http://schemas.microsoft.com/office/drawing/2014/main" id="{52AB99B2-681F-4833-A05F-781C7CAFDE6C}"/>
              </a:ext>
            </a:extLst>
          </p:cNvPr>
          <p:cNvSpPr>
            <a:spLocks noChangeArrowheads="1"/>
          </p:cNvSpPr>
          <p:nvPr/>
        </p:nvSpPr>
        <p:spPr bwMode="auto">
          <a:xfrm>
            <a:off x="14805024" y="17016413"/>
            <a:ext cx="6859588" cy="8967787"/>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14" name="Rectangle 2731">
            <a:extLst>
              <a:ext uri="{FF2B5EF4-FFF2-40B4-BE49-F238E27FC236}">
                <a16:creationId xmlns:a16="http://schemas.microsoft.com/office/drawing/2014/main" id="{8B189C0B-9225-4C43-BF60-056FB4977D03}"/>
              </a:ext>
            </a:extLst>
          </p:cNvPr>
          <p:cNvSpPr>
            <a:spLocks noChangeArrowheads="1"/>
          </p:cNvSpPr>
          <p:nvPr/>
        </p:nvSpPr>
        <p:spPr bwMode="auto">
          <a:xfrm>
            <a:off x="14793911" y="5525816"/>
            <a:ext cx="6870701" cy="11301684"/>
          </a:xfrm>
          <a:prstGeom prst="rect">
            <a:avLst/>
          </a:prstGeom>
          <a:noFill/>
          <a:ln w="76200">
            <a:solidFill>
              <a:srgbClr val="32659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500">
                <a:solidFill>
                  <a:schemeClr val="tx1"/>
                </a:solidFill>
                <a:latin typeface="Times New Roman" panose="02020603050405020304" pitchFamily="18" charset="0"/>
              </a:defRPr>
            </a:lvl1pPr>
            <a:lvl2pPr marL="742950" indent="-285750">
              <a:defRPr sz="1500">
                <a:solidFill>
                  <a:schemeClr val="tx1"/>
                </a:solidFill>
                <a:latin typeface="Times New Roman" panose="02020603050405020304" pitchFamily="18" charset="0"/>
              </a:defRPr>
            </a:lvl2pPr>
            <a:lvl3pPr marL="1143000" indent="-228600">
              <a:defRPr sz="1500">
                <a:solidFill>
                  <a:schemeClr val="tx1"/>
                </a:solidFill>
                <a:latin typeface="Times New Roman" panose="02020603050405020304" pitchFamily="18" charset="0"/>
              </a:defRPr>
            </a:lvl3pPr>
            <a:lvl4pPr marL="1600200" indent="-228600">
              <a:defRPr sz="1500">
                <a:solidFill>
                  <a:schemeClr val="tx1"/>
                </a:solidFill>
                <a:latin typeface="Times New Roman" panose="02020603050405020304" pitchFamily="18" charset="0"/>
              </a:defRPr>
            </a:lvl4pPr>
            <a:lvl5pPr marL="2057400" indent="-228600">
              <a:defRPr sz="1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500">
                <a:solidFill>
                  <a:schemeClr val="tx1"/>
                </a:solidFill>
                <a:latin typeface="Times New Roman" panose="02020603050405020304" pitchFamily="18" charset="0"/>
              </a:defRPr>
            </a:lvl9pPr>
          </a:lstStyle>
          <a:p>
            <a:endParaRPr lang="en-US" altLang="en-US" dirty="0"/>
          </a:p>
        </p:txBody>
      </p:sp>
      <p:sp>
        <p:nvSpPr>
          <p:cNvPr id="5" name="TextBox 4"/>
          <p:cNvSpPr txBox="1"/>
          <p:nvPr/>
        </p:nvSpPr>
        <p:spPr>
          <a:xfrm>
            <a:off x="7499350" y="6324600"/>
            <a:ext cx="6794498" cy="8817799"/>
          </a:xfrm>
          <a:prstGeom prst="rect">
            <a:avLst/>
          </a:prstGeom>
          <a:noFill/>
        </p:spPr>
        <p:txBody>
          <a:bodyPr wrap="square" rtlCol="0">
            <a:spAutoFit/>
          </a:bodyPr>
          <a:lstStyle/>
          <a:p>
            <a:pPr algn="just"/>
            <a:r>
              <a:rPr lang="en-US" sz="2700" dirty="0">
                <a:latin typeface="Arial" panose="020B0604020202020204" pitchFamily="34" charset="0"/>
                <a:cs typeface="Arial" panose="020B0604020202020204" pitchFamily="34" charset="0"/>
              </a:rPr>
              <a:t>We employed a supervised machine learning method using Python to forecast customer churn. We preprocessed the dataset and divided the data into training and test sets. We employed a Random Forest Classifier as our predictive model since it is stable and simple to interpret. To determine the optimal hyper parameters, we employed Grid </a:t>
            </a:r>
            <a:r>
              <a:rPr lang="en-US" sz="2700" dirty="0" err="1">
                <a:latin typeface="Arial" panose="020B0604020202020204" pitchFamily="34" charset="0"/>
                <a:cs typeface="Arial" panose="020B0604020202020204" pitchFamily="34" charset="0"/>
              </a:rPr>
              <a:t>SearchCV</a:t>
            </a:r>
            <a:r>
              <a:rPr lang="en-US" sz="2700" dirty="0">
                <a:latin typeface="Arial" panose="020B0604020202020204" pitchFamily="34" charset="0"/>
                <a:cs typeface="Arial" panose="020B0604020202020204" pitchFamily="34" charset="0"/>
              </a:rPr>
              <a:t> with 3-fold cross-validation, and the following parameters were found: </a:t>
            </a:r>
            <a:r>
              <a:rPr lang="en-US" sz="2700" dirty="0" err="1">
                <a:latin typeface="Arial" panose="020B0604020202020204" pitchFamily="34" charset="0"/>
                <a:cs typeface="Arial" panose="020B0604020202020204" pitchFamily="34" charset="0"/>
              </a:rPr>
              <a:t>n_estimators</a:t>
            </a:r>
            <a:r>
              <a:rPr lang="en-US" sz="2700" dirty="0">
                <a:latin typeface="Arial" panose="020B0604020202020204" pitchFamily="34" charset="0"/>
                <a:cs typeface="Arial" panose="020B0604020202020204" pitchFamily="34" charset="0"/>
              </a:rPr>
              <a:t> = 50, </a:t>
            </a:r>
            <a:r>
              <a:rPr lang="en-US" sz="2700" dirty="0" err="1">
                <a:latin typeface="Arial" panose="020B0604020202020204" pitchFamily="34" charset="0"/>
                <a:cs typeface="Arial" panose="020B0604020202020204" pitchFamily="34" charset="0"/>
              </a:rPr>
              <a:t>max_depth</a:t>
            </a:r>
            <a:r>
              <a:rPr lang="en-US" sz="2700" dirty="0">
                <a:latin typeface="Arial" panose="020B0604020202020204" pitchFamily="34" charset="0"/>
                <a:cs typeface="Arial" panose="020B0604020202020204" pitchFamily="34" charset="0"/>
              </a:rPr>
              <a:t> = 10, </a:t>
            </a:r>
            <a:r>
              <a:rPr lang="en-US" sz="2700" dirty="0" err="1">
                <a:latin typeface="Arial" panose="020B0604020202020204" pitchFamily="34" charset="0"/>
                <a:cs typeface="Arial" panose="020B0604020202020204" pitchFamily="34" charset="0"/>
              </a:rPr>
              <a:t>min_samples_split</a:t>
            </a:r>
            <a:r>
              <a:rPr lang="en-US" sz="2700" dirty="0">
                <a:latin typeface="Arial" panose="020B0604020202020204" pitchFamily="34" charset="0"/>
                <a:cs typeface="Arial" panose="020B0604020202020204" pitchFamily="34" charset="0"/>
              </a:rPr>
              <a:t> = 2, and </a:t>
            </a:r>
            <a:r>
              <a:rPr lang="en-US" sz="2700" dirty="0" err="1">
                <a:latin typeface="Arial" panose="020B0604020202020204" pitchFamily="34" charset="0"/>
                <a:cs typeface="Arial" panose="020B0604020202020204" pitchFamily="34" charset="0"/>
              </a:rPr>
              <a:t>min_samples_leaf</a:t>
            </a:r>
            <a:r>
              <a:rPr lang="en-US" sz="2700" dirty="0">
                <a:latin typeface="Arial" panose="020B0604020202020204" pitchFamily="34" charset="0"/>
                <a:cs typeface="Arial" panose="020B0604020202020204" pitchFamily="34" charset="0"/>
              </a:rPr>
              <a:t> = 1. It was tested on the training subset and then tested on the test subset for various measures of performance like accuracy, confusion matrix, ROC-AUC measure, and overall classification report. We further demonstrated feature importance to learn which were dominant drivers influencing churn predictions.</a:t>
            </a:r>
            <a:endParaRPr lang="en-IN" sz="2700" dirty="0">
              <a:latin typeface="Arial" panose="020B0604020202020204" pitchFamily="34" charset="0"/>
              <a:cs typeface="Arial" panose="020B0604020202020204" pitchFamily="34" charset="0"/>
            </a:endParaRPr>
          </a:p>
        </p:txBody>
      </p:sp>
      <p:sp>
        <p:nvSpPr>
          <p:cNvPr id="7" name="TextBox 6"/>
          <p:cNvSpPr txBox="1"/>
          <p:nvPr/>
        </p:nvSpPr>
        <p:spPr>
          <a:xfrm>
            <a:off x="15219995" y="14965363"/>
            <a:ext cx="5728173" cy="523220"/>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
        <p:nvSpPr>
          <p:cNvPr id="2" name="TextBox 1"/>
          <p:cNvSpPr txBox="1"/>
          <p:nvPr/>
        </p:nvSpPr>
        <p:spPr>
          <a:xfrm>
            <a:off x="15011943" y="17659588"/>
            <a:ext cx="6576470" cy="8248412"/>
          </a:xfrm>
          <a:prstGeom prst="rect">
            <a:avLst/>
          </a:prstGeom>
          <a:noFill/>
        </p:spPr>
        <p:txBody>
          <a:bodyPr wrap="square" rtlCol="0">
            <a:spAutoFit/>
          </a:bodyPr>
          <a:lstStyle/>
          <a:p>
            <a:pPr algn="just"/>
            <a:r>
              <a:rPr lang="en-US" sz="2650" dirty="0">
                <a:latin typeface="Arial" panose="020B0604020202020204" pitchFamily="34" charset="0"/>
                <a:cs typeface="Arial" panose="020B0604020202020204" pitchFamily="34" charset="0"/>
              </a:rPr>
              <a:t>This study proves the capability of machine learning in forecasting customer churn, presenting valuable results for strategic retention activities. The high accuracy and high AUC value of the model affirm its reliability, especially in determining customers likely to remain. However, the lesser recall rate (0.51) for churned customers emphasizes some of the issues in entirely recognizing all likely churners, which can be addressed by adding other behavioral or service interaction variables in future models. Organizations can apply these insights to implement data-driven initiatives with a view to reducing churn. Future research may explore other algorithms, cost-sensitive learning, or ensemble techniques to improve predictive accuracy, particularly for the churn category.</a:t>
            </a:r>
            <a:endParaRPr lang="en-IN" sz="2650" dirty="0">
              <a:latin typeface="Arial" panose="020B0604020202020204" pitchFamily="34" charset="0"/>
              <a:cs typeface="Arial" panose="020B0604020202020204" pitchFamily="34" charset="0"/>
            </a:endParaRPr>
          </a:p>
        </p:txBody>
      </p:sp>
      <p:sp>
        <p:nvSpPr>
          <p:cNvPr id="4" name="TextBox 3"/>
          <p:cNvSpPr txBox="1"/>
          <p:nvPr/>
        </p:nvSpPr>
        <p:spPr>
          <a:xfrm>
            <a:off x="7559674" y="16459200"/>
            <a:ext cx="6646860" cy="15004107"/>
          </a:xfrm>
          <a:prstGeom prst="rect">
            <a:avLst/>
          </a:prstGeom>
          <a:noFill/>
        </p:spPr>
        <p:txBody>
          <a:bodyPr wrap="square" rtlCol="0">
            <a:spAutoFit/>
          </a:bodyPr>
          <a:lstStyle/>
          <a:p>
            <a:pPr algn="just"/>
            <a:r>
              <a:rPr lang="en-US" sz="2850" dirty="0">
                <a:latin typeface="Arial" panose="020B0604020202020204" pitchFamily="34" charset="0"/>
                <a:cs typeface="Arial" panose="020B0604020202020204" pitchFamily="34" charset="0"/>
              </a:rPr>
              <a:t>The top-performing Random Forest model had an overall test set accuracy of 79.98%. From the confusion matrix, there were high predictive abilities found in 1,395 true negatives and 295 true positives and 144 false positives and 279 false negatives. This means that the model is good at flagging customers that can be expected to stay but slightly less good at identifying all those which can potentially churn. The classification report concurs, with 0.83 precision and 0.91 recall for the non-churning customers, compared to 0.67 precision and 0.51 recall for the churners. The f1-scores are 0.87 for the non-churners and 0.58 for the churners, suggesting a more consonant balance between precision and recall for the large class. The macro average f1-score was 0.73 and the weighted average was 0.79, further establishing the model's consistent performance in classes. The AUC score of 0.85, evident from the ROC curve, establishes a highly good discrimination capacity between churn and non-churn outcomes. Feature importance analysis also pinpointed </a:t>
            </a:r>
            <a:r>
              <a:rPr lang="en-US" sz="2850" dirty="0" err="1">
                <a:latin typeface="Arial" panose="020B0604020202020204" pitchFamily="34" charset="0"/>
                <a:cs typeface="Arial" panose="020B0604020202020204" pitchFamily="34" charset="0"/>
              </a:rPr>
              <a:t>TotalCharges</a:t>
            </a:r>
            <a:r>
              <a:rPr lang="en-US" sz="2850" dirty="0">
                <a:latin typeface="Arial" panose="020B0604020202020204" pitchFamily="34" charset="0"/>
                <a:cs typeface="Arial" panose="020B0604020202020204" pitchFamily="34" charset="0"/>
              </a:rPr>
              <a:t>, </a:t>
            </a:r>
            <a:r>
              <a:rPr lang="en-US" sz="2850" dirty="0" err="1">
                <a:latin typeface="Arial" panose="020B0604020202020204" pitchFamily="34" charset="0"/>
                <a:cs typeface="Arial" panose="020B0604020202020204" pitchFamily="34" charset="0"/>
              </a:rPr>
              <a:t>MonthlyCharges</a:t>
            </a:r>
            <a:r>
              <a:rPr lang="en-US" sz="2850" dirty="0">
                <a:latin typeface="Arial" panose="020B0604020202020204" pitchFamily="34" charset="0"/>
                <a:cs typeface="Arial" panose="020B0604020202020204" pitchFamily="34" charset="0"/>
              </a:rPr>
              <a:t>, and tenure as the important variables that drive the model, stressing the significance of customer spend behavior and service duration in churn prediction.</a:t>
            </a:r>
            <a:endParaRPr lang="en-IN" sz="2850" dirty="0">
              <a:latin typeface="Arial" panose="020B0604020202020204" pitchFamily="34" charset="0"/>
              <a:cs typeface="Arial" panose="020B0604020202020204" pitchFamily="34" charset="0"/>
            </a:endParaRPr>
          </a:p>
        </p:txBody>
      </p:sp>
      <p:pic>
        <p:nvPicPr>
          <p:cNvPr id="8" name="Picture 7" descr="A screenshot of a graph&#10;&#10;AI-generated content may be incorrect.">
            <a:extLst>
              <a:ext uri="{FF2B5EF4-FFF2-40B4-BE49-F238E27FC236}">
                <a16:creationId xmlns:a16="http://schemas.microsoft.com/office/drawing/2014/main" id="{32D6B556-68F5-BD37-A9C8-F4A0831893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65829" y="5638799"/>
            <a:ext cx="6722584" cy="1737249"/>
          </a:xfrm>
          <a:prstGeom prst="rect">
            <a:avLst/>
          </a:prstGeom>
          <a:ln>
            <a:solidFill>
              <a:schemeClr val="tx1"/>
            </a:solidFill>
          </a:ln>
        </p:spPr>
      </p:pic>
      <p:pic>
        <p:nvPicPr>
          <p:cNvPr id="11" name="Picture 10" descr="A black text on a white background&#10;&#10;AI-generated content may be incorrect.">
            <a:extLst>
              <a:ext uri="{FF2B5EF4-FFF2-40B4-BE49-F238E27FC236}">
                <a16:creationId xmlns:a16="http://schemas.microsoft.com/office/drawing/2014/main" id="{85B4C7FB-05B4-5D89-DAE7-5B3369313D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65829" y="7297451"/>
            <a:ext cx="6722584" cy="1587859"/>
          </a:xfrm>
          <a:prstGeom prst="rect">
            <a:avLst/>
          </a:prstGeom>
          <a:ln>
            <a:solidFill>
              <a:schemeClr val="tx1"/>
            </a:solidFill>
          </a:ln>
        </p:spPr>
      </p:pic>
      <p:pic>
        <p:nvPicPr>
          <p:cNvPr id="13" name="Picture 12" descr="A close-up of a computer code&#10;&#10;AI-generated content may be incorrect.">
            <a:extLst>
              <a:ext uri="{FF2B5EF4-FFF2-40B4-BE49-F238E27FC236}">
                <a16:creationId xmlns:a16="http://schemas.microsoft.com/office/drawing/2014/main" id="{18BA14D3-5602-CD9F-12B7-7F663C074C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65829" y="8821452"/>
            <a:ext cx="6722584" cy="1190302"/>
          </a:xfrm>
          <a:prstGeom prst="rect">
            <a:avLst/>
          </a:prstGeom>
          <a:ln>
            <a:solidFill>
              <a:schemeClr val="tx1"/>
            </a:solidFill>
          </a:ln>
        </p:spPr>
      </p:pic>
      <p:pic>
        <p:nvPicPr>
          <p:cNvPr id="16" name="Picture 15" descr="A graph showing different colored bars&#10;&#10;AI-generated content may be incorrect.">
            <a:extLst>
              <a:ext uri="{FF2B5EF4-FFF2-40B4-BE49-F238E27FC236}">
                <a16:creationId xmlns:a16="http://schemas.microsoft.com/office/drawing/2014/main" id="{CBE44DD8-C63C-420E-6DDF-9C08CD5495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65829" y="9953811"/>
            <a:ext cx="6722584" cy="3319950"/>
          </a:xfrm>
          <a:prstGeom prst="rect">
            <a:avLst/>
          </a:prstGeom>
          <a:ln>
            <a:solidFill>
              <a:schemeClr val="tx1"/>
            </a:solidFill>
          </a:ln>
        </p:spPr>
      </p:pic>
      <p:pic>
        <p:nvPicPr>
          <p:cNvPr id="18" name="Picture 17" descr="A graph showing the curve&#10;&#10;AI-generated content may be incorrect.">
            <a:extLst>
              <a:ext uri="{FF2B5EF4-FFF2-40B4-BE49-F238E27FC236}">
                <a16:creationId xmlns:a16="http://schemas.microsoft.com/office/drawing/2014/main" id="{87AFDBD1-2CA6-4CFD-4B19-05F6085F9B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865829" y="13299863"/>
            <a:ext cx="6722585" cy="3403223"/>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60388" rtl="0" eaLnBrk="0" fontAlgn="base" latinLnBrk="0" hangingPunct="0">
          <a:lnSpc>
            <a:spcPct val="100000"/>
          </a:lnSpc>
          <a:spcBef>
            <a:spcPct val="0"/>
          </a:spcBef>
          <a:spcAft>
            <a:spcPct val="0"/>
          </a:spcAft>
          <a:buClrTx/>
          <a:buSzTx/>
          <a:buFontTx/>
          <a:buNone/>
          <a:tabLst/>
          <a:defRPr kumimoji="0" lang="en-US" sz="1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60388" rtl="0" eaLnBrk="0" fontAlgn="base" latinLnBrk="0" hangingPunct="0">
          <a:lnSpc>
            <a:spcPct val="100000"/>
          </a:lnSpc>
          <a:spcBef>
            <a:spcPct val="0"/>
          </a:spcBef>
          <a:spcAft>
            <a:spcPct val="0"/>
          </a:spcAft>
          <a:buClrTx/>
          <a:buSzTx/>
          <a:buFontTx/>
          <a:buNone/>
          <a:tabLst/>
          <a:defRPr kumimoji="0" lang="en-US" sz="1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8313</TotalTime>
  <Words>1074</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굴림</vt:lpstr>
      <vt:lpstr>Times New Roman</vt:lpstr>
      <vt:lpstr>Blank Presentation</vt:lpstr>
      <vt:lpstr>PowerPoint Presentation</vt:lpstr>
    </vt:vector>
  </TitlesOfParts>
  <Company>University of Bridgeport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admin2</dc:creator>
  <cp:lastModifiedBy>YASH PATEL</cp:lastModifiedBy>
  <cp:revision>418</cp:revision>
  <cp:lastPrinted>2023-03-03T22:27:14Z</cp:lastPrinted>
  <dcterms:created xsi:type="dcterms:W3CDTF">1998-08-31T18:15:40Z</dcterms:created>
  <dcterms:modified xsi:type="dcterms:W3CDTF">2025-04-11T19:31:22Z</dcterms:modified>
</cp:coreProperties>
</file>