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2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WH7n2YjwaK+p3Vcv5OnXpx7XY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rnavsmayan/netflix-userbase-data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17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0" y="-2"/>
            <a:ext cx="9133808" cy="619507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0" y="-2"/>
            <a:ext cx="2057400" cy="2746621"/>
          </a:xfrm>
          <a:custGeom>
            <a:avLst/>
            <a:gdLst/>
            <a:ahLst/>
            <a:cxnLst/>
            <a:rect l="l" t="t" r="r" b="b"/>
            <a:pathLst>
              <a:path w="2616326" h="2618803" extrusionOk="0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lt1">
              <a:alpha val="2431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1052724" y="914399"/>
            <a:ext cx="6962835" cy="259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615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Netflix User Base Dataset Analysis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8" name="Google Shape;58;p1"/>
          <p:cNvSpPr/>
          <p:nvPr/>
        </p:nvSpPr>
        <p:spPr>
          <a:xfrm rot="10800000">
            <a:off x="7086600" y="4111379"/>
            <a:ext cx="2057400" cy="2746621"/>
          </a:xfrm>
          <a:custGeom>
            <a:avLst/>
            <a:gdLst/>
            <a:ahLst/>
            <a:cxnLst/>
            <a:rect l="l" t="t" r="r" b="b"/>
            <a:pathLst>
              <a:path w="2616326" h="2618803" extrusionOk="0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>
            <a:spLocks noGrp="1"/>
          </p:cNvSpPr>
          <p:nvPr>
            <p:ph type="subTitle" idx="1"/>
          </p:nvPr>
        </p:nvSpPr>
        <p:spPr>
          <a:xfrm>
            <a:off x="1052724" y="3602037"/>
            <a:ext cx="6962835" cy="244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endParaRPr sz="19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endParaRPr sz="19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endParaRPr sz="19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endParaRPr sz="19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endParaRPr dirty="0"/>
          </a:p>
        </p:txBody>
      </p:sp>
      <p:sp>
        <p:nvSpPr>
          <p:cNvPr id="60" name="Google Shape;60;p1"/>
          <p:cNvSpPr/>
          <p:nvPr/>
        </p:nvSpPr>
        <p:spPr>
          <a:xfrm>
            <a:off x="10029" y="685797"/>
            <a:ext cx="89154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/>
          <p:nvPr/>
        </p:nvSpPr>
        <p:spPr>
          <a:xfrm flipH="1">
            <a:off x="7086600" y="-1"/>
            <a:ext cx="2057400" cy="2746621"/>
          </a:xfrm>
          <a:custGeom>
            <a:avLst/>
            <a:gdLst/>
            <a:ahLst/>
            <a:cxnLst/>
            <a:rect l="l" t="t" r="r" b="b"/>
            <a:pathLst>
              <a:path w="2616326" h="2618803" extrusionOk="0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lt1">
              <a:alpha val="2431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9054846" y="6172201"/>
            <a:ext cx="89154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588" y="4111375"/>
            <a:ext cx="4913100" cy="18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0"/>
          <p:cNvSpPr/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4803900" y="623275"/>
            <a:ext cx="3856220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5167374" y="1188637"/>
            <a:ext cx="3163604" cy="1597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Demographics</a:t>
            </a:r>
            <a:endParaRPr/>
          </a:p>
        </p:txBody>
      </p:sp>
      <p:sp>
        <p:nvSpPr>
          <p:cNvPr id="148" name="Google Shape;148;p10"/>
          <p:cNvSpPr txBox="1"/>
          <p:nvPr/>
        </p:nvSpPr>
        <p:spPr>
          <a:xfrm>
            <a:off x="5167374" y="2998278"/>
            <a:ext cx="3086079" cy="189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chart shows that the majority of Netflix users are female, comprising 50.28%, while males account for the remaining 49.72%.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500" y="1477525"/>
            <a:ext cx="4125725" cy="34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473200" y="502925"/>
            <a:ext cx="2777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200"/>
              <a:t>Device vs. Subscription Count</a:t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 rot="5400000">
            <a:off x="2480309" y="1227582"/>
            <a:ext cx="1554480" cy="13716"/>
          </a:xfrm>
          <a:custGeom>
            <a:avLst/>
            <a:gdLst/>
            <a:ahLst/>
            <a:cxnLst/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3490721" y="502920"/>
            <a:ext cx="5170932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chart has been created to show the subscription counts for different devices: smart TVs have 610 subscriptions, smartphones have 621, tablets have 633, and laptops lead with the highest count at 636 subscriptions.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813" y="2261827"/>
            <a:ext cx="7154374" cy="4234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>
            <a:off x="0" y="0"/>
            <a:ext cx="9144000" cy="2877832"/>
          </a:xfrm>
          <a:custGeom>
            <a:avLst/>
            <a:gdLst/>
            <a:ahLst/>
            <a:cxnLst/>
            <a:rect l="l" t="t" r="r" b="b"/>
            <a:pathLst>
              <a:path w="12192000" h="2877832" extrusionOk="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473202" y="630936"/>
            <a:ext cx="269976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alibri"/>
              <a:buNone/>
            </a:pPr>
            <a:r>
              <a:rPr lang="en-US" sz="2900">
                <a:solidFill>
                  <a:srgbClr val="FFFFFF"/>
                </a:solidFill>
              </a:rPr>
              <a:t>Subscription Counts Across Various Devices</a:t>
            </a:r>
            <a:endParaRPr/>
          </a:p>
        </p:txBody>
      </p:sp>
      <p:sp>
        <p:nvSpPr>
          <p:cNvPr id="166" name="Google Shape;166;p12"/>
          <p:cNvSpPr/>
          <p:nvPr/>
        </p:nvSpPr>
        <p:spPr>
          <a:xfrm rot="5400000">
            <a:off x="2480309" y="1355598"/>
            <a:ext cx="1554480" cy="13716"/>
          </a:xfrm>
          <a:custGeom>
            <a:avLst/>
            <a:gdLst/>
            <a:ahLst/>
            <a:cxnLst/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3342125" y="630925"/>
            <a:ext cx="5593500" cy="17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majority of Devices, statistically preferably use basic subscription plans.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Premium users prefer laptops and TVs compared to smartphones and tablets, as enhanced features are more accessible on them.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Regarding standard users, we see that users prefer to use smartphones and tablets much more than laptops and TVs.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288" y="3315575"/>
            <a:ext cx="8011424" cy="30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3"/>
          <p:cNvPicPr preferRelativeResize="0"/>
          <p:nvPr/>
        </p:nvPicPr>
        <p:blipFill rotWithShape="1">
          <a:blip r:embed="rId3">
            <a:alphaModFix/>
          </a:blip>
          <a:srcRect l="4044" r="6954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EEECE1">
                  <a:alpha val="67450"/>
                </a:srgbClr>
              </a:gs>
              <a:gs pos="10000">
                <a:srgbClr val="EEECE1">
                  <a:alpha val="67450"/>
                </a:srgbClr>
              </a:gs>
              <a:gs pos="85000">
                <a:srgbClr val="EEECE1">
                  <a:alpha val="96470"/>
                </a:srgbClr>
              </a:gs>
              <a:gs pos="100000">
                <a:srgbClr val="EEECE1">
                  <a:alpha val="9647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76" name="Google Shape;17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1100" y="1804575"/>
            <a:ext cx="6781800" cy="3503925"/>
          </a:xfrm>
          <a:prstGeom prst="rect">
            <a:avLst/>
          </a:prstGeom>
          <a:gradFill>
            <a:gsLst>
              <a:gs pos="0">
                <a:srgbClr val="EEECE1">
                  <a:alpha val="67450"/>
                </a:srgbClr>
              </a:gs>
              <a:gs pos="10000">
                <a:srgbClr val="EEECE1">
                  <a:alpha val="67450"/>
                </a:srgbClr>
              </a:gs>
              <a:gs pos="85000">
                <a:srgbClr val="EEECE1">
                  <a:alpha val="96470"/>
                </a:srgbClr>
              </a:gs>
              <a:gs pos="100000">
                <a:srgbClr val="EEECE1">
                  <a:alpha val="9647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/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Business Problem</a:t>
            </a:r>
            <a:endParaRPr/>
          </a:p>
        </p:txBody>
      </p:sp>
      <p:cxnSp>
        <p:nvCxnSpPr>
          <p:cNvPr id="72" name="Google Shape;72;p2"/>
          <p:cNvCxnSpPr/>
          <p:nvPr/>
        </p:nvCxnSpPr>
        <p:spPr>
          <a:xfrm>
            <a:off x="3490722" y="1852863"/>
            <a:ext cx="0" cy="3236495"/>
          </a:xfrm>
          <a:prstGeom prst="straightConnector1">
            <a:avLst/>
          </a:prstGeom>
          <a:noFill/>
          <a:ln w="19050" cap="sq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3933445" y="1961545"/>
            <a:ext cx="3527100" cy="3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/>
              <a:t>The dataset provides a detailed overview of a sample Netflix user base, highlighting customer demographics, spending behaviors, and payment preferences. Each record corresponds to a unique user, identified by their User ID, and includes essential information such as subscription type (Basic, Standard, or Premium), monthly revenue, join date, last payment date, and country of residence.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Dump</a:t>
            </a:r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5" y="1201863"/>
            <a:ext cx="8858250" cy="49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/>
          <p:nvPr/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0" y="0"/>
            <a:ext cx="3125454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Dataset Overview</a:t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 rot="10800000" flipH="1">
            <a:off x="5662801" y="2455479"/>
            <a:ext cx="3062575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 txBox="1">
            <a:spLocks noGrp="1"/>
          </p:cNvSpPr>
          <p:nvPr>
            <p:ph type="body" idx="1"/>
          </p:nvPr>
        </p:nvSpPr>
        <p:spPr>
          <a:xfrm>
            <a:off x="3335481" y="591344"/>
            <a:ext cx="5179868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b="1"/>
              <a:t>Total Records:</a:t>
            </a:r>
            <a:r>
              <a:rPr lang="en-US" sz="2700"/>
              <a:t> 2,500 rows representing 3 years (2021 – 2023).</a:t>
            </a:r>
            <a:endParaRPr/>
          </a:p>
          <a:p>
            <a:pPr marL="342900" lvl="0" indent="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b="1"/>
              <a:t>Categorical Features (10):</a:t>
            </a:r>
            <a:r>
              <a:rPr lang="en-US" sz="2700"/>
              <a:t> Covers variables such as Subscription Types,Devices, and Customer gender.</a:t>
            </a:r>
            <a:endParaRPr/>
          </a:p>
          <a:p>
            <a:pPr marL="342900" lvl="0" indent="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17145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 sz="2700"/>
          </a:p>
          <a:p>
            <a:pPr marL="0" lvl="0" indent="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 sz="2700" i="1"/>
              <a:t>Source – Kaggle (</a:t>
            </a:r>
            <a:r>
              <a:rPr lang="en-US" sz="2700" i="1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-US" sz="2700" i="1"/>
              <a:t>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Analysis Steps	</a:t>
            </a:r>
            <a:endParaRPr/>
          </a:p>
        </p:txBody>
      </p:sp>
      <p:grpSp>
        <p:nvGrpSpPr>
          <p:cNvPr id="97" name="Google Shape;97;p5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98" name="Google Shape;98;p5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5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1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/>
              <a:t>After obtaining the raw data from Kaggle, the following steps were taken for analysis: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800" b="1"/>
              <a:t>Conditional Formatting:</a:t>
            </a:r>
            <a:r>
              <a:rPr lang="en-US" sz="2800"/>
              <a:t> Applied 2 rules to highlight important data points.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800" b="1"/>
              <a:t>Pivot Tables:</a:t>
            </a:r>
            <a:r>
              <a:rPr lang="en-US" sz="2800"/>
              <a:t> Created multiple pivots and charts for data visualization.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800" b="1"/>
              <a:t>Sparklines:</a:t>
            </a:r>
            <a:r>
              <a:rPr lang="en-US" sz="2800"/>
              <a:t> Used sparklines to analyze trends across features.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 sz="2800"/>
              <a:t>A total of 4 charts were generated to provide a clear, visual representation of the analysis.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415812" y="365125"/>
            <a:ext cx="8375585" cy="20893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1E1E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D4CFB4">
                <a:alpha val="4941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785059" y="641850"/>
            <a:ext cx="2708910" cy="153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Conditional Formatting</a:t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6"/>
          <p:cNvSpPr/>
          <p:nvPr/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/>
          <p:cNvSpPr txBox="1">
            <a:spLocks noGrp="1"/>
          </p:cNvSpPr>
          <p:nvPr>
            <p:ph type="body" idx="1"/>
          </p:nvPr>
        </p:nvSpPr>
        <p:spPr>
          <a:xfrm>
            <a:off x="3975475" y="531351"/>
            <a:ext cx="45399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200"/>
              <a:t>Conditional formatting rules were applied to facilitate quick data analysis:</a:t>
            </a:r>
            <a:endParaRPr sz="3400"/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 b="1"/>
              <a:t>Subscription Plans:</a:t>
            </a:r>
            <a:r>
              <a:rPr lang="en-US" sz="1200"/>
              <a:t> </a:t>
            </a:r>
            <a:endParaRPr sz="3400"/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/>
              <a:t>Apply conditional formatting to highlight different subscription tiers (e.g., "Basic", "Standard", "Premium") with distinct colors. This makes it easier to visually distinguish between the various subscription plans.</a:t>
            </a:r>
            <a:endParaRPr sz="1200"/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 b="1"/>
              <a:t>Monthly Revenue:</a:t>
            </a:r>
            <a:r>
              <a:rPr lang="en-US" sz="1200"/>
              <a:t> Conditional formatting can be used to apply a gradient color scale based on revenue. This allows you to quickly identify high and low revenue values.</a:t>
            </a:r>
            <a:endParaRPr sz="1200"/>
          </a:p>
          <a:p>
            <a:pPr marL="45720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200" b="1"/>
          </a:p>
        </p:txBody>
      </p:sp>
      <p:pic>
        <p:nvPicPr>
          <p:cNvPr id="112" name="Google Shape;11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214678"/>
            <a:ext cx="9143999" cy="3131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3578086" y="0"/>
            <a:ext cx="5565913" cy="6857999"/>
          </a:xfrm>
          <a:prstGeom prst="rect">
            <a:avLst/>
          </a:pr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5490349" y="609600"/>
            <a:ext cx="3105011" cy="1330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sparklines</a:t>
            </a:r>
            <a:endParaRPr/>
          </a:p>
        </p:txBody>
      </p:sp>
      <p:pic>
        <p:nvPicPr>
          <p:cNvPr id="120" name="Google Shape;120;p7" descr="Orange and blue numbers and graphs"/>
          <p:cNvPicPr preferRelativeResize="0"/>
          <p:nvPr/>
        </p:nvPicPr>
        <p:blipFill rotWithShape="1">
          <a:blip r:embed="rId3">
            <a:alphaModFix/>
          </a:blip>
          <a:srcRect l="22157" r="31613" b="1"/>
          <a:stretch/>
        </p:blipFill>
        <p:spPr>
          <a:xfrm>
            <a:off x="20" y="10"/>
            <a:ext cx="5176278" cy="6857990"/>
          </a:xfrm>
          <a:custGeom>
            <a:avLst/>
            <a:gdLst/>
            <a:ahLst/>
            <a:cxnLst/>
            <a:rect l="l" t="t" r="r" b="b"/>
            <a:pathLst>
              <a:path w="6901731" h="6858000" extrusionOk="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5490348" y="2194102"/>
            <a:ext cx="3105010" cy="390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b="1" i="0"/>
              <a:t>Sparklines</a:t>
            </a:r>
            <a:r>
              <a:rPr lang="en-US" sz="1700" b="0" i="0"/>
              <a:t> are a visual representation of data that allows you to quickly see the trend of data points without needing to analyze a complex table or chart. They can be used in various applications such as dashboards, spreadsheets, presentations, and reports.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/>
          <p:nvPr/>
        </p:nvSpPr>
        <p:spPr>
          <a:xfrm flipH="1">
            <a:off x="0" y="0"/>
            <a:ext cx="4472088" cy="6858000"/>
          </a:xfrm>
          <a:custGeom>
            <a:avLst/>
            <a:gdLst/>
            <a:ahLst/>
            <a:cxnLst/>
            <a:rect l="l" t="t" r="r" b="b"/>
            <a:pathLst>
              <a:path w="5962785" h="6858000" extrusionOk="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183263" y="350788"/>
            <a:ext cx="4038000" cy="58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200" b="1"/>
              <a:t>NETFLIX Subscriptions</a:t>
            </a:r>
            <a:endParaRPr sz="3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Here's what we can infer from the sparklines about the Netflix Subscription According to the age groups difference.</a:t>
            </a:r>
            <a:br>
              <a:rPr lang="en-US" sz="1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-US" sz="1400" b="1">
                <a:latin typeface="Calibri"/>
                <a:ea typeface="Calibri"/>
                <a:cs typeface="Calibri"/>
                <a:sym typeface="Calibri"/>
              </a:rPr>
              <a:t>Younger Age Groups (26-35):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 These groups generally show a more consistent upward trend, suggesting a steady increase in subscriptions over time.</a:t>
            </a:r>
            <a:br>
              <a:rPr lang="en-US" sz="1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-US" sz="1400" b="1">
                <a:latin typeface="Calibri"/>
                <a:ea typeface="Calibri"/>
                <a:cs typeface="Calibri"/>
                <a:sym typeface="Calibri"/>
              </a:rPr>
              <a:t>Middle Age Groups (36-45):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 Some groups within this range exhibit more fluctuations, possibly indicating periods of greater or lesser interest in Netflix.</a:t>
            </a:r>
            <a:br>
              <a:rPr lang="en-US" sz="1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-US" sz="1400" b="1">
                <a:latin typeface="Calibri"/>
                <a:ea typeface="Calibri"/>
                <a:cs typeface="Calibri"/>
                <a:sym typeface="Calibri"/>
              </a:rPr>
              <a:t>Older Age Groups (46-51):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 These groups may be more consistent in their subscriptions, suggesting a stable user base.</a:t>
            </a:r>
            <a:br>
              <a:rPr lang="en-US" sz="1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400"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8" descr="A screenshot of a spreadshee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1270" y="263047"/>
            <a:ext cx="4876021" cy="605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Subscription Type vs. Device Count</a:t>
            </a:r>
            <a:endParaRPr/>
          </a:p>
        </p:txBody>
      </p:sp>
      <p:sp>
        <p:nvSpPr>
          <p:cNvPr id="137" name="Google Shape;137;p9"/>
          <p:cNvSpPr/>
          <p:nvPr/>
        </p:nvSpPr>
        <p:spPr>
          <a:xfrm rot="5400000">
            <a:off x="2480309" y="1227582"/>
            <a:ext cx="1554480" cy="13716"/>
          </a:xfrm>
          <a:custGeom>
            <a:avLst/>
            <a:gdLst/>
            <a:ahLst/>
            <a:cxnLst/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9"/>
          <p:cNvSpPr txBox="1"/>
          <p:nvPr/>
        </p:nvSpPr>
        <p:spPr>
          <a:xfrm>
            <a:off x="3476996" y="502920"/>
            <a:ext cx="51708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majority of subscriptions are for basic plans, with 999 devices subscribed, followed by the standard plan at 768 devices and the premium plan at 733 devices. This indicates a clear preference for the basic plan over the other options.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0200" y="2450150"/>
            <a:ext cx="7323600" cy="398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On-screen Show (4:3)</PresentationFormat>
  <Paragraphs>45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Office Theme</vt:lpstr>
      <vt:lpstr>Office Theme</vt:lpstr>
      <vt:lpstr>Netflix User Base Dataset Analysis</vt:lpstr>
      <vt:lpstr>Business Problem</vt:lpstr>
      <vt:lpstr>Data Dump</vt:lpstr>
      <vt:lpstr>Dataset Overview</vt:lpstr>
      <vt:lpstr>Analysis Steps </vt:lpstr>
      <vt:lpstr>Conditional Formatting</vt:lpstr>
      <vt:lpstr>sparklines</vt:lpstr>
      <vt:lpstr>NETFLIX Subscriptions    Here's what we can infer from the sparklines about the Netflix Subscription According to the age groups difference. * Younger Age Groups (26-35): These groups generally show a more consistent upward trend, suggesting a steady increase in subscriptions over time. * Middle Age Groups (36-45): Some groups within this range exhibit more fluctuations, possibly indicating periods of greater or lesser interest in Netflix. * Older Age Groups (46-51): These groups may be more consistent in their subscriptions, suggesting a stable user base.  </vt:lpstr>
      <vt:lpstr>Subscription Type vs. Device Count</vt:lpstr>
      <vt:lpstr>Customer Demographics</vt:lpstr>
      <vt:lpstr>Device vs. Subscription Count</vt:lpstr>
      <vt:lpstr>Subscription Counts Across Various Devices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User Base Dataset Analysis</dc:title>
  <cp:lastModifiedBy>YASH PATEL</cp:lastModifiedBy>
  <cp:revision>1</cp:revision>
  <dcterms:created xsi:type="dcterms:W3CDTF">2013-01-27T09:14:16Z</dcterms:created>
  <dcterms:modified xsi:type="dcterms:W3CDTF">2024-10-28T15:21:43Z</dcterms:modified>
</cp:coreProperties>
</file>