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6" r:id="rId10"/>
    <p:sldId id="273" r:id="rId11"/>
    <p:sldId id="264" r:id="rId12"/>
    <p:sldId id="266" r:id="rId13"/>
    <p:sldId id="267" r:id="rId14"/>
    <p:sldId id="268" r:id="rId15"/>
    <p:sldId id="269" r:id="rId16"/>
    <p:sldId id="270" r:id="rId17"/>
    <p:sldId id="271" r:id="rId18"/>
    <p:sldId id="272" r:id="rId19"/>
    <p:sldId id="274" r:id="rId20"/>
    <p:sldId id="275"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44" autoAdjust="0"/>
    <p:restoredTop sz="94660"/>
  </p:normalViewPr>
  <p:slideViewPr>
    <p:cSldViewPr snapToGrid="0">
      <p:cViewPr varScale="1">
        <p:scale>
          <a:sx n="63" d="100"/>
          <a:sy n="63" d="100"/>
        </p:scale>
        <p:origin x="1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27A8E-0104-4996-B432-CB07F2B4ABB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152235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27A8E-0104-4996-B432-CB07F2B4ABBA}"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342517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27A8E-0104-4996-B432-CB07F2B4ABBA}"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28548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27A8E-0104-4996-B432-CB07F2B4ABB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168309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27A8E-0104-4996-B432-CB07F2B4ABB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27001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0B27A8E-0104-4996-B432-CB07F2B4ABBA}" type="datetimeFigureOut">
              <a:rPr lang="en-IN" smtClean="0"/>
              <a:t>21-11-2024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273931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0B27A8E-0104-4996-B432-CB07F2B4ABBA}" type="datetimeFigureOut">
              <a:rPr lang="en-IN" smtClean="0"/>
              <a:t>21-11-2024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45416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0B27A8E-0104-4996-B432-CB07F2B4ABBA}" type="datetimeFigureOut">
              <a:rPr lang="en-IN" smtClean="0"/>
              <a:t>21-11-2024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109389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0B27A8E-0104-4996-B432-CB07F2B4ABB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128114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0B27A8E-0104-4996-B432-CB07F2B4ABBA}" type="datetimeFigureOut">
              <a:rPr lang="en-IN" smtClean="0"/>
              <a:t>21-11-2024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315451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0B27A8E-0104-4996-B432-CB07F2B4ABBA}" type="datetimeFigureOut">
              <a:rPr lang="en-IN" smtClean="0"/>
              <a:t>21-11-2024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FB120C4-5256-4000-BA2C-4401E46E04EF}" type="slidenum">
              <a:rPr lang="en-IN" smtClean="0"/>
              <a:t>‹#›</a:t>
            </a:fld>
            <a:endParaRPr lang="en-IN"/>
          </a:p>
        </p:txBody>
      </p:sp>
    </p:spTree>
    <p:extLst>
      <p:ext uri="{BB962C8B-B14F-4D97-AF65-F5344CB8AC3E}">
        <p14:creationId xmlns:p14="http://schemas.microsoft.com/office/powerpoint/2010/main" val="105230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0B27A8E-0104-4996-B432-CB07F2B4ABBA}" type="datetimeFigureOut">
              <a:rPr lang="en-IN" smtClean="0"/>
              <a:t>21-11-2024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B120C4-5256-4000-BA2C-4401E46E04EF}" type="slidenum">
              <a:rPr lang="en-IN" smtClean="0"/>
              <a:t>‹#›</a:t>
            </a:fld>
            <a:endParaRPr lang="en-IN"/>
          </a:p>
        </p:txBody>
      </p:sp>
    </p:spTree>
    <p:extLst>
      <p:ext uri="{BB962C8B-B14F-4D97-AF65-F5344CB8AC3E}">
        <p14:creationId xmlns:p14="http://schemas.microsoft.com/office/powerpoint/2010/main" val="1640040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edium.com/@santhoshkgn/different-types-of-linux-kernel-modules-3b5b6bac828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watch?v=tc4ROCJYbm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42BE-826E-4ED3-89FE-ED95BA6DC8A5}"/>
              </a:ext>
            </a:extLst>
          </p:cNvPr>
          <p:cNvSpPr>
            <a:spLocks noGrp="1"/>
          </p:cNvSpPr>
          <p:nvPr>
            <p:ph type="ctrTitle"/>
          </p:nvPr>
        </p:nvSpPr>
        <p:spPr>
          <a:xfrm>
            <a:off x="1069848" y="1298448"/>
            <a:ext cx="7315200" cy="2331651"/>
          </a:xfrm>
        </p:spPr>
        <p:txBody>
          <a:bodyPr/>
          <a:lstStyle/>
          <a:p>
            <a:r>
              <a:rPr lang="en-IN" dirty="0"/>
              <a:t>History of Linux</a:t>
            </a:r>
          </a:p>
        </p:txBody>
      </p:sp>
      <p:sp>
        <p:nvSpPr>
          <p:cNvPr id="3" name="Subtitle 2">
            <a:extLst>
              <a:ext uri="{FF2B5EF4-FFF2-40B4-BE49-F238E27FC236}">
                <a16:creationId xmlns:a16="http://schemas.microsoft.com/office/drawing/2014/main" id="{9B414107-3601-47AD-9BC2-2DB4303873E8}"/>
              </a:ext>
            </a:extLst>
          </p:cNvPr>
          <p:cNvSpPr>
            <a:spLocks noGrp="1"/>
          </p:cNvSpPr>
          <p:nvPr>
            <p:ph type="subTitle" idx="1"/>
          </p:nvPr>
        </p:nvSpPr>
        <p:spPr/>
        <p:txBody>
          <a:bodyPr>
            <a:normAutofit fontScale="70000" lnSpcReduction="20000"/>
          </a:bodyPr>
          <a:lstStyle/>
          <a:p>
            <a:r>
              <a:rPr lang="en-IN" dirty="0" err="1"/>
              <a:t>Dr.</a:t>
            </a:r>
            <a:r>
              <a:rPr lang="en-IN" dirty="0"/>
              <a:t> </a:t>
            </a:r>
            <a:r>
              <a:rPr lang="en-IN" dirty="0" err="1"/>
              <a:t>Deepamala</a:t>
            </a:r>
            <a:r>
              <a:rPr lang="en-IN" dirty="0"/>
              <a:t>. N</a:t>
            </a:r>
          </a:p>
          <a:p>
            <a:r>
              <a:rPr lang="en-IN" dirty="0"/>
              <a:t>Associate Professor</a:t>
            </a:r>
          </a:p>
          <a:p>
            <a:r>
              <a:rPr lang="en-IN" dirty="0"/>
              <a:t>RV College of Engineering</a:t>
            </a:r>
          </a:p>
        </p:txBody>
      </p:sp>
    </p:spTree>
    <p:extLst>
      <p:ext uri="{BB962C8B-B14F-4D97-AF65-F5344CB8AC3E}">
        <p14:creationId xmlns:p14="http://schemas.microsoft.com/office/powerpoint/2010/main" val="216074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920-F26D-444D-BD62-200833B7BA7C}"/>
              </a:ext>
            </a:extLst>
          </p:cNvPr>
          <p:cNvSpPr>
            <a:spLocks noGrp="1"/>
          </p:cNvSpPr>
          <p:nvPr>
            <p:ph type="title"/>
          </p:nvPr>
        </p:nvSpPr>
        <p:spPr/>
        <p:txBody>
          <a:bodyPr/>
          <a:lstStyle/>
          <a:p>
            <a:r>
              <a:rPr lang="en-IN" dirty="0"/>
              <a:t>Question?</a:t>
            </a:r>
            <a:br>
              <a:rPr lang="en-IN" dirty="0"/>
            </a:br>
            <a:br>
              <a:rPr lang="en-IN" dirty="0"/>
            </a:br>
            <a:br>
              <a:rPr lang="en-IN" dirty="0"/>
            </a:br>
            <a:br>
              <a:rPr lang="en-IN" dirty="0"/>
            </a:br>
            <a:r>
              <a:rPr lang="en-IN" dirty="0"/>
              <a:t>Try: </a:t>
            </a:r>
            <a:br>
              <a:rPr lang="en-IN" dirty="0"/>
            </a:br>
            <a:br>
              <a:rPr lang="en-IN" dirty="0"/>
            </a:br>
            <a:r>
              <a:rPr lang="en-IN" dirty="0"/>
              <a:t>time find /home</a:t>
            </a:r>
          </a:p>
        </p:txBody>
      </p:sp>
      <p:sp>
        <p:nvSpPr>
          <p:cNvPr id="3" name="Content Placeholder 2">
            <a:extLst>
              <a:ext uri="{FF2B5EF4-FFF2-40B4-BE49-F238E27FC236}">
                <a16:creationId xmlns:a16="http://schemas.microsoft.com/office/drawing/2014/main" id="{7B89ECE7-48C5-4973-986A-25519CF5387F}"/>
              </a:ext>
            </a:extLst>
          </p:cNvPr>
          <p:cNvSpPr>
            <a:spLocks noGrp="1"/>
          </p:cNvSpPr>
          <p:nvPr>
            <p:ph idx="1"/>
          </p:nvPr>
        </p:nvSpPr>
        <p:spPr/>
        <p:txBody>
          <a:bodyPr/>
          <a:lstStyle/>
          <a:p>
            <a:pPr marL="0" indent="0">
              <a:buNone/>
            </a:pPr>
            <a:r>
              <a:rPr lang="en-IN" dirty="0"/>
              <a:t>main()</a:t>
            </a:r>
          </a:p>
          <a:p>
            <a:pPr marL="0" indent="0">
              <a:buNone/>
            </a:pPr>
            <a:r>
              <a:rPr lang="en-IN" dirty="0"/>
              <a:t>{</a:t>
            </a:r>
          </a:p>
          <a:p>
            <a:pPr marL="0" indent="0">
              <a:buNone/>
            </a:pPr>
            <a:r>
              <a:rPr lang="en-IN" dirty="0"/>
              <a:t>char str1[100], str2[100];</a:t>
            </a:r>
          </a:p>
          <a:p>
            <a:pPr marL="0" indent="0">
              <a:buNone/>
            </a:pPr>
            <a:r>
              <a:rPr lang="en-IN" dirty="0" err="1"/>
              <a:t>scanf</a:t>
            </a:r>
            <a:r>
              <a:rPr lang="en-IN" dirty="0"/>
              <a:t>(“%s”,str1);</a:t>
            </a:r>
          </a:p>
          <a:p>
            <a:pPr marL="0" indent="0">
              <a:buNone/>
            </a:pPr>
            <a:r>
              <a:rPr lang="en-IN" dirty="0" err="1"/>
              <a:t>strcpy</a:t>
            </a:r>
            <a:r>
              <a:rPr lang="en-IN" dirty="0"/>
              <a:t>(str2,str1);</a:t>
            </a:r>
          </a:p>
          <a:p>
            <a:pPr marL="0" indent="0">
              <a:buNone/>
            </a:pPr>
            <a:r>
              <a:rPr lang="en-IN" dirty="0" err="1"/>
              <a:t>printf</a:t>
            </a:r>
            <a:r>
              <a:rPr lang="en-IN" dirty="0"/>
              <a:t>(“%s”,str2);</a:t>
            </a:r>
          </a:p>
          <a:p>
            <a:pPr marL="0" indent="0">
              <a:buNone/>
            </a:pPr>
            <a:r>
              <a:rPr lang="en-IN" dirty="0"/>
              <a:t>}</a:t>
            </a:r>
          </a:p>
          <a:p>
            <a:pPr marL="0" indent="0">
              <a:buNone/>
            </a:pPr>
            <a:endParaRPr lang="en-IN" dirty="0"/>
          </a:p>
          <a:p>
            <a:pPr marL="0" indent="0">
              <a:buNone/>
            </a:pPr>
            <a:r>
              <a:rPr lang="en-IN" dirty="0"/>
              <a:t>How many times control switches from user space to kernel space and back to user space?</a:t>
            </a:r>
          </a:p>
        </p:txBody>
      </p:sp>
    </p:spTree>
    <p:extLst>
      <p:ext uri="{BB962C8B-B14F-4D97-AF65-F5344CB8AC3E}">
        <p14:creationId xmlns:p14="http://schemas.microsoft.com/office/powerpoint/2010/main" val="3608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7D24-D952-4988-AE1A-7AA9DA909B5E}"/>
              </a:ext>
            </a:extLst>
          </p:cNvPr>
          <p:cNvSpPr>
            <a:spLocks noGrp="1"/>
          </p:cNvSpPr>
          <p:nvPr>
            <p:ph type="title"/>
          </p:nvPr>
        </p:nvSpPr>
        <p:spPr>
          <a:xfrm>
            <a:off x="252918" y="1123837"/>
            <a:ext cx="3115923" cy="4601183"/>
          </a:xfrm>
        </p:spPr>
        <p:txBody>
          <a:bodyPr/>
          <a:lstStyle/>
          <a:p>
            <a:r>
              <a:rPr lang="en-IN" dirty="0"/>
              <a:t>Process Context</a:t>
            </a:r>
          </a:p>
        </p:txBody>
      </p:sp>
      <p:sp>
        <p:nvSpPr>
          <p:cNvPr id="3" name="Content Placeholder 2">
            <a:extLst>
              <a:ext uri="{FF2B5EF4-FFF2-40B4-BE49-F238E27FC236}">
                <a16:creationId xmlns:a16="http://schemas.microsoft.com/office/drawing/2014/main" id="{E323842F-0842-408B-BA82-DFD5DD520F7D}"/>
              </a:ext>
            </a:extLst>
          </p:cNvPr>
          <p:cNvSpPr>
            <a:spLocks noGrp="1"/>
          </p:cNvSpPr>
          <p:nvPr>
            <p:ph idx="1"/>
          </p:nvPr>
        </p:nvSpPr>
        <p:spPr>
          <a:xfrm>
            <a:off x="3869268" y="864108"/>
            <a:ext cx="7315200" cy="2284728"/>
          </a:xfrm>
        </p:spPr>
        <p:txBody>
          <a:bodyPr>
            <a:normAutofit fontScale="77500" lnSpcReduction="20000"/>
          </a:bodyPr>
          <a:lstStyle/>
          <a:p>
            <a:pPr marL="0" indent="0">
              <a:buNone/>
            </a:pPr>
            <a:r>
              <a:rPr lang="en-US" sz="2600" b="1" dirty="0"/>
              <a:t>Process Context</a:t>
            </a:r>
          </a:p>
          <a:p>
            <a:pPr marL="0" indent="0">
              <a:buNone/>
            </a:pPr>
            <a:endParaRPr lang="en-US" dirty="0"/>
          </a:p>
          <a:p>
            <a:r>
              <a:rPr lang="en-US" sz="2300" dirty="0"/>
              <a:t>Applications running on the system communicate with the kernel via system calls. </a:t>
            </a:r>
          </a:p>
          <a:p>
            <a:r>
              <a:rPr lang="en-US" sz="2300" dirty="0"/>
              <a:t>When an application executes a system call, we say that the kernel is executing on behalf of the application. </a:t>
            </a:r>
          </a:p>
          <a:p>
            <a:r>
              <a:rPr lang="en-US" sz="2300" dirty="0"/>
              <a:t>Furthermore, the application is said to be executing a system call in kernel-space, and the kernel is running in process context.</a:t>
            </a:r>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A02D3B6C-01A0-4F21-93F6-00778B1415D1}"/>
              </a:ext>
            </a:extLst>
          </p:cNvPr>
          <p:cNvPicPr>
            <a:picLocks noChangeAspect="1"/>
          </p:cNvPicPr>
          <p:nvPr/>
        </p:nvPicPr>
        <p:blipFill>
          <a:blip r:embed="rId2"/>
          <a:stretch>
            <a:fillRect/>
          </a:stretch>
        </p:blipFill>
        <p:spPr>
          <a:xfrm>
            <a:off x="4065528" y="2833383"/>
            <a:ext cx="6096000" cy="3359150"/>
          </a:xfrm>
          <a:prstGeom prst="rect">
            <a:avLst/>
          </a:prstGeom>
        </p:spPr>
      </p:pic>
    </p:spTree>
    <p:extLst>
      <p:ext uri="{BB962C8B-B14F-4D97-AF65-F5344CB8AC3E}">
        <p14:creationId xmlns:p14="http://schemas.microsoft.com/office/powerpoint/2010/main" val="196629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6F0-6ED5-4ECA-AFB5-654C67AA3F7E}"/>
              </a:ext>
            </a:extLst>
          </p:cNvPr>
          <p:cNvSpPr>
            <a:spLocks noGrp="1"/>
          </p:cNvSpPr>
          <p:nvPr>
            <p:ph type="title"/>
          </p:nvPr>
        </p:nvSpPr>
        <p:spPr/>
        <p:txBody>
          <a:bodyPr/>
          <a:lstStyle/>
          <a:p>
            <a:r>
              <a:rPr lang="en-IN" dirty="0"/>
              <a:t>Interrupt Context</a:t>
            </a:r>
          </a:p>
        </p:txBody>
      </p:sp>
      <p:sp>
        <p:nvSpPr>
          <p:cNvPr id="3" name="Content Placeholder 2">
            <a:extLst>
              <a:ext uri="{FF2B5EF4-FFF2-40B4-BE49-F238E27FC236}">
                <a16:creationId xmlns:a16="http://schemas.microsoft.com/office/drawing/2014/main" id="{9DA9CECC-289D-4C85-BF96-9110379CD059}"/>
              </a:ext>
            </a:extLst>
          </p:cNvPr>
          <p:cNvSpPr>
            <a:spLocks noGrp="1"/>
          </p:cNvSpPr>
          <p:nvPr>
            <p:ph idx="1"/>
          </p:nvPr>
        </p:nvSpPr>
        <p:spPr>
          <a:xfrm>
            <a:off x="3463632" y="279717"/>
            <a:ext cx="7315200" cy="3845396"/>
          </a:xfrm>
        </p:spPr>
        <p:txBody>
          <a:bodyPr/>
          <a:lstStyle/>
          <a:p>
            <a:pPr algn="just"/>
            <a:r>
              <a:rPr lang="en-US" dirty="0"/>
              <a:t>The kernel also manages the system’s hardware. Nearly all architectures, including all systems that Linux supports, provide the concept of interrupts</a:t>
            </a:r>
          </a:p>
          <a:p>
            <a:pPr algn="just"/>
            <a:r>
              <a:rPr lang="en-US" dirty="0"/>
              <a:t>A number identifies interrupts and the kernel uses this number to execute a specific interrupt handler to process and respond to the interrupt. </a:t>
            </a:r>
          </a:p>
          <a:p>
            <a:pPr algn="just"/>
            <a:r>
              <a:rPr lang="en-US" dirty="0"/>
              <a:t>In many operating systems, including Linux, the interrupt handlers do not run in a process context. Instead, they run in a special </a:t>
            </a:r>
            <a:r>
              <a:rPr lang="en-US" b="1" dirty="0"/>
              <a:t>interrupt context </a:t>
            </a:r>
            <a:r>
              <a:rPr lang="en-US" dirty="0"/>
              <a:t>that is not associated with any process.</a:t>
            </a:r>
          </a:p>
          <a:p>
            <a:pPr marL="0" indent="0" algn="just">
              <a:buNone/>
            </a:pPr>
            <a:r>
              <a:rPr lang="en-US" dirty="0"/>
              <a:t>Polling Vs Interrupts</a:t>
            </a:r>
          </a:p>
          <a:p>
            <a:endParaRPr lang="en-IN" dirty="0"/>
          </a:p>
        </p:txBody>
      </p:sp>
      <p:pic>
        <p:nvPicPr>
          <p:cNvPr id="5" name="Picture 4">
            <a:extLst>
              <a:ext uri="{FF2B5EF4-FFF2-40B4-BE49-F238E27FC236}">
                <a16:creationId xmlns:a16="http://schemas.microsoft.com/office/drawing/2014/main" id="{5571167B-B135-4784-ABB2-A6E98A22E187}"/>
              </a:ext>
            </a:extLst>
          </p:cNvPr>
          <p:cNvPicPr>
            <a:picLocks noChangeAspect="1"/>
          </p:cNvPicPr>
          <p:nvPr/>
        </p:nvPicPr>
        <p:blipFill>
          <a:blip r:embed="rId2"/>
          <a:stretch>
            <a:fillRect/>
          </a:stretch>
        </p:blipFill>
        <p:spPr>
          <a:xfrm>
            <a:off x="2083182" y="3887223"/>
            <a:ext cx="4484451" cy="2847024"/>
          </a:xfrm>
          <a:prstGeom prst="rect">
            <a:avLst/>
          </a:prstGeom>
        </p:spPr>
      </p:pic>
      <p:pic>
        <p:nvPicPr>
          <p:cNvPr id="7" name="Picture 6">
            <a:extLst>
              <a:ext uri="{FF2B5EF4-FFF2-40B4-BE49-F238E27FC236}">
                <a16:creationId xmlns:a16="http://schemas.microsoft.com/office/drawing/2014/main" id="{55A34123-D1B9-4DC6-95A3-DA3579623336}"/>
              </a:ext>
            </a:extLst>
          </p:cNvPr>
          <p:cNvPicPr>
            <a:picLocks noChangeAspect="1"/>
          </p:cNvPicPr>
          <p:nvPr/>
        </p:nvPicPr>
        <p:blipFill>
          <a:blip r:embed="rId3"/>
          <a:stretch>
            <a:fillRect/>
          </a:stretch>
        </p:blipFill>
        <p:spPr>
          <a:xfrm>
            <a:off x="6758310" y="3871648"/>
            <a:ext cx="4827482" cy="2916688"/>
          </a:xfrm>
          <a:prstGeom prst="rect">
            <a:avLst/>
          </a:prstGeom>
        </p:spPr>
      </p:pic>
    </p:spTree>
    <p:extLst>
      <p:ext uri="{BB962C8B-B14F-4D97-AF65-F5344CB8AC3E}">
        <p14:creationId xmlns:p14="http://schemas.microsoft.com/office/powerpoint/2010/main" val="371641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3791-4D57-4F54-91C4-0ED28F4DA4F3}"/>
              </a:ext>
            </a:extLst>
          </p:cNvPr>
          <p:cNvSpPr>
            <a:spLocks noGrp="1"/>
          </p:cNvSpPr>
          <p:nvPr>
            <p:ph type="title"/>
          </p:nvPr>
        </p:nvSpPr>
        <p:spPr/>
        <p:txBody>
          <a:bodyPr/>
          <a:lstStyle/>
          <a:p>
            <a:r>
              <a:rPr lang="en-IN" dirty="0"/>
              <a:t>Linux Versus Classic Unix Kernels</a:t>
            </a:r>
            <a:br>
              <a:rPr lang="en-IN" dirty="0"/>
            </a:br>
            <a:br>
              <a:rPr lang="en-IN" dirty="0"/>
            </a:br>
            <a:r>
              <a:rPr lang="en-IN" sz="3600" b="1" dirty="0"/>
              <a:t>Monolithic Vs Microkernel Designs</a:t>
            </a:r>
            <a:br>
              <a:rPr lang="en-IN" sz="3600" b="1" dirty="0"/>
            </a:br>
            <a:endParaRPr lang="en-IN" dirty="0"/>
          </a:p>
        </p:txBody>
      </p:sp>
      <p:sp>
        <p:nvSpPr>
          <p:cNvPr id="3" name="Content Placeholder 2">
            <a:extLst>
              <a:ext uri="{FF2B5EF4-FFF2-40B4-BE49-F238E27FC236}">
                <a16:creationId xmlns:a16="http://schemas.microsoft.com/office/drawing/2014/main" id="{09C55214-1D9D-419D-909B-7C187F0F72A0}"/>
              </a:ext>
            </a:extLst>
          </p:cNvPr>
          <p:cNvSpPr>
            <a:spLocks noGrp="1"/>
          </p:cNvSpPr>
          <p:nvPr>
            <p:ph sz="half" idx="1"/>
          </p:nvPr>
        </p:nvSpPr>
        <p:spPr>
          <a:xfrm>
            <a:off x="3867912" y="868680"/>
            <a:ext cx="3715420" cy="5120640"/>
          </a:xfrm>
        </p:spPr>
        <p:txBody>
          <a:bodyPr>
            <a:noAutofit/>
          </a:bodyPr>
          <a:lstStyle/>
          <a:p>
            <a:pPr algn="just"/>
            <a:r>
              <a:rPr lang="en-US" sz="1600" dirty="0"/>
              <a:t>Monolithic kernels are the simpler design of the two, and all kernels were designed in this manner until the 1980s. </a:t>
            </a:r>
          </a:p>
          <a:p>
            <a:pPr algn="just"/>
            <a:r>
              <a:rPr lang="en-US" sz="1600" dirty="0"/>
              <a:t>Monolithic kernels are implemented entirely as a single process running in a single address space. Consequently, such kernels typically exist on disk as single static binaries. </a:t>
            </a:r>
          </a:p>
          <a:p>
            <a:pPr algn="just"/>
            <a:r>
              <a:rPr lang="en-US" sz="1600" dirty="0"/>
              <a:t>All kernel services exist and execute in the large kernel address space.</a:t>
            </a:r>
          </a:p>
          <a:p>
            <a:pPr algn="just"/>
            <a:r>
              <a:rPr lang="en-US" sz="1600" dirty="0"/>
              <a:t>Communication within the kernel is trivial because everything runs in kernel mode in the same address space: The kernel can invoke functions directly, as a user-space application might. </a:t>
            </a:r>
          </a:p>
          <a:p>
            <a:pPr algn="just"/>
            <a:r>
              <a:rPr lang="en-US" sz="1600" dirty="0"/>
              <a:t>Proponents of this model cite the simplicity and performance of the monolithic approach. Most Unix systems are monolithic in design.</a:t>
            </a:r>
          </a:p>
          <a:p>
            <a:pPr algn="just"/>
            <a:r>
              <a:rPr lang="en-US" sz="1400" dirty="0"/>
              <a:t>Linux is a monolithic kerne</a:t>
            </a:r>
            <a:r>
              <a:rPr lang="en-US" sz="1600" dirty="0"/>
              <a:t>l. </a:t>
            </a:r>
            <a:r>
              <a:rPr lang="en-US" sz="1400" dirty="0"/>
              <a:t>, Linux is modular, threaded, and the kernel itself is schedulable. </a:t>
            </a:r>
          </a:p>
          <a:p>
            <a:pPr algn="just"/>
            <a:r>
              <a:rPr lang="en-US" sz="1400" dirty="0" err="1"/>
              <a:t>Eg</a:t>
            </a:r>
            <a:r>
              <a:rPr lang="en-US" sz="1400" dirty="0"/>
              <a:t>: </a:t>
            </a:r>
            <a:r>
              <a:rPr lang="en-US" sz="1400" dirty="0" err="1"/>
              <a:t>MS-Dos</a:t>
            </a:r>
            <a:r>
              <a:rPr lang="en-US" sz="1400" dirty="0"/>
              <a:t>, Unix, Linux</a:t>
            </a:r>
            <a:endParaRPr lang="en-IN" sz="1600" dirty="0"/>
          </a:p>
        </p:txBody>
      </p:sp>
      <p:sp>
        <p:nvSpPr>
          <p:cNvPr id="4" name="Content Placeholder 3">
            <a:extLst>
              <a:ext uri="{FF2B5EF4-FFF2-40B4-BE49-F238E27FC236}">
                <a16:creationId xmlns:a16="http://schemas.microsoft.com/office/drawing/2014/main" id="{00CD32C7-EEC8-4B8F-80F5-653E8674F69B}"/>
              </a:ext>
            </a:extLst>
          </p:cNvPr>
          <p:cNvSpPr>
            <a:spLocks noGrp="1"/>
          </p:cNvSpPr>
          <p:nvPr>
            <p:ph sz="half" idx="2"/>
          </p:nvPr>
        </p:nvSpPr>
        <p:spPr>
          <a:xfrm>
            <a:off x="7757121" y="95413"/>
            <a:ext cx="4001359" cy="6510802"/>
          </a:xfrm>
        </p:spPr>
        <p:txBody>
          <a:bodyPr>
            <a:normAutofit fontScale="85000" lnSpcReduction="20000"/>
          </a:bodyPr>
          <a:lstStyle/>
          <a:p>
            <a:pPr algn="just"/>
            <a:r>
              <a:rPr lang="en-US" dirty="0"/>
              <a:t>Microkernels, on the other hand, are not implemented as a single large process. Instead, the functionality of the kernel is broken down into separate processes, usually called servers.</a:t>
            </a:r>
          </a:p>
          <a:p>
            <a:pPr algn="just"/>
            <a:r>
              <a:rPr lang="en-US" dirty="0"/>
              <a:t> Ideally, only the servers absolutely requiring such capabilities run in a privileged execution mode. The rest of the servers run in user-space. </a:t>
            </a:r>
          </a:p>
          <a:p>
            <a:pPr algn="just"/>
            <a:r>
              <a:rPr lang="en-US" dirty="0"/>
              <a:t>All the servers, though, are separated into different address spaces. Therefore, direct function invocation as in monolithic kernels is not possible. </a:t>
            </a:r>
          </a:p>
          <a:p>
            <a:pPr algn="just"/>
            <a:r>
              <a:rPr lang="en-US" dirty="0"/>
              <a:t>Instead, microkernels communicate via message passing: An </a:t>
            </a:r>
            <a:r>
              <a:rPr lang="en-US" dirty="0" err="1"/>
              <a:t>interprocess</a:t>
            </a:r>
            <a:r>
              <a:rPr lang="en-US" dirty="0"/>
              <a:t> communication (IPC) mechanism is built into the system, and the various servers communicate with and invoke “services” from each other by sending messages over the IPC mechanism.</a:t>
            </a:r>
          </a:p>
          <a:p>
            <a:pPr algn="just"/>
            <a:r>
              <a:rPr lang="en-US" dirty="0"/>
              <a:t>The separation of the various servers prevents a failure in one server from bringing down another. Likewise, the modularity of the system enables one server to be swapped out for another.</a:t>
            </a:r>
          </a:p>
          <a:p>
            <a:pPr algn="just"/>
            <a:r>
              <a:rPr lang="en-US" dirty="0"/>
              <a:t>The Windows NT kernel (on which Windows XP, Vista, and 7 are based) and Mach (on which part of Mac OS X is based) are examples of microkernels</a:t>
            </a:r>
            <a:endParaRPr lang="en-IN" dirty="0"/>
          </a:p>
        </p:txBody>
      </p:sp>
    </p:spTree>
    <p:extLst>
      <p:ext uri="{BB962C8B-B14F-4D97-AF65-F5344CB8AC3E}">
        <p14:creationId xmlns:p14="http://schemas.microsoft.com/office/powerpoint/2010/main" val="381518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616-82A6-42D9-A577-CFEBAA93C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D4142C-B2E6-464A-8A26-84B1A1F76FF1}"/>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1DCD508E-31A2-4790-AAF0-6DC16B7E04BA}"/>
              </a:ext>
            </a:extLst>
          </p:cNvPr>
          <p:cNvSpPr>
            <a:spLocks noGrp="1"/>
          </p:cNvSpPr>
          <p:nvPr>
            <p:ph sz="half" idx="2"/>
          </p:nvPr>
        </p:nvSpPr>
        <p:spPr/>
        <p:txBody>
          <a:bodyPr/>
          <a:lstStyle/>
          <a:p>
            <a:endParaRPr lang="en-IN"/>
          </a:p>
        </p:txBody>
      </p:sp>
      <p:pic>
        <p:nvPicPr>
          <p:cNvPr id="2050" name="Picture 2" descr="Microkernel - Wikipedia">
            <a:extLst>
              <a:ext uri="{FF2B5EF4-FFF2-40B4-BE49-F238E27FC236}">
                <a16:creationId xmlns:a16="http://schemas.microsoft.com/office/drawing/2014/main" id="{43CCB12B-A926-4D9D-8C29-636D1444E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810" y="1354412"/>
            <a:ext cx="7954808" cy="424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5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1D2B-558F-4B30-A517-2EF4EABE1A59}"/>
              </a:ext>
            </a:extLst>
          </p:cNvPr>
          <p:cNvSpPr>
            <a:spLocks noGrp="1"/>
          </p:cNvSpPr>
          <p:nvPr>
            <p:ph type="title"/>
          </p:nvPr>
        </p:nvSpPr>
        <p:spPr/>
        <p:txBody>
          <a:bodyPr/>
          <a:lstStyle/>
          <a:p>
            <a:r>
              <a:rPr lang="en-IN" dirty="0"/>
              <a:t>Difference between Linux and Unix Kernel</a:t>
            </a:r>
          </a:p>
        </p:txBody>
      </p:sp>
      <p:sp>
        <p:nvSpPr>
          <p:cNvPr id="5" name="Content Placeholder 4">
            <a:extLst>
              <a:ext uri="{FF2B5EF4-FFF2-40B4-BE49-F238E27FC236}">
                <a16:creationId xmlns:a16="http://schemas.microsoft.com/office/drawing/2014/main" id="{03E68A2F-3DB0-4C97-835A-54F4B955EDCD}"/>
              </a:ext>
            </a:extLst>
          </p:cNvPr>
          <p:cNvSpPr>
            <a:spLocks noGrp="1"/>
          </p:cNvSpPr>
          <p:nvPr>
            <p:ph idx="1"/>
          </p:nvPr>
        </p:nvSpPr>
        <p:spPr>
          <a:xfrm>
            <a:off x="3520096" y="364385"/>
            <a:ext cx="7872090" cy="6407675"/>
          </a:xfrm>
        </p:spPr>
        <p:txBody>
          <a:bodyPr>
            <a:normAutofit fontScale="85000" lnSpcReduction="10000"/>
          </a:bodyPr>
          <a:lstStyle/>
          <a:p>
            <a:pPr algn="just"/>
            <a:r>
              <a:rPr lang="en-US" dirty="0"/>
              <a:t>Linux supports the dynamic loading of kernel modules. Although the Linux kernel is monolithic, it can dynamically load and unload kernel code on demand. </a:t>
            </a:r>
          </a:p>
          <a:p>
            <a:pPr algn="just"/>
            <a:r>
              <a:rPr lang="en-US" dirty="0"/>
              <a:t> Linux has symmetrical multiprocessor (SMP) support. Although most commercial variants of Unix now support SMP, most traditional Unix implementations did not.</a:t>
            </a:r>
          </a:p>
          <a:p>
            <a:pPr algn="just"/>
            <a:r>
              <a:rPr lang="en-US" dirty="0"/>
              <a:t> The Linux kernel is preemptive. Unlike traditional Unix variants, the Linux kernel can preempt a task even as it executes in the kernel. Of the other commercial Unix implementations, Solaris and IRIX have preemptive kernels, but most Unix kernels are not preemptive. </a:t>
            </a:r>
          </a:p>
          <a:p>
            <a:pPr algn="just"/>
            <a:r>
              <a:rPr lang="en-US" dirty="0"/>
              <a:t>Linux takes an interesting approach to thread support: It does not differentiate between threads and normal processes. To the kernel, all processes are the same— some just happen to share resources. </a:t>
            </a:r>
          </a:p>
          <a:p>
            <a:pPr algn="just"/>
            <a:r>
              <a:rPr lang="en-US" dirty="0"/>
              <a:t>Linux provides an object-oriented device model with device classes, hot-pluggable events, and a user-space device filesystem (</a:t>
            </a:r>
            <a:r>
              <a:rPr lang="en-US" dirty="0" err="1"/>
              <a:t>sysfs</a:t>
            </a:r>
            <a:r>
              <a:rPr lang="en-US" dirty="0"/>
              <a:t>). </a:t>
            </a:r>
          </a:p>
          <a:p>
            <a:pPr algn="just"/>
            <a:r>
              <a:rPr lang="en-US" dirty="0"/>
              <a:t> Linux ignores some common Unix features that the kernel developers consider poorly designed, such as STREAMS, or standards that are impossible to cleanly implement. </a:t>
            </a:r>
          </a:p>
          <a:p>
            <a:pPr algn="just"/>
            <a:r>
              <a:rPr lang="en-US" dirty="0"/>
              <a:t> Linux is free in every sense of the word. The feature set Linux implements is the result of the freedom of Linux’s open development model. If a feature is without merit or poorly thought out, Linux developers are under no obligation to implement it. To the contrary, Linux has adopted an elitist attitude toward changes: Modifications must solve a specific real-world problem, derive from a clean design, and have a solid implementation. Consequently, features of some other modern Unix variants that are more marketing bullet or one-off requests, such as pageable kernel memory, have received no consideration.</a:t>
            </a:r>
            <a:endParaRPr lang="en-IN" dirty="0"/>
          </a:p>
        </p:txBody>
      </p:sp>
    </p:spTree>
    <p:extLst>
      <p:ext uri="{BB962C8B-B14F-4D97-AF65-F5344CB8AC3E}">
        <p14:creationId xmlns:p14="http://schemas.microsoft.com/office/powerpoint/2010/main" val="143526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D0-90BF-48D3-9606-4BFB6032C85E}"/>
              </a:ext>
            </a:extLst>
          </p:cNvPr>
          <p:cNvSpPr>
            <a:spLocks noGrp="1"/>
          </p:cNvSpPr>
          <p:nvPr>
            <p:ph type="title"/>
          </p:nvPr>
        </p:nvSpPr>
        <p:spPr/>
        <p:txBody>
          <a:bodyPr/>
          <a:lstStyle/>
          <a:p>
            <a:r>
              <a:rPr lang="en-IN" dirty="0"/>
              <a:t>Lets write a kernel Code (Extra Information)</a:t>
            </a:r>
          </a:p>
        </p:txBody>
      </p:sp>
      <p:sp>
        <p:nvSpPr>
          <p:cNvPr id="3" name="Content Placeholder 2">
            <a:extLst>
              <a:ext uri="{FF2B5EF4-FFF2-40B4-BE49-F238E27FC236}">
                <a16:creationId xmlns:a16="http://schemas.microsoft.com/office/drawing/2014/main" id="{0A71E26F-C9B3-4F4D-9E4B-3BAE89E48C76}"/>
              </a:ext>
            </a:extLst>
          </p:cNvPr>
          <p:cNvSpPr>
            <a:spLocks noGrp="1"/>
          </p:cNvSpPr>
          <p:nvPr>
            <p:ph idx="1"/>
          </p:nvPr>
        </p:nvSpPr>
        <p:spPr>
          <a:xfrm>
            <a:off x="3869268" y="864108"/>
            <a:ext cx="7315200" cy="5584818"/>
          </a:xfrm>
        </p:spPr>
        <p:txBody>
          <a:bodyPr>
            <a:normAutofit fontScale="85000" lnSpcReduction="20000"/>
          </a:bodyPr>
          <a:lstStyle/>
          <a:p>
            <a:pPr marL="0" indent="0">
              <a:buNone/>
            </a:pPr>
            <a:r>
              <a:rPr lang="en-US" i="1" dirty="0"/>
              <a:t>Linux supports the dynamic loading of kernel modules. Although the Linux kernel is monolithic, it can dynamically load and unload kernel code on demand. </a:t>
            </a:r>
          </a:p>
          <a:p>
            <a:pPr marL="0" indent="0">
              <a:buNone/>
            </a:pPr>
            <a:endParaRPr lang="en-IN" dirty="0"/>
          </a:p>
          <a:p>
            <a:pPr marL="0" indent="0" algn="l">
              <a:buNone/>
            </a:pPr>
            <a:r>
              <a:rPr lang="en-US" b="0" i="0" dirty="0">
                <a:solidFill>
                  <a:srgbClr val="292929"/>
                </a:solidFill>
                <a:effectLst/>
                <a:latin typeface="charter"/>
              </a:rPr>
              <a:t> In the Linux kernel there are 2 different modules:</a:t>
            </a:r>
          </a:p>
          <a:p>
            <a:pPr marL="0" indent="0" algn="l">
              <a:buNone/>
            </a:pPr>
            <a:r>
              <a:rPr lang="en-US" b="1" i="0" dirty="0">
                <a:solidFill>
                  <a:srgbClr val="292929"/>
                </a:solidFill>
                <a:effectLst/>
                <a:latin typeface="charter"/>
              </a:rPr>
              <a:t>Static Modules 2. Dynamic Modules.</a:t>
            </a:r>
          </a:p>
          <a:p>
            <a:pPr marL="457200" indent="-457200" algn="l">
              <a:buAutoNum type="arabicPeriod"/>
            </a:pPr>
            <a:endParaRPr lang="en-US" b="1" dirty="0">
              <a:solidFill>
                <a:srgbClr val="292929"/>
              </a:solidFill>
              <a:latin typeface="charter"/>
            </a:endParaRPr>
          </a:p>
          <a:p>
            <a:pPr algn="l"/>
            <a:r>
              <a:rPr lang="en-US" b="1" i="0" dirty="0">
                <a:solidFill>
                  <a:srgbClr val="292929"/>
                </a:solidFill>
                <a:effectLst/>
                <a:latin typeface="charter"/>
              </a:rPr>
              <a:t>Static modules </a:t>
            </a:r>
            <a:r>
              <a:rPr lang="en-US" b="0" i="0" dirty="0">
                <a:solidFill>
                  <a:srgbClr val="292929"/>
                </a:solidFill>
                <a:effectLst/>
                <a:latin typeface="charter"/>
              </a:rPr>
              <a:t>are those which are compiled as part of the base kernel and it is available at any time.</a:t>
            </a:r>
          </a:p>
          <a:p>
            <a:pPr algn="l"/>
            <a:r>
              <a:rPr lang="en-US" b="1" i="0" dirty="0">
                <a:solidFill>
                  <a:srgbClr val="292929"/>
                </a:solidFill>
                <a:effectLst/>
                <a:latin typeface="charter"/>
              </a:rPr>
              <a:t>Dynamic Modules</a:t>
            </a:r>
            <a:r>
              <a:rPr lang="en-US" b="0" i="0" dirty="0">
                <a:solidFill>
                  <a:srgbClr val="292929"/>
                </a:solidFill>
                <a:effectLst/>
                <a:latin typeface="charter"/>
              </a:rPr>
              <a:t> are compiled as modules separately and loaded based on user demand. These are also called as</a:t>
            </a:r>
            <a:r>
              <a:rPr lang="en-US" b="1" i="0" dirty="0">
                <a:solidFill>
                  <a:srgbClr val="292929"/>
                </a:solidFill>
                <a:effectLst/>
                <a:latin typeface="charter"/>
              </a:rPr>
              <a:t> Loadable Kernel Modules(LKM)</a:t>
            </a:r>
            <a:endParaRPr lang="en-US" b="0" i="0" dirty="0">
              <a:solidFill>
                <a:srgbClr val="292929"/>
              </a:solidFill>
              <a:effectLst/>
              <a:latin typeface="charter"/>
            </a:endParaRPr>
          </a:p>
          <a:p>
            <a:pPr marL="0" indent="0" algn="l">
              <a:buNone/>
            </a:pPr>
            <a:endParaRPr lang="en-US" b="0" i="0" dirty="0">
              <a:solidFill>
                <a:srgbClr val="292929"/>
              </a:solidFill>
              <a:effectLst/>
              <a:latin typeface="charter"/>
            </a:endParaRPr>
          </a:p>
          <a:p>
            <a:pPr marL="0" indent="0" algn="l">
              <a:buNone/>
            </a:pPr>
            <a:r>
              <a:rPr lang="en-US" b="0" i="0" dirty="0">
                <a:solidFill>
                  <a:srgbClr val="292929"/>
                </a:solidFill>
                <a:effectLst/>
                <a:latin typeface="charter"/>
              </a:rPr>
              <a:t>In LKM there are two different ways to load the kernel modules.</a:t>
            </a:r>
          </a:p>
          <a:p>
            <a:r>
              <a:rPr lang="en-US" b="0" i="0" dirty="0" err="1">
                <a:solidFill>
                  <a:srgbClr val="292929"/>
                </a:solidFill>
                <a:effectLst/>
                <a:latin typeface="charter"/>
              </a:rPr>
              <a:t>Insmod</a:t>
            </a:r>
            <a:r>
              <a:rPr lang="en-US" b="0" i="0" dirty="0">
                <a:solidFill>
                  <a:srgbClr val="292929"/>
                </a:solidFill>
                <a:effectLst/>
                <a:latin typeface="charter"/>
              </a:rPr>
              <a:t> : (To load a module into the kernel).</a:t>
            </a:r>
          </a:p>
          <a:p>
            <a:r>
              <a:rPr lang="en-US" b="0" i="0" dirty="0" err="1">
                <a:solidFill>
                  <a:srgbClr val="292929"/>
                </a:solidFill>
                <a:effectLst/>
                <a:latin typeface="charter"/>
              </a:rPr>
              <a:t>modprobe</a:t>
            </a:r>
            <a:r>
              <a:rPr lang="en-US" b="0" i="0" dirty="0">
                <a:solidFill>
                  <a:srgbClr val="292929"/>
                </a:solidFill>
                <a:effectLst/>
                <a:latin typeface="charter"/>
              </a:rPr>
              <a:t> : (To detect any dependent module required) and load it.</a:t>
            </a:r>
          </a:p>
          <a:p>
            <a:pPr algn="l">
              <a:buFont typeface="Arial" panose="020B0604020202020204" pitchFamily="34" charset="0"/>
              <a:buChar char="•"/>
            </a:pPr>
            <a:r>
              <a:rPr lang="en-US" b="0" i="0" dirty="0">
                <a:solidFill>
                  <a:srgbClr val="292929"/>
                </a:solidFill>
                <a:effectLst/>
                <a:latin typeface="charter"/>
              </a:rPr>
              <a:t>: To remove a module from kernel.</a:t>
            </a:r>
          </a:p>
          <a:p>
            <a:pPr>
              <a:buFont typeface="Arial" panose="020B0604020202020204" pitchFamily="34" charset="0"/>
              <a:buChar char="•"/>
            </a:pPr>
            <a:r>
              <a:rPr lang="en-US" dirty="0" err="1">
                <a:solidFill>
                  <a:srgbClr val="292929"/>
                </a:solidFill>
                <a:latin typeface="charter"/>
              </a:rPr>
              <a:t>dmrmmodesg</a:t>
            </a:r>
            <a:r>
              <a:rPr lang="en-US" b="0" i="0" dirty="0">
                <a:solidFill>
                  <a:srgbClr val="292929"/>
                </a:solidFill>
                <a:effectLst/>
                <a:latin typeface="charter"/>
              </a:rPr>
              <a:t>: Command which is used to display the kernel-related messages.</a:t>
            </a:r>
          </a:p>
          <a:p>
            <a:pPr algn="l">
              <a:buFont typeface="Arial" panose="020B0604020202020204" pitchFamily="34" charset="0"/>
              <a:buChar char="•"/>
            </a:pPr>
            <a:endParaRPr lang="en-US" dirty="0">
              <a:solidFill>
                <a:srgbClr val="292929"/>
              </a:solidFill>
              <a:latin typeface="charter"/>
            </a:endParaRPr>
          </a:p>
          <a:p>
            <a:pPr algn="l">
              <a:buFont typeface="Arial" panose="020B0604020202020204" pitchFamily="34" charset="0"/>
              <a:buChar char="•"/>
            </a:pPr>
            <a:r>
              <a:rPr lang="en-US" dirty="0">
                <a:hlinkClick r:id="rId2"/>
              </a:rPr>
              <a:t>Different types of Linux kernel Modules | by Santhosh </a:t>
            </a:r>
            <a:r>
              <a:rPr lang="en-US" dirty="0" err="1">
                <a:hlinkClick r:id="rId2"/>
              </a:rPr>
              <a:t>Kgn</a:t>
            </a:r>
            <a:r>
              <a:rPr lang="en-US" dirty="0">
                <a:hlinkClick r:id="rId2"/>
              </a:rPr>
              <a:t> | Medium</a:t>
            </a:r>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IN" dirty="0"/>
          </a:p>
        </p:txBody>
      </p:sp>
    </p:spTree>
    <p:extLst>
      <p:ext uri="{BB962C8B-B14F-4D97-AF65-F5344CB8AC3E}">
        <p14:creationId xmlns:p14="http://schemas.microsoft.com/office/powerpoint/2010/main" val="349790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5D02-B1A7-4E25-95C2-8F1504AF4E7A}"/>
              </a:ext>
            </a:extLst>
          </p:cNvPr>
          <p:cNvSpPr>
            <a:spLocks noGrp="1"/>
          </p:cNvSpPr>
          <p:nvPr>
            <p:ph type="title"/>
          </p:nvPr>
        </p:nvSpPr>
        <p:spPr/>
        <p:txBody>
          <a:bodyPr>
            <a:normAutofit/>
          </a:bodyPr>
          <a:lstStyle/>
          <a:p>
            <a:r>
              <a:rPr lang="en-US" sz="2400" b="1" i="0" dirty="0">
                <a:solidFill>
                  <a:srgbClr val="202122"/>
                </a:solidFill>
                <a:effectLst/>
                <a:latin typeface="Arial" panose="020B0604020202020204" pitchFamily="34" charset="0"/>
              </a:rPr>
              <a:t>Symmetric multiprocessing</a:t>
            </a:r>
            <a:r>
              <a:rPr lang="en-US" sz="2400" b="0" i="0" dirty="0">
                <a:solidFill>
                  <a:srgbClr val="202122"/>
                </a:solidFill>
                <a:effectLst/>
                <a:latin typeface="Arial" panose="020B0604020202020204" pitchFamily="34" charset="0"/>
              </a:rPr>
              <a:t> or </a:t>
            </a:r>
            <a:r>
              <a:rPr lang="en-US" sz="2400" b="1" i="0" dirty="0">
                <a:solidFill>
                  <a:srgbClr val="202122"/>
                </a:solidFill>
                <a:effectLst/>
                <a:latin typeface="Arial" panose="020B0604020202020204" pitchFamily="34" charset="0"/>
              </a:rPr>
              <a:t>shared-memory multiprocessing</a:t>
            </a:r>
            <a:br>
              <a:rPr lang="en-US" sz="2400" b="1" i="0" dirty="0">
                <a:solidFill>
                  <a:srgbClr val="202122"/>
                </a:solidFill>
                <a:effectLst/>
                <a:latin typeface="Arial" panose="020B0604020202020204" pitchFamily="34" charset="0"/>
              </a:rPr>
            </a:br>
            <a:r>
              <a:rPr lang="en-IN" sz="2400" dirty="0"/>
              <a:t>(Extra Information)</a:t>
            </a:r>
          </a:p>
        </p:txBody>
      </p:sp>
      <p:sp>
        <p:nvSpPr>
          <p:cNvPr id="3" name="Content Placeholder 2">
            <a:extLst>
              <a:ext uri="{FF2B5EF4-FFF2-40B4-BE49-F238E27FC236}">
                <a16:creationId xmlns:a16="http://schemas.microsoft.com/office/drawing/2014/main" id="{6EE31F65-470D-4BF7-83CE-D769B3F010D2}"/>
              </a:ext>
            </a:extLst>
          </p:cNvPr>
          <p:cNvSpPr>
            <a:spLocks noGrp="1"/>
          </p:cNvSpPr>
          <p:nvPr>
            <p:ph idx="1"/>
          </p:nvPr>
        </p:nvSpPr>
        <p:spPr>
          <a:xfrm>
            <a:off x="3869268" y="864108"/>
            <a:ext cx="7315200" cy="2745366"/>
          </a:xfrm>
        </p:spPr>
        <p:txBody>
          <a:bodyPr/>
          <a:lstStyle/>
          <a:p>
            <a:pPr marL="0" indent="0" algn="just">
              <a:buNone/>
            </a:pPr>
            <a:r>
              <a:rPr lang="en-US" i="1" dirty="0"/>
              <a:t>Linux has symmetrical multiprocessor (SMP) support. Although most commercial variants of Unix now support SMP, most traditional Unix implementations did not.</a:t>
            </a:r>
          </a:p>
          <a:p>
            <a:pPr marL="0" indent="0" algn="just">
              <a:buNone/>
            </a:pPr>
            <a:endParaRPr lang="en-US" dirty="0"/>
          </a:p>
          <a:p>
            <a:pPr marL="0" indent="0" algn="just">
              <a:buNone/>
            </a:pPr>
            <a:r>
              <a:rPr lang="en-US" b="0" i="0" dirty="0">
                <a:solidFill>
                  <a:srgbClr val="333333"/>
                </a:solidFill>
                <a:effectLst/>
                <a:latin typeface="guardian-text-oreilly"/>
              </a:rPr>
              <a:t>Symmetrical multiprocessing (SMP) denotes a multiprocessor architecture in which no CPU is selected as the Master CPU, but rather all of them cooperate on an equal basis, hence the name "symmetrical." </a:t>
            </a:r>
            <a:endParaRPr lang="en-IN" dirty="0"/>
          </a:p>
        </p:txBody>
      </p:sp>
      <p:pic>
        <p:nvPicPr>
          <p:cNvPr id="3074" name="Picture 2">
            <a:extLst>
              <a:ext uri="{FF2B5EF4-FFF2-40B4-BE49-F238E27FC236}">
                <a16:creationId xmlns:a16="http://schemas.microsoft.com/office/drawing/2014/main" id="{927EADF0-A256-49A6-A410-05A2DF1C0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25" y="3882219"/>
            <a:ext cx="41910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13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95F6-CC4A-4B05-8001-6939DA4B9A90}"/>
              </a:ext>
            </a:extLst>
          </p:cNvPr>
          <p:cNvSpPr>
            <a:spLocks noGrp="1"/>
          </p:cNvSpPr>
          <p:nvPr>
            <p:ph type="title"/>
          </p:nvPr>
        </p:nvSpPr>
        <p:spPr/>
        <p:txBody>
          <a:bodyPr/>
          <a:lstStyle/>
          <a:p>
            <a:r>
              <a:rPr lang="en-IN" dirty="0" err="1"/>
              <a:t>Sysfs</a:t>
            </a:r>
            <a:br>
              <a:rPr lang="en-IN" dirty="0"/>
            </a:br>
            <a:br>
              <a:rPr lang="en-IN" dirty="0"/>
            </a:br>
            <a:r>
              <a:rPr lang="en-IN" dirty="0"/>
              <a:t>(Extra Information)</a:t>
            </a:r>
          </a:p>
        </p:txBody>
      </p:sp>
      <p:sp>
        <p:nvSpPr>
          <p:cNvPr id="3" name="Content Placeholder 2">
            <a:extLst>
              <a:ext uri="{FF2B5EF4-FFF2-40B4-BE49-F238E27FC236}">
                <a16:creationId xmlns:a16="http://schemas.microsoft.com/office/drawing/2014/main" id="{27DC982F-6BD9-4786-95CB-4D977287A751}"/>
              </a:ext>
            </a:extLst>
          </p:cNvPr>
          <p:cNvSpPr>
            <a:spLocks noGrp="1"/>
          </p:cNvSpPr>
          <p:nvPr>
            <p:ph idx="1"/>
          </p:nvPr>
        </p:nvSpPr>
        <p:spPr/>
        <p:txBody>
          <a:bodyPr/>
          <a:lstStyle/>
          <a:p>
            <a:pPr marL="0" indent="0">
              <a:buNone/>
            </a:pPr>
            <a:r>
              <a:rPr lang="en-US" i="1" dirty="0"/>
              <a:t>Linux provides an object-oriented device model with device classes, hot-pluggable events, and a user-space device filesystem (</a:t>
            </a:r>
            <a:r>
              <a:rPr lang="en-US" i="1" dirty="0" err="1"/>
              <a:t>sysfs</a:t>
            </a:r>
            <a:r>
              <a:rPr lang="en-US" i="1" dirty="0"/>
              <a:t>). </a:t>
            </a:r>
          </a:p>
          <a:p>
            <a:pPr algn="just"/>
            <a:r>
              <a:rPr lang="en-IN" dirty="0" err="1"/>
              <a:t>Sysfs</a:t>
            </a:r>
            <a:r>
              <a:rPr lang="en-IN" dirty="0"/>
              <a:t> is a virtual level file system which is having the information about the devices and drivers and is used for exporting system level information from kernel space to the user space for the particular device you connect.</a:t>
            </a:r>
          </a:p>
          <a:p>
            <a:pPr algn="just"/>
            <a:r>
              <a:rPr lang="en-IN" dirty="0" err="1"/>
              <a:t>Eg</a:t>
            </a:r>
            <a:r>
              <a:rPr lang="en-IN" dirty="0"/>
              <a:t>: /sys/classes</a:t>
            </a:r>
          </a:p>
          <a:p>
            <a:pPr algn="just"/>
            <a:r>
              <a:rPr lang="en-IN" dirty="0"/>
              <a:t>Cat /sys/classes/net/enp0s3/address</a:t>
            </a:r>
          </a:p>
        </p:txBody>
      </p:sp>
    </p:spTree>
    <p:extLst>
      <p:ext uri="{BB962C8B-B14F-4D97-AF65-F5344CB8AC3E}">
        <p14:creationId xmlns:p14="http://schemas.microsoft.com/office/powerpoint/2010/main" val="268740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C448-4E22-45FF-AE1A-C960CDF9974F}"/>
              </a:ext>
            </a:extLst>
          </p:cNvPr>
          <p:cNvSpPr>
            <a:spLocks noGrp="1"/>
          </p:cNvSpPr>
          <p:nvPr>
            <p:ph type="title"/>
          </p:nvPr>
        </p:nvSpPr>
        <p:spPr/>
        <p:txBody>
          <a:bodyPr/>
          <a:lstStyle/>
          <a:p>
            <a:r>
              <a:rPr lang="en-IN" dirty="0"/>
              <a:t>Streams</a:t>
            </a:r>
            <a:br>
              <a:rPr lang="en-IN" dirty="0"/>
            </a:br>
            <a:r>
              <a:rPr lang="en-IN" dirty="0"/>
              <a:t>(Extra Information)</a:t>
            </a:r>
          </a:p>
        </p:txBody>
      </p:sp>
      <p:sp>
        <p:nvSpPr>
          <p:cNvPr id="3" name="Content Placeholder 2">
            <a:extLst>
              <a:ext uri="{FF2B5EF4-FFF2-40B4-BE49-F238E27FC236}">
                <a16:creationId xmlns:a16="http://schemas.microsoft.com/office/drawing/2014/main" id="{C34C7BBF-9844-4C7C-BD5E-36004185CA05}"/>
              </a:ext>
            </a:extLst>
          </p:cNvPr>
          <p:cNvSpPr>
            <a:spLocks noGrp="1"/>
          </p:cNvSpPr>
          <p:nvPr>
            <p:ph idx="1"/>
          </p:nvPr>
        </p:nvSpPr>
        <p:spPr>
          <a:xfrm>
            <a:off x="3736747" y="193574"/>
            <a:ext cx="7315200" cy="2243527"/>
          </a:xfrm>
        </p:spPr>
        <p:txBody>
          <a:bodyPr>
            <a:normAutofit lnSpcReduction="10000"/>
          </a:bodyPr>
          <a:lstStyle/>
          <a:p>
            <a:r>
              <a:rPr lang="en-IN" b="0" i="0" dirty="0">
                <a:solidFill>
                  <a:srgbClr val="000000"/>
                </a:solidFill>
                <a:effectLst/>
                <a:latin typeface="Verdana" panose="020B0604030504040204" pitchFamily="34" charset="0"/>
              </a:rPr>
              <a:t>A stream is a full-duplex connection between a device driver and a user-level process. </a:t>
            </a:r>
          </a:p>
          <a:p>
            <a:r>
              <a:rPr lang="en-IN" b="0" i="0" dirty="0">
                <a:solidFill>
                  <a:srgbClr val="000000"/>
                </a:solidFill>
                <a:effectLst/>
                <a:latin typeface="Verdana" panose="020B0604030504040204" pitchFamily="34" charset="0"/>
              </a:rPr>
              <a:t>It consists of </a:t>
            </a:r>
          </a:p>
          <a:p>
            <a:pPr>
              <a:buFontTx/>
              <a:buChar char="-"/>
            </a:pPr>
            <a:r>
              <a:rPr lang="en-IN" b="0" i="0" dirty="0">
                <a:solidFill>
                  <a:srgbClr val="000000"/>
                </a:solidFill>
                <a:effectLst/>
                <a:latin typeface="Verdana" panose="020B0604030504040204" pitchFamily="34" charset="0"/>
              </a:rPr>
              <a:t>a stream head that interfaces with the user process</a:t>
            </a:r>
          </a:p>
          <a:p>
            <a:pPr>
              <a:buFontTx/>
              <a:buChar char="-"/>
            </a:pPr>
            <a:r>
              <a:rPr lang="en-IN" b="0" i="0" dirty="0">
                <a:solidFill>
                  <a:srgbClr val="000000"/>
                </a:solidFill>
                <a:effectLst/>
                <a:latin typeface="Verdana" panose="020B0604030504040204" pitchFamily="34" charset="0"/>
              </a:rPr>
              <a:t>a driver end that controls the device, </a:t>
            </a:r>
          </a:p>
          <a:p>
            <a:pPr>
              <a:buFontTx/>
              <a:buChar char="-"/>
            </a:pPr>
            <a:r>
              <a:rPr lang="en-IN" b="0" i="0" dirty="0">
                <a:solidFill>
                  <a:srgbClr val="000000"/>
                </a:solidFill>
                <a:effectLst/>
                <a:latin typeface="Verdana" panose="020B0604030504040204" pitchFamily="34" charset="0"/>
              </a:rPr>
              <a:t>and zero or more stream modules between them.</a:t>
            </a:r>
            <a:endParaRPr lang="en-IN" dirty="0"/>
          </a:p>
        </p:txBody>
      </p:sp>
      <p:pic>
        <p:nvPicPr>
          <p:cNvPr id="1026" name="Picture 2" descr="Chapter 13 IO Systems Operating System Concepts 9">
            <a:extLst>
              <a:ext uri="{FF2B5EF4-FFF2-40B4-BE49-F238E27FC236}">
                <a16:creationId xmlns:a16="http://schemas.microsoft.com/office/drawing/2014/main" id="{48A01458-5A69-4545-91B8-7F7967CFE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83" y="2617385"/>
            <a:ext cx="7467965" cy="397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71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1EF0-7A9F-4DE5-A227-B1DAF24CEBB3}"/>
              </a:ext>
            </a:extLst>
          </p:cNvPr>
          <p:cNvSpPr>
            <a:spLocks noGrp="1"/>
          </p:cNvSpPr>
          <p:nvPr>
            <p:ph type="title"/>
          </p:nvPr>
        </p:nvSpPr>
        <p:spPr/>
        <p:txBody>
          <a:bodyPr/>
          <a:lstStyle/>
          <a:p>
            <a:r>
              <a:rPr lang="en-IN" dirty="0"/>
              <a:t>In mid 1960</a:t>
            </a:r>
          </a:p>
        </p:txBody>
      </p:sp>
      <p:pic>
        <p:nvPicPr>
          <p:cNvPr id="1026" name="Picture 2" descr="Massachusetts Institute of Technology - Wikipedia">
            <a:extLst>
              <a:ext uri="{FF2B5EF4-FFF2-40B4-BE49-F238E27FC236}">
                <a16:creationId xmlns:a16="http://schemas.microsoft.com/office/drawing/2014/main" id="{F75DAD8D-92B4-4329-A014-D4047EC46C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8834" y="240735"/>
            <a:ext cx="1582367" cy="1577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ll Labs Reports the First Long Distance Transmission of 1 Terabit per  Second; Then it Doubles the Speed 4 Years Later : History of Information">
            <a:extLst>
              <a:ext uri="{FF2B5EF4-FFF2-40B4-BE49-F238E27FC236}">
                <a16:creationId xmlns:a16="http://schemas.microsoft.com/office/drawing/2014/main" id="{966BC2E5-4FA0-4266-BB38-578BFF666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5647"/>
            <a:ext cx="30003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l Electric Recruitment 2021 Latest Job Vacancies">
            <a:extLst>
              <a:ext uri="{FF2B5EF4-FFF2-40B4-BE49-F238E27FC236}">
                <a16:creationId xmlns:a16="http://schemas.microsoft.com/office/drawing/2014/main" id="{87A629DF-6B9C-4127-9A9F-EA06289AF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1174" y="240735"/>
            <a:ext cx="1866828" cy="8682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DB0AC6-7594-4399-BD5B-82589DF26B40}"/>
              </a:ext>
            </a:extLst>
          </p:cNvPr>
          <p:cNvSpPr txBox="1"/>
          <p:nvPr/>
        </p:nvSpPr>
        <p:spPr>
          <a:xfrm>
            <a:off x="3884481" y="2646947"/>
            <a:ext cx="7514581" cy="3970318"/>
          </a:xfrm>
          <a:prstGeom prst="rect">
            <a:avLst/>
          </a:prstGeom>
          <a:noFill/>
        </p:spPr>
        <p:txBody>
          <a:bodyPr wrap="square" rtlCol="0">
            <a:spAutoFit/>
          </a:bodyPr>
          <a:lstStyle/>
          <a:p>
            <a:pPr algn="just"/>
            <a:r>
              <a:rPr lang="en-US" b="0" i="0" dirty="0">
                <a:effectLst/>
                <a:latin typeface="Arial" panose="020B0604020202020204" pitchFamily="34" charset="0"/>
              </a:rPr>
              <a:t>The </a:t>
            </a:r>
            <a:r>
              <a:rPr lang="en-US" b="1" i="0" dirty="0">
                <a:effectLst/>
                <a:latin typeface="Arial" panose="020B0604020202020204" pitchFamily="34" charset="0"/>
              </a:rPr>
              <a:t>history of Unix</a:t>
            </a:r>
            <a:r>
              <a:rPr lang="en-US" b="0" i="0" dirty="0">
                <a:effectLst/>
                <a:latin typeface="Arial" panose="020B0604020202020204" pitchFamily="34" charset="0"/>
              </a:rPr>
              <a:t> dates back to the mid-1960s when the </a:t>
            </a:r>
            <a:r>
              <a:rPr lang="en-US" b="0" i="0" u="none" strike="noStrike" dirty="0">
                <a:effectLst/>
                <a:latin typeface="Arial" panose="020B0604020202020204" pitchFamily="34" charset="0"/>
              </a:rPr>
              <a:t>Massachusetts Institute of Technology</a:t>
            </a:r>
            <a:r>
              <a:rPr lang="en-US" b="0" i="0" dirty="0">
                <a:effectLst/>
                <a:latin typeface="Arial" panose="020B0604020202020204" pitchFamily="34" charset="0"/>
              </a:rPr>
              <a:t>, </a:t>
            </a:r>
            <a:r>
              <a:rPr lang="en-US" b="0" i="0" u="none" strike="noStrike" dirty="0">
                <a:effectLst/>
                <a:latin typeface="Arial" panose="020B0604020202020204" pitchFamily="34" charset="0"/>
              </a:rPr>
              <a:t>AT&amp;T Bell Labs</a:t>
            </a:r>
            <a:r>
              <a:rPr lang="en-US" b="0" i="0" dirty="0">
                <a:effectLst/>
                <a:latin typeface="Arial" panose="020B0604020202020204" pitchFamily="34" charset="0"/>
              </a:rPr>
              <a:t>, and </a:t>
            </a:r>
            <a:r>
              <a:rPr lang="en-US" b="0" i="0" u="none" strike="noStrike" dirty="0">
                <a:effectLst/>
                <a:latin typeface="Arial" panose="020B0604020202020204" pitchFamily="34" charset="0"/>
              </a:rPr>
              <a:t>General Electric</a:t>
            </a:r>
            <a:r>
              <a:rPr lang="en-US" b="0" i="0" dirty="0">
                <a:effectLst/>
                <a:latin typeface="Arial" panose="020B0604020202020204" pitchFamily="34" charset="0"/>
              </a:rPr>
              <a:t> were jointly developing an experimental </a:t>
            </a:r>
            <a:r>
              <a:rPr lang="en-US" b="0" i="0" u="none" strike="noStrike" dirty="0">
                <a:effectLst/>
                <a:latin typeface="Arial" panose="020B0604020202020204" pitchFamily="34" charset="0"/>
              </a:rPr>
              <a:t>time-sharing</a:t>
            </a:r>
            <a:r>
              <a:rPr lang="en-US" b="0" i="0" dirty="0">
                <a:effectLst/>
                <a:latin typeface="Arial" panose="020B0604020202020204" pitchFamily="34" charset="0"/>
              </a:rPr>
              <a:t> operating system called </a:t>
            </a:r>
            <a:r>
              <a:rPr lang="en-US" b="0" i="0" dirty="0">
                <a:solidFill>
                  <a:srgbClr val="202122"/>
                </a:solidFill>
                <a:effectLst/>
                <a:latin typeface="Arial" panose="020B0604020202020204" pitchFamily="34" charset="0"/>
              </a:rPr>
              <a:t>Multiplexed Information and Computing Service(</a:t>
            </a:r>
            <a:r>
              <a:rPr lang="en-US" b="0" i="0" u="none" strike="noStrike" dirty="0">
                <a:effectLst/>
                <a:latin typeface="Arial" panose="020B0604020202020204" pitchFamily="34" charset="0"/>
              </a:rPr>
              <a:t>Multics)</a:t>
            </a:r>
            <a:r>
              <a:rPr lang="en-US" b="0" i="0" dirty="0">
                <a:effectLst/>
                <a:latin typeface="Arial" panose="020B0604020202020204" pitchFamily="34" charset="0"/>
              </a:rPr>
              <a:t> for the </a:t>
            </a:r>
            <a:r>
              <a:rPr lang="en-US" b="0" i="0" u="none" strike="noStrike" dirty="0">
                <a:effectLst/>
                <a:latin typeface="Arial" panose="020B0604020202020204" pitchFamily="34" charset="0"/>
              </a:rPr>
              <a:t>GE-645</a:t>
            </a:r>
            <a:r>
              <a:rPr lang="en-US" b="0" i="0" dirty="0">
                <a:effectLst/>
                <a:latin typeface="Arial" panose="020B0604020202020204" pitchFamily="34" charset="0"/>
              </a:rPr>
              <a:t> mainframe.</a:t>
            </a:r>
          </a:p>
          <a:p>
            <a:pPr algn="just"/>
            <a:endParaRPr lang="en-US" dirty="0">
              <a:latin typeface="Arial" panose="020B0604020202020204" pitchFamily="34" charset="0"/>
            </a:endParaRPr>
          </a:p>
          <a:p>
            <a:pPr algn="just"/>
            <a:r>
              <a:rPr lang="en-US" dirty="0">
                <a:latin typeface="Arial" panose="020B0604020202020204" pitchFamily="34" charset="0"/>
              </a:rPr>
              <a:t>Bell labs pulled out of project and wrote a smaller OS. </a:t>
            </a:r>
          </a:p>
          <a:p>
            <a:pPr algn="just"/>
            <a:r>
              <a:rPr lang="en-US" dirty="0">
                <a:latin typeface="Arial" panose="020B0604020202020204" pitchFamily="34" charset="0"/>
              </a:rPr>
              <a:t>Ken Thompson wrote first version of Unix called UNICS.</a:t>
            </a:r>
          </a:p>
          <a:p>
            <a:pPr algn="just"/>
            <a:endParaRPr lang="en-US" dirty="0">
              <a:latin typeface="Arial" panose="020B0604020202020204" pitchFamily="34" charset="0"/>
            </a:endParaRPr>
          </a:p>
          <a:p>
            <a:pPr algn="just"/>
            <a:r>
              <a:rPr lang="en-US" dirty="0">
                <a:latin typeface="Arial" panose="020B0604020202020204" pitchFamily="34" charset="0"/>
              </a:rPr>
              <a:t>In 1977, Bell Labs released Unix System III in 1982, AT&amp;T released System V.</a:t>
            </a:r>
          </a:p>
          <a:p>
            <a:pPr algn="just"/>
            <a:endParaRPr lang="en-US" dirty="0">
              <a:latin typeface="Arial" panose="020B0604020202020204" pitchFamily="34" charset="0"/>
            </a:endParaRPr>
          </a:p>
          <a:p>
            <a:pPr algn="just"/>
            <a:r>
              <a:rPr lang="en-US" dirty="0">
                <a:latin typeface="Arial" panose="020B0604020202020204" pitchFamily="34" charset="0"/>
              </a:rPr>
              <a:t>Ken Thompson and Dennis Ritchie, wrote Unix kernel in C in 1973.</a:t>
            </a:r>
          </a:p>
          <a:p>
            <a:pPr algn="just"/>
            <a:endParaRPr lang="en-IN" dirty="0"/>
          </a:p>
        </p:txBody>
      </p:sp>
    </p:spTree>
    <p:extLst>
      <p:ext uri="{BB962C8B-B14F-4D97-AF65-F5344CB8AC3E}">
        <p14:creationId xmlns:p14="http://schemas.microsoft.com/office/powerpoint/2010/main" val="102410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187C-CA45-49BD-8DB4-0183D0C0DC36}"/>
              </a:ext>
            </a:extLst>
          </p:cNvPr>
          <p:cNvSpPr>
            <a:spLocks noGrp="1"/>
          </p:cNvSpPr>
          <p:nvPr>
            <p:ph type="title"/>
          </p:nvPr>
        </p:nvSpPr>
        <p:spPr/>
        <p:txBody>
          <a:bodyPr/>
          <a:lstStyle/>
          <a:p>
            <a:r>
              <a:rPr lang="en-IN" dirty="0"/>
              <a:t>Linux Kernel Versions</a:t>
            </a:r>
          </a:p>
        </p:txBody>
      </p:sp>
      <p:sp>
        <p:nvSpPr>
          <p:cNvPr id="3" name="Content Placeholder 2">
            <a:extLst>
              <a:ext uri="{FF2B5EF4-FFF2-40B4-BE49-F238E27FC236}">
                <a16:creationId xmlns:a16="http://schemas.microsoft.com/office/drawing/2014/main" id="{AC9D633B-C8FF-4FDE-8BBB-30F6EA0B5771}"/>
              </a:ext>
            </a:extLst>
          </p:cNvPr>
          <p:cNvSpPr>
            <a:spLocks noGrp="1"/>
          </p:cNvSpPr>
          <p:nvPr>
            <p:ph idx="1"/>
          </p:nvPr>
        </p:nvSpPr>
        <p:spPr>
          <a:xfrm>
            <a:off x="3869268" y="864108"/>
            <a:ext cx="7315200" cy="2274274"/>
          </a:xfrm>
        </p:spPr>
        <p:txBody>
          <a:bodyPr>
            <a:normAutofit fontScale="77500" lnSpcReduction="20000"/>
          </a:bodyPr>
          <a:lstStyle/>
          <a:p>
            <a:r>
              <a:rPr lang="en-IN" dirty="0"/>
              <a:t>Kernel Versions come in 2 </a:t>
            </a:r>
            <a:r>
              <a:rPr lang="en-IN" dirty="0" err="1"/>
              <a:t>flavors</a:t>
            </a:r>
            <a:r>
              <a:rPr lang="en-IN" dirty="0"/>
              <a:t>: Stable and Development</a:t>
            </a:r>
          </a:p>
          <a:p>
            <a:r>
              <a:rPr lang="en-IN" dirty="0"/>
              <a:t>The minor release also determines whether the kernel is a stable or development kernel; an even number is stable, whereas an odd number is development.</a:t>
            </a:r>
          </a:p>
          <a:p>
            <a:r>
              <a:rPr lang="en-IN" dirty="0"/>
              <a:t>Stable release represent crucial bug fixes</a:t>
            </a:r>
          </a:p>
          <a:p>
            <a:r>
              <a:rPr lang="en-IN" dirty="0"/>
              <a:t>Third number if release number (Even- stable, Odd- development) – mostly bug fixes</a:t>
            </a:r>
          </a:p>
          <a:p>
            <a:r>
              <a:rPr lang="en-IN" dirty="0"/>
              <a:t>The first two values represent the series. </a:t>
            </a:r>
            <a:r>
              <a:rPr lang="en-IN" dirty="0" err="1"/>
              <a:t>Eg</a:t>
            </a:r>
            <a:r>
              <a:rPr lang="en-IN" dirty="0"/>
              <a:t>: 2.6 kernel series. Latest is __________________</a:t>
            </a:r>
          </a:p>
          <a:p>
            <a:endParaRPr lang="en-IN" dirty="0"/>
          </a:p>
        </p:txBody>
      </p:sp>
      <p:pic>
        <p:nvPicPr>
          <p:cNvPr id="2050" name="Picture 2" descr="See the source image">
            <a:extLst>
              <a:ext uri="{FF2B5EF4-FFF2-40B4-BE49-F238E27FC236}">
                <a16:creationId xmlns:a16="http://schemas.microsoft.com/office/drawing/2014/main" id="{77D52A61-C9B8-4053-BA20-335C49D1F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919" y="3138382"/>
            <a:ext cx="3556138" cy="22742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rt 01 Linux Kernel Compilation (Ubuntu) | PPT">
            <a:extLst>
              <a:ext uri="{FF2B5EF4-FFF2-40B4-BE49-F238E27FC236}">
                <a16:creationId xmlns:a16="http://schemas.microsoft.com/office/drawing/2014/main" id="{643F9A37-7E8D-DF11-65B0-957A66828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575" y="3035216"/>
            <a:ext cx="3169920"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45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E034-A7D9-42AF-B6B3-CB7CAEA22B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A665A0-9111-45F9-94A9-A0461E70A383}"/>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82CDE928-D9AF-3530-13E7-AFE113A64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660" y="1036954"/>
            <a:ext cx="8036560" cy="4520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49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7B1-E04D-4B00-9B41-BC8043B19E6E}"/>
              </a:ext>
            </a:extLst>
          </p:cNvPr>
          <p:cNvSpPr>
            <a:spLocks noGrp="1"/>
          </p:cNvSpPr>
          <p:nvPr>
            <p:ph type="title"/>
          </p:nvPr>
        </p:nvSpPr>
        <p:spPr/>
        <p:txBody>
          <a:bodyPr/>
          <a:lstStyle/>
          <a:p>
            <a:r>
              <a:rPr lang="en-IN" dirty="0"/>
              <a:t>Berkeley Software Distribution (BSD) – 1977-1995</a:t>
            </a:r>
          </a:p>
        </p:txBody>
      </p:sp>
      <p:sp>
        <p:nvSpPr>
          <p:cNvPr id="3" name="Content Placeholder 2">
            <a:extLst>
              <a:ext uri="{FF2B5EF4-FFF2-40B4-BE49-F238E27FC236}">
                <a16:creationId xmlns:a16="http://schemas.microsoft.com/office/drawing/2014/main" id="{40D9FDBE-DE6B-40CF-8562-9B6F58F647C8}"/>
              </a:ext>
            </a:extLst>
          </p:cNvPr>
          <p:cNvSpPr>
            <a:spLocks noGrp="1"/>
          </p:cNvSpPr>
          <p:nvPr>
            <p:ph idx="1"/>
          </p:nvPr>
        </p:nvSpPr>
        <p:spPr>
          <a:xfrm>
            <a:off x="3869268" y="900650"/>
            <a:ext cx="7315200" cy="5957350"/>
          </a:xfrm>
        </p:spPr>
        <p:txBody>
          <a:bodyPr/>
          <a:lstStyle/>
          <a:p>
            <a:pPr marL="502920" lvl="1" indent="0" algn="just">
              <a:buNone/>
            </a:pPr>
            <a:r>
              <a:rPr lang="en-IN" dirty="0">
                <a:latin typeface="Arial" panose="020B0604020202020204" pitchFamily="34" charset="0"/>
                <a:cs typeface="Arial" panose="020B0604020202020204" pitchFamily="34" charset="0"/>
              </a:rPr>
              <a:t>One of the biggest contributors were University of California at Berkeley. </a:t>
            </a:r>
            <a:r>
              <a:rPr lang="en-US" dirty="0">
                <a:latin typeface="Arial" panose="020B0604020202020204" pitchFamily="34" charset="0"/>
                <a:cs typeface="Arial" panose="020B0604020202020204" pitchFamily="34" charset="0"/>
              </a:rPr>
              <a:t>. Variants of Unix from Berkeley are known as Berkeley Software Distributions, or BSD. Berkeley’s first release, </a:t>
            </a:r>
          </a:p>
          <a:p>
            <a:pPr marL="502920" lvl="1" indent="0" algn="just">
              <a:buNone/>
            </a:pPr>
            <a:r>
              <a:rPr lang="en-US" dirty="0">
                <a:latin typeface="Arial" panose="020B0604020202020204" pitchFamily="34" charset="0"/>
                <a:cs typeface="Arial" panose="020B0604020202020204" pitchFamily="34" charset="0"/>
              </a:rPr>
              <a:t>1BSD in 1977, was a collection of patches and additional software on top of Bell Labs’ Unix.</a:t>
            </a:r>
          </a:p>
          <a:p>
            <a:pPr marL="502920" lvl="1" indent="0" algn="just">
              <a:buNone/>
            </a:pPr>
            <a:r>
              <a:rPr lang="en-US" dirty="0">
                <a:latin typeface="Arial" panose="020B0604020202020204" pitchFamily="34" charset="0"/>
                <a:cs typeface="Arial" panose="020B0604020202020204" pitchFamily="34" charset="0"/>
              </a:rPr>
              <a:t>2BSD in 1978 continued this trend, adding the </a:t>
            </a:r>
            <a:r>
              <a:rPr lang="en-US" dirty="0" err="1">
                <a:latin typeface="Arial" panose="020B0604020202020204" pitchFamily="34" charset="0"/>
                <a:cs typeface="Arial" panose="020B0604020202020204" pitchFamily="34" charset="0"/>
              </a:rPr>
              <a:t>csh</a:t>
            </a:r>
            <a:r>
              <a:rPr lang="en-US" dirty="0">
                <a:latin typeface="Arial" panose="020B0604020202020204" pitchFamily="34" charset="0"/>
                <a:cs typeface="Arial" panose="020B0604020202020204" pitchFamily="34" charset="0"/>
              </a:rPr>
              <a:t> and vi utilities, which persist on Unix systems to this day. </a:t>
            </a:r>
          </a:p>
          <a:p>
            <a:pPr marL="502920" lvl="1" indent="0" algn="just">
              <a:buNone/>
            </a:pPr>
            <a:r>
              <a:rPr lang="en-US" dirty="0">
                <a:latin typeface="Arial" panose="020B0604020202020204" pitchFamily="34" charset="0"/>
                <a:cs typeface="Arial" panose="020B0604020202020204" pitchFamily="34" charset="0"/>
              </a:rPr>
              <a:t>The first standalone Berkeley Unix was 3BSD in 1979. It added virtual memory (VM) to an already impressive list of features.</a:t>
            </a:r>
          </a:p>
          <a:p>
            <a:pPr marL="502920" lvl="1" indent="0" algn="just">
              <a:buNone/>
            </a:pPr>
            <a:r>
              <a:rPr lang="en-US" dirty="0">
                <a:latin typeface="Arial" panose="020B0604020202020204" pitchFamily="34" charset="0"/>
                <a:cs typeface="Arial" panose="020B0604020202020204" pitchFamily="34" charset="0"/>
              </a:rPr>
              <a:t>A series of 4BSD releases, 4.0BSD, 4.1BSD, 4.2BSD, 4.3BSD, followed 3BSD.These versions of Unix added job control, demand paging, and TCP/IP. </a:t>
            </a:r>
          </a:p>
          <a:p>
            <a:pPr marL="502920" lvl="1" indent="0" algn="just">
              <a:buNone/>
            </a:pPr>
            <a:r>
              <a:rPr lang="en-US" dirty="0">
                <a:latin typeface="Arial" panose="020B0604020202020204" pitchFamily="34" charset="0"/>
                <a:cs typeface="Arial" panose="020B0604020202020204" pitchFamily="34" charset="0"/>
              </a:rPr>
              <a:t>In 1994, the university released the final official Berkeley Unix, featuring a rewritten VM subsystem, as 4.4BSD</a:t>
            </a:r>
            <a:endParaRPr lang="en-IN" dirty="0">
              <a:latin typeface="Arial" panose="020B0604020202020204" pitchFamily="34" charset="0"/>
              <a:cs typeface="Arial" panose="020B0604020202020204" pitchFamily="34" charset="0"/>
            </a:endParaRPr>
          </a:p>
        </p:txBody>
      </p:sp>
      <p:pic>
        <p:nvPicPr>
          <p:cNvPr id="2052" name="Picture 4" descr="BSD Daemon Berkeley Software Distribution FreeBSD Operating Systems PNG,  Clipart, Berkeley Software Distribution, Bsd Daemon, Cartoon,">
            <a:extLst>
              <a:ext uri="{FF2B5EF4-FFF2-40B4-BE49-F238E27FC236}">
                <a16:creationId xmlns:a16="http://schemas.microsoft.com/office/drawing/2014/main" id="{0B4DCD4E-4B17-42F6-8E76-D1E0424A0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380" y="55002"/>
            <a:ext cx="1796420" cy="184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0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1F6E-BA9A-4C59-93ED-F90C736D6AEB}"/>
              </a:ext>
            </a:extLst>
          </p:cNvPr>
          <p:cNvSpPr>
            <a:spLocks noGrp="1"/>
          </p:cNvSpPr>
          <p:nvPr>
            <p:ph type="title"/>
          </p:nvPr>
        </p:nvSpPr>
        <p:spPr>
          <a:xfrm>
            <a:off x="252919" y="1123837"/>
            <a:ext cx="3239676" cy="4601183"/>
          </a:xfrm>
        </p:spPr>
        <p:txBody>
          <a:bodyPr/>
          <a:lstStyle/>
          <a:p>
            <a:r>
              <a:rPr lang="en-IN" dirty="0"/>
              <a:t>1980s and 1990s</a:t>
            </a:r>
          </a:p>
        </p:txBody>
      </p:sp>
      <p:sp>
        <p:nvSpPr>
          <p:cNvPr id="3" name="Content Placeholder 2">
            <a:extLst>
              <a:ext uri="{FF2B5EF4-FFF2-40B4-BE49-F238E27FC236}">
                <a16:creationId xmlns:a16="http://schemas.microsoft.com/office/drawing/2014/main" id="{A2026542-3DC3-4235-A6C3-BBBCE6A0F499}"/>
              </a:ext>
            </a:extLst>
          </p:cNvPr>
          <p:cNvSpPr>
            <a:spLocks noGrp="1"/>
          </p:cNvSpPr>
          <p:nvPr>
            <p:ph idx="1"/>
          </p:nvPr>
        </p:nvSpPr>
        <p:spPr>
          <a:xfrm>
            <a:off x="3869268" y="864107"/>
            <a:ext cx="7315200" cy="5577943"/>
          </a:xfrm>
        </p:spPr>
        <p:txBody>
          <a:bodyPr>
            <a:normAutofit/>
          </a:bodyPr>
          <a:lstStyle/>
          <a:p>
            <a:pPr marL="0" indent="0">
              <a:buNone/>
            </a:pPr>
            <a:endParaRPr lang="en-IN" dirty="0"/>
          </a:p>
          <a:p>
            <a:pPr marL="0" indent="0">
              <a:buNone/>
            </a:pPr>
            <a:r>
              <a:rPr lang="en-US" dirty="0"/>
              <a:t>Multiple workstation and server companies introduced their own commercial versions of Unix</a:t>
            </a:r>
          </a:p>
          <a:p>
            <a:pPr marL="0" indent="0">
              <a:buNone/>
            </a:pPr>
            <a:r>
              <a:rPr lang="en-IN" dirty="0"/>
              <a:t>These systems were based on either an AT&amp;T or a Berkeley release and supported high-end features developed for their particular hardware architecture.</a:t>
            </a:r>
          </a:p>
          <a:p>
            <a:pPr marL="0" indent="0">
              <a:buNone/>
            </a:pPr>
            <a:r>
              <a:rPr lang="en-IN" dirty="0"/>
              <a:t>Among these systems were Digital’s Tru64, Hewlett Packard’s HP-UX, IBM’s AIX, </a:t>
            </a:r>
            <a:r>
              <a:rPr lang="en-IN" dirty="0" err="1"/>
              <a:t>Sequent’s</a:t>
            </a:r>
            <a:r>
              <a:rPr lang="en-IN" dirty="0"/>
              <a:t> DYNIX/</a:t>
            </a:r>
            <a:r>
              <a:rPr lang="en-IN" dirty="0" err="1"/>
              <a:t>ptx</a:t>
            </a:r>
            <a:r>
              <a:rPr lang="en-IN" dirty="0"/>
              <a:t>, SGI’s IRIX, and Sun’s Solaris &amp; SunOS.</a:t>
            </a:r>
          </a:p>
          <a:p>
            <a:endParaRPr lang="en-IN" dirty="0"/>
          </a:p>
          <a:p>
            <a:pPr marL="0" indent="0">
              <a:buNone/>
            </a:pPr>
            <a:r>
              <a:rPr lang="en-IN" dirty="0"/>
              <a:t>Linux Torvalds released Linux in 1991. </a:t>
            </a:r>
          </a:p>
          <a:p>
            <a:endParaRPr lang="en-IN" dirty="0"/>
          </a:p>
          <a:p>
            <a:endParaRPr lang="en-IN" dirty="0"/>
          </a:p>
          <a:p>
            <a:endParaRPr lang="en-IN" dirty="0"/>
          </a:p>
          <a:p>
            <a:pPr marL="0" indent="0">
              <a:buNone/>
            </a:pPr>
            <a:r>
              <a:rPr lang="en-IN" dirty="0"/>
              <a:t>Watch: </a:t>
            </a:r>
            <a:r>
              <a:rPr lang="en-US" dirty="0">
                <a:hlinkClick r:id="rId2"/>
              </a:rPr>
              <a:t>AT&amp;T Archives: The UNIX Operating System - YouTube</a:t>
            </a:r>
            <a:endParaRPr lang="en-IN" dirty="0"/>
          </a:p>
        </p:txBody>
      </p:sp>
      <p:pic>
        <p:nvPicPr>
          <p:cNvPr id="3074" name="Picture 2" descr="Linus Torvalds | Finnish computer scientist | Britannica">
            <a:extLst>
              <a:ext uri="{FF2B5EF4-FFF2-40B4-BE49-F238E27FC236}">
                <a16:creationId xmlns:a16="http://schemas.microsoft.com/office/drawing/2014/main" id="{F59D158F-5BB0-4C04-AA79-AAD194D3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7755" y="4302148"/>
            <a:ext cx="1730829" cy="12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86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7F2E-0459-4799-9269-8D102E9174D1}"/>
              </a:ext>
            </a:extLst>
          </p:cNvPr>
          <p:cNvSpPr>
            <a:spLocks noGrp="1"/>
          </p:cNvSpPr>
          <p:nvPr>
            <p:ph type="title"/>
          </p:nvPr>
        </p:nvSpPr>
        <p:spPr>
          <a:xfrm>
            <a:off x="252919" y="1123837"/>
            <a:ext cx="3198311" cy="4601183"/>
          </a:xfrm>
        </p:spPr>
        <p:txBody>
          <a:bodyPr/>
          <a:lstStyle/>
          <a:p>
            <a:r>
              <a:rPr lang="en-IN" dirty="0"/>
              <a:t>Features of Unix</a:t>
            </a:r>
          </a:p>
        </p:txBody>
      </p:sp>
      <p:sp>
        <p:nvSpPr>
          <p:cNvPr id="3" name="Content Placeholder 2">
            <a:extLst>
              <a:ext uri="{FF2B5EF4-FFF2-40B4-BE49-F238E27FC236}">
                <a16:creationId xmlns:a16="http://schemas.microsoft.com/office/drawing/2014/main" id="{2EE743BE-2E56-4707-A8A8-BAB46CD9D93E}"/>
              </a:ext>
            </a:extLst>
          </p:cNvPr>
          <p:cNvSpPr>
            <a:spLocks noGrp="1"/>
          </p:cNvSpPr>
          <p:nvPr>
            <p:ph sz="half" idx="1"/>
          </p:nvPr>
        </p:nvSpPr>
        <p:spPr>
          <a:xfrm>
            <a:off x="3533847" y="398761"/>
            <a:ext cx="4456038" cy="6333343"/>
          </a:xfrm>
        </p:spPr>
        <p:txBody>
          <a:bodyPr>
            <a:normAutofit/>
          </a:bodyPr>
          <a:lstStyle/>
          <a:p>
            <a:pPr marL="0" indent="0" algn="just">
              <a:buNone/>
            </a:pPr>
            <a:r>
              <a:rPr lang="en-IN" dirty="0"/>
              <a:t>1. Unix is simple - </a:t>
            </a:r>
            <a:r>
              <a:rPr lang="en-US" dirty="0"/>
              <a:t>Unix systems implement only hundreds of system calls and have a straightforward, even basic, design.</a:t>
            </a:r>
          </a:p>
          <a:p>
            <a:pPr marL="0" indent="0" algn="just">
              <a:buNone/>
            </a:pPr>
            <a:r>
              <a:rPr lang="en-IN" dirty="0"/>
              <a:t>2. </a:t>
            </a:r>
            <a:r>
              <a:rPr lang="en-US" dirty="0"/>
              <a:t>Unix, everything is a file - This simplifies the manipulation of data and devices into a set of core system calls: open(), read(), write(), </a:t>
            </a:r>
            <a:r>
              <a:rPr lang="en-US" dirty="0" err="1"/>
              <a:t>lseek</a:t>
            </a:r>
            <a:r>
              <a:rPr lang="en-US" dirty="0"/>
              <a:t>(), and close().</a:t>
            </a:r>
          </a:p>
          <a:p>
            <a:pPr marL="0" indent="0" algn="just">
              <a:buNone/>
            </a:pPr>
            <a:r>
              <a:rPr lang="en-US" dirty="0"/>
              <a:t>3. Linux kernel and utilities are written in C </a:t>
            </a:r>
          </a:p>
          <a:p>
            <a:pPr marL="0" indent="0" algn="just">
              <a:buNone/>
            </a:pPr>
            <a:r>
              <a:rPr lang="en-US" dirty="0"/>
              <a:t>4. Unix has fast process creation time and the unique fork() system call. </a:t>
            </a:r>
          </a:p>
          <a:p>
            <a:pPr marL="0" indent="0" algn="just">
              <a:buNone/>
            </a:pPr>
            <a:r>
              <a:rPr lang="en-US" dirty="0"/>
              <a:t>5. Unix provides simple yet robust inter process communication (IPC) primitives that, when coupled with the fast process creation time, enable the creation of simple programs that </a:t>
            </a:r>
            <a:r>
              <a:rPr lang="en-US" i="1" dirty="0"/>
              <a:t>do one thing and do it well.</a:t>
            </a:r>
          </a:p>
          <a:p>
            <a:pPr marL="0" indent="0" algn="just">
              <a:buNone/>
            </a:pPr>
            <a:endParaRPr lang="en-IN" dirty="0"/>
          </a:p>
        </p:txBody>
      </p:sp>
      <p:pic>
        <p:nvPicPr>
          <p:cNvPr id="4098" name="Picture 2">
            <a:extLst>
              <a:ext uri="{FF2B5EF4-FFF2-40B4-BE49-F238E27FC236}">
                <a16:creationId xmlns:a16="http://schemas.microsoft.com/office/drawing/2014/main" id="{27A72F95-775C-409D-AC86-21C4C506A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11" y="398761"/>
            <a:ext cx="3016824" cy="16116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xplanation of “Everything is a File” and Types of Files in Linux">
            <a:extLst>
              <a:ext uri="{FF2B5EF4-FFF2-40B4-BE49-F238E27FC236}">
                <a16:creationId xmlns:a16="http://schemas.microsoft.com/office/drawing/2014/main" id="{8304E0DF-870A-4458-9BC1-DDE7099DC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885" y="2280758"/>
            <a:ext cx="4202115" cy="22873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m3d="http://schemas.microsoft.com/office/drawing/2017/model3d" Requires="am3d">
          <p:graphicFrame>
            <p:nvGraphicFramePr>
              <p:cNvPr id="6" name="3D Model 5" descr="C">
                <a:extLst>
                  <a:ext uri="{FF2B5EF4-FFF2-40B4-BE49-F238E27FC236}">
                    <a16:creationId xmlns:a16="http://schemas.microsoft.com/office/drawing/2014/main" id="{9773231E-1781-48FF-9329-25F8FC8FBCA2}"/>
                  </a:ext>
                </a:extLst>
              </p:cNvPr>
              <p:cNvGraphicFramePr>
                <a:graphicFrameLocks noChangeAspect="1"/>
              </p:cNvGraphicFramePr>
              <p:nvPr>
                <p:extLst>
                  <p:ext uri="{D42A27DB-BD31-4B8C-83A1-F6EECF244321}">
                    <p14:modId xmlns:p14="http://schemas.microsoft.com/office/powerpoint/2010/main" val="1242990654"/>
                  </p:ext>
                </p:extLst>
              </p:nvPr>
            </p:nvGraphicFramePr>
            <p:xfrm>
              <a:off x="9252901" y="4020159"/>
              <a:ext cx="1868444" cy="1969161"/>
            </p:xfrm>
            <a:graphic>
              <a:graphicData uri="http://schemas.microsoft.com/office/drawing/2017/model3d">
                <am3d:model3d r:embed="rId4">
                  <am3d:spPr>
                    <a:xfrm>
                      <a:off x="0" y="0"/>
                      <a:ext cx="1868444" cy="1969161"/>
                    </a:xfrm>
                    <a:prstGeom prst="rect">
                      <a:avLst/>
                    </a:prstGeom>
                  </am3d:spPr>
                  <am3d:camera>
                    <am3d:pos x="0" y="0" z="59645350"/>
                    <am3d:up dx="0" dy="36000000" dz="0"/>
                    <am3d:lookAt x="0" y="0" z="0"/>
                    <am3d:perspective fov="2700000"/>
                  </am3d:camera>
                  <am3d:trans>
                    <am3d:meterPerModelUnit n="13201748" d="1000000"/>
                    <am3d:preTrans dx="-3" dy="-18249986" dz="1"/>
                    <am3d:scale>
                      <am3d:sx n="1000000" d="1000000"/>
                      <am3d:sy n="1000000" d="1000000"/>
                      <am3d:sz n="1000000" d="1000000"/>
                    </am3d:scale>
                    <am3d:rot/>
                    <am3d:postTrans dx="0" dy="0" dz="0"/>
                  </am3d:trans>
                  <am3d:raster rName="Office3DRenderer" rVer="16.0.8326">
                    <am3d:blip r:embed="rId5"/>
                  </am3d:raster>
                  <am3d:objViewport viewportSz="24667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C">
                <a:extLst>
                  <a:ext uri="{FF2B5EF4-FFF2-40B4-BE49-F238E27FC236}">
                    <a16:creationId xmlns:a16="http://schemas.microsoft.com/office/drawing/2014/main" id="{9773231E-1781-48FF-9329-25F8FC8FBCA2}"/>
                  </a:ext>
                </a:extLst>
              </p:cNvPr>
              <p:cNvPicPr>
                <a:picLocks noGrp="1" noRot="1" noChangeAspect="1" noMove="1" noResize="1" noEditPoints="1" noAdjustHandles="1" noChangeArrowheads="1" noChangeShapeType="1" noCrop="1"/>
              </p:cNvPicPr>
              <p:nvPr/>
            </p:nvPicPr>
            <p:blipFill>
              <a:blip r:embed="rId5"/>
              <a:stretch>
                <a:fillRect/>
              </a:stretch>
            </p:blipFill>
            <p:spPr>
              <a:xfrm>
                <a:off x="9252901" y="4020159"/>
                <a:ext cx="1868444" cy="1969161"/>
              </a:xfrm>
              <a:prstGeom prst="rect">
                <a:avLst/>
              </a:prstGeom>
            </p:spPr>
          </p:pic>
        </mc:Fallback>
      </mc:AlternateContent>
      <p:sp>
        <p:nvSpPr>
          <p:cNvPr id="8" name="Content Placeholder 7">
            <a:extLst>
              <a:ext uri="{FF2B5EF4-FFF2-40B4-BE49-F238E27FC236}">
                <a16:creationId xmlns:a16="http://schemas.microsoft.com/office/drawing/2014/main" id="{44E089D0-F2EB-4C17-A57F-55AC3C03D72B}"/>
              </a:ext>
            </a:extLst>
          </p:cNvPr>
          <p:cNvSpPr>
            <a:spLocks noGrp="1"/>
          </p:cNvSpPr>
          <p:nvPr>
            <p:ph sz="half" idx="2"/>
          </p:nvPr>
        </p:nvSpPr>
        <p:spPr>
          <a:xfrm>
            <a:off x="8182754" y="921961"/>
            <a:ext cx="3474720" cy="5537277"/>
          </a:xfrm>
        </p:spPr>
        <p:txBody>
          <a:bodyPr/>
          <a:lstStyle/>
          <a:p>
            <a:endParaRPr lang="en-IN" dirty="0"/>
          </a:p>
        </p:txBody>
      </p:sp>
    </p:spTree>
    <p:extLst>
      <p:ext uri="{BB962C8B-B14F-4D97-AF65-F5344CB8AC3E}">
        <p14:creationId xmlns:p14="http://schemas.microsoft.com/office/powerpoint/2010/main" val="188377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CE0F-0F6D-4D6D-8F1A-0F75BBB0AEEB}"/>
              </a:ext>
            </a:extLst>
          </p:cNvPr>
          <p:cNvSpPr>
            <a:spLocks noGrp="1"/>
          </p:cNvSpPr>
          <p:nvPr>
            <p:ph type="title"/>
          </p:nvPr>
        </p:nvSpPr>
        <p:spPr/>
        <p:txBody>
          <a:bodyPr/>
          <a:lstStyle/>
          <a:p>
            <a:r>
              <a:rPr lang="en-IN" dirty="0"/>
              <a:t>Along came Linux</a:t>
            </a:r>
          </a:p>
        </p:txBody>
      </p:sp>
      <p:sp>
        <p:nvSpPr>
          <p:cNvPr id="5" name="Content Placeholder 4">
            <a:extLst>
              <a:ext uri="{FF2B5EF4-FFF2-40B4-BE49-F238E27FC236}">
                <a16:creationId xmlns:a16="http://schemas.microsoft.com/office/drawing/2014/main" id="{4274DE8D-7BBB-4393-A842-1F5D66F94423}"/>
              </a:ext>
            </a:extLst>
          </p:cNvPr>
          <p:cNvSpPr>
            <a:spLocks noGrp="1"/>
          </p:cNvSpPr>
          <p:nvPr>
            <p:ph idx="1"/>
          </p:nvPr>
        </p:nvSpPr>
        <p:spPr>
          <a:xfrm>
            <a:off x="3924270" y="760980"/>
            <a:ext cx="7315200" cy="5120640"/>
          </a:xfrm>
        </p:spPr>
        <p:txBody>
          <a:bodyPr/>
          <a:lstStyle/>
          <a:p>
            <a:r>
              <a:rPr lang="en-US" dirty="0"/>
              <a:t>Linus Torvalds developed the first version of Linux in 1991 as an operating system for computers powered by the Intel.</a:t>
            </a:r>
          </a:p>
          <a:p>
            <a:r>
              <a:rPr lang="en-US" dirty="0"/>
              <a:t>Linux is a Unix-like system, but it is not Unix</a:t>
            </a:r>
          </a:p>
          <a:p>
            <a:r>
              <a:rPr lang="en-US" dirty="0"/>
              <a:t>The Linux kernel, as with much of the system, is free or open source software</a:t>
            </a:r>
          </a:p>
          <a:p>
            <a:r>
              <a:rPr lang="en-US" dirty="0"/>
              <a:t>Linux kernel is licensed under the GNU General Public License (GPL) version 2.0.</a:t>
            </a:r>
          </a:p>
          <a:p>
            <a:endParaRPr lang="en-US" dirty="0"/>
          </a:p>
          <a:p>
            <a:endParaRPr lang="en-IN" dirty="0"/>
          </a:p>
        </p:txBody>
      </p:sp>
      <p:pic>
        <p:nvPicPr>
          <p:cNvPr id="5122" name="Picture 2" descr="Linux - Wikipedia">
            <a:extLst>
              <a:ext uri="{FF2B5EF4-FFF2-40B4-BE49-F238E27FC236}">
                <a16:creationId xmlns:a16="http://schemas.microsoft.com/office/drawing/2014/main" id="{217055AD-FDBD-444C-986C-AEB30C83F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27" y="163142"/>
            <a:ext cx="19621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1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80AE-793E-4863-8DE5-B9FB00CADE83}"/>
              </a:ext>
            </a:extLst>
          </p:cNvPr>
          <p:cNvSpPr>
            <a:spLocks noGrp="1"/>
          </p:cNvSpPr>
          <p:nvPr>
            <p:ph type="title"/>
          </p:nvPr>
        </p:nvSpPr>
        <p:spPr/>
        <p:txBody>
          <a:bodyPr/>
          <a:lstStyle/>
          <a:p>
            <a:r>
              <a:rPr lang="en-IN" dirty="0"/>
              <a:t>Overview of Operating Systems and Kernels</a:t>
            </a:r>
          </a:p>
        </p:txBody>
      </p:sp>
      <p:sp>
        <p:nvSpPr>
          <p:cNvPr id="3" name="Content Placeholder 2">
            <a:extLst>
              <a:ext uri="{FF2B5EF4-FFF2-40B4-BE49-F238E27FC236}">
                <a16:creationId xmlns:a16="http://schemas.microsoft.com/office/drawing/2014/main" id="{4E2673EE-476A-4989-8677-B0056EF14AD0}"/>
              </a:ext>
            </a:extLst>
          </p:cNvPr>
          <p:cNvSpPr>
            <a:spLocks noGrp="1"/>
          </p:cNvSpPr>
          <p:nvPr>
            <p:ph idx="1"/>
          </p:nvPr>
        </p:nvSpPr>
        <p:spPr>
          <a:xfrm>
            <a:off x="3821142" y="155964"/>
            <a:ext cx="7315200" cy="2105973"/>
          </a:xfrm>
        </p:spPr>
        <p:txBody>
          <a:bodyPr/>
          <a:lstStyle/>
          <a:p>
            <a:r>
              <a:rPr lang="en-IN" dirty="0"/>
              <a:t>Kernel is referred to as Supervisor, Core or internals</a:t>
            </a:r>
          </a:p>
          <a:p>
            <a:r>
              <a:rPr lang="en-IN" dirty="0"/>
              <a:t>The Linux kernel code runs in Kernel Space and User program runs in user space.</a:t>
            </a:r>
          </a:p>
          <a:p>
            <a:r>
              <a:rPr lang="en-IN" dirty="0"/>
              <a:t>Program switches back and forth to the kernel called “Context switch”</a:t>
            </a:r>
          </a:p>
          <a:p>
            <a:endParaRPr lang="en-IN" dirty="0"/>
          </a:p>
        </p:txBody>
      </p:sp>
      <p:pic>
        <p:nvPicPr>
          <p:cNvPr id="7" name="Picture 6">
            <a:extLst>
              <a:ext uri="{FF2B5EF4-FFF2-40B4-BE49-F238E27FC236}">
                <a16:creationId xmlns:a16="http://schemas.microsoft.com/office/drawing/2014/main" id="{AB0282FF-B044-4EBC-88B0-18558756E936}"/>
              </a:ext>
            </a:extLst>
          </p:cNvPr>
          <p:cNvPicPr>
            <a:picLocks noChangeAspect="1"/>
          </p:cNvPicPr>
          <p:nvPr/>
        </p:nvPicPr>
        <p:blipFill>
          <a:blip r:embed="rId2"/>
          <a:stretch>
            <a:fillRect/>
          </a:stretch>
        </p:blipFill>
        <p:spPr>
          <a:xfrm>
            <a:off x="4050990" y="2138183"/>
            <a:ext cx="6991350" cy="4368132"/>
          </a:xfrm>
          <a:prstGeom prst="rect">
            <a:avLst/>
          </a:prstGeom>
        </p:spPr>
      </p:pic>
    </p:spTree>
    <p:extLst>
      <p:ext uri="{BB962C8B-B14F-4D97-AF65-F5344CB8AC3E}">
        <p14:creationId xmlns:p14="http://schemas.microsoft.com/office/powerpoint/2010/main" val="193879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920-F26D-444D-BD62-200833B7BA7C}"/>
              </a:ext>
            </a:extLst>
          </p:cNvPr>
          <p:cNvSpPr>
            <a:spLocks noGrp="1"/>
          </p:cNvSpPr>
          <p:nvPr>
            <p:ph type="title"/>
          </p:nvPr>
        </p:nvSpPr>
        <p:spPr/>
        <p:txBody>
          <a:bodyPr/>
          <a:lstStyle/>
          <a:p>
            <a:r>
              <a:rPr lang="en-IN" dirty="0"/>
              <a:t>Question?</a:t>
            </a:r>
            <a:br>
              <a:rPr lang="en-IN" dirty="0"/>
            </a:br>
            <a:br>
              <a:rPr lang="en-IN" dirty="0"/>
            </a:br>
            <a:br>
              <a:rPr lang="en-IN" dirty="0"/>
            </a:br>
            <a:br>
              <a:rPr lang="en-IN" dirty="0"/>
            </a:br>
            <a:r>
              <a:rPr lang="en-IN" dirty="0"/>
              <a:t>Try: </a:t>
            </a:r>
            <a:br>
              <a:rPr lang="en-IN" dirty="0"/>
            </a:br>
            <a:br>
              <a:rPr lang="en-IN" dirty="0"/>
            </a:br>
            <a:r>
              <a:rPr lang="en-IN" dirty="0"/>
              <a:t>time find /home</a:t>
            </a:r>
          </a:p>
        </p:txBody>
      </p:sp>
      <p:sp>
        <p:nvSpPr>
          <p:cNvPr id="3" name="Content Placeholder 2">
            <a:extLst>
              <a:ext uri="{FF2B5EF4-FFF2-40B4-BE49-F238E27FC236}">
                <a16:creationId xmlns:a16="http://schemas.microsoft.com/office/drawing/2014/main" id="{7B89ECE7-48C5-4973-986A-25519CF5387F}"/>
              </a:ext>
            </a:extLst>
          </p:cNvPr>
          <p:cNvSpPr>
            <a:spLocks noGrp="1"/>
          </p:cNvSpPr>
          <p:nvPr>
            <p:ph idx="1"/>
          </p:nvPr>
        </p:nvSpPr>
        <p:spPr/>
        <p:txBody>
          <a:bodyPr/>
          <a:lstStyle/>
          <a:p>
            <a:pPr marL="0" indent="0">
              <a:buNone/>
            </a:pPr>
            <a:r>
              <a:rPr lang="en-IN" dirty="0"/>
              <a:t>main()</a:t>
            </a:r>
          </a:p>
          <a:p>
            <a:pPr marL="0" indent="0">
              <a:buNone/>
            </a:pPr>
            <a:r>
              <a:rPr lang="en-IN" dirty="0"/>
              <a:t>{</a:t>
            </a:r>
          </a:p>
          <a:p>
            <a:pPr marL="0" indent="0">
              <a:buNone/>
            </a:pPr>
            <a:r>
              <a:rPr lang="en-IN" dirty="0"/>
              <a:t>char str[100];</a:t>
            </a:r>
          </a:p>
          <a:p>
            <a:pPr marL="0" indent="0">
              <a:buNone/>
            </a:pPr>
            <a:r>
              <a:rPr lang="en-IN" dirty="0" err="1"/>
              <a:t>scanf</a:t>
            </a:r>
            <a:r>
              <a:rPr lang="en-IN" dirty="0"/>
              <a:t>(“%</a:t>
            </a:r>
            <a:r>
              <a:rPr lang="en-IN" dirty="0" err="1"/>
              <a:t>s”,str</a:t>
            </a:r>
            <a:r>
              <a:rPr lang="en-IN" dirty="0"/>
              <a:t>);</a:t>
            </a:r>
          </a:p>
          <a:p>
            <a:pPr marL="0" indent="0">
              <a:buNone/>
            </a:pPr>
            <a:r>
              <a:rPr lang="en-IN" dirty="0" err="1"/>
              <a:t>printf</a:t>
            </a:r>
            <a:r>
              <a:rPr lang="en-IN" dirty="0"/>
              <a:t>(“%</a:t>
            </a:r>
            <a:r>
              <a:rPr lang="en-IN" dirty="0" err="1"/>
              <a:t>s”,str</a:t>
            </a:r>
            <a:r>
              <a:rPr lang="en-IN" dirty="0"/>
              <a:t>);</a:t>
            </a:r>
          </a:p>
          <a:p>
            <a:pPr marL="0" indent="0">
              <a:buNone/>
            </a:pPr>
            <a:r>
              <a:rPr lang="en-IN" dirty="0"/>
              <a:t>}</a:t>
            </a:r>
          </a:p>
          <a:p>
            <a:pPr marL="0" indent="0">
              <a:buNone/>
            </a:pPr>
            <a:endParaRPr lang="en-IN" dirty="0"/>
          </a:p>
          <a:p>
            <a:pPr marL="0" indent="0">
              <a:buNone/>
            </a:pPr>
            <a:r>
              <a:rPr lang="en-IN" dirty="0"/>
              <a:t>How many times control switches from user space to kernel space and back to user space?</a:t>
            </a:r>
          </a:p>
        </p:txBody>
      </p:sp>
    </p:spTree>
    <p:extLst>
      <p:ext uri="{BB962C8B-B14F-4D97-AF65-F5344CB8AC3E}">
        <p14:creationId xmlns:p14="http://schemas.microsoft.com/office/powerpoint/2010/main" val="285315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920-F26D-444D-BD62-200833B7BA7C}"/>
              </a:ext>
            </a:extLst>
          </p:cNvPr>
          <p:cNvSpPr>
            <a:spLocks noGrp="1"/>
          </p:cNvSpPr>
          <p:nvPr>
            <p:ph type="title"/>
          </p:nvPr>
        </p:nvSpPr>
        <p:spPr/>
        <p:txBody>
          <a:bodyPr/>
          <a:lstStyle/>
          <a:p>
            <a:r>
              <a:rPr lang="en-IN" dirty="0"/>
              <a:t>Question?</a:t>
            </a:r>
            <a:br>
              <a:rPr lang="en-IN" dirty="0"/>
            </a:br>
            <a:br>
              <a:rPr lang="en-IN" dirty="0"/>
            </a:br>
            <a:r>
              <a:rPr lang="en-IN" dirty="0"/>
              <a:t>Ans: 2 times</a:t>
            </a:r>
            <a:br>
              <a:rPr lang="en-IN" dirty="0"/>
            </a:br>
            <a:br>
              <a:rPr lang="en-IN" dirty="0"/>
            </a:br>
            <a:r>
              <a:rPr lang="en-IN" dirty="0"/>
              <a:t>Try: </a:t>
            </a:r>
            <a:br>
              <a:rPr lang="en-IN" dirty="0"/>
            </a:br>
            <a:br>
              <a:rPr lang="en-IN" dirty="0"/>
            </a:br>
            <a:r>
              <a:rPr lang="en-IN" dirty="0"/>
              <a:t>time find /home</a:t>
            </a:r>
          </a:p>
        </p:txBody>
      </p:sp>
      <p:sp>
        <p:nvSpPr>
          <p:cNvPr id="3" name="Content Placeholder 2">
            <a:extLst>
              <a:ext uri="{FF2B5EF4-FFF2-40B4-BE49-F238E27FC236}">
                <a16:creationId xmlns:a16="http://schemas.microsoft.com/office/drawing/2014/main" id="{7B89ECE7-48C5-4973-986A-25519CF5387F}"/>
              </a:ext>
            </a:extLst>
          </p:cNvPr>
          <p:cNvSpPr>
            <a:spLocks noGrp="1"/>
          </p:cNvSpPr>
          <p:nvPr>
            <p:ph idx="1"/>
          </p:nvPr>
        </p:nvSpPr>
        <p:spPr/>
        <p:txBody>
          <a:bodyPr/>
          <a:lstStyle/>
          <a:p>
            <a:pPr marL="0" indent="0">
              <a:buNone/>
            </a:pPr>
            <a:r>
              <a:rPr lang="en-IN" dirty="0"/>
              <a:t>main()</a:t>
            </a:r>
          </a:p>
          <a:p>
            <a:pPr marL="0" indent="0">
              <a:buNone/>
            </a:pPr>
            <a:r>
              <a:rPr lang="en-IN" dirty="0"/>
              <a:t>{</a:t>
            </a:r>
          </a:p>
          <a:p>
            <a:pPr marL="0" indent="0">
              <a:buNone/>
            </a:pPr>
            <a:r>
              <a:rPr lang="en-IN" dirty="0"/>
              <a:t>char str[100];</a:t>
            </a:r>
          </a:p>
          <a:p>
            <a:pPr marL="0" indent="0">
              <a:buNone/>
            </a:pPr>
            <a:r>
              <a:rPr lang="en-IN" dirty="0" err="1"/>
              <a:t>scanf</a:t>
            </a:r>
            <a:r>
              <a:rPr lang="en-IN" dirty="0"/>
              <a:t>(“%</a:t>
            </a:r>
            <a:r>
              <a:rPr lang="en-IN" dirty="0" err="1"/>
              <a:t>s”,str</a:t>
            </a:r>
            <a:r>
              <a:rPr lang="en-IN" dirty="0"/>
              <a:t>);</a:t>
            </a:r>
          </a:p>
          <a:p>
            <a:pPr marL="0" indent="0">
              <a:buNone/>
            </a:pPr>
            <a:r>
              <a:rPr lang="en-IN" dirty="0" err="1"/>
              <a:t>printf</a:t>
            </a:r>
            <a:r>
              <a:rPr lang="en-IN" dirty="0"/>
              <a:t>(“%</a:t>
            </a:r>
            <a:r>
              <a:rPr lang="en-IN" dirty="0" err="1"/>
              <a:t>s”,str</a:t>
            </a:r>
            <a:r>
              <a:rPr lang="en-IN" dirty="0"/>
              <a:t>);</a:t>
            </a:r>
          </a:p>
          <a:p>
            <a:pPr marL="0" indent="0">
              <a:buNone/>
            </a:pPr>
            <a:r>
              <a:rPr lang="en-IN" dirty="0"/>
              <a:t>}</a:t>
            </a:r>
          </a:p>
          <a:p>
            <a:pPr marL="0" indent="0">
              <a:buNone/>
            </a:pPr>
            <a:endParaRPr lang="en-IN" dirty="0"/>
          </a:p>
          <a:p>
            <a:pPr marL="0" indent="0">
              <a:buNone/>
            </a:pPr>
            <a:r>
              <a:rPr lang="en-IN" dirty="0"/>
              <a:t>How many times control switches from user space to kernel space and back to user space?</a:t>
            </a:r>
          </a:p>
        </p:txBody>
      </p:sp>
    </p:spTree>
    <p:extLst>
      <p:ext uri="{BB962C8B-B14F-4D97-AF65-F5344CB8AC3E}">
        <p14:creationId xmlns:p14="http://schemas.microsoft.com/office/powerpoint/2010/main" val="8534832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1738</TotalTime>
  <Words>2042</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charter</vt:lpstr>
      <vt:lpstr>Corbel</vt:lpstr>
      <vt:lpstr>guardian-text-oreilly</vt:lpstr>
      <vt:lpstr>Verdana</vt:lpstr>
      <vt:lpstr>Wingdings 2</vt:lpstr>
      <vt:lpstr>Frame</vt:lpstr>
      <vt:lpstr>History of Linux</vt:lpstr>
      <vt:lpstr>In mid 1960</vt:lpstr>
      <vt:lpstr>Berkeley Software Distribution (BSD) – 1977-1995</vt:lpstr>
      <vt:lpstr>1980s and 1990s</vt:lpstr>
      <vt:lpstr>Features of Unix</vt:lpstr>
      <vt:lpstr>Along came Linux</vt:lpstr>
      <vt:lpstr>Overview of Operating Systems and Kernels</vt:lpstr>
      <vt:lpstr>Question?    Try:   time find /home</vt:lpstr>
      <vt:lpstr>Question?  Ans: 2 times  Try:   time find /home</vt:lpstr>
      <vt:lpstr>Question?    Try:   time find /home</vt:lpstr>
      <vt:lpstr>Process Context</vt:lpstr>
      <vt:lpstr>Interrupt Context</vt:lpstr>
      <vt:lpstr>Linux Versus Classic Unix Kernels  Monolithic Vs Microkernel Designs </vt:lpstr>
      <vt:lpstr>PowerPoint Presentation</vt:lpstr>
      <vt:lpstr>Difference between Linux and Unix Kernel</vt:lpstr>
      <vt:lpstr>Lets write a kernel Code (Extra Information)</vt:lpstr>
      <vt:lpstr>Symmetric multiprocessing or shared-memory multiprocessing (Extra Information)</vt:lpstr>
      <vt:lpstr>Sysfs  (Extra Information)</vt:lpstr>
      <vt:lpstr>Streams (Extra Information)</vt:lpstr>
      <vt:lpstr>Linux Kernel Versions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n</dc:creator>
  <cp:lastModifiedBy>Deepa n</cp:lastModifiedBy>
  <cp:revision>36</cp:revision>
  <dcterms:created xsi:type="dcterms:W3CDTF">2021-09-29T04:39:09Z</dcterms:created>
  <dcterms:modified xsi:type="dcterms:W3CDTF">2024-11-21T05:31:15Z</dcterms:modified>
</cp:coreProperties>
</file>