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7"/>
  </p:notesMasterIdLst>
  <p:sldIdLst>
    <p:sldId id="256" r:id="rId2"/>
    <p:sldId id="257" r:id="rId3"/>
    <p:sldId id="258" r:id="rId4"/>
    <p:sldId id="259" r:id="rId5"/>
    <p:sldId id="260" r:id="rId6"/>
    <p:sldId id="261" r:id="rId7"/>
    <p:sldId id="263" r:id="rId8"/>
    <p:sldId id="264" r:id="rId9"/>
    <p:sldId id="265" r:id="rId10"/>
    <p:sldId id="262" r:id="rId11"/>
    <p:sldId id="272" r:id="rId12"/>
    <p:sldId id="273" r:id="rId13"/>
    <p:sldId id="266" r:id="rId14"/>
    <p:sldId id="267" r:id="rId15"/>
    <p:sldId id="323" r:id="rId16"/>
    <p:sldId id="324" r:id="rId17"/>
    <p:sldId id="268" r:id="rId18"/>
    <p:sldId id="275" r:id="rId19"/>
    <p:sldId id="269" r:id="rId20"/>
    <p:sldId id="270" r:id="rId21"/>
    <p:sldId id="274" r:id="rId22"/>
    <p:sldId id="271" r:id="rId23"/>
    <p:sldId id="276" r:id="rId24"/>
    <p:sldId id="277" r:id="rId25"/>
    <p:sldId id="280" r:id="rId26"/>
    <p:sldId id="283" r:id="rId27"/>
    <p:sldId id="278" r:id="rId28"/>
    <p:sldId id="279" r:id="rId29"/>
    <p:sldId id="281" r:id="rId30"/>
    <p:sldId id="325" r:id="rId31"/>
    <p:sldId id="282" r:id="rId32"/>
    <p:sldId id="284" r:id="rId33"/>
    <p:sldId id="286" r:id="rId34"/>
    <p:sldId id="287" r:id="rId35"/>
    <p:sldId id="288" r:id="rId36"/>
    <p:sldId id="289" r:id="rId37"/>
    <p:sldId id="285" r:id="rId38"/>
    <p:sldId id="290" r:id="rId39"/>
    <p:sldId id="291" r:id="rId40"/>
    <p:sldId id="292" r:id="rId41"/>
    <p:sldId id="293" r:id="rId42"/>
    <p:sldId id="294" r:id="rId43"/>
    <p:sldId id="295" r:id="rId44"/>
    <p:sldId id="326" r:id="rId45"/>
    <p:sldId id="327" r:id="rId46"/>
    <p:sldId id="296" r:id="rId47"/>
    <p:sldId id="297" r:id="rId48"/>
    <p:sldId id="298" r:id="rId49"/>
    <p:sldId id="301" r:id="rId50"/>
    <p:sldId id="299" r:id="rId51"/>
    <p:sldId id="300" r:id="rId52"/>
    <p:sldId id="302" r:id="rId53"/>
    <p:sldId id="303" r:id="rId54"/>
    <p:sldId id="304" r:id="rId55"/>
    <p:sldId id="305" r:id="rId56"/>
    <p:sldId id="306" r:id="rId57"/>
    <p:sldId id="307" r:id="rId58"/>
    <p:sldId id="308" r:id="rId59"/>
    <p:sldId id="309" r:id="rId60"/>
    <p:sldId id="310" r:id="rId61"/>
    <p:sldId id="328" r:id="rId62"/>
    <p:sldId id="329" r:id="rId63"/>
    <p:sldId id="33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CD68B5-F61D-433A-A2E6-D8E5DDBEE6A5}" type="datetimeFigureOut">
              <a:rPr lang="en-IN" smtClean="0"/>
              <a:t>19-01-2025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52B5C9-7A8B-46EE-9DF4-B1F1A57B8A51}" type="slidenum">
              <a:rPr lang="en-IN" smtClean="0"/>
              <a:t>‹#›</a:t>
            </a:fld>
            <a:endParaRPr lang="en-IN"/>
          </a:p>
        </p:txBody>
      </p:sp>
    </p:spTree>
    <p:extLst>
      <p:ext uri="{BB962C8B-B14F-4D97-AF65-F5344CB8AC3E}">
        <p14:creationId xmlns:p14="http://schemas.microsoft.com/office/powerpoint/2010/main" val="338005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B4BFE-BA30-4542-907A-EF303598EC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BCDD813-3111-4536-8BF1-3869047789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5B348A2-522F-409E-9B66-A93F69767194}"/>
              </a:ext>
            </a:extLst>
          </p:cNvPr>
          <p:cNvSpPr>
            <a:spLocks noGrp="1"/>
          </p:cNvSpPr>
          <p:nvPr>
            <p:ph type="dt" sz="half" idx="10"/>
          </p:nvPr>
        </p:nvSpPr>
        <p:spPr/>
        <p:txBody>
          <a:bodyPr/>
          <a:lstStyle/>
          <a:p>
            <a:fld id="{A5D11695-C162-41E0-88B9-DFF5386F3AFA}" type="datetime1">
              <a:rPr lang="en-IN" smtClean="0"/>
              <a:t>19-01-2025</a:t>
            </a:fld>
            <a:endParaRPr lang="en-IN"/>
          </a:p>
        </p:txBody>
      </p:sp>
      <p:sp>
        <p:nvSpPr>
          <p:cNvPr id="5" name="Footer Placeholder 4">
            <a:extLst>
              <a:ext uri="{FF2B5EF4-FFF2-40B4-BE49-F238E27FC236}">
                <a16:creationId xmlns:a16="http://schemas.microsoft.com/office/drawing/2014/main" id="{E1B5A833-A29F-473E-B4B7-8F7BB48B9F06}"/>
              </a:ext>
            </a:extLst>
          </p:cNvPr>
          <p:cNvSpPr>
            <a:spLocks noGrp="1"/>
          </p:cNvSpPr>
          <p:nvPr>
            <p:ph type="ftr" sz="quarter" idx="11"/>
          </p:nvPr>
        </p:nvSpPr>
        <p:spPr/>
        <p:txBody>
          <a:bodyPr/>
          <a:lstStyle/>
          <a:p>
            <a:r>
              <a:rPr lang="en-US"/>
              <a:t>All images are from internet</a:t>
            </a:r>
            <a:endParaRPr lang="en-IN"/>
          </a:p>
        </p:txBody>
      </p:sp>
      <p:sp>
        <p:nvSpPr>
          <p:cNvPr id="6" name="Slide Number Placeholder 5">
            <a:extLst>
              <a:ext uri="{FF2B5EF4-FFF2-40B4-BE49-F238E27FC236}">
                <a16:creationId xmlns:a16="http://schemas.microsoft.com/office/drawing/2014/main" id="{E9026CBC-FD85-4CD3-87F4-1E1E6D8234CA}"/>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2118130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0B8B-7AC2-408F-A134-254E16A80D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B1B25-06EF-4E65-90E7-C83C246E43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0247DF4-FB3F-44EF-B713-EADBF345B182}"/>
              </a:ext>
            </a:extLst>
          </p:cNvPr>
          <p:cNvSpPr>
            <a:spLocks noGrp="1"/>
          </p:cNvSpPr>
          <p:nvPr>
            <p:ph type="dt" sz="half" idx="10"/>
          </p:nvPr>
        </p:nvSpPr>
        <p:spPr/>
        <p:txBody>
          <a:bodyPr/>
          <a:lstStyle/>
          <a:p>
            <a:fld id="{5880684A-E5EE-4EBA-B4C3-D0D83C6234F0}" type="datetime1">
              <a:rPr lang="en-IN" smtClean="0"/>
              <a:t>19-01-2025</a:t>
            </a:fld>
            <a:endParaRPr lang="en-IN"/>
          </a:p>
        </p:txBody>
      </p:sp>
      <p:sp>
        <p:nvSpPr>
          <p:cNvPr id="5" name="Footer Placeholder 4">
            <a:extLst>
              <a:ext uri="{FF2B5EF4-FFF2-40B4-BE49-F238E27FC236}">
                <a16:creationId xmlns:a16="http://schemas.microsoft.com/office/drawing/2014/main" id="{7C833008-B644-4EAC-910B-A0E617497E9D}"/>
              </a:ext>
            </a:extLst>
          </p:cNvPr>
          <p:cNvSpPr>
            <a:spLocks noGrp="1"/>
          </p:cNvSpPr>
          <p:nvPr>
            <p:ph type="ftr" sz="quarter" idx="11"/>
          </p:nvPr>
        </p:nvSpPr>
        <p:spPr/>
        <p:txBody>
          <a:bodyPr/>
          <a:lstStyle/>
          <a:p>
            <a:r>
              <a:rPr lang="en-US"/>
              <a:t>All images are from internet</a:t>
            </a:r>
            <a:endParaRPr lang="en-IN"/>
          </a:p>
        </p:txBody>
      </p:sp>
      <p:sp>
        <p:nvSpPr>
          <p:cNvPr id="6" name="Slide Number Placeholder 5">
            <a:extLst>
              <a:ext uri="{FF2B5EF4-FFF2-40B4-BE49-F238E27FC236}">
                <a16:creationId xmlns:a16="http://schemas.microsoft.com/office/drawing/2014/main" id="{67F10566-078F-4684-8167-187D2A96DC1D}"/>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1263626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E125E6-D1FD-4A1F-B223-2C451365A1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632B2A-D232-435A-9C1D-8145668F5C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B73D94-0A6A-485C-9745-1278997E67A0}"/>
              </a:ext>
            </a:extLst>
          </p:cNvPr>
          <p:cNvSpPr>
            <a:spLocks noGrp="1"/>
          </p:cNvSpPr>
          <p:nvPr>
            <p:ph type="dt" sz="half" idx="10"/>
          </p:nvPr>
        </p:nvSpPr>
        <p:spPr/>
        <p:txBody>
          <a:bodyPr/>
          <a:lstStyle/>
          <a:p>
            <a:fld id="{4D20A1E5-7AB6-42F8-A611-E0D679DD80CA}" type="datetime1">
              <a:rPr lang="en-IN" smtClean="0"/>
              <a:t>19-01-2025</a:t>
            </a:fld>
            <a:endParaRPr lang="en-IN"/>
          </a:p>
        </p:txBody>
      </p:sp>
      <p:sp>
        <p:nvSpPr>
          <p:cNvPr id="5" name="Footer Placeholder 4">
            <a:extLst>
              <a:ext uri="{FF2B5EF4-FFF2-40B4-BE49-F238E27FC236}">
                <a16:creationId xmlns:a16="http://schemas.microsoft.com/office/drawing/2014/main" id="{32937D85-5DBF-48DE-AEAC-0F499C1362A4}"/>
              </a:ext>
            </a:extLst>
          </p:cNvPr>
          <p:cNvSpPr>
            <a:spLocks noGrp="1"/>
          </p:cNvSpPr>
          <p:nvPr>
            <p:ph type="ftr" sz="quarter" idx="11"/>
          </p:nvPr>
        </p:nvSpPr>
        <p:spPr/>
        <p:txBody>
          <a:bodyPr/>
          <a:lstStyle/>
          <a:p>
            <a:r>
              <a:rPr lang="en-US"/>
              <a:t>All images are from internet</a:t>
            </a:r>
            <a:endParaRPr lang="en-IN"/>
          </a:p>
        </p:txBody>
      </p:sp>
      <p:sp>
        <p:nvSpPr>
          <p:cNvPr id="6" name="Slide Number Placeholder 5">
            <a:extLst>
              <a:ext uri="{FF2B5EF4-FFF2-40B4-BE49-F238E27FC236}">
                <a16:creationId xmlns:a16="http://schemas.microsoft.com/office/drawing/2014/main" id="{79DAE3A2-1994-4EC5-B5E3-2AEA1F661DCD}"/>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4267624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16AC-B563-44E7-9F10-76C77CF615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B7C8547-FF9B-401A-9DFF-E12A97171B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5D5E5-4D4E-466E-8F0B-18FA5919E2F3}"/>
              </a:ext>
            </a:extLst>
          </p:cNvPr>
          <p:cNvSpPr>
            <a:spLocks noGrp="1"/>
          </p:cNvSpPr>
          <p:nvPr>
            <p:ph type="dt" sz="half" idx="10"/>
          </p:nvPr>
        </p:nvSpPr>
        <p:spPr/>
        <p:txBody>
          <a:bodyPr/>
          <a:lstStyle/>
          <a:p>
            <a:fld id="{FA7DC634-0EEB-41D3-AEDF-0DE83D74791D}" type="datetime1">
              <a:rPr lang="en-IN" smtClean="0"/>
              <a:t>19-01-2025</a:t>
            </a:fld>
            <a:endParaRPr lang="en-IN"/>
          </a:p>
        </p:txBody>
      </p:sp>
      <p:sp>
        <p:nvSpPr>
          <p:cNvPr id="5" name="Footer Placeholder 4">
            <a:extLst>
              <a:ext uri="{FF2B5EF4-FFF2-40B4-BE49-F238E27FC236}">
                <a16:creationId xmlns:a16="http://schemas.microsoft.com/office/drawing/2014/main" id="{89B5DF8E-57C6-47E1-B506-D2D983344C17}"/>
              </a:ext>
            </a:extLst>
          </p:cNvPr>
          <p:cNvSpPr>
            <a:spLocks noGrp="1"/>
          </p:cNvSpPr>
          <p:nvPr>
            <p:ph type="ftr" sz="quarter" idx="11"/>
          </p:nvPr>
        </p:nvSpPr>
        <p:spPr/>
        <p:txBody>
          <a:bodyPr/>
          <a:lstStyle/>
          <a:p>
            <a:r>
              <a:rPr lang="en-US"/>
              <a:t>All images are from internet</a:t>
            </a:r>
            <a:endParaRPr lang="en-IN"/>
          </a:p>
        </p:txBody>
      </p:sp>
      <p:sp>
        <p:nvSpPr>
          <p:cNvPr id="6" name="Slide Number Placeholder 5">
            <a:extLst>
              <a:ext uri="{FF2B5EF4-FFF2-40B4-BE49-F238E27FC236}">
                <a16:creationId xmlns:a16="http://schemas.microsoft.com/office/drawing/2014/main" id="{72B631D3-0599-430B-8562-A820249107DD}"/>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120958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C21F1-AF15-488F-BBDE-51C68287E5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E93A5D8-80DC-48C3-A4CB-4CBC1AC2AD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FDA65D-8804-46EF-8C05-9EE7DEBDAD39}"/>
              </a:ext>
            </a:extLst>
          </p:cNvPr>
          <p:cNvSpPr>
            <a:spLocks noGrp="1"/>
          </p:cNvSpPr>
          <p:nvPr>
            <p:ph type="dt" sz="half" idx="10"/>
          </p:nvPr>
        </p:nvSpPr>
        <p:spPr/>
        <p:txBody>
          <a:bodyPr/>
          <a:lstStyle/>
          <a:p>
            <a:fld id="{88E634D1-775B-4F89-9A22-AF740D2F8CDC}" type="datetime1">
              <a:rPr lang="en-IN" smtClean="0"/>
              <a:t>19-01-2025</a:t>
            </a:fld>
            <a:endParaRPr lang="en-IN"/>
          </a:p>
        </p:txBody>
      </p:sp>
      <p:sp>
        <p:nvSpPr>
          <p:cNvPr id="5" name="Footer Placeholder 4">
            <a:extLst>
              <a:ext uri="{FF2B5EF4-FFF2-40B4-BE49-F238E27FC236}">
                <a16:creationId xmlns:a16="http://schemas.microsoft.com/office/drawing/2014/main" id="{28D69297-CC3B-49C4-B39F-0D4C734F85A5}"/>
              </a:ext>
            </a:extLst>
          </p:cNvPr>
          <p:cNvSpPr>
            <a:spLocks noGrp="1"/>
          </p:cNvSpPr>
          <p:nvPr>
            <p:ph type="ftr" sz="quarter" idx="11"/>
          </p:nvPr>
        </p:nvSpPr>
        <p:spPr/>
        <p:txBody>
          <a:bodyPr/>
          <a:lstStyle/>
          <a:p>
            <a:r>
              <a:rPr lang="en-US"/>
              <a:t>All images are from internet</a:t>
            </a:r>
            <a:endParaRPr lang="en-IN"/>
          </a:p>
        </p:txBody>
      </p:sp>
      <p:sp>
        <p:nvSpPr>
          <p:cNvPr id="6" name="Slide Number Placeholder 5">
            <a:extLst>
              <a:ext uri="{FF2B5EF4-FFF2-40B4-BE49-F238E27FC236}">
                <a16:creationId xmlns:a16="http://schemas.microsoft.com/office/drawing/2014/main" id="{7031E379-43B0-4F16-8D9F-8C44A2621BAB}"/>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286532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6D3FB-2C33-48D8-9E42-36B02B597F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9230CCB-BF07-466A-9D56-578B313D94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9D137D-B503-4945-8FC1-123FE55F60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725580-53F5-4455-BC9E-F588466D7CEE}"/>
              </a:ext>
            </a:extLst>
          </p:cNvPr>
          <p:cNvSpPr>
            <a:spLocks noGrp="1"/>
          </p:cNvSpPr>
          <p:nvPr>
            <p:ph type="dt" sz="half" idx="10"/>
          </p:nvPr>
        </p:nvSpPr>
        <p:spPr/>
        <p:txBody>
          <a:bodyPr/>
          <a:lstStyle/>
          <a:p>
            <a:fld id="{78D669A5-F0D5-4368-A3DD-3AB4E598FC09}" type="datetime1">
              <a:rPr lang="en-IN" smtClean="0"/>
              <a:t>19-01-2025</a:t>
            </a:fld>
            <a:endParaRPr lang="en-IN"/>
          </a:p>
        </p:txBody>
      </p:sp>
      <p:sp>
        <p:nvSpPr>
          <p:cNvPr id="6" name="Footer Placeholder 5">
            <a:extLst>
              <a:ext uri="{FF2B5EF4-FFF2-40B4-BE49-F238E27FC236}">
                <a16:creationId xmlns:a16="http://schemas.microsoft.com/office/drawing/2014/main" id="{5B83B33F-0185-48C8-8A37-BA096E4231F1}"/>
              </a:ext>
            </a:extLst>
          </p:cNvPr>
          <p:cNvSpPr>
            <a:spLocks noGrp="1"/>
          </p:cNvSpPr>
          <p:nvPr>
            <p:ph type="ftr" sz="quarter" idx="11"/>
          </p:nvPr>
        </p:nvSpPr>
        <p:spPr/>
        <p:txBody>
          <a:bodyPr/>
          <a:lstStyle/>
          <a:p>
            <a:r>
              <a:rPr lang="en-US"/>
              <a:t>All images are from internet</a:t>
            </a:r>
            <a:endParaRPr lang="en-IN"/>
          </a:p>
        </p:txBody>
      </p:sp>
      <p:sp>
        <p:nvSpPr>
          <p:cNvPr id="7" name="Slide Number Placeholder 6">
            <a:extLst>
              <a:ext uri="{FF2B5EF4-FFF2-40B4-BE49-F238E27FC236}">
                <a16:creationId xmlns:a16="http://schemas.microsoft.com/office/drawing/2014/main" id="{78326E6A-4B88-4CCE-BD9E-CD5F269B008D}"/>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1670991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CB295-8401-4373-97F7-7FD637E3AAE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814938-24C6-4C3E-9232-40D4AC189F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BA5BF6-F54C-49EC-9BC3-21E2CAEC4A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7F17E2-A996-4BA7-BAEC-5212F7AA0D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DF10BB-04B2-4A38-9ACB-4E33B5D43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9E0B43C-C395-4128-9E9D-83C276B616C8}"/>
              </a:ext>
            </a:extLst>
          </p:cNvPr>
          <p:cNvSpPr>
            <a:spLocks noGrp="1"/>
          </p:cNvSpPr>
          <p:nvPr>
            <p:ph type="dt" sz="half" idx="10"/>
          </p:nvPr>
        </p:nvSpPr>
        <p:spPr/>
        <p:txBody>
          <a:bodyPr/>
          <a:lstStyle/>
          <a:p>
            <a:fld id="{77A885C9-5A13-476D-BFF7-3261D4CA1782}" type="datetime1">
              <a:rPr lang="en-IN" smtClean="0"/>
              <a:t>19-01-2025</a:t>
            </a:fld>
            <a:endParaRPr lang="en-IN"/>
          </a:p>
        </p:txBody>
      </p:sp>
      <p:sp>
        <p:nvSpPr>
          <p:cNvPr id="8" name="Footer Placeholder 7">
            <a:extLst>
              <a:ext uri="{FF2B5EF4-FFF2-40B4-BE49-F238E27FC236}">
                <a16:creationId xmlns:a16="http://schemas.microsoft.com/office/drawing/2014/main" id="{8D5F0C5A-01BD-4937-A5C7-940E734AF4FD}"/>
              </a:ext>
            </a:extLst>
          </p:cNvPr>
          <p:cNvSpPr>
            <a:spLocks noGrp="1"/>
          </p:cNvSpPr>
          <p:nvPr>
            <p:ph type="ftr" sz="quarter" idx="11"/>
          </p:nvPr>
        </p:nvSpPr>
        <p:spPr/>
        <p:txBody>
          <a:bodyPr/>
          <a:lstStyle/>
          <a:p>
            <a:r>
              <a:rPr lang="en-US"/>
              <a:t>All images are from internet</a:t>
            </a:r>
            <a:endParaRPr lang="en-IN"/>
          </a:p>
        </p:txBody>
      </p:sp>
      <p:sp>
        <p:nvSpPr>
          <p:cNvPr id="9" name="Slide Number Placeholder 8">
            <a:extLst>
              <a:ext uri="{FF2B5EF4-FFF2-40B4-BE49-F238E27FC236}">
                <a16:creationId xmlns:a16="http://schemas.microsoft.com/office/drawing/2014/main" id="{B280C825-8D4B-4C09-8F2B-46D54D48D0F9}"/>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692931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E373-25B6-48B1-B1B5-5DB89BB119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E42C0E-621D-4D3A-A68B-01405A4E96E7}"/>
              </a:ext>
            </a:extLst>
          </p:cNvPr>
          <p:cNvSpPr>
            <a:spLocks noGrp="1"/>
          </p:cNvSpPr>
          <p:nvPr>
            <p:ph type="dt" sz="half" idx="10"/>
          </p:nvPr>
        </p:nvSpPr>
        <p:spPr/>
        <p:txBody>
          <a:bodyPr/>
          <a:lstStyle/>
          <a:p>
            <a:fld id="{853EE3A5-E374-4E59-B054-903916F7FAEE}" type="datetime1">
              <a:rPr lang="en-IN" smtClean="0"/>
              <a:t>19-01-2025</a:t>
            </a:fld>
            <a:endParaRPr lang="en-IN"/>
          </a:p>
        </p:txBody>
      </p:sp>
      <p:sp>
        <p:nvSpPr>
          <p:cNvPr id="4" name="Footer Placeholder 3">
            <a:extLst>
              <a:ext uri="{FF2B5EF4-FFF2-40B4-BE49-F238E27FC236}">
                <a16:creationId xmlns:a16="http://schemas.microsoft.com/office/drawing/2014/main" id="{2F30DCEA-6985-45F1-9E9A-9BABFAD1BE72}"/>
              </a:ext>
            </a:extLst>
          </p:cNvPr>
          <p:cNvSpPr>
            <a:spLocks noGrp="1"/>
          </p:cNvSpPr>
          <p:nvPr>
            <p:ph type="ftr" sz="quarter" idx="11"/>
          </p:nvPr>
        </p:nvSpPr>
        <p:spPr/>
        <p:txBody>
          <a:bodyPr/>
          <a:lstStyle/>
          <a:p>
            <a:r>
              <a:rPr lang="en-US"/>
              <a:t>All images are from internet</a:t>
            </a:r>
            <a:endParaRPr lang="en-IN"/>
          </a:p>
        </p:txBody>
      </p:sp>
      <p:sp>
        <p:nvSpPr>
          <p:cNvPr id="5" name="Slide Number Placeholder 4">
            <a:extLst>
              <a:ext uri="{FF2B5EF4-FFF2-40B4-BE49-F238E27FC236}">
                <a16:creationId xmlns:a16="http://schemas.microsoft.com/office/drawing/2014/main" id="{DA88824E-94C0-40B1-ADBC-13F2B6E143ED}"/>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1902158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7554B6-8575-4712-B40B-849853A633D3}"/>
              </a:ext>
            </a:extLst>
          </p:cNvPr>
          <p:cNvSpPr>
            <a:spLocks noGrp="1"/>
          </p:cNvSpPr>
          <p:nvPr>
            <p:ph type="dt" sz="half" idx="10"/>
          </p:nvPr>
        </p:nvSpPr>
        <p:spPr/>
        <p:txBody>
          <a:bodyPr/>
          <a:lstStyle/>
          <a:p>
            <a:fld id="{09A2273F-1B10-4868-88A4-31AE23B29710}" type="datetime1">
              <a:rPr lang="en-IN" smtClean="0"/>
              <a:t>19-01-2025</a:t>
            </a:fld>
            <a:endParaRPr lang="en-IN"/>
          </a:p>
        </p:txBody>
      </p:sp>
      <p:sp>
        <p:nvSpPr>
          <p:cNvPr id="3" name="Footer Placeholder 2">
            <a:extLst>
              <a:ext uri="{FF2B5EF4-FFF2-40B4-BE49-F238E27FC236}">
                <a16:creationId xmlns:a16="http://schemas.microsoft.com/office/drawing/2014/main" id="{D4C44670-8480-48C8-8A90-C44CDEE61B8C}"/>
              </a:ext>
            </a:extLst>
          </p:cNvPr>
          <p:cNvSpPr>
            <a:spLocks noGrp="1"/>
          </p:cNvSpPr>
          <p:nvPr>
            <p:ph type="ftr" sz="quarter" idx="11"/>
          </p:nvPr>
        </p:nvSpPr>
        <p:spPr/>
        <p:txBody>
          <a:bodyPr/>
          <a:lstStyle/>
          <a:p>
            <a:r>
              <a:rPr lang="en-US"/>
              <a:t>All images are from internet</a:t>
            </a:r>
            <a:endParaRPr lang="en-IN"/>
          </a:p>
        </p:txBody>
      </p:sp>
      <p:sp>
        <p:nvSpPr>
          <p:cNvPr id="4" name="Slide Number Placeholder 3">
            <a:extLst>
              <a:ext uri="{FF2B5EF4-FFF2-40B4-BE49-F238E27FC236}">
                <a16:creationId xmlns:a16="http://schemas.microsoft.com/office/drawing/2014/main" id="{E681AA95-1608-43E9-A607-472B9BB78A67}"/>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3670136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05222-96EE-4062-ADEF-B33BC48892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B0D1F1-B3DD-4BB6-A5B6-45278E4FE0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8C128A-7861-4183-88AF-2566ED5D65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6D07C8-DF2B-4B03-8D9E-A856C498345B}"/>
              </a:ext>
            </a:extLst>
          </p:cNvPr>
          <p:cNvSpPr>
            <a:spLocks noGrp="1"/>
          </p:cNvSpPr>
          <p:nvPr>
            <p:ph type="dt" sz="half" idx="10"/>
          </p:nvPr>
        </p:nvSpPr>
        <p:spPr/>
        <p:txBody>
          <a:bodyPr/>
          <a:lstStyle/>
          <a:p>
            <a:fld id="{59171BDF-A926-4FE0-9B2D-E715A7449FC8}" type="datetime1">
              <a:rPr lang="en-IN" smtClean="0"/>
              <a:t>19-01-2025</a:t>
            </a:fld>
            <a:endParaRPr lang="en-IN"/>
          </a:p>
        </p:txBody>
      </p:sp>
      <p:sp>
        <p:nvSpPr>
          <p:cNvPr id="6" name="Footer Placeholder 5">
            <a:extLst>
              <a:ext uri="{FF2B5EF4-FFF2-40B4-BE49-F238E27FC236}">
                <a16:creationId xmlns:a16="http://schemas.microsoft.com/office/drawing/2014/main" id="{4D9DF3CD-C792-4C71-B16C-DB9D32129572}"/>
              </a:ext>
            </a:extLst>
          </p:cNvPr>
          <p:cNvSpPr>
            <a:spLocks noGrp="1"/>
          </p:cNvSpPr>
          <p:nvPr>
            <p:ph type="ftr" sz="quarter" idx="11"/>
          </p:nvPr>
        </p:nvSpPr>
        <p:spPr/>
        <p:txBody>
          <a:bodyPr/>
          <a:lstStyle/>
          <a:p>
            <a:r>
              <a:rPr lang="en-US"/>
              <a:t>All images are from internet</a:t>
            </a:r>
            <a:endParaRPr lang="en-IN"/>
          </a:p>
        </p:txBody>
      </p:sp>
      <p:sp>
        <p:nvSpPr>
          <p:cNvPr id="7" name="Slide Number Placeholder 6">
            <a:extLst>
              <a:ext uri="{FF2B5EF4-FFF2-40B4-BE49-F238E27FC236}">
                <a16:creationId xmlns:a16="http://schemas.microsoft.com/office/drawing/2014/main" id="{E9799152-FDF1-491B-9E61-AA687C7B3654}"/>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3979447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0ACAE-4199-4C87-BE7E-55AB5B569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0B5FF21-BBCD-4D72-86D9-7F50496A8F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9BC26D0-1697-4FC6-A763-FF485E0011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150C54-9E8C-496A-8097-E12DF626423C}"/>
              </a:ext>
            </a:extLst>
          </p:cNvPr>
          <p:cNvSpPr>
            <a:spLocks noGrp="1"/>
          </p:cNvSpPr>
          <p:nvPr>
            <p:ph type="dt" sz="half" idx="10"/>
          </p:nvPr>
        </p:nvSpPr>
        <p:spPr/>
        <p:txBody>
          <a:bodyPr/>
          <a:lstStyle/>
          <a:p>
            <a:fld id="{01985831-73F0-47FC-84DD-D479C4D90EB4}" type="datetime1">
              <a:rPr lang="en-IN" smtClean="0"/>
              <a:t>19-01-2025</a:t>
            </a:fld>
            <a:endParaRPr lang="en-IN"/>
          </a:p>
        </p:txBody>
      </p:sp>
      <p:sp>
        <p:nvSpPr>
          <p:cNvPr id="6" name="Footer Placeholder 5">
            <a:extLst>
              <a:ext uri="{FF2B5EF4-FFF2-40B4-BE49-F238E27FC236}">
                <a16:creationId xmlns:a16="http://schemas.microsoft.com/office/drawing/2014/main" id="{E1E5B334-E446-4696-9F12-7CACD7489DEE}"/>
              </a:ext>
            </a:extLst>
          </p:cNvPr>
          <p:cNvSpPr>
            <a:spLocks noGrp="1"/>
          </p:cNvSpPr>
          <p:nvPr>
            <p:ph type="ftr" sz="quarter" idx="11"/>
          </p:nvPr>
        </p:nvSpPr>
        <p:spPr/>
        <p:txBody>
          <a:bodyPr/>
          <a:lstStyle/>
          <a:p>
            <a:r>
              <a:rPr lang="en-US"/>
              <a:t>All images are from internet</a:t>
            </a:r>
            <a:endParaRPr lang="en-IN"/>
          </a:p>
        </p:txBody>
      </p:sp>
      <p:sp>
        <p:nvSpPr>
          <p:cNvPr id="7" name="Slide Number Placeholder 6">
            <a:extLst>
              <a:ext uri="{FF2B5EF4-FFF2-40B4-BE49-F238E27FC236}">
                <a16:creationId xmlns:a16="http://schemas.microsoft.com/office/drawing/2014/main" id="{39C12EED-6866-41B9-9734-6D71FFE931BB}"/>
              </a:ext>
            </a:extLst>
          </p:cNvPr>
          <p:cNvSpPr>
            <a:spLocks noGrp="1"/>
          </p:cNvSpPr>
          <p:nvPr>
            <p:ph type="sldNum" sz="quarter" idx="12"/>
          </p:nvPr>
        </p:nvSpPr>
        <p:spPr/>
        <p:txBody>
          <a:bodyPr/>
          <a:lstStyle/>
          <a:p>
            <a:fld id="{86BAFA9A-C79E-4818-AC68-C9D78D3094BB}" type="slidenum">
              <a:rPr lang="en-IN" smtClean="0"/>
              <a:t>‹#›</a:t>
            </a:fld>
            <a:endParaRPr lang="en-IN"/>
          </a:p>
        </p:txBody>
      </p:sp>
    </p:spTree>
    <p:extLst>
      <p:ext uri="{BB962C8B-B14F-4D97-AF65-F5344CB8AC3E}">
        <p14:creationId xmlns:p14="http://schemas.microsoft.com/office/powerpoint/2010/main" val="4283538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EB08C5-533C-475A-8D04-42C7A97493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7FDE26-95D4-41FE-B07A-4F6339FFCA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F2910B-9219-4C28-B3AA-366A43E2BF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EFF30-AC4B-47C7-B86E-CD48D4210C55}" type="datetime1">
              <a:rPr lang="en-IN" smtClean="0"/>
              <a:t>19-01-2025</a:t>
            </a:fld>
            <a:endParaRPr lang="en-IN"/>
          </a:p>
        </p:txBody>
      </p:sp>
      <p:sp>
        <p:nvSpPr>
          <p:cNvPr id="5" name="Footer Placeholder 4">
            <a:extLst>
              <a:ext uri="{FF2B5EF4-FFF2-40B4-BE49-F238E27FC236}">
                <a16:creationId xmlns:a16="http://schemas.microsoft.com/office/drawing/2014/main" id="{3A66A431-338B-46D5-ACED-BACB39192C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All images are from internet</a:t>
            </a:r>
            <a:endParaRPr lang="en-IN"/>
          </a:p>
        </p:txBody>
      </p:sp>
      <p:sp>
        <p:nvSpPr>
          <p:cNvPr id="6" name="Slide Number Placeholder 5">
            <a:extLst>
              <a:ext uri="{FF2B5EF4-FFF2-40B4-BE49-F238E27FC236}">
                <a16:creationId xmlns:a16="http://schemas.microsoft.com/office/drawing/2014/main" id="{0B4E4309-0EEF-416C-A25E-1A54986989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BAFA9A-C79E-4818-AC68-C9D78D3094BB}" type="slidenum">
              <a:rPr lang="en-IN" smtClean="0"/>
              <a:t>‹#›</a:t>
            </a:fld>
            <a:endParaRPr lang="en-IN"/>
          </a:p>
        </p:txBody>
      </p:sp>
    </p:spTree>
    <p:extLst>
      <p:ext uri="{BB962C8B-B14F-4D97-AF65-F5344CB8AC3E}">
        <p14:creationId xmlns:p14="http://schemas.microsoft.com/office/powerpoint/2010/main" val="33199968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embetronicx.com/tutorials/linux/device-drivers/linux-device-driver-tutorial-part-13-interrupt-example-program-in-linux-kerne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B4883-7551-406B-A26D-FD664CB6BC9D}"/>
              </a:ext>
            </a:extLst>
          </p:cNvPr>
          <p:cNvSpPr>
            <a:spLocks noGrp="1"/>
          </p:cNvSpPr>
          <p:nvPr>
            <p:ph type="ctrTitle"/>
          </p:nvPr>
        </p:nvSpPr>
        <p:spPr/>
        <p:txBody>
          <a:bodyPr>
            <a:normAutofit fontScale="90000"/>
          </a:bodyPr>
          <a:lstStyle/>
          <a:p>
            <a:r>
              <a:rPr lang="en-IN" dirty="0"/>
              <a:t>Interrupts and Handlers</a:t>
            </a:r>
            <a:br>
              <a:rPr lang="en-IN" dirty="0"/>
            </a:br>
            <a:r>
              <a:rPr lang="en-IN" dirty="0"/>
              <a:t>Bottom halves and deferring work</a:t>
            </a:r>
          </a:p>
        </p:txBody>
      </p:sp>
      <p:sp>
        <p:nvSpPr>
          <p:cNvPr id="3" name="Subtitle 2">
            <a:extLst>
              <a:ext uri="{FF2B5EF4-FFF2-40B4-BE49-F238E27FC236}">
                <a16:creationId xmlns:a16="http://schemas.microsoft.com/office/drawing/2014/main" id="{D8026A50-F54F-4D84-83B6-666E55F26519}"/>
              </a:ext>
            </a:extLst>
          </p:cNvPr>
          <p:cNvSpPr>
            <a:spLocks noGrp="1"/>
          </p:cNvSpPr>
          <p:nvPr>
            <p:ph type="subTitle" idx="1"/>
          </p:nvPr>
        </p:nvSpPr>
        <p:spPr>
          <a:xfrm>
            <a:off x="1524000" y="4823790"/>
            <a:ext cx="9144000" cy="434009"/>
          </a:xfrm>
        </p:spPr>
        <p:txBody>
          <a:bodyPr/>
          <a:lstStyle/>
          <a:p>
            <a:r>
              <a:rPr lang="en-IN" dirty="0" err="1"/>
              <a:t>Dr.</a:t>
            </a:r>
            <a:r>
              <a:rPr lang="en-IN" dirty="0"/>
              <a:t> </a:t>
            </a:r>
            <a:r>
              <a:rPr lang="en-IN" dirty="0" err="1"/>
              <a:t>Deepamala.N</a:t>
            </a:r>
            <a:endParaRPr lang="en-IN" dirty="0"/>
          </a:p>
        </p:txBody>
      </p:sp>
      <p:sp>
        <p:nvSpPr>
          <p:cNvPr id="4" name="Footer Placeholder 3">
            <a:extLst>
              <a:ext uri="{FF2B5EF4-FFF2-40B4-BE49-F238E27FC236}">
                <a16:creationId xmlns:a16="http://schemas.microsoft.com/office/drawing/2014/main" id="{1D65DE89-BE95-7B11-C2C7-3204FBDF78B3}"/>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9783724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4670E-1F6A-4473-ABB0-9DFAF87D44C4}"/>
              </a:ext>
            </a:extLst>
          </p:cNvPr>
          <p:cNvSpPr>
            <a:spLocks noGrp="1"/>
          </p:cNvSpPr>
          <p:nvPr>
            <p:ph type="title"/>
          </p:nvPr>
        </p:nvSpPr>
        <p:spPr>
          <a:xfrm>
            <a:off x="838200" y="365125"/>
            <a:ext cx="10515600" cy="574675"/>
          </a:xfrm>
        </p:spPr>
        <p:txBody>
          <a:bodyPr>
            <a:normAutofit fontScale="90000"/>
          </a:bodyPr>
          <a:lstStyle/>
          <a:p>
            <a:r>
              <a:rPr lang="en-IN" dirty="0"/>
              <a:t>Interrupt Handler flags</a:t>
            </a:r>
          </a:p>
        </p:txBody>
      </p:sp>
      <p:sp>
        <p:nvSpPr>
          <p:cNvPr id="3" name="Content Placeholder 2">
            <a:extLst>
              <a:ext uri="{FF2B5EF4-FFF2-40B4-BE49-F238E27FC236}">
                <a16:creationId xmlns:a16="http://schemas.microsoft.com/office/drawing/2014/main" id="{CDA548CF-48A5-4CC1-81A1-B2B6CE2F862B}"/>
              </a:ext>
            </a:extLst>
          </p:cNvPr>
          <p:cNvSpPr>
            <a:spLocks noGrp="1"/>
          </p:cNvSpPr>
          <p:nvPr>
            <p:ph idx="1"/>
          </p:nvPr>
        </p:nvSpPr>
        <p:spPr>
          <a:xfrm>
            <a:off x="838200" y="1181100"/>
            <a:ext cx="10515600" cy="5549900"/>
          </a:xfrm>
        </p:spPr>
        <p:txBody>
          <a:bodyPr>
            <a:noAutofit/>
          </a:bodyPr>
          <a:lstStyle/>
          <a:p>
            <a:pPr algn="l"/>
            <a:r>
              <a:rPr lang="en-IN" sz="2000" b="0" i="0" u="none" strike="noStrike" baseline="0" dirty="0">
                <a:latin typeface="Times New Roman" panose="02020603050405020304" pitchFamily="18" charset="0"/>
                <a:cs typeface="Times New Roman" panose="02020603050405020304" pitchFamily="18" charset="0"/>
              </a:rPr>
              <a:t>IRQF_DISABLED—When set, this flag instructs the kernel to disable all interrupts when executing this interrupt handler.</a:t>
            </a:r>
          </a:p>
          <a:p>
            <a:pPr algn="l"/>
            <a:r>
              <a:rPr lang="en-IN" sz="2000" b="0" i="0" u="none" strike="noStrike" baseline="0" dirty="0">
                <a:latin typeface="Times New Roman" panose="02020603050405020304" pitchFamily="18" charset="0"/>
                <a:cs typeface="Times New Roman" panose="02020603050405020304" pitchFamily="18" charset="0"/>
              </a:rPr>
              <a:t>IRQF_SAMPLE_RANDOM—This flag specifies that interrupts generated by this device should contribute to the kernel entropy </a:t>
            </a:r>
            <a:r>
              <a:rPr lang="en-IN" sz="2000" b="0" i="0" u="none" strike="noStrike" baseline="0" dirty="0" err="1">
                <a:latin typeface="Times New Roman" panose="02020603050405020304" pitchFamily="18" charset="0"/>
                <a:cs typeface="Times New Roman" panose="02020603050405020304" pitchFamily="18" charset="0"/>
              </a:rPr>
              <a:t>pool.The</a:t>
            </a:r>
            <a:r>
              <a:rPr lang="en-IN" sz="2000" b="0" i="0" u="none" strike="noStrike" baseline="0" dirty="0">
                <a:latin typeface="Times New Roman" panose="02020603050405020304" pitchFamily="18" charset="0"/>
                <a:cs typeface="Times New Roman" panose="02020603050405020304" pitchFamily="18" charset="0"/>
              </a:rPr>
              <a:t> kernel entropy pool provides truly random numbers derived from various random events. If this flag is specified, the timing of interrupts from this device are fed to the pool as entropy.</a:t>
            </a:r>
          </a:p>
          <a:p>
            <a:pPr algn="l"/>
            <a:r>
              <a:rPr lang="en-IN" sz="2000" b="0" i="0" u="none" strike="noStrike" baseline="0" dirty="0">
                <a:latin typeface="Times New Roman" panose="02020603050405020304" pitchFamily="18" charset="0"/>
                <a:cs typeface="Times New Roman" panose="02020603050405020304" pitchFamily="18" charset="0"/>
              </a:rPr>
              <a:t>IRQF_TIMER—This flag specifies that this handler processes interrupts for the system timer.</a:t>
            </a:r>
          </a:p>
          <a:p>
            <a:pPr algn="l"/>
            <a:r>
              <a:rPr lang="en-IN" sz="2000" b="0" i="0" u="none" strike="noStrike" baseline="0" dirty="0">
                <a:latin typeface="Times New Roman" panose="02020603050405020304" pitchFamily="18" charset="0"/>
                <a:cs typeface="Times New Roman" panose="02020603050405020304" pitchFamily="18" charset="0"/>
              </a:rPr>
              <a:t>IRQF_SHARED—This flag specifies that the interrupt line can be shared among multiple interrupt handlers. Each handler registered on a given line must specify this flag; otherwise, only one handler can exist per line</a:t>
            </a:r>
          </a:p>
          <a:p>
            <a:pPr algn="l"/>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Return Value:</a:t>
            </a:r>
          </a:p>
          <a:p>
            <a:pPr marL="0" indent="0" algn="l">
              <a:buNone/>
            </a:pPr>
            <a:r>
              <a:rPr lang="en-IN" sz="2000" dirty="0">
                <a:latin typeface="Times New Roman" panose="02020603050405020304" pitchFamily="18" charset="0"/>
                <a:cs typeface="Times New Roman" panose="02020603050405020304" pitchFamily="18" charset="0"/>
              </a:rPr>
              <a:t>On success return zero, nonzero on error. –EBUSY – given interrupt line is busy</a:t>
            </a:r>
          </a:p>
          <a:p>
            <a:pPr marL="0" indent="0" algn="l">
              <a:buNone/>
            </a:pPr>
            <a:r>
              <a:rPr lang="en-IN" sz="2000" dirty="0" err="1">
                <a:latin typeface="Times New Roman" panose="02020603050405020304" pitchFamily="18" charset="0"/>
                <a:cs typeface="Times New Roman" panose="02020603050405020304" pitchFamily="18" charset="0"/>
              </a:rPr>
              <a:t>Request_irq</a:t>
            </a:r>
            <a:r>
              <a:rPr lang="en-IN" sz="2000" dirty="0">
                <a:latin typeface="Times New Roman" panose="02020603050405020304" pitchFamily="18" charset="0"/>
                <a:cs typeface="Times New Roman" panose="02020603050405020304" pitchFamily="18" charset="0"/>
              </a:rPr>
              <a:t> can sleep, hence cannot be called from interrupt context.</a:t>
            </a:r>
          </a:p>
          <a:p>
            <a:pPr marL="0" indent="0" algn="l">
              <a:buNone/>
            </a:pPr>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Try commands /proc/interrupts and /proc/stat</a:t>
            </a:r>
          </a:p>
        </p:txBody>
      </p:sp>
      <p:sp>
        <p:nvSpPr>
          <p:cNvPr id="4" name="Footer Placeholder 3">
            <a:extLst>
              <a:ext uri="{FF2B5EF4-FFF2-40B4-BE49-F238E27FC236}">
                <a16:creationId xmlns:a16="http://schemas.microsoft.com/office/drawing/2014/main" id="{609FD6EE-A09C-9B74-DB73-77BAE96E06E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901667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17C71-DDDA-4848-BD31-2A610D1A17F4}"/>
              </a:ext>
            </a:extLst>
          </p:cNvPr>
          <p:cNvSpPr>
            <a:spLocks noGrp="1"/>
          </p:cNvSpPr>
          <p:nvPr>
            <p:ph type="title"/>
          </p:nvPr>
        </p:nvSpPr>
        <p:spPr>
          <a:xfrm>
            <a:off x="838200" y="365126"/>
            <a:ext cx="10515600" cy="315912"/>
          </a:xfrm>
        </p:spPr>
        <p:txBody>
          <a:bodyPr>
            <a:normAutofit fontScale="90000"/>
          </a:bodyPr>
          <a:lstStyle/>
          <a:p>
            <a:r>
              <a:rPr lang="en-IN" dirty="0"/>
              <a:t>ISR Cookie</a:t>
            </a:r>
          </a:p>
        </p:txBody>
      </p:sp>
      <p:sp>
        <p:nvSpPr>
          <p:cNvPr id="3" name="Content Placeholder 2">
            <a:extLst>
              <a:ext uri="{FF2B5EF4-FFF2-40B4-BE49-F238E27FC236}">
                <a16:creationId xmlns:a16="http://schemas.microsoft.com/office/drawing/2014/main" id="{EA042717-9D42-4F38-BFA3-ABC9C6CF1142}"/>
              </a:ext>
            </a:extLst>
          </p:cNvPr>
          <p:cNvSpPr>
            <a:spLocks noGrp="1"/>
          </p:cNvSpPr>
          <p:nvPr>
            <p:ph idx="1"/>
          </p:nvPr>
        </p:nvSpPr>
        <p:spPr>
          <a:xfrm>
            <a:off x="838200" y="1113182"/>
            <a:ext cx="10515600" cy="5744817"/>
          </a:xfrm>
        </p:spPr>
        <p:txBody>
          <a:bodyPr>
            <a:normAutofit fontScale="77500" lnSpcReduction="20000"/>
          </a:bodyPr>
          <a:lstStyle/>
          <a:p>
            <a:pPr marL="0" indent="0">
              <a:buNone/>
            </a:pPr>
            <a:r>
              <a:rPr lang="en-IN" dirty="0"/>
              <a:t>Use cookies to identify which hardware instance corresponds to which IRQ handler, in case the driver is handling multiple instances of that hardware.</a:t>
            </a:r>
          </a:p>
          <a:p>
            <a:pPr marL="0" indent="0">
              <a:buNone/>
            </a:pPr>
            <a:endParaRPr lang="en-IN" dirty="0"/>
          </a:p>
          <a:p>
            <a:pPr marL="0" indent="0">
              <a:buNone/>
            </a:pPr>
            <a:r>
              <a:rPr lang="en-IN" dirty="0"/>
              <a:t>Cookie is usually the return value from </a:t>
            </a:r>
            <a:r>
              <a:rPr lang="en-IN" dirty="0" err="1"/>
              <a:t>kmalloc</a:t>
            </a:r>
            <a:r>
              <a:rPr lang="en-IN" dirty="0"/>
              <a:t>() (the device private data)</a:t>
            </a:r>
          </a:p>
          <a:p>
            <a:pPr marL="0" indent="0">
              <a:buNone/>
            </a:pPr>
            <a:endParaRPr lang="en-IN" dirty="0"/>
          </a:p>
          <a:p>
            <a:pPr marL="0" indent="0">
              <a:buNone/>
            </a:pPr>
            <a:r>
              <a:rPr lang="en-IN" dirty="0"/>
              <a:t>static int ili210x_i2c_probe(struct i2c_client *client, </a:t>
            </a:r>
            <a:r>
              <a:rPr lang="en-IN" dirty="0" err="1"/>
              <a:t>const</a:t>
            </a:r>
            <a:r>
              <a:rPr lang="en-IN" dirty="0"/>
              <a:t> struct i2c_device_id *id) </a:t>
            </a:r>
          </a:p>
          <a:p>
            <a:pPr marL="0" indent="0">
              <a:buNone/>
            </a:pPr>
            <a:r>
              <a:rPr lang="en-IN" dirty="0"/>
              <a:t>{ </a:t>
            </a:r>
          </a:p>
          <a:p>
            <a:pPr marL="0" indent="0">
              <a:buNone/>
            </a:pPr>
            <a:r>
              <a:rPr lang="en-IN" dirty="0"/>
              <a:t> /* ... */</a:t>
            </a:r>
          </a:p>
          <a:p>
            <a:pPr marL="0" indent="0">
              <a:buNone/>
            </a:pPr>
            <a:r>
              <a:rPr lang="en-IN" dirty="0"/>
              <a:t> struct ili210x *</a:t>
            </a:r>
            <a:r>
              <a:rPr lang="en-IN" dirty="0" err="1"/>
              <a:t>priv</a:t>
            </a:r>
            <a:r>
              <a:rPr lang="en-IN" dirty="0"/>
              <a:t>; </a:t>
            </a:r>
          </a:p>
          <a:p>
            <a:pPr marL="0" indent="0">
              <a:buNone/>
            </a:pPr>
            <a:r>
              <a:rPr lang="en-IN" dirty="0"/>
              <a:t> /* ... */</a:t>
            </a:r>
          </a:p>
          <a:p>
            <a:pPr marL="0" indent="0">
              <a:buNone/>
            </a:pPr>
            <a:r>
              <a:rPr lang="en-IN" dirty="0"/>
              <a:t> </a:t>
            </a:r>
            <a:r>
              <a:rPr lang="en-IN" dirty="0" err="1"/>
              <a:t>priv</a:t>
            </a:r>
            <a:r>
              <a:rPr lang="en-IN" dirty="0"/>
              <a:t> = </a:t>
            </a:r>
            <a:r>
              <a:rPr lang="en-IN" dirty="0" err="1"/>
              <a:t>kzalloc</a:t>
            </a:r>
            <a:r>
              <a:rPr lang="en-IN" dirty="0"/>
              <a:t>(</a:t>
            </a:r>
            <a:r>
              <a:rPr lang="en-IN" dirty="0" err="1"/>
              <a:t>sizeof</a:t>
            </a:r>
            <a:r>
              <a:rPr lang="en-IN" dirty="0"/>
              <a:t>(*</a:t>
            </a:r>
            <a:r>
              <a:rPr lang="en-IN" dirty="0" err="1"/>
              <a:t>priv</a:t>
            </a:r>
            <a:r>
              <a:rPr lang="en-IN" dirty="0"/>
              <a:t>), GFP_KERNEL); </a:t>
            </a:r>
          </a:p>
          <a:p>
            <a:pPr marL="0" indent="0">
              <a:buNone/>
            </a:pPr>
            <a:r>
              <a:rPr lang="en-IN" dirty="0"/>
              <a:t> /* ... */</a:t>
            </a:r>
          </a:p>
          <a:p>
            <a:pPr marL="0" indent="0">
              <a:buNone/>
            </a:pPr>
            <a:r>
              <a:rPr lang="en-IN" dirty="0"/>
              <a:t> error = </a:t>
            </a:r>
            <a:r>
              <a:rPr lang="en-IN" dirty="0" err="1"/>
              <a:t>request_irq</a:t>
            </a:r>
            <a:r>
              <a:rPr lang="en-IN" dirty="0"/>
              <a:t>(client-&gt;</a:t>
            </a:r>
            <a:r>
              <a:rPr lang="en-IN" dirty="0" err="1"/>
              <a:t>irq</a:t>
            </a:r>
            <a:r>
              <a:rPr lang="en-IN" dirty="0"/>
              <a:t>, ili210x_irq, </a:t>
            </a:r>
            <a:r>
              <a:rPr lang="en-IN" dirty="0" err="1"/>
              <a:t>pdata</a:t>
            </a:r>
            <a:r>
              <a:rPr lang="en-IN" dirty="0"/>
              <a:t>-&gt;</a:t>
            </a:r>
            <a:r>
              <a:rPr lang="en-IN" dirty="0" err="1"/>
              <a:t>irq_flags</a:t>
            </a:r>
            <a:r>
              <a:rPr lang="en-IN" dirty="0"/>
              <a:t>, </a:t>
            </a:r>
          </a:p>
          <a:p>
            <a:pPr marL="0" indent="0">
              <a:buNone/>
            </a:pPr>
            <a:r>
              <a:rPr lang="en-IN" dirty="0"/>
              <a:t> client-&gt;name, </a:t>
            </a:r>
            <a:r>
              <a:rPr lang="en-IN" dirty="0" err="1"/>
              <a:t>priv</a:t>
            </a:r>
            <a:r>
              <a:rPr lang="en-IN" dirty="0"/>
              <a:t>); </a:t>
            </a:r>
          </a:p>
          <a:p>
            <a:pPr marL="0" indent="0">
              <a:buNone/>
            </a:pPr>
            <a:r>
              <a:rPr lang="en-IN" dirty="0"/>
              <a:t>}</a:t>
            </a:r>
          </a:p>
          <a:p>
            <a:pPr marL="0" indent="0">
              <a:buNone/>
            </a:pPr>
            <a:r>
              <a:rPr lang="en-IN" dirty="0"/>
              <a:t>File: drivers/input/ touchscreen/ili210x.c </a:t>
            </a:r>
          </a:p>
        </p:txBody>
      </p:sp>
      <p:sp>
        <p:nvSpPr>
          <p:cNvPr id="4" name="Footer Placeholder 3">
            <a:extLst>
              <a:ext uri="{FF2B5EF4-FFF2-40B4-BE49-F238E27FC236}">
                <a16:creationId xmlns:a16="http://schemas.microsoft.com/office/drawing/2014/main" id="{FDDE1081-E1F8-AF29-4708-8E5DF9C16539}"/>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783359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010E8A-B7B4-4D71-AABF-1ADC66BE09AF}"/>
              </a:ext>
            </a:extLst>
          </p:cNvPr>
          <p:cNvSpPr>
            <a:spLocks noGrp="1"/>
          </p:cNvSpPr>
          <p:nvPr>
            <p:ph idx="1"/>
          </p:nvPr>
        </p:nvSpPr>
        <p:spPr>
          <a:xfrm>
            <a:off x="838200" y="636104"/>
            <a:ext cx="10515600" cy="6029739"/>
          </a:xfrm>
        </p:spPr>
        <p:txBody>
          <a:bodyPr>
            <a:normAutofit lnSpcReduction="10000"/>
          </a:bodyPr>
          <a:lstStyle/>
          <a:p>
            <a:r>
              <a:rPr lang="en-IN" dirty="0"/>
              <a:t>While kernel is servicing interrupt, no other useful work is occurring</a:t>
            </a:r>
          </a:p>
          <a:p>
            <a:r>
              <a:rPr lang="en-IN" dirty="0"/>
              <a:t>Also while servicing interrupt, no other interrupts are serviced by that CPU</a:t>
            </a:r>
          </a:p>
          <a:p>
            <a:r>
              <a:rPr lang="en-IN" dirty="0"/>
              <a:t>May miss interrupts, especially when running a real-time system</a:t>
            </a:r>
          </a:p>
          <a:p>
            <a:r>
              <a:rPr lang="en-IN" dirty="0"/>
              <a:t>ISRs must finish quickly</a:t>
            </a:r>
          </a:p>
          <a:p>
            <a:r>
              <a:rPr lang="en-IN" dirty="0"/>
              <a:t>CPU disables </a:t>
            </a:r>
            <a:r>
              <a:rPr lang="en-IN" dirty="0" err="1"/>
              <a:t>preemption</a:t>
            </a:r>
            <a:r>
              <a:rPr lang="en-IN" dirty="0"/>
              <a:t> just before it jumps into interrupt handling code. </a:t>
            </a:r>
          </a:p>
          <a:p>
            <a:r>
              <a:rPr lang="en-IN" dirty="0"/>
              <a:t>ISRs run in interrupt context, as compared to process context</a:t>
            </a:r>
          </a:p>
          <a:p>
            <a:r>
              <a:rPr lang="en-IN" dirty="0"/>
              <a:t>While running in interrupt context, ISR will not be </a:t>
            </a:r>
            <a:r>
              <a:rPr lang="en-IN" dirty="0" err="1"/>
              <a:t>preempted</a:t>
            </a:r>
            <a:r>
              <a:rPr lang="en-IN" dirty="0"/>
              <a:t> (on that CPU)</a:t>
            </a:r>
          </a:p>
          <a:p>
            <a:r>
              <a:rPr lang="en-IN" dirty="0"/>
              <a:t>ISR may not call functions that can sleep: </a:t>
            </a:r>
            <a:r>
              <a:rPr lang="en-IN" dirty="0" err="1"/>
              <a:t>kmalloc</a:t>
            </a:r>
            <a:r>
              <a:rPr lang="en-IN" dirty="0"/>
              <a:t>() with GFP_KERNEL (must instead use GFP_ATOMIC), </a:t>
            </a:r>
            <a:r>
              <a:rPr lang="en-IN" dirty="0" err="1"/>
              <a:t>mutex_lock</a:t>
            </a:r>
            <a:r>
              <a:rPr lang="en-IN" dirty="0"/>
              <a:t>(), </a:t>
            </a:r>
            <a:r>
              <a:rPr lang="en-IN" dirty="0" err="1"/>
              <a:t>schedule_timeout</a:t>
            </a:r>
            <a:r>
              <a:rPr lang="en-IN" dirty="0"/>
              <a:t>()</a:t>
            </a:r>
          </a:p>
          <a:p>
            <a:r>
              <a:rPr lang="en-IN" dirty="0"/>
              <a:t>Calling any sleeping function will usually cause a kernel deadlock </a:t>
            </a:r>
          </a:p>
          <a:p>
            <a:endParaRPr lang="en-IN" dirty="0"/>
          </a:p>
        </p:txBody>
      </p:sp>
      <p:sp>
        <p:nvSpPr>
          <p:cNvPr id="2" name="Footer Placeholder 1">
            <a:extLst>
              <a:ext uri="{FF2B5EF4-FFF2-40B4-BE49-F238E27FC236}">
                <a16:creationId xmlns:a16="http://schemas.microsoft.com/office/drawing/2014/main" id="{5EA44F6E-35EA-8D5C-9D62-096D59B50C07}"/>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0975617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F460F-D3E1-4D05-B136-A9859F106B7A}"/>
              </a:ext>
            </a:extLst>
          </p:cNvPr>
          <p:cNvSpPr>
            <a:spLocks noGrp="1"/>
          </p:cNvSpPr>
          <p:nvPr>
            <p:ph type="title"/>
          </p:nvPr>
        </p:nvSpPr>
        <p:spPr>
          <a:xfrm>
            <a:off x="838200" y="365125"/>
            <a:ext cx="10515600" cy="485775"/>
          </a:xfrm>
        </p:spPr>
        <p:txBody>
          <a:bodyPr>
            <a:normAutofit fontScale="90000"/>
          </a:bodyPr>
          <a:lstStyle/>
          <a:p>
            <a:r>
              <a:rPr lang="en-IN" dirty="0"/>
              <a:t>Freeing the Interrupt Handler</a:t>
            </a:r>
          </a:p>
        </p:txBody>
      </p:sp>
      <p:sp>
        <p:nvSpPr>
          <p:cNvPr id="3" name="Content Placeholder 2">
            <a:extLst>
              <a:ext uri="{FF2B5EF4-FFF2-40B4-BE49-F238E27FC236}">
                <a16:creationId xmlns:a16="http://schemas.microsoft.com/office/drawing/2014/main" id="{0342B74E-E1A1-403A-9CAE-99CC697B09F1}"/>
              </a:ext>
            </a:extLst>
          </p:cNvPr>
          <p:cNvSpPr>
            <a:spLocks noGrp="1"/>
          </p:cNvSpPr>
          <p:nvPr>
            <p:ph idx="1"/>
          </p:nvPr>
        </p:nvSpPr>
        <p:spPr>
          <a:xfrm>
            <a:off x="838200" y="1143000"/>
            <a:ext cx="10515600" cy="5033963"/>
          </a:xfrm>
        </p:spPr>
        <p:txBody>
          <a:bodyPr>
            <a:normAutofit/>
          </a:bodyPr>
          <a:lstStyle/>
          <a:p>
            <a:pPr marL="457200" lvl="1" indent="0">
              <a:buNone/>
            </a:pPr>
            <a:r>
              <a:rPr lang="en-IN" sz="2000" b="0" i="0" u="none" strike="noStrike" baseline="0" dirty="0">
                <a:latin typeface="Times New Roman" panose="02020603050405020304" pitchFamily="18" charset="0"/>
                <a:cs typeface="Times New Roman" panose="02020603050405020304" pitchFamily="18" charset="0"/>
              </a:rPr>
              <a:t>void </a:t>
            </a:r>
            <a:r>
              <a:rPr lang="en-IN" sz="2000" b="0" i="0" u="none" strike="noStrike" baseline="0" dirty="0" err="1">
                <a:latin typeface="Times New Roman" panose="02020603050405020304" pitchFamily="18" charset="0"/>
                <a:cs typeface="Times New Roman" panose="02020603050405020304" pitchFamily="18" charset="0"/>
              </a:rPr>
              <a:t>free_irq</a:t>
            </a:r>
            <a:r>
              <a:rPr lang="en-IN" sz="2000" b="0" i="0" u="none" strike="noStrike" baseline="0" dirty="0">
                <a:latin typeface="Times New Roman" panose="02020603050405020304" pitchFamily="18" charset="0"/>
                <a:cs typeface="Times New Roman" panose="02020603050405020304" pitchFamily="18" charset="0"/>
              </a:rPr>
              <a:t>(unsigned int </a:t>
            </a:r>
            <a:r>
              <a:rPr lang="en-IN" sz="2000" b="0" i="0" u="none" strike="noStrike" baseline="0" dirty="0" err="1">
                <a:latin typeface="Times New Roman" panose="02020603050405020304" pitchFamily="18" charset="0"/>
                <a:cs typeface="Times New Roman" panose="02020603050405020304" pitchFamily="18" charset="0"/>
              </a:rPr>
              <a:t>irq</a:t>
            </a:r>
            <a:r>
              <a:rPr lang="en-IN" sz="2000" b="0" i="0" u="none" strike="noStrike" baseline="0" dirty="0">
                <a:latin typeface="Times New Roman" panose="02020603050405020304" pitchFamily="18" charset="0"/>
                <a:cs typeface="Times New Roman" panose="02020603050405020304" pitchFamily="18" charset="0"/>
              </a:rPr>
              <a:t>, void *dev)</a:t>
            </a:r>
            <a:endParaRPr lang="en-IN" sz="2000" dirty="0">
              <a:latin typeface="Times New Roman" panose="02020603050405020304" pitchFamily="18" charset="0"/>
              <a:cs typeface="Times New Roman" panose="02020603050405020304" pitchFamily="18" charset="0"/>
            </a:endParaRP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If the specified interrupt line is not shared, this function removes the handler and disables the line. If the interrupt line is shared, the handler identified via dev is removed, but the interrupt line is disabled only when the last handler is removed.</a:t>
            </a:r>
          </a:p>
          <a:p>
            <a:pPr marL="0" indent="0" algn="l">
              <a:buNone/>
            </a:pPr>
            <a:endParaRPr lang="en-IN" sz="200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Example: </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if (</a:t>
            </a:r>
            <a:r>
              <a:rPr lang="en-IN" sz="2000" b="0" i="0" u="none" strike="noStrike" baseline="0" dirty="0" err="1">
                <a:latin typeface="Times New Roman" panose="02020603050405020304" pitchFamily="18" charset="0"/>
                <a:cs typeface="Times New Roman" panose="02020603050405020304" pitchFamily="18" charset="0"/>
              </a:rPr>
              <a:t>request_irq</a:t>
            </a:r>
            <a:r>
              <a:rPr lang="en-IN" sz="2000" b="0" i="0" u="none" strike="noStrike" baseline="0" dirty="0">
                <a:latin typeface="Times New Roman" panose="02020603050405020304" pitchFamily="18" charset="0"/>
                <a:cs typeface="Times New Roman" panose="02020603050405020304" pitchFamily="18" charset="0"/>
              </a:rPr>
              <a:t>(</a:t>
            </a:r>
            <a:r>
              <a:rPr lang="en-IN" sz="2000" b="0" i="0" u="none" strike="noStrike" baseline="0" dirty="0" err="1">
                <a:latin typeface="Times New Roman" panose="02020603050405020304" pitchFamily="18" charset="0"/>
                <a:cs typeface="Times New Roman" panose="02020603050405020304" pitchFamily="18" charset="0"/>
              </a:rPr>
              <a:t>irqn</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my_interrupt</a:t>
            </a:r>
            <a:r>
              <a:rPr lang="en-IN" sz="2000" b="0" i="0" u="none" strike="noStrike" baseline="0" dirty="0">
                <a:latin typeface="Times New Roman" panose="02020603050405020304" pitchFamily="18" charset="0"/>
                <a:cs typeface="Times New Roman" panose="02020603050405020304" pitchFamily="18" charset="0"/>
              </a:rPr>
              <a:t>, IRQF_SHARED, "</a:t>
            </a:r>
            <a:r>
              <a:rPr lang="en-IN" sz="2000" b="0" i="0" u="none" strike="noStrike" baseline="0" dirty="0" err="1">
                <a:latin typeface="Times New Roman" panose="02020603050405020304" pitchFamily="18" charset="0"/>
                <a:cs typeface="Times New Roman" panose="02020603050405020304" pitchFamily="18" charset="0"/>
              </a:rPr>
              <a:t>my_device</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my_dev</a:t>
            </a:r>
            <a:r>
              <a:rPr lang="en-IN" sz="20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2000" b="0" i="0" u="none" strike="noStrike" baseline="0" dirty="0" err="1">
                <a:latin typeface="Times New Roman" panose="02020603050405020304" pitchFamily="18" charset="0"/>
                <a:cs typeface="Times New Roman" panose="02020603050405020304" pitchFamily="18" charset="0"/>
              </a:rPr>
              <a:t>printk</a:t>
            </a:r>
            <a:r>
              <a:rPr lang="en-IN" sz="2000" b="0" i="0" u="none" strike="noStrike" baseline="0" dirty="0">
                <a:latin typeface="Times New Roman" panose="02020603050405020304" pitchFamily="18" charset="0"/>
                <a:cs typeface="Times New Roman" panose="02020603050405020304" pitchFamily="18" charset="0"/>
              </a:rPr>
              <a:t>(KERN_ERR "</a:t>
            </a:r>
            <a:r>
              <a:rPr lang="en-IN" sz="2000" b="0" i="0" u="none" strike="noStrike" baseline="0" dirty="0" err="1">
                <a:latin typeface="Times New Roman" panose="02020603050405020304" pitchFamily="18" charset="0"/>
                <a:cs typeface="Times New Roman" panose="02020603050405020304" pitchFamily="18" charset="0"/>
              </a:rPr>
              <a:t>my_device</a:t>
            </a:r>
            <a:r>
              <a:rPr lang="en-IN" sz="2000" b="0" i="0" u="none" strike="noStrike" baseline="0" dirty="0">
                <a:latin typeface="Times New Roman" panose="02020603050405020304" pitchFamily="18" charset="0"/>
                <a:cs typeface="Times New Roman" panose="02020603050405020304" pitchFamily="18" charset="0"/>
              </a:rPr>
              <a:t>: cannot register IRQ %d\n", </a:t>
            </a:r>
            <a:r>
              <a:rPr lang="en-IN" sz="2000" b="0" i="0" u="none" strike="noStrike" baseline="0" dirty="0" err="1">
                <a:latin typeface="Times New Roman" panose="02020603050405020304" pitchFamily="18" charset="0"/>
                <a:cs typeface="Times New Roman" panose="02020603050405020304" pitchFamily="18" charset="0"/>
              </a:rPr>
              <a:t>irqn</a:t>
            </a:r>
            <a:r>
              <a:rPr lang="en-IN" sz="20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return -EIO;</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marL="457200" lvl="1" indent="0">
              <a:buNone/>
            </a:pPr>
            <a:endParaRPr lang="en-IN" sz="2000" b="0" i="0" u="none" strike="noStrike" baseline="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rPr>
              <a:t>Implementing our own Interrupt Handler</a:t>
            </a:r>
          </a:p>
          <a:p>
            <a:pPr marL="457200" lvl="1" indent="0">
              <a:buNone/>
            </a:pPr>
            <a:endParaRPr lang="en-IN" sz="2000" b="0" i="0" u="none" strike="noStrike" baseline="0" dirty="0">
              <a:latin typeface="Times New Roman" panose="02020603050405020304" pitchFamily="18" charset="0"/>
              <a:cs typeface="Times New Roman" panose="02020603050405020304" pitchFamily="18" charset="0"/>
            </a:endParaRPr>
          </a:p>
          <a:p>
            <a:pPr marL="457200" lvl="1" indent="0">
              <a:buNone/>
            </a:pPr>
            <a:r>
              <a:rPr lang="en-IN" sz="2000" dirty="0">
                <a:latin typeface="Times New Roman" panose="02020603050405020304" pitchFamily="18" charset="0"/>
                <a:cs typeface="Times New Roman" panose="02020603050405020304" pitchFamily="18" charset="0"/>
                <a:hlinkClick r:id="rId2"/>
              </a:rPr>
              <a:t>Interrupt Example Program in Linux Kernel ⋆ </a:t>
            </a:r>
            <a:r>
              <a:rPr lang="en-IN" sz="2000" dirty="0" err="1">
                <a:latin typeface="Times New Roman" panose="02020603050405020304" pitchFamily="18" charset="0"/>
                <a:cs typeface="Times New Roman" panose="02020603050405020304" pitchFamily="18" charset="0"/>
                <a:hlinkClick r:id="rId2"/>
              </a:rPr>
              <a:t>EmbeTronicX</a:t>
            </a:r>
            <a:endParaRPr lang="en-IN" sz="2000" b="0" i="0" u="none" strike="noStrike" baseline="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CD318AB0-2AB0-E2D1-ACCA-B5B8A51279E2}"/>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821718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9AC39-E59B-494D-B3EA-DEE00287634E}"/>
              </a:ext>
            </a:extLst>
          </p:cNvPr>
          <p:cNvSpPr>
            <a:spLocks noGrp="1"/>
          </p:cNvSpPr>
          <p:nvPr>
            <p:ph type="title"/>
          </p:nvPr>
        </p:nvSpPr>
        <p:spPr>
          <a:xfrm>
            <a:off x="838200" y="365125"/>
            <a:ext cx="10515600" cy="612775"/>
          </a:xfrm>
        </p:spPr>
        <p:txBody>
          <a:bodyPr>
            <a:normAutofit fontScale="90000"/>
          </a:bodyPr>
          <a:lstStyle/>
          <a:p>
            <a:r>
              <a:rPr lang="en-IN" dirty="0"/>
              <a:t>Writing an Interrupt Handler</a:t>
            </a:r>
          </a:p>
        </p:txBody>
      </p:sp>
      <p:sp>
        <p:nvSpPr>
          <p:cNvPr id="3" name="Content Placeholder 2">
            <a:extLst>
              <a:ext uri="{FF2B5EF4-FFF2-40B4-BE49-F238E27FC236}">
                <a16:creationId xmlns:a16="http://schemas.microsoft.com/office/drawing/2014/main" id="{790F723D-5366-40CC-91A9-0FDC58A05C5A}"/>
              </a:ext>
            </a:extLst>
          </p:cNvPr>
          <p:cNvSpPr>
            <a:spLocks noGrp="1"/>
          </p:cNvSpPr>
          <p:nvPr>
            <p:ph idx="1"/>
          </p:nvPr>
        </p:nvSpPr>
        <p:spPr>
          <a:xfrm>
            <a:off x="838200" y="1092200"/>
            <a:ext cx="10515600" cy="5084763"/>
          </a:xfrm>
        </p:spPr>
        <p:txBody>
          <a:bodyPr>
            <a:normAutofit/>
          </a:bodyPr>
          <a:lstStyle/>
          <a:p>
            <a:pPr marL="0" indent="0" algn="l">
              <a:buNone/>
            </a:pPr>
            <a:r>
              <a:rPr lang="en-IN" sz="2000" b="0" i="0" u="none" strike="noStrike" baseline="0" dirty="0">
                <a:latin typeface="Times New Roman" panose="02020603050405020304" pitchFamily="18" charset="0"/>
                <a:cs typeface="Times New Roman" panose="02020603050405020304" pitchFamily="18" charset="0"/>
              </a:rPr>
              <a:t>The following is a declaration of an interrupt handler:</a:t>
            </a:r>
          </a:p>
          <a:p>
            <a:pPr algn="l"/>
            <a:r>
              <a:rPr lang="en-IN" sz="2000" b="0" i="0" u="none" strike="noStrike" baseline="0" dirty="0">
                <a:latin typeface="Times New Roman" panose="02020603050405020304" pitchFamily="18" charset="0"/>
                <a:cs typeface="Times New Roman" panose="02020603050405020304" pitchFamily="18" charset="0"/>
              </a:rPr>
              <a:t>static </a:t>
            </a:r>
            <a:r>
              <a:rPr lang="en-IN" sz="2000" b="0" i="0" u="none" strike="noStrike" baseline="0" dirty="0" err="1">
                <a:latin typeface="Times New Roman" panose="02020603050405020304" pitchFamily="18" charset="0"/>
                <a:cs typeface="Times New Roman" panose="02020603050405020304" pitchFamily="18" charset="0"/>
              </a:rPr>
              <a:t>irqreturn_t</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intr_handler</a:t>
            </a:r>
            <a:r>
              <a:rPr lang="en-IN" sz="2000" b="0" i="0" u="none" strike="noStrike" baseline="0" dirty="0">
                <a:latin typeface="Times New Roman" panose="02020603050405020304" pitchFamily="18" charset="0"/>
                <a:cs typeface="Times New Roman" panose="02020603050405020304" pitchFamily="18" charset="0"/>
              </a:rPr>
              <a:t>(int </a:t>
            </a:r>
            <a:r>
              <a:rPr lang="en-IN" sz="2000" b="0" i="0" u="none" strike="noStrike" baseline="0" dirty="0" err="1">
                <a:latin typeface="Times New Roman" panose="02020603050405020304" pitchFamily="18" charset="0"/>
                <a:cs typeface="Times New Roman" panose="02020603050405020304" pitchFamily="18" charset="0"/>
              </a:rPr>
              <a:t>irq</a:t>
            </a:r>
            <a:r>
              <a:rPr lang="en-IN" sz="2000" b="0" i="0" u="none" strike="noStrike" baseline="0" dirty="0">
                <a:latin typeface="Times New Roman" panose="02020603050405020304" pitchFamily="18" charset="0"/>
                <a:cs typeface="Times New Roman" panose="02020603050405020304" pitchFamily="18" charset="0"/>
              </a:rPr>
              <a:t>, void *dev)</a:t>
            </a:r>
          </a:p>
          <a:p>
            <a:pPr algn="l"/>
            <a:endParaRPr lang="en-IN" sz="2000" dirty="0">
              <a:latin typeface="Times New Roman" panose="02020603050405020304" pitchFamily="18" charset="0"/>
              <a:cs typeface="Times New Roman" panose="02020603050405020304" pitchFamily="18" charset="0"/>
            </a:endParaRPr>
          </a:p>
          <a:p>
            <a:pPr marL="0" indent="0" algn="l">
              <a:buNone/>
            </a:pPr>
            <a:r>
              <a:rPr lang="en-IN" sz="2000" b="0" i="0" u="none" strike="noStrike" baseline="0" dirty="0" err="1">
                <a:latin typeface="Times New Roman" panose="02020603050405020304" pitchFamily="18" charset="0"/>
                <a:cs typeface="Times New Roman" panose="02020603050405020304" pitchFamily="18" charset="0"/>
              </a:rPr>
              <a:t>Irqreturn_t</a:t>
            </a:r>
            <a:r>
              <a:rPr lang="en-IN" sz="2000" b="0" i="0" u="none" strike="noStrike" baseline="0" dirty="0">
                <a:latin typeface="Times New Roman" panose="02020603050405020304" pitchFamily="18" charset="0"/>
                <a:cs typeface="Times New Roman" panose="02020603050405020304" pitchFamily="18" charset="0"/>
              </a:rPr>
              <a:t> is a special return value</a:t>
            </a:r>
          </a:p>
          <a:p>
            <a:pPr marL="0" indent="0" algn="l">
              <a:buNone/>
            </a:pPr>
            <a:r>
              <a:rPr lang="en-IN" sz="2000" dirty="0" err="1">
                <a:latin typeface="Times New Roman" panose="02020603050405020304" pitchFamily="18" charset="0"/>
                <a:cs typeface="Times New Roman" panose="02020603050405020304" pitchFamily="18" charset="0"/>
              </a:rPr>
              <a:t>Request_irq</a:t>
            </a:r>
            <a:r>
              <a:rPr lang="en-IN" sz="2000" dirty="0">
                <a:latin typeface="Times New Roman" panose="02020603050405020304" pitchFamily="18" charset="0"/>
                <a:cs typeface="Times New Roman" panose="02020603050405020304" pitchFamily="18" charset="0"/>
              </a:rPr>
              <a:t> returns IRQ_HANDLED if from the device drivers and success</a:t>
            </a:r>
          </a:p>
          <a:p>
            <a:pPr marL="0" indent="0" algn="l">
              <a:buNone/>
            </a:pPr>
            <a:r>
              <a:rPr lang="en-IN" sz="2000" dirty="0">
                <a:latin typeface="Times New Roman" panose="02020603050405020304" pitchFamily="18" charset="0"/>
                <a:cs typeface="Times New Roman" panose="02020603050405020304" pitchFamily="18" charset="0"/>
              </a:rPr>
              <a:t>else return IRQ_NONE on failure. </a:t>
            </a:r>
            <a:endParaRPr lang="en-IN" sz="2000" b="0" i="0" u="none" strike="noStrike" baseline="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marL="0" indent="0" algn="l">
              <a:buNone/>
            </a:pP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1DA1C0A9-CC8D-DD32-4544-B962B2BBFE0A}"/>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353666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098B-AC31-0515-0079-55E753A37912}"/>
              </a:ext>
            </a:extLst>
          </p:cNvPr>
          <p:cNvSpPr>
            <a:spLocks noGrp="1"/>
          </p:cNvSpPr>
          <p:nvPr>
            <p:ph type="title"/>
          </p:nvPr>
        </p:nvSpPr>
        <p:spPr/>
        <p:txBody>
          <a:bodyPr/>
          <a:lstStyle/>
          <a:p>
            <a:r>
              <a:rPr lang="en-IN" dirty="0"/>
              <a:t>Shared handlers</a:t>
            </a:r>
          </a:p>
        </p:txBody>
      </p:sp>
      <p:sp>
        <p:nvSpPr>
          <p:cNvPr id="3" name="Content Placeholder 2">
            <a:extLst>
              <a:ext uri="{FF2B5EF4-FFF2-40B4-BE49-F238E27FC236}">
                <a16:creationId xmlns:a16="http://schemas.microsoft.com/office/drawing/2014/main" id="{695BF512-BDA6-4F11-0170-21E8F7A5CA2B}"/>
              </a:ext>
            </a:extLst>
          </p:cNvPr>
          <p:cNvSpPr>
            <a:spLocks noGrp="1"/>
          </p:cNvSpPr>
          <p:nvPr>
            <p:ph idx="1"/>
          </p:nvPr>
        </p:nvSpPr>
        <p:spPr/>
        <p:txBody>
          <a:bodyPr>
            <a:normAutofit/>
          </a:bodyPr>
          <a:lstStyle/>
          <a:p>
            <a:pPr marL="0" indent="0" algn="l">
              <a:buNone/>
            </a:pP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 shared handler is registered and executed much like a nonshared handler. Following are </a:t>
            </a:r>
            <a:r>
              <a:rPr lang="en-IN" sz="2000" b="0" i="0" u="none" strike="noStrike" baseline="0" dirty="0">
                <a:latin typeface="Tahoma" panose="020B0604030504040204" pitchFamily="34" charset="0"/>
                <a:ea typeface="Tahoma" panose="020B0604030504040204" pitchFamily="34" charset="0"/>
                <a:cs typeface="Tahoma" panose="020B0604030504040204" pitchFamily="34" charset="0"/>
              </a:rPr>
              <a:t>three main differences:</a:t>
            </a:r>
          </a:p>
          <a:p>
            <a:pPr algn="l"/>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The IRQF_SHARED flag must be set in the flags argument to </a:t>
            </a:r>
            <a:r>
              <a:rPr lang="en-US" sz="2000" b="0" i="0" u="none" strike="noStrike" baseline="0" dirty="0" err="1">
                <a:latin typeface="Tahoma" panose="020B0604030504040204" pitchFamily="34" charset="0"/>
                <a:ea typeface="Tahoma" panose="020B0604030504040204" pitchFamily="34" charset="0"/>
                <a:cs typeface="Tahoma" panose="020B0604030504040204" pitchFamily="34" charset="0"/>
              </a:rPr>
              <a:t>request_irq</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a:t>
            </a:r>
          </a:p>
          <a:p>
            <a:pPr algn="l"/>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The dev argument must be unique to each registered </a:t>
            </a:r>
            <a:r>
              <a:rPr lang="en-US" sz="2000" b="0" i="0" u="none" strike="noStrike" baseline="0" dirty="0" err="1">
                <a:latin typeface="Tahoma" panose="020B0604030504040204" pitchFamily="34" charset="0"/>
                <a:ea typeface="Tahoma" panose="020B0604030504040204" pitchFamily="34" charset="0"/>
                <a:cs typeface="Tahoma" panose="020B0604030504040204" pitchFamily="34" charset="0"/>
              </a:rPr>
              <a:t>handler.A</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pointer to any per-device structure is sufficient; a common choice is the device structure as it is both unique and potentially useful to the </a:t>
            </a:r>
            <a:r>
              <a:rPr lang="en-US" sz="2000" b="0" i="0" u="none" strike="noStrike" baseline="0" dirty="0" err="1">
                <a:latin typeface="Tahoma" panose="020B0604030504040204" pitchFamily="34" charset="0"/>
                <a:ea typeface="Tahoma" panose="020B0604030504040204" pitchFamily="34" charset="0"/>
                <a:cs typeface="Tahoma" panose="020B0604030504040204" pitchFamily="34" charset="0"/>
              </a:rPr>
              <a:t>handler.You</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a:t>
            </a:r>
            <a:r>
              <a:rPr lang="en-US" sz="2000" b="0" i="1" u="none" strike="noStrike" baseline="0" dirty="0">
                <a:latin typeface="Tahoma" panose="020B0604030504040204" pitchFamily="34" charset="0"/>
                <a:ea typeface="Tahoma" panose="020B0604030504040204" pitchFamily="34" charset="0"/>
                <a:cs typeface="Tahoma" panose="020B0604030504040204" pitchFamily="34" charset="0"/>
              </a:rPr>
              <a:t>cannot </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pass NULL for a shared </a:t>
            </a:r>
            <a:r>
              <a:rPr lang="en-IN" sz="2000" b="0" i="0" u="none" strike="noStrike" baseline="0" dirty="0">
                <a:latin typeface="Tahoma" panose="020B0604030504040204" pitchFamily="34" charset="0"/>
                <a:ea typeface="Tahoma" panose="020B0604030504040204" pitchFamily="34" charset="0"/>
                <a:cs typeface="Tahoma" panose="020B0604030504040204" pitchFamily="34" charset="0"/>
              </a:rPr>
              <a:t>handler!</a:t>
            </a:r>
          </a:p>
          <a:p>
            <a:pPr algn="l"/>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The interrupt handler must be capable of distinguishing whether its device actually generated an </a:t>
            </a:r>
            <a:r>
              <a:rPr lang="en-US" sz="2000" b="0" i="0" u="none" strike="noStrike" baseline="0" dirty="0" err="1">
                <a:latin typeface="Tahoma" panose="020B0604030504040204" pitchFamily="34" charset="0"/>
                <a:ea typeface="Tahoma" panose="020B0604030504040204" pitchFamily="34" charset="0"/>
                <a:cs typeface="Tahoma" panose="020B0604030504040204" pitchFamily="34" charset="0"/>
              </a:rPr>
              <a:t>interrupt.This</a:t>
            </a:r>
            <a:r>
              <a:rPr lang="en-US" sz="2000" b="0" i="0" u="none" strike="noStrike" baseline="0" dirty="0">
                <a:latin typeface="Tahoma" panose="020B0604030504040204" pitchFamily="34" charset="0"/>
                <a:ea typeface="Tahoma" panose="020B0604030504040204" pitchFamily="34" charset="0"/>
                <a:cs typeface="Tahoma" panose="020B0604030504040204" pitchFamily="34" charset="0"/>
              </a:rPr>
              <a:t> requires both hardware support and associated logic in the interrupt handler. If the hardware did not offer this capability, there would be no way for the interrupt handler to know whether its associated device or some other device sharing the line caused the interrupt.</a:t>
            </a:r>
            <a:endParaRPr lang="en-IN" sz="2000" dirty="0">
              <a:latin typeface="Tahoma" panose="020B0604030504040204" pitchFamily="34" charset="0"/>
              <a:ea typeface="Tahoma" panose="020B0604030504040204" pitchFamily="34" charset="0"/>
              <a:cs typeface="Tahoma" panose="020B0604030504040204" pitchFamily="34" charset="0"/>
            </a:endParaRPr>
          </a:p>
        </p:txBody>
      </p:sp>
      <p:sp>
        <p:nvSpPr>
          <p:cNvPr id="4" name="Footer Placeholder 3">
            <a:extLst>
              <a:ext uri="{FF2B5EF4-FFF2-40B4-BE49-F238E27FC236}">
                <a16:creationId xmlns:a16="http://schemas.microsoft.com/office/drawing/2014/main" id="{FC60DE9A-2938-20A8-571E-2535EBAEABD3}"/>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560385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E0706-489F-CDD1-7435-8C5A9318DADD}"/>
              </a:ext>
            </a:extLst>
          </p:cNvPr>
          <p:cNvSpPr>
            <a:spLocks noGrp="1"/>
          </p:cNvSpPr>
          <p:nvPr>
            <p:ph type="title"/>
          </p:nvPr>
        </p:nvSpPr>
        <p:spPr/>
        <p:txBody>
          <a:bodyPr/>
          <a:lstStyle/>
          <a:p>
            <a:r>
              <a:rPr lang="en-IN" dirty="0"/>
              <a:t>Interrupt Stack</a:t>
            </a:r>
          </a:p>
        </p:txBody>
      </p:sp>
      <p:sp>
        <p:nvSpPr>
          <p:cNvPr id="3" name="Content Placeholder 2">
            <a:extLst>
              <a:ext uri="{FF2B5EF4-FFF2-40B4-BE49-F238E27FC236}">
                <a16:creationId xmlns:a16="http://schemas.microsoft.com/office/drawing/2014/main" id="{9F698531-6BA0-20AA-EED2-4D0BC2EA2236}"/>
              </a:ext>
            </a:extLst>
          </p:cNvPr>
          <p:cNvSpPr>
            <a:spLocks noGrp="1"/>
          </p:cNvSpPr>
          <p:nvPr>
            <p:ph idx="1"/>
          </p:nvPr>
        </p:nvSpPr>
        <p:spPr/>
        <p:txBody>
          <a:bodyPr>
            <a:normAutofit/>
          </a:bodyPr>
          <a:lstStyle/>
          <a:p>
            <a:pPr algn="l"/>
            <a:r>
              <a:rPr lang="en-IN" sz="2400" b="0" i="0" u="none" strike="noStrike" baseline="0" dirty="0">
                <a:latin typeface="Bembo" panose="02020502050201020203" pitchFamily="18" charset="0"/>
              </a:rPr>
              <a:t>Historically, interrupt </a:t>
            </a:r>
            <a:r>
              <a:rPr lang="en-US" sz="2400" b="0" i="0" u="none" strike="noStrike" baseline="0" dirty="0">
                <a:latin typeface="Bembo" panose="02020502050201020203" pitchFamily="18" charset="0"/>
              </a:rPr>
              <a:t>handlers did not receive their own stacks. Instead, they would share the stack of the process that they interrupted.</a:t>
            </a:r>
          </a:p>
          <a:p>
            <a:pPr algn="l"/>
            <a:r>
              <a:rPr lang="en-US" sz="2400" b="0" i="0" u="none" strike="noStrike" baseline="0" dirty="0">
                <a:latin typeface="Bembo" panose="02020502050201020203" pitchFamily="18" charset="0"/>
              </a:rPr>
              <a:t>Early in the 2.6 kernel process, an option was added to reduce the stack size from two pages down to one, providing only a 4KB stack on 32-bit systems. This reduced memory pressure because every process on the system previously needed two pages of contiguous, </a:t>
            </a:r>
            <a:r>
              <a:rPr lang="en-US" sz="2400" b="0" i="0" u="none" strike="noStrike" baseline="0" dirty="0" err="1">
                <a:latin typeface="Bembo" panose="02020502050201020203" pitchFamily="18" charset="0"/>
              </a:rPr>
              <a:t>nonswappable</a:t>
            </a:r>
            <a:r>
              <a:rPr lang="en-US" sz="2400" b="0" i="0" u="none" strike="noStrike" baseline="0" dirty="0">
                <a:latin typeface="Bembo" panose="02020502050201020203" pitchFamily="18" charset="0"/>
              </a:rPr>
              <a:t> kernel memory. To cope with the reduced stack size, interrupt handlers were given their own stack, one stack per processor, one page in </a:t>
            </a:r>
            <a:r>
              <a:rPr lang="en-US" sz="2400" b="0" i="0" u="none" strike="noStrike" baseline="0" dirty="0" err="1">
                <a:latin typeface="Bembo" panose="02020502050201020203" pitchFamily="18" charset="0"/>
              </a:rPr>
              <a:t>size.This</a:t>
            </a:r>
            <a:r>
              <a:rPr lang="en-US" sz="2400" b="0" i="0" u="none" strike="noStrike" baseline="0" dirty="0">
                <a:latin typeface="Bembo" panose="02020502050201020203" pitchFamily="18" charset="0"/>
              </a:rPr>
              <a:t> stack is referred to as the </a:t>
            </a:r>
            <a:r>
              <a:rPr lang="en-US" sz="2400" b="0" i="1" u="none" strike="noStrike" baseline="0" dirty="0">
                <a:latin typeface="Bembo-Italic"/>
              </a:rPr>
              <a:t>interrupt stack</a:t>
            </a:r>
            <a:r>
              <a:rPr lang="en-US" sz="2400" b="0" i="0" u="none" strike="noStrike" baseline="0" dirty="0">
                <a:latin typeface="Bembo" panose="02020502050201020203" pitchFamily="18" charset="0"/>
              </a:rPr>
              <a:t>.</a:t>
            </a:r>
            <a:endParaRPr lang="en-IN" sz="3600" dirty="0"/>
          </a:p>
        </p:txBody>
      </p:sp>
      <p:sp>
        <p:nvSpPr>
          <p:cNvPr id="4" name="Footer Placeholder 3">
            <a:extLst>
              <a:ext uri="{FF2B5EF4-FFF2-40B4-BE49-F238E27FC236}">
                <a16:creationId xmlns:a16="http://schemas.microsoft.com/office/drawing/2014/main" id="{7B37A378-3C4B-652F-CF11-576496878261}"/>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3881491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90584-D49E-49B2-A7FE-4495AA355A90}"/>
              </a:ext>
            </a:extLst>
          </p:cNvPr>
          <p:cNvSpPr>
            <a:spLocks noGrp="1"/>
          </p:cNvSpPr>
          <p:nvPr>
            <p:ph type="title"/>
          </p:nvPr>
        </p:nvSpPr>
        <p:spPr>
          <a:xfrm>
            <a:off x="838200" y="0"/>
            <a:ext cx="10515600" cy="460375"/>
          </a:xfrm>
        </p:spPr>
        <p:txBody>
          <a:bodyPr>
            <a:normAutofit fontScale="90000"/>
          </a:bodyPr>
          <a:lstStyle/>
          <a:p>
            <a:r>
              <a:rPr lang="en-IN" dirty="0"/>
              <a:t>/proc/interrupts</a:t>
            </a:r>
          </a:p>
        </p:txBody>
      </p:sp>
      <p:sp>
        <p:nvSpPr>
          <p:cNvPr id="3" name="Content Placeholder 2">
            <a:extLst>
              <a:ext uri="{FF2B5EF4-FFF2-40B4-BE49-F238E27FC236}">
                <a16:creationId xmlns:a16="http://schemas.microsoft.com/office/drawing/2014/main" id="{E7FA5538-618D-4B38-A1A5-23EC363E3477}"/>
              </a:ext>
            </a:extLst>
          </p:cNvPr>
          <p:cNvSpPr>
            <a:spLocks noGrp="1"/>
          </p:cNvSpPr>
          <p:nvPr>
            <p:ph sz="half" idx="1"/>
          </p:nvPr>
        </p:nvSpPr>
        <p:spPr>
          <a:xfrm>
            <a:off x="139700" y="690562"/>
            <a:ext cx="6819900" cy="5486401"/>
          </a:xfrm>
        </p:spPr>
        <p:txBody>
          <a:bodyPr/>
          <a:lstStyle/>
          <a:p>
            <a:r>
              <a:rPr lang="en-IN" dirty="0" err="1"/>
              <a:t>Procfs</a:t>
            </a:r>
            <a:r>
              <a:rPr lang="en-IN" dirty="0"/>
              <a:t> is a special virtual filesystem that can be mounted in your directory tree, allowing processes in </a:t>
            </a:r>
            <a:r>
              <a:rPr lang="en-IN" dirty="0" err="1"/>
              <a:t>userspace</a:t>
            </a:r>
            <a:r>
              <a:rPr lang="en-IN" dirty="0"/>
              <a:t> to read kernel information conveniently - using regular file I/O operations (like read and write).</a:t>
            </a:r>
          </a:p>
          <a:p>
            <a:r>
              <a:rPr lang="en-IN" dirty="0"/>
              <a:t>Col1: interrupt line</a:t>
            </a:r>
          </a:p>
          <a:p>
            <a:r>
              <a:rPr lang="en-IN" dirty="0"/>
              <a:t>Col2 : no. of interrupts received (in same CPU for cache locality)</a:t>
            </a:r>
          </a:p>
          <a:p>
            <a:r>
              <a:rPr lang="en-IN" dirty="0"/>
              <a:t>Col3: PIC name</a:t>
            </a:r>
          </a:p>
          <a:p>
            <a:r>
              <a:rPr lang="en-IN" dirty="0"/>
              <a:t>Col 4: device name</a:t>
            </a:r>
          </a:p>
          <a:p>
            <a:endParaRPr lang="en-IN" dirty="0"/>
          </a:p>
          <a:p>
            <a:endParaRPr lang="en-IN" dirty="0"/>
          </a:p>
        </p:txBody>
      </p:sp>
      <p:sp>
        <p:nvSpPr>
          <p:cNvPr id="7" name="Content Placeholder 6">
            <a:extLst>
              <a:ext uri="{FF2B5EF4-FFF2-40B4-BE49-F238E27FC236}">
                <a16:creationId xmlns:a16="http://schemas.microsoft.com/office/drawing/2014/main" id="{F0B29124-7B4D-4A41-99C1-8C3A675B9DA6}"/>
              </a:ext>
            </a:extLst>
          </p:cNvPr>
          <p:cNvSpPr>
            <a:spLocks noGrp="1"/>
          </p:cNvSpPr>
          <p:nvPr>
            <p:ph sz="half" idx="2"/>
          </p:nvPr>
        </p:nvSpPr>
        <p:spPr>
          <a:xfrm>
            <a:off x="7340600" y="1825625"/>
            <a:ext cx="4013200" cy="4351338"/>
          </a:xfrm>
        </p:spPr>
        <p:txBody>
          <a:bodyPr/>
          <a:lstStyle/>
          <a:p>
            <a:endParaRPr lang="en-IN" dirty="0"/>
          </a:p>
        </p:txBody>
      </p:sp>
      <p:pic>
        <p:nvPicPr>
          <p:cNvPr id="6" name="Picture 5">
            <a:extLst>
              <a:ext uri="{FF2B5EF4-FFF2-40B4-BE49-F238E27FC236}">
                <a16:creationId xmlns:a16="http://schemas.microsoft.com/office/drawing/2014/main" id="{1E83F9B0-0604-4AFB-8487-170A12217937}"/>
              </a:ext>
            </a:extLst>
          </p:cNvPr>
          <p:cNvPicPr>
            <a:picLocks noChangeAspect="1"/>
          </p:cNvPicPr>
          <p:nvPr/>
        </p:nvPicPr>
        <p:blipFill>
          <a:blip r:embed="rId2"/>
          <a:stretch>
            <a:fillRect/>
          </a:stretch>
        </p:blipFill>
        <p:spPr>
          <a:xfrm>
            <a:off x="6813550" y="230187"/>
            <a:ext cx="5378450" cy="5160963"/>
          </a:xfrm>
          <a:prstGeom prst="rect">
            <a:avLst/>
          </a:prstGeom>
        </p:spPr>
      </p:pic>
      <p:sp>
        <p:nvSpPr>
          <p:cNvPr id="4" name="Footer Placeholder 3">
            <a:extLst>
              <a:ext uri="{FF2B5EF4-FFF2-40B4-BE49-F238E27FC236}">
                <a16:creationId xmlns:a16="http://schemas.microsoft.com/office/drawing/2014/main" id="{0F43C945-2A03-9C60-CCE4-577F78CE1CC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80457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B611DF-DC62-4FCA-B7E3-A316AE430EA2}"/>
              </a:ext>
            </a:extLst>
          </p:cNvPr>
          <p:cNvSpPr>
            <a:spLocks noGrp="1"/>
          </p:cNvSpPr>
          <p:nvPr>
            <p:ph type="title"/>
          </p:nvPr>
        </p:nvSpPr>
        <p:spPr/>
        <p:txBody>
          <a:bodyPr/>
          <a:lstStyle/>
          <a:p>
            <a:r>
              <a:rPr lang="en-IN" dirty="0"/>
              <a:t>Disabling Interrupts</a:t>
            </a:r>
          </a:p>
        </p:txBody>
      </p:sp>
      <p:sp>
        <p:nvSpPr>
          <p:cNvPr id="6" name="Content Placeholder 5">
            <a:extLst>
              <a:ext uri="{FF2B5EF4-FFF2-40B4-BE49-F238E27FC236}">
                <a16:creationId xmlns:a16="http://schemas.microsoft.com/office/drawing/2014/main" id="{8031A76A-6E4F-4A77-8C0B-77CB14C64D15}"/>
              </a:ext>
            </a:extLst>
          </p:cNvPr>
          <p:cNvSpPr>
            <a:spLocks noGrp="1"/>
          </p:cNvSpPr>
          <p:nvPr>
            <p:ph idx="1"/>
          </p:nvPr>
        </p:nvSpPr>
        <p:spPr/>
        <p:txBody>
          <a:bodyPr/>
          <a:lstStyle/>
          <a:p>
            <a:pPr marL="0" indent="0" algn="just">
              <a:buNone/>
            </a:pPr>
            <a:r>
              <a:rPr lang="en-IN" dirty="0"/>
              <a:t>Disable Interrupt at the Interrupt Controller. </a:t>
            </a:r>
            <a:r>
              <a:rPr lang="en-IN" b="0" i="0" dirty="0">
                <a:solidFill>
                  <a:srgbClr val="232629"/>
                </a:solidFill>
                <a:effectLst/>
                <a:latin typeface="-apple-system"/>
              </a:rPr>
              <a:t>If you have disabled interrupt at this level, the interrupt wouldn't be passed to internal interrupt controller pipeline. It would not be prioritized, it would not be routed to the destination CPU.</a:t>
            </a:r>
            <a:endParaRPr lang="en-IN" dirty="0"/>
          </a:p>
          <a:p>
            <a:pPr marL="0" indent="0">
              <a:buNone/>
            </a:pPr>
            <a:r>
              <a:rPr lang="en-IN" dirty="0" err="1"/>
              <a:t>Eg</a:t>
            </a:r>
            <a:r>
              <a:rPr lang="en-IN" dirty="0"/>
              <a:t>: </a:t>
            </a:r>
            <a:r>
              <a:rPr lang="en-IN" dirty="0" err="1"/>
              <a:t>disable_irq</a:t>
            </a:r>
            <a:r>
              <a:rPr lang="en-IN" dirty="0"/>
              <a:t>(</a:t>
            </a:r>
            <a:r>
              <a:rPr lang="en-IN" dirty="0" err="1"/>
              <a:t>irq_clk</a:t>
            </a:r>
            <a:r>
              <a:rPr lang="en-IN" dirty="0"/>
              <a:t>);</a:t>
            </a:r>
          </a:p>
          <a:p>
            <a:pPr marL="0" indent="0">
              <a:buNone/>
            </a:pPr>
            <a:endParaRPr lang="en-IN" dirty="0"/>
          </a:p>
          <a:p>
            <a:pPr marL="0" indent="0">
              <a:buNone/>
            </a:pPr>
            <a:r>
              <a:rPr lang="en-IN" dirty="0">
                <a:solidFill>
                  <a:srgbClr val="232629"/>
                </a:solidFill>
                <a:latin typeface="-apple-system"/>
              </a:rPr>
              <a:t>D</a:t>
            </a:r>
            <a:r>
              <a:rPr lang="en-IN" b="0" i="0" dirty="0">
                <a:solidFill>
                  <a:srgbClr val="232629"/>
                </a:solidFill>
                <a:effectLst/>
                <a:latin typeface="-apple-system"/>
              </a:rPr>
              <a:t>isables all interrupts at the level of CPU IRQ interface.</a:t>
            </a:r>
          </a:p>
          <a:p>
            <a:pPr marL="0" indent="0">
              <a:buNone/>
            </a:pPr>
            <a:r>
              <a:rPr lang="en-IN" dirty="0" err="1">
                <a:solidFill>
                  <a:srgbClr val="232629"/>
                </a:solidFill>
                <a:latin typeface="-apple-system"/>
              </a:rPr>
              <a:t>Eg</a:t>
            </a:r>
            <a:r>
              <a:rPr lang="en-IN" dirty="0">
                <a:solidFill>
                  <a:srgbClr val="232629"/>
                </a:solidFill>
                <a:latin typeface="-apple-system"/>
              </a:rPr>
              <a:t>: </a:t>
            </a:r>
            <a:r>
              <a:rPr lang="en-IN" dirty="0" err="1">
                <a:solidFill>
                  <a:srgbClr val="232629"/>
                </a:solidFill>
                <a:latin typeface="-apple-system"/>
              </a:rPr>
              <a:t>local_irq_save</a:t>
            </a:r>
            <a:r>
              <a:rPr lang="en-IN" dirty="0">
                <a:solidFill>
                  <a:srgbClr val="232629"/>
                </a:solidFill>
                <a:latin typeface="-apple-system"/>
              </a:rPr>
              <a:t>(flags);</a:t>
            </a:r>
            <a:endParaRPr lang="en-IN" dirty="0"/>
          </a:p>
        </p:txBody>
      </p:sp>
      <p:sp>
        <p:nvSpPr>
          <p:cNvPr id="2" name="Footer Placeholder 1">
            <a:extLst>
              <a:ext uri="{FF2B5EF4-FFF2-40B4-BE49-F238E27FC236}">
                <a16:creationId xmlns:a16="http://schemas.microsoft.com/office/drawing/2014/main" id="{545E2F62-3B6C-FCF1-387E-3D04FE0AAD5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93155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6A96931-9E0B-4131-A7FE-38DCF14A54D4}"/>
              </a:ext>
            </a:extLst>
          </p:cNvPr>
          <p:cNvSpPr>
            <a:spLocks noGrp="1"/>
          </p:cNvSpPr>
          <p:nvPr>
            <p:ph type="title"/>
          </p:nvPr>
        </p:nvSpPr>
        <p:spPr>
          <a:xfrm>
            <a:off x="838200" y="365125"/>
            <a:ext cx="10515600" cy="708301"/>
          </a:xfrm>
        </p:spPr>
        <p:txBody>
          <a:bodyPr/>
          <a:lstStyle/>
          <a:p>
            <a:r>
              <a:rPr lang="en-IN" dirty="0"/>
              <a:t>Interrupt Control</a:t>
            </a:r>
          </a:p>
        </p:txBody>
      </p:sp>
      <p:sp>
        <p:nvSpPr>
          <p:cNvPr id="6" name="Content Placeholder 5">
            <a:extLst>
              <a:ext uri="{FF2B5EF4-FFF2-40B4-BE49-F238E27FC236}">
                <a16:creationId xmlns:a16="http://schemas.microsoft.com/office/drawing/2014/main" id="{B3FBD8E7-1F2C-4BA1-BA13-33FFD7A33D24}"/>
              </a:ext>
            </a:extLst>
          </p:cNvPr>
          <p:cNvSpPr>
            <a:spLocks noGrp="1"/>
          </p:cNvSpPr>
          <p:nvPr>
            <p:ph idx="1"/>
          </p:nvPr>
        </p:nvSpPr>
        <p:spPr>
          <a:xfrm>
            <a:off x="838200" y="1192695"/>
            <a:ext cx="10515600" cy="5777947"/>
          </a:xfrm>
        </p:spPr>
        <p:txBody>
          <a:bodyPr>
            <a:normAutofit/>
          </a:bodyPr>
          <a:lstStyle/>
          <a:p>
            <a:pPr marL="0" indent="0" algn="just">
              <a:buNone/>
            </a:pPr>
            <a:r>
              <a:rPr lang="en-IN" sz="2400" b="0" i="0" dirty="0">
                <a:effectLst/>
                <a:latin typeface="Times New Roman" panose="02020603050405020304" pitchFamily="18" charset="0"/>
                <a:cs typeface="Times New Roman" panose="02020603050405020304" pitchFamily="18" charset="0"/>
              </a:rPr>
              <a:t>In the 2.6 kernel, you can turn off all interrupt processing on the current processor through any of the following two functions, which are defined in &lt;</a:t>
            </a:r>
            <a:r>
              <a:rPr lang="en-IN" sz="2400" b="0" i="0" dirty="0" err="1">
                <a:effectLst/>
                <a:latin typeface="Times New Roman" panose="02020603050405020304" pitchFamily="18" charset="0"/>
                <a:cs typeface="Times New Roman" panose="02020603050405020304" pitchFamily="18" charset="0"/>
              </a:rPr>
              <a:t>asm</a:t>
            </a:r>
            <a:r>
              <a:rPr lang="en-IN" sz="2400" b="0" i="0" dirty="0">
                <a:effectLst/>
                <a:latin typeface="Times New Roman" panose="02020603050405020304" pitchFamily="18" charset="0"/>
                <a:cs typeface="Times New Roman" panose="02020603050405020304" pitchFamily="18" charset="0"/>
              </a:rPr>
              <a:t>/</a:t>
            </a:r>
            <a:r>
              <a:rPr lang="en-IN" sz="2400" b="0" i="0" dirty="0" err="1">
                <a:effectLst/>
                <a:latin typeface="Times New Roman" panose="02020603050405020304" pitchFamily="18" charset="0"/>
                <a:cs typeface="Times New Roman" panose="02020603050405020304" pitchFamily="18" charset="0"/>
              </a:rPr>
              <a:t>system.h</a:t>
            </a:r>
            <a:r>
              <a:rPr lang="en-IN" sz="2400" b="0" i="0" dirty="0">
                <a:effectLst/>
                <a:latin typeface="Times New Roman" panose="02020603050405020304" pitchFamily="18" charset="0"/>
                <a:cs typeface="Times New Roman" panose="02020603050405020304" pitchFamily="18" charset="0"/>
              </a:rPr>
              <a:t>&gt; </a:t>
            </a:r>
          </a:p>
          <a:p>
            <a:pPr marL="0" indent="0" algn="just">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0" i="0" dirty="0">
                <a:effectLst/>
                <a:latin typeface="Times New Roman" panose="02020603050405020304" pitchFamily="18" charset="0"/>
                <a:cs typeface="Times New Roman" panose="02020603050405020304" pitchFamily="18" charset="0"/>
              </a:rPr>
              <a:t> void </a:t>
            </a:r>
            <a:r>
              <a:rPr lang="en-IN" sz="2400" b="1" i="0" dirty="0" err="1">
                <a:effectLst/>
                <a:latin typeface="Times New Roman" panose="02020603050405020304" pitchFamily="18" charset="0"/>
                <a:cs typeface="Times New Roman" panose="02020603050405020304" pitchFamily="18" charset="0"/>
              </a:rPr>
              <a:t>local_irq_save</a:t>
            </a:r>
            <a:r>
              <a:rPr lang="en-IN" sz="2400" b="0" i="0" dirty="0">
                <a:effectLst/>
                <a:latin typeface="Times New Roman" panose="02020603050405020304" pitchFamily="18" charset="0"/>
                <a:cs typeface="Times New Roman" panose="02020603050405020304" pitchFamily="18" charset="0"/>
              </a:rPr>
              <a:t> (unsigned long flags);</a:t>
            </a:r>
            <a:br>
              <a:rPr lang="en-IN" sz="2400" dirty="0">
                <a:latin typeface="Times New Roman" panose="02020603050405020304" pitchFamily="18" charset="0"/>
                <a:cs typeface="Times New Roman" panose="02020603050405020304" pitchFamily="18" charset="0"/>
              </a:rPr>
            </a:br>
            <a:r>
              <a:rPr lang="en-IN" sz="2400" b="0" i="0" dirty="0">
                <a:effectLst/>
                <a:latin typeface="Times New Roman" panose="02020603050405020304" pitchFamily="18" charset="0"/>
                <a:cs typeface="Times New Roman" panose="02020603050405020304" pitchFamily="18" charset="0"/>
              </a:rPr>
              <a:t> void </a:t>
            </a:r>
            <a:r>
              <a:rPr lang="en-IN" sz="2400" b="1" i="0" dirty="0" err="1">
                <a:effectLst/>
                <a:latin typeface="Times New Roman" panose="02020603050405020304" pitchFamily="18" charset="0"/>
                <a:cs typeface="Times New Roman" panose="02020603050405020304" pitchFamily="18" charset="0"/>
              </a:rPr>
              <a:t>local_irq_disable</a:t>
            </a:r>
            <a:r>
              <a:rPr lang="en-IN" sz="2400" b="0" i="0" dirty="0">
                <a:effectLst/>
                <a:latin typeface="Times New Roman" panose="02020603050405020304" pitchFamily="18" charset="0"/>
                <a:cs typeface="Times New Roman" panose="02020603050405020304" pitchFamily="18" charset="0"/>
              </a:rPr>
              <a:t> (void);</a:t>
            </a:r>
            <a:br>
              <a:rPr lang="en-IN" sz="2400" dirty="0">
                <a:latin typeface="Times New Roman" panose="02020603050405020304" pitchFamily="18" charset="0"/>
                <a:cs typeface="Times New Roman" panose="02020603050405020304" pitchFamily="18" charset="0"/>
              </a:rPr>
            </a:br>
            <a:r>
              <a:rPr lang="en-IN" sz="2400" b="0" i="0" dirty="0">
                <a:effectLst/>
                <a:latin typeface="Times New Roman" panose="02020603050405020304" pitchFamily="18" charset="0"/>
                <a:cs typeface="Times New Roman" panose="02020603050405020304" pitchFamily="18" charset="0"/>
              </a:rPr>
              <a:t> </a:t>
            </a:r>
          </a:p>
          <a:p>
            <a:pPr marL="0" indent="0">
              <a:buNone/>
            </a:pPr>
            <a:r>
              <a:rPr lang="en-IN" sz="2400" b="0" i="0" dirty="0">
                <a:effectLst/>
                <a:latin typeface="Times New Roman" panose="02020603050405020304" pitchFamily="18" charset="0"/>
                <a:cs typeface="Times New Roman" panose="02020603050405020304" pitchFamily="18" charset="0"/>
              </a:rPr>
              <a:t>The </a:t>
            </a:r>
            <a:r>
              <a:rPr lang="en-IN" sz="2400" b="0" i="0" dirty="0" err="1">
                <a:effectLst/>
                <a:latin typeface="Times New Roman" panose="02020603050405020304" pitchFamily="18" charset="0"/>
                <a:cs typeface="Times New Roman" panose="02020603050405020304" pitchFamily="18" charset="0"/>
              </a:rPr>
              <a:t>local_irq_disable</a:t>
            </a:r>
            <a:r>
              <a:rPr lang="en-IN" sz="2400" b="0" i="0" dirty="0">
                <a:effectLst/>
                <a:latin typeface="Times New Roman" panose="02020603050405020304" pitchFamily="18" charset="0"/>
                <a:cs typeface="Times New Roman" panose="02020603050405020304" pitchFamily="18" charset="0"/>
              </a:rPr>
              <a:t>() routine is dangerous if interrupts were already disabled prior to its invocation. The corresponding call to </a:t>
            </a:r>
            <a:r>
              <a:rPr lang="en-IN" sz="2400" b="0" i="0" dirty="0" err="1">
                <a:effectLst/>
                <a:latin typeface="Times New Roman" panose="02020603050405020304" pitchFamily="18" charset="0"/>
                <a:cs typeface="Times New Roman" panose="02020603050405020304" pitchFamily="18" charset="0"/>
              </a:rPr>
              <a:t>local_irq_enable</a:t>
            </a:r>
            <a:r>
              <a:rPr lang="en-IN" sz="2400" b="0" i="0" dirty="0">
                <a:effectLst/>
                <a:latin typeface="Times New Roman" panose="02020603050405020304" pitchFamily="18" charset="0"/>
                <a:cs typeface="Times New Roman" panose="02020603050405020304" pitchFamily="18" charset="0"/>
              </a:rPr>
              <a:t>() unconditionally enables interrupts, despite the fact that they were off to begin with. Instead, a mechanism is needed to restore interrupts to a previous state.</a:t>
            </a:r>
          </a:p>
          <a:p>
            <a:pPr marL="0" indent="0" algn="just">
              <a:buNone/>
            </a:pPr>
            <a:r>
              <a:rPr lang="en-IN" sz="2400" b="0" i="0" dirty="0">
                <a:effectLst/>
                <a:latin typeface="Times New Roman" panose="02020603050405020304" pitchFamily="18" charset="0"/>
                <a:cs typeface="Times New Roman" panose="02020603050405020304" pitchFamily="18" charset="0"/>
              </a:rPr>
              <a:t>   a call to </a:t>
            </a:r>
            <a:r>
              <a:rPr lang="en-IN" sz="2400" b="0" i="0" dirty="0" err="1">
                <a:effectLst/>
                <a:latin typeface="Times New Roman" panose="02020603050405020304" pitchFamily="18" charset="0"/>
                <a:cs typeface="Times New Roman" panose="02020603050405020304" pitchFamily="18" charset="0"/>
              </a:rPr>
              <a:t>local_irq_save</a:t>
            </a:r>
            <a:r>
              <a:rPr lang="en-IN" sz="2400" b="0" i="0" dirty="0">
                <a:effectLst/>
                <a:latin typeface="Times New Roman" panose="02020603050405020304" pitchFamily="18" charset="0"/>
                <a:cs typeface="Times New Roman" panose="02020603050405020304" pitchFamily="18" charset="0"/>
              </a:rPr>
              <a:t> will save the current interrupt status to flags, and then disable interrupt sending on the current processor. Note that flags are passed directly, not pointers. </a:t>
            </a:r>
            <a:r>
              <a:rPr lang="en-IN" sz="2400" b="0" i="0" dirty="0" err="1">
                <a:effectLst/>
                <a:latin typeface="Times New Roman" panose="02020603050405020304" pitchFamily="18" charset="0"/>
                <a:cs typeface="Times New Roman" panose="02020603050405020304" pitchFamily="18" charset="0"/>
              </a:rPr>
              <a:t>local_irq_disable</a:t>
            </a:r>
            <a:r>
              <a:rPr lang="en-IN" sz="2400" b="0" i="0" dirty="0">
                <a:effectLst/>
                <a:latin typeface="Times New Roman" panose="02020603050405020304" pitchFamily="18" charset="0"/>
                <a:cs typeface="Times New Roman" panose="02020603050405020304" pitchFamily="18" charset="0"/>
              </a:rPr>
              <a:t> disables interrupt sending on the local processor without saving state; this version can only be used if we know that the interrupt is not disabled elsewhere.</a:t>
            </a:r>
            <a:endParaRPr lang="en-IN" sz="24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8BC5E251-9F3D-B4BB-42B3-3B3E9C009BA9}"/>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942591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30736-FFE8-4972-8110-D2E725AA56B7}"/>
              </a:ext>
            </a:extLst>
          </p:cNvPr>
          <p:cNvSpPr>
            <a:spLocks noGrp="1"/>
          </p:cNvSpPr>
          <p:nvPr>
            <p:ph type="title"/>
          </p:nvPr>
        </p:nvSpPr>
        <p:spPr>
          <a:xfrm>
            <a:off x="838200" y="365126"/>
            <a:ext cx="10515600" cy="315912"/>
          </a:xfrm>
        </p:spPr>
        <p:txBody>
          <a:bodyPr>
            <a:normAutofit fontScale="90000"/>
          </a:bodyPr>
          <a:lstStyle/>
          <a:p>
            <a:r>
              <a:rPr lang="en-IN" dirty="0"/>
              <a:t>Interrupts</a:t>
            </a:r>
          </a:p>
        </p:txBody>
      </p:sp>
      <p:sp>
        <p:nvSpPr>
          <p:cNvPr id="3" name="Content Placeholder 2">
            <a:extLst>
              <a:ext uri="{FF2B5EF4-FFF2-40B4-BE49-F238E27FC236}">
                <a16:creationId xmlns:a16="http://schemas.microsoft.com/office/drawing/2014/main" id="{CA5E9C38-7815-4A30-B77B-781168B00DB5}"/>
              </a:ext>
            </a:extLst>
          </p:cNvPr>
          <p:cNvSpPr>
            <a:spLocks noGrp="1"/>
          </p:cNvSpPr>
          <p:nvPr>
            <p:ph idx="1"/>
          </p:nvPr>
        </p:nvSpPr>
        <p:spPr>
          <a:xfrm>
            <a:off x="838200" y="887896"/>
            <a:ext cx="10515600" cy="5289067"/>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Communication between slow hardware and relatively very fast processor has to be managed.</a:t>
            </a:r>
          </a:p>
          <a:p>
            <a:pPr marL="0" indent="0">
              <a:buNone/>
            </a:pPr>
            <a:endParaRPr lang="en-IN" dirty="0">
              <a:latin typeface="Times New Roman" panose="02020603050405020304" pitchFamily="18" charset="0"/>
              <a:cs typeface="Times New Roman" panose="02020603050405020304" pitchFamily="18" charset="0"/>
            </a:endParaRPr>
          </a:p>
          <a:p>
            <a:pPr marL="0" indent="0" algn="l">
              <a:buNone/>
            </a:pPr>
            <a:r>
              <a:rPr lang="en-IN" dirty="0" err="1">
                <a:latin typeface="Times New Roman" panose="02020603050405020304" pitchFamily="18" charset="0"/>
                <a:cs typeface="Times New Roman" panose="02020603050405020304" pitchFamily="18" charset="0"/>
              </a:rPr>
              <a:t>Soln</a:t>
            </a:r>
            <a:r>
              <a:rPr lang="en-IN" dirty="0">
                <a:latin typeface="Times New Roman" panose="02020603050405020304" pitchFamily="18" charset="0"/>
                <a:cs typeface="Times New Roman" panose="02020603050405020304" pitchFamily="18" charset="0"/>
              </a:rPr>
              <a:t> 1: polling: </a:t>
            </a:r>
            <a:r>
              <a:rPr lang="en-IN" b="0" i="0" u="none" strike="noStrike" baseline="0" dirty="0">
                <a:latin typeface="Times New Roman" panose="02020603050405020304" pitchFamily="18" charset="0"/>
                <a:cs typeface="Times New Roman" panose="02020603050405020304" pitchFamily="18" charset="0"/>
              </a:rPr>
              <a:t>Periodically, the kernel can check the status of the hardware in the system and respond accordingly</a:t>
            </a:r>
          </a:p>
          <a:p>
            <a:pPr marL="0" indent="0" algn="l">
              <a:buNone/>
            </a:pPr>
            <a:r>
              <a:rPr lang="en-IN" dirty="0" err="1">
                <a:latin typeface="Times New Roman" panose="02020603050405020304" pitchFamily="18" charset="0"/>
                <a:cs typeface="Times New Roman" panose="02020603050405020304" pitchFamily="18" charset="0"/>
              </a:rPr>
              <a:t>Disadv</a:t>
            </a:r>
            <a:r>
              <a:rPr lang="en-IN" dirty="0">
                <a:latin typeface="Times New Roman" panose="02020603050405020304" pitchFamily="18" charset="0"/>
                <a:cs typeface="Times New Roman" panose="02020603050405020304" pitchFamily="18" charset="0"/>
              </a:rPr>
              <a:t>: Overhead</a:t>
            </a:r>
          </a:p>
          <a:p>
            <a:pPr marL="0" indent="0" algn="l">
              <a:buNone/>
            </a:pPr>
            <a:r>
              <a:rPr lang="en-IN" dirty="0" err="1">
                <a:latin typeface="Times New Roman" panose="02020603050405020304" pitchFamily="18" charset="0"/>
                <a:cs typeface="Times New Roman" panose="02020603050405020304" pitchFamily="18" charset="0"/>
              </a:rPr>
              <a:t>Soln</a:t>
            </a:r>
            <a:r>
              <a:rPr lang="en-IN" dirty="0">
                <a:latin typeface="Times New Roman" panose="02020603050405020304" pitchFamily="18" charset="0"/>
                <a:cs typeface="Times New Roman" panose="02020603050405020304" pitchFamily="18" charset="0"/>
              </a:rPr>
              <a:t> 2: Interrupt: </a:t>
            </a:r>
            <a:r>
              <a:rPr lang="en-IN" b="0" i="0" u="none" strike="noStrike" baseline="0" dirty="0">
                <a:latin typeface="Times New Roman" panose="02020603050405020304" pitchFamily="18" charset="0"/>
                <a:cs typeface="Times New Roman" panose="02020603050405020304" pitchFamily="18" charset="0"/>
              </a:rPr>
              <a:t>provide a mechanism for the hardware to signal to the kernel when attention is </a:t>
            </a:r>
            <a:r>
              <a:rPr lang="en-IN" b="0" i="0" u="none" strike="noStrike" baseline="0" dirty="0" err="1">
                <a:latin typeface="Times New Roman" panose="02020603050405020304" pitchFamily="18" charset="0"/>
                <a:cs typeface="Times New Roman" panose="02020603050405020304" pitchFamily="18" charset="0"/>
              </a:rPr>
              <a:t>needed.This</a:t>
            </a:r>
            <a:r>
              <a:rPr lang="en-IN" b="0" i="0" u="none" strike="noStrike" baseline="0" dirty="0">
                <a:latin typeface="Times New Roman" panose="02020603050405020304" pitchFamily="18" charset="0"/>
                <a:cs typeface="Times New Roman" panose="02020603050405020304" pitchFamily="18" charset="0"/>
              </a:rPr>
              <a:t> mechanism is called an </a:t>
            </a:r>
            <a:r>
              <a:rPr lang="en-IN" b="0" i="1" u="none" strike="noStrike" baseline="0" dirty="0">
                <a:latin typeface="Times New Roman" panose="02020603050405020304" pitchFamily="18" charset="0"/>
                <a:cs typeface="Times New Roman" panose="02020603050405020304" pitchFamily="18" charset="0"/>
              </a:rPr>
              <a:t>interrupt</a:t>
            </a:r>
            <a:r>
              <a:rPr lang="en-IN" b="0" i="0" u="none" strike="noStrike" baseline="0"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CD535D0-07F9-B6F8-C73E-9B322491E8A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4534649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920BD7-6131-4F5E-A75D-E83256C2DDBD}"/>
              </a:ext>
            </a:extLst>
          </p:cNvPr>
          <p:cNvSpPr>
            <a:spLocks noGrp="1"/>
          </p:cNvSpPr>
          <p:nvPr>
            <p:ph idx="1"/>
          </p:nvPr>
        </p:nvSpPr>
        <p:spPr>
          <a:xfrm>
            <a:off x="838200" y="622852"/>
            <a:ext cx="10515600" cy="5554111"/>
          </a:xfrm>
        </p:spPr>
        <p:txBody>
          <a:bodyPr>
            <a:normAutofit lnSpcReduction="10000"/>
          </a:bodyPr>
          <a:lstStyle/>
          <a:p>
            <a:pPr marL="0" indent="0">
              <a:buNone/>
            </a:pPr>
            <a:r>
              <a:rPr lang="en-IN" b="0" i="0" dirty="0">
                <a:effectLst/>
                <a:latin typeface="Roboto" panose="02000000000000000000" pitchFamily="2" charset="0"/>
              </a:rPr>
              <a:t>The interrupt can be opened by the following functions:</a:t>
            </a:r>
            <a:br>
              <a:rPr lang="en-IN" dirty="0"/>
            </a:br>
            <a:endParaRPr lang="en-IN" dirty="0"/>
          </a:p>
          <a:p>
            <a:pPr marL="0" indent="0">
              <a:buNone/>
            </a:pPr>
            <a:r>
              <a:rPr lang="en-IN" b="0" i="0" dirty="0">
                <a:effectLst/>
                <a:latin typeface="Roboto" panose="02000000000000000000" pitchFamily="2" charset="0"/>
              </a:rPr>
              <a:t>    void </a:t>
            </a:r>
            <a:r>
              <a:rPr lang="en-IN" b="1" i="0" dirty="0" err="1">
                <a:effectLst/>
                <a:latin typeface="Roboto" panose="02000000000000000000" pitchFamily="2" charset="0"/>
              </a:rPr>
              <a:t>local_irq_restore</a:t>
            </a:r>
            <a:r>
              <a:rPr lang="en-IN" b="0" i="0" dirty="0">
                <a:effectLst/>
                <a:latin typeface="Roboto" panose="02000000000000000000" pitchFamily="2" charset="0"/>
              </a:rPr>
              <a:t> (unsigned long flags);</a:t>
            </a:r>
            <a:br>
              <a:rPr lang="en-IN" dirty="0"/>
            </a:br>
            <a:r>
              <a:rPr lang="en-IN" b="0" i="0" dirty="0">
                <a:effectLst/>
                <a:latin typeface="Roboto" panose="02000000000000000000" pitchFamily="2" charset="0"/>
              </a:rPr>
              <a:t>    void </a:t>
            </a:r>
            <a:r>
              <a:rPr lang="en-IN" b="1" i="0" dirty="0" err="1">
                <a:effectLst/>
                <a:latin typeface="Roboto" panose="02000000000000000000" pitchFamily="2" charset="0"/>
              </a:rPr>
              <a:t>local_irq_enable</a:t>
            </a:r>
            <a:r>
              <a:rPr lang="en-IN" b="0" i="0" dirty="0">
                <a:effectLst/>
                <a:latin typeface="Roboto" panose="02000000000000000000" pitchFamily="2" charset="0"/>
              </a:rPr>
              <a:t> (void);</a:t>
            </a:r>
          </a:p>
          <a:p>
            <a:pPr marL="0" indent="0">
              <a:buNone/>
            </a:pPr>
            <a:endParaRPr lang="en-IN" dirty="0">
              <a:latin typeface="Roboto" panose="02000000000000000000" pitchFamily="2" charset="0"/>
            </a:endParaRPr>
          </a:p>
          <a:p>
            <a:pPr marL="0" indent="0" algn="just">
              <a:buNone/>
            </a:pPr>
            <a:r>
              <a:rPr lang="en-IN" b="0" i="0" dirty="0">
                <a:effectLst/>
                <a:latin typeface="Roboto" panose="02000000000000000000" pitchFamily="2" charset="0"/>
              </a:rPr>
              <a:t>first version restores the flags state value saved by </a:t>
            </a:r>
            <a:r>
              <a:rPr lang="en-IN" b="0" i="0" dirty="0" err="1">
                <a:effectLst/>
                <a:latin typeface="Roboto" panose="02000000000000000000" pitchFamily="2" charset="0"/>
              </a:rPr>
              <a:t>local_irq_save</a:t>
            </a:r>
            <a:r>
              <a:rPr lang="en-IN" b="0" i="0" dirty="0">
                <a:effectLst/>
                <a:latin typeface="Roboto" panose="02000000000000000000" pitchFamily="2" charset="0"/>
              </a:rPr>
              <a:t>, and </a:t>
            </a:r>
            <a:r>
              <a:rPr lang="en-IN" b="0" i="0" dirty="0" err="1">
                <a:effectLst/>
                <a:latin typeface="Roboto" panose="02000000000000000000" pitchFamily="2" charset="0"/>
              </a:rPr>
              <a:t>local_irq_enable</a:t>
            </a:r>
            <a:r>
              <a:rPr lang="en-IN" b="0" i="0" dirty="0">
                <a:effectLst/>
                <a:latin typeface="Roboto" panose="02000000000000000000" pitchFamily="2" charset="0"/>
              </a:rPr>
              <a:t> opens the interrupt unconditionally. </a:t>
            </a:r>
          </a:p>
          <a:p>
            <a:pPr marL="0" indent="0" algn="just">
              <a:buNone/>
            </a:pPr>
            <a:endParaRPr lang="en-IN" dirty="0">
              <a:latin typeface="Roboto" panose="02000000000000000000" pitchFamily="2" charset="0"/>
            </a:endParaRPr>
          </a:p>
          <a:p>
            <a:pPr marL="0" indent="0" algn="just">
              <a:buNone/>
            </a:pPr>
            <a:r>
              <a:rPr lang="en-IN" b="0" i="0" dirty="0">
                <a:effectLst/>
                <a:latin typeface="Roboto" panose="02000000000000000000" pitchFamily="2" charset="0"/>
              </a:rPr>
              <a:t>In the 2.6 kernel, there is no way to globally disable all interrupts of the entire system. Kernel developers believe that the cost of turning off all interrupts is too high, so there is no need to provide this capability. </a:t>
            </a:r>
            <a:endParaRPr lang="en-IN" dirty="0"/>
          </a:p>
        </p:txBody>
      </p:sp>
      <p:sp>
        <p:nvSpPr>
          <p:cNvPr id="2" name="Footer Placeholder 1">
            <a:extLst>
              <a:ext uri="{FF2B5EF4-FFF2-40B4-BE49-F238E27FC236}">
                <a16:creationId xmlns:a16="http://schemas.microsoft.com/office/drawing/2014/main" id="{49723A75-531A-8519-2AF6-FE1178F975A7}"/>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2185154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494F-64F2-4D2A-BC52-1A7D9115C77E}"/>
              </a:ext>
            </a:extLst>
          </p:cNvPr>
          <p:cNvSpPr>
            <a:spLocks noGrp="1"/>
          </p:cNvSpPr>
          <p:nvPr>
            <p:ph type="title"/>
          </p:nvPr>
        </p:nvSpPr>
        <p:spPr/>
        <p:txBody>
          <a:bodyPr/>
          <a:lstStyle/>
          <a:p>
            <a:r>
              <a:rPr lang="en-IN" dirty="0"/>
              <a:t>Why store the state?</a:t>
            </a:r>
          </a:p>
        </p:txBody>
      </p:sp>
      <p:sp>
        <p:nvSpPr>
          <p:cNvPr id="3" name="Content Placeholder 2">
            <a:extLst>
              <a:ext uri="{FF2B5EF4-FFF2-40B4-BE49-F238E27FC236}">
                <a16:creationId xmlns:a16="http://schemas.microsoft.com/office/drawing/2014/main" id="{326D6498-56CE-43DF-8F61-D86B186FDD15}"/>
              </a:ext>
            </a:extLst>
          </p:cNvPr>
          <p:cNvSpPr>
            <a:spLocks noGrp="1"/>
          </p:cNvSpPr>
          <p:nvPr>
            <p:ph idx="1"/>
          </p:nvPr>
        </p:nvSpPr>
        <p:spPr/>
        <p:txBody>
          <a:bodyPr>
            <a:normAutofit/>
          </a:bodyPr>
          <a:lstStyle/>
          <a:p>
            <a:pPr algn="l"/>
            <a:r>
              <a:rPr lang="en-IN" b="0" i="0" u="none" strike="noStrike" baseline="0" dirty="0">
                <a:latin typeface="Bembo" panose="02020502050201020203" pitchFamily="18" charset="0"/>
              </a:rPr>
              <a:t>Flag contains interrupt state from the stack</a:t>
            </a:r>
          </a:p>
          <a:p>
            <a:pPr algn="l"/>
            <a:r>
              <a:rPr lang="en-IN" b="0" i="0" u="none" strike="noStrike" baseline="0" dirty="0">
                <a:latin typeface="Bembo" panose="02020502050201020203" pitchFamily="18" charset="0"/>
              </a:rPr>
              <a:t>This is a common concern because a given code path in the kernel can be reached both with and without interrupts enabled, depending on the call chain. For example, imagine the previous code snippet is part of a larger function. Imagine that this function is called by two other functions, one that disables interrupts and one that does not. Because it is becoming harder as the kernel grows in size and complexity to know all the code paths leading up to a function, it is much safer to save the state of the interrupt system before disabling it</a:t>
            </a:r>
            <a:endParaRPr lang="en-IN" sz="4000" dirty="0"/>
          </a:p>
        </p:txBody>
      </p:sp>
      <p:sp>
        <p:nvSpPr>
          <p:cNvPr id="4" name="Footer Placeholder 3">
            <a:extLst>
              <a:ext uri="{FF2B5EF4-FFF2-40B4-BE49-F238E27FC236}">
                <a16:creationId xmlns:a16="http://schemas.microsoft.com/office/drawing/2014/main" id="{E53803F0-E283-DA11-DB9A-F1B017B79F1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274833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91A37-36C5-4FFE-B8CC-611672618C43}"/>
              </a:ext>
            </a:extLst>
          </p:cNvPr>
          <p:cNvSpPr>
            <a:spLocks noGrp="1"/>
          </p:cNvSpPr>
          <p:nvPr>
            <p:ph type="title"/>
          </p:nvPr>
        </p:nvSpPr>
        <p:spPr/>
        <p:txBody>
          <a:bodyPr/>
          <a:lstStyle/>
          <a:p>
            <a:r>
              <a:rPr lang="en-IN" dirty="0"/>
              <a:t>Disabling a Specific Interrupt Line</a:t>
            </a:r>
          </a:p>
        </p:txBody>
      </p:sp>
      <p:sp>
        <p:nvSpPr>
          <p:cNvPr id="3" name="Content Placeholder 2">
            <a:extLst>
              <a:ext uri="{FF2B5EF4-FFF2-40B4-BE49-F238E27FC236}">
                <a16:creationId xmlns:a16="http://schemas.microsoft.com/office/drawing/2014/main" id="{12DA16B6-A81B-4E92-AF87-67612131C911}"/>
              </a:ext>
            </a:extLst>
          </p:cNvPr>
          <p:cNvSpPr>
            <a:spLocks noGrp="1"/>
          </p:cNvSpPr>
          <p:nvPr>
            <p:ph idx="1"/>
          </p:nvPr>
        </p:nvSpPr>
        <p:spPr>
          <a:xfrm>
            <a:off x="838199" y="1825624"/>
            <a:ext cx="11155017" cy="4853471"/>
          </a:xfrm>
        </p:spPr>
        <p:txBody>
          <a:bodyPr>
            <a:normAutofit fontScale="92500" lnSpcReduction="20000"/>
          </a:bodyPr>
          <a:lstStyle/>
          <a:p>
            <a:pPr lvl="1"/>
            <a:r>
              <a:rPr lang="en-IN" b="0" i="0" u="none" strike="noStrike" baseline="0" dirty="0">
                <a:latin typeface="Times New Roman" panose="02020603050405020304" pitchFamily="18" charset="0"/>
                <a:cs typeface="Times New Roman" panose="02020603050405020304" pitchFamily="18" charset="0"/>
              </a:rPr>
              <a:t>In some cases, it is useful to disable only a </a:t>
            </a:r>
            <a:r>
              <a:rPr lang="en-IN" b="0" i="1" u="none" strike="noStrike" baseline="0" dirty="0">
                <a:latin typeface="Times New Roman" panose="02020603050405020304" pitchFamily="18" charset="0"/>
                <a:cs typeface="Times New Roman" panose="02020603050405020304" pitchFamily="18" charset="0"/>
              </a:rPr>
              <a:t>specific </a:t>
            </a:r>
            <a:r>
              <a:rPr lang="en-IN" b="0" i="0" u="none" strike="noStrike" baseline="0" dirty="0">
                <a:latin typeface="Times New Roman" panose="02020603050405020304" pitchFamily="18" charset="0"/>
                <a:cs typeface="Times New Roman" panose="02020603050405020304" pitchFamily="18" charset="0"/>
              </a:rPr>
              <a:t>interrupt line for the </a:t>
            </a:r>
            <a:r>
              <a:rPr lang="en-IN" b="0" i="1" u="none" strike="noStrike" baseline="0" dirty="0">
                <a:latin typeface="Times New Roman" panose="02020603050405020304" pitchFamily="18" charset="0"/>
                <a:cs typeface="Times New Roman" panose="02020603050405020304" pitchFamily="18" charset="0"/>
              </a:rPr>
              <a:t>entire </a:t>
            </a:r>
            <a:r>
              <a:rPr lang="en-IN" b="0" i="0" u="none" strike="noStrike" baseline="0" dirty="0">
                <a:latin typeface="Times New Roman" panose="02020603050405020304" pitchFamily="18" charset="0"/>
                <a:cs typeface="Times New Roman" panose="02020603050405020304" pitchFamily="18" charset="0"/>
              </a:rPr>
              <a:t>system. This is called </a:t>
            </a:r>
            <a:r>
              <a:rPr lang="en-IN" b="0" i="1" u="none" strike="noStrike" baseline="0" dirty="0">
                <a:latin typeface="Times New Roman" panose="02020603050405020304" pitchFamily="18" charset="0"/>
                <a:cs typeface="Times New Roman" panose="02020603050405020304" pitchFamily="18" charset="0"/>
              </a:rPr>
              <a:t>masking out </a:t>
            </a:r>
            <a:r>
              <a:rPr lang="en-IN" b="0" i="0" u="none" strike="noStrike" baseline="0" dirty="0">
                <a:latin typeface="Times New Roman" panose="02020603050405020304" pitchFamily="18" charset="0"/>
                <a:cs typeface="Times New Roman" panose="02020603050405020304" pitchFamily="18" charset="0"/>
              </a:rPr>
              <a:t>an interrupt line. As an example, you might want to disable delivery of a device’s interrupts before manipulating its state. Linux provides four interfaces for this task:</a:t>
            </a:r>
          </a:p>
          <a:p>
            <a:pPr lvl="1"/>
            <a:endParaRPr lang="en-IN" dirty="0">
              <a:latin typeface="Times New Roman" panose="02020603050405020304" pitchFamily="18" charset="0"/>
              <a:cs typeface="Times New Roman" panose="02020603050405020304" pitchFamily="18" charset="0"/>
            </a:endParaRPr>
          </a:p>
          <a:p>
            <a:pPr lvl="1"/>
            <a:r>
              <a:rPr lang="en-IN" b="0" i="0" u="none" strike="noStrike" baseline="0" dirty="0">
                <a:latin typeface="Times New Roman" panose="02020603050405020304" pitchFamily="18" charset="0"/>
                <a:cs typeface="Times New Roman" panose="02020603050405020304" pitchFamily="18" charset="0"/>
              </a:rPr>
              <a:t>void </a:t>
            </a:r>
            <a:r>
              <a:rPr lang="en-IN" b="0" i="0" u="none" strike="noStrike" baseline="0" dirty="0" err="1">
                <a:latin typeface="Times New Roman" panose="02020603050405020304" pitchFamily="18" charset="0"/>
                <a:cs typeface="Times New Roman" panose="02020603050405020304" pitchFamily="18" charset="0"/>
              </a:rPr>
              <a:t>disable_irq</a:t>
            </a:r>
            <a:r>
              <a:rPr lang="en-IN" b="0" i="0" u="none" strike="noStrike" baseline="0" dirty="0">
                <a:latin typeface="Times New Roman" panose="02020603050405020304" pitchFamily="18" charset="0"/>
                <a:cs typeface="Times New Roman" panose="02020603050405020304" pitchFamily="18" charset="0"/>
              </a:rPr>
              <a:t>(unsigned int </a:t>
            </a:r>
            <a:r>
              <a:rPr lang="en-IN" b="0" i="0" u="none" strike="noStrike" baseline="0" dirty="0" err="1">
                <a:latin typeface="Times New Roman" panose="02020603050405020304" pitchFamily="18" charset="0"/>
                <a:cs typeface="Times New Roman" panose="02020603050405020304" pitchFamily="18" charset="0"/>
              </a:rPr>
              <a:t>irq</a:t>
            </a:r>
            <a:r>
              <a:rPr lang="en-IN" b="0" i="0" u="none" strike="noStrike" baseline="0" dirty="0">
                <a:latin typeface="Times New Roman" panose="02020603050405020304" pitchFamily="18" charset="0"/>
                <a:cs typeface="Times New Roman" panose="02020603050405020304" pitchFamily="18" charset="0"/>
              </a:rPr>
              <a:t>);</a:t>
            </a:r>
          </a:p>
          <a:p>
            <a:pPr lvl="1"/>
            <a:r>
              <a:rPr lang="en-IN" b="0" i="0" u="none" strike="noStrike" baseline="0" dirty="0">
                <a:latin typeface="Times New Roman" panose="02020603050405020304" pitchFamily="18" charset="0"/>
                <a:cs typeface="Times New Roman" panose="02020603050405020304" pitchFamily="18" charset="0"/>
              </a:rPr>
              <a:t>void </a:t>
            </a:r>
            <a:r>
              <a:rPr lang="en-IN" b="0" i="0" u="none" strike="noStrike" baseline="0" dirty="0" err="1">
                <a:latin typeface="Times New Roman" panose="02020603050405020304" pitchFamily="18" charset="0"/>
                <a:cs typeface="Times New Roman" panose="02020603050405020304" pitchFamily="18" charset="0"/>
              </a:rPr>
              <a:t>disable_irq_nosync</a:t>
            </a:r>
            <a:r>
              <a:rPr lang="en-IN" b="0" i="0" u="none" strike="noStrike" baseline="0" dirty="0">
                <a:latin typeface="Times New Roman" panose="02020603050405020304" pitchFamily="18" charset="0"/>
                <a:cs typeface="Times New Roman" panose="02020603050405020304" pitchFamily="18" charset="0"/>
              </a:rPr>
              <a:t>(unsigned int </a:t>
            </a:r>
            <a:r>
              <a:rPr lang="en-IN" b="0" i="0" u="none" strike="noStrike" baseline="0" dirty="0" err="1">
                <a:latin typeface="Times New Roman" panose="02020603050405020304" pitchFamily="18" charset="0"/>
                <a:cs typeface="Times New Roman" panose="02020603050405020304" pitchFamily="18" charset="0"/>
              </a:rPr>
              <a:t>irq</a:t>
            </a:r>
            <a:r>
              <a:rPr lang="en-IN" b="0" i="0" u="none" strike="noStrike" baseline="0" dirty="0">
                <a:latin typeface="Times New Roman" panose="02020603050405020304" pitchFamily="18" charset="0"/>
                <a:cs typeface="Times New Roman" panose="02020603050405020304" pitchFamily="18" charset="0"/>
              </a:rPr>
              <a:t>);</a:t>
            </a:r>
          </a:p>
          <a:p>
            <a:pPr lvl="1"/>
            <a:r>
              <a:rPr lang="en-IN" b="0" i="0" u="none" strike="noStrike" baseline="0" dirty="0">
                <a:latin typeface="Times New Roman" panose="02020603050405020304" pitchFamily="18" charset="0"/>
                <a:cs typeface="Times New Roman" panose="02020603050405020304" pitchFamily="18" charset="0"/>
              </a:rPr>
              <a:t>void </a:t>
            </a:r>
            <a:r>
              <a:rPr lang="en-IN" b="0" i="0" u="none" strike="noStrike" baseline="0" dirty="0" err="1">
                <a:latin typeface="Times New Roman" panose="02020603050405020304" pitchFamily="18" charset="0"/>
                <a:cs typeface="Times New Roman" panose="02020603050405020304" pitchFamily="18" charset="0"/>
              </a:rPr>
              <a:t>enable_irq</a:t>
            </a:r>
            <a:r>
              <a:rPr lang="en-IN" b="0" i="0" u="none" strike="noStrike" baseline="0" dirty="0">
                <a:latin typeface="Times New Roman" panose="02020603050405020304" pitchFamily="18" charset="0"/>
                <a:cs typeface="Times New Roman" panose="02020603050405020304" pitchFamily="18" charset="0"/>
              </a:rPr>
              <a:t>(unsigned int </a:t>
            </a:r>
            <a:r>
              <a:rPr lang="en-IN" b="0" i="0" u="none" strike="noStrike" baseline="0" dirty="0" err="1">
                <a:latin typeface="Times New Roman" panose="02020603050405020304" pitchFamily="18" charset="0"/>
                <a:cs typeface="Times New Roman" panose="02020603050405020304" pitchFamily="18" charset="0"/>
              </a:rPr>
              <a:t>irq</a:t>
            </a:r>
            <a:r>
              <a:rPr lang="en-IN" b="0" i="0" u="none" strike="noStrike" baseline="0" dirty="0">
                <a:latin typeface="Times New Roman" panose="02020603050405020304" pitchFamily="18" charset="0"/>
                <a:cs typeface="Times New Roman" panose="02020603050405020304" pitchFamily="18" charset="0"/>
              </a:rPr>
              <a:t>);</a:t>
            </a:r>
          </a:p>
          <a:p>
            <a:pPr lvl="1"/>
            <a:r>
              <a:rPr lang="en-IN" b="0" i="0" u="none" strike="noStrike" baseline="0" dirty="0">
                <a:latin typeface="Times New Roman" panose="02020603050405020304" pitchFamily="18" charset="0"/>
                <a:cs typeface="Times New Roman" panose="02020603050405020304" pitchFamily="18" charset="0"/>
              </a:rPr>
              <a:t>void </a:t>
            </a:r>
            <a:r>
              <a:rPr lang="en-IN" b="0" i="0" u="none" strike="noStrike" baseline="0" dirty="0" err="1">
                <a:latin typeface="Times New Roman" panose="02020603050405020304" pitchFamily="18" charset="0"/>
                <a:cs typeface="Times New Roman" panose="02020603050405020304" pitchFamily="18" charset="0"/>
              </a:rPr>
              <a:t>synchronize_irq</a:t>
            </a:r>
            <a:r>
              <a:rPr lang="en-IN" b="0" i="0" u="none" strike="noStrike" baseline="0" dirty="0">
                <a:latin typeface="Times New Roman" panose="02020603050405020304" pitchFamily="18" charset="0"/>
                <a:cs typeface="Times New Roman" panose="02020603050405020304" pitchFamily="18" charset="0"/>
              </a:rPr>
              <a:t>(unsigned int </a:t>
            </a:r>
            <a:r>
              <a:rPr lang="en-IN" b="0" i="0" u="none" strike="noStrike" baseline="0" dirty="0" err="1">
                <a:latin typeface="Times New Roman" panose="02020603050405020304" pitchFamily="18" charset="0"/>
                <a:cs typeface="Times New Roman" panose="02020603050405020304" pitchFamily="18" charset="0"/>
              </a:rPr>
              <a:t>irq</a:t>
            </a:r>
            <a:r>
              <a:rPr lang="en-IN" b="0" i="0" u="none" strike="noStrike" baseline="0" dirty="0">
                <a:latin typeface="Times New Roman" panose="02020603050405020304" pitchFamily="18" charset="0"/>
                <a:cs typeface="Times New Roman" panose="02020603050405020304" pitchFamily="18" charset="0"/>
              </a:rPr>
              <a:t>);</a:t>
            </a:r>
          </a:p>
          <a:p>
            <a:pPr lvl="1"/>
            <a:r>
              <a:rPr lang="en-IN" b="0" i="0" u="none" strike="noStrike" baseline="0" dirty="0">
                <a:latin typeface="Times New Roman" panose="02020603050405020304" pitchFamily="18" charset="0"/>
                <a:cs typeface="Times New Roman" panose="02020603050405020304" pitchFamily="18" charset="0"/>
              </a:rPr>
              <a:t>The first two functions disable a given interrupt line in the interrupt controller. This disables delivery of the given interrupt to </a:t>
            </a:r>
            <a:r>
              <a:rPr lang="en-IN" b="0" i="1" u="none" strike="noStrike" baseline="0" dirty="0">
                <a:latin typeface="Times New Roman" panose="02020603050405020304" pitchFamily="18" charset="0"/>
                <a:cs typeface="Times New Roman" panose="02020603050405020304" pitchFamily="18" charset="0"/>
              </a:rPr>
              <a:t>all </a:t>
            </a:r>
            <a:r>
              <a:rPr lang="en-IN" b="0" i="0" u="none" strike="noStrike" baseline="0" dirty="0">
                <a:latin typeface="Times New Roman" panose="02020603050405020304" pitchFamily="18" charset="0"/>
                <a:cs typeface="Times New Roman" panose="02020603050405020304" pitchFamily="18" charset="0"/>
              </a:rPr>
              <a:t>processors in the system. </a:t>
            </a:r>
          </a:p>
          <a:p>
            <a:pPr lvl="1" algn="just"/>
            <a:r>
              <a:rPr lang="en-IN" b="0" i="0" u="none" strike="noStrike" baseline="0" dirty="0">
                <a:latin typeface="Times New Roman" panose="02020603050405020304" pitchFamily="18" charset="0"/>
                <a:cs typeface="Times New Roman" panose="02020603050405020304" pitchFamily="18" charset="0"/>
              </a:rPr>
              <a:t>Additionally, the </a:t>
            </a:r>
            <a:r>
              <a:rPr lang="en-IN" b="0" i="0" u="none" strike="noStrike" baseline="0" dirty="0" err="1">
                <a:latin typeface="Times New Roman" panose="02020603050405020304" pitchFamily="18" charset="0"/>
                <a:cs typeface="Times New Roman" panose="02020603050405020304" pitchFamily="18" charset="0"/>
              </a:rPr>
              <a:t>disable_irq</a:t>
            </a:r>
            <a:r>
              <a:rPr lang="en-IN" b="0" i="0" u="none" strike="noStrike" baseline="0" dirty="0">
                <a:latin typeface="Times New Roman" panose="02020603050405020304" pitchFamily="18" charset="0"/>
                <a:cs typeface="Times New Roman" panose="02020603050405020304" pitchFamily="18" charset="0"/>
              </a:rPr>
              <a:t>()function does not return until any currently executing handler completes. Thus, callers are assured not only that new interrupts will not be delivered on the given line, but also that any already executing handlers have exited. The function </a:t>
            </a:r>
            <a:r>
              <a:rPr lang="en-IN" b="0" i="0" u="none" strike="noStrike" baseline="0" dirty="0" err="1">
                <a:latin typeface="Times New Roman" panose="02020603050405020304" pitchFamily="18" charset="0"/>
                <a:cs typeface="Times New Roman" panose="02020603050405020304" pitchFamily="18" charset="0"/>
              </a:rPr>
              <a:t>disable_irq_nosync</a:t>
            </a:r>
            <a:r>
              <a:rPr lang="en-IN" b="0" i="0" u="none" strike="noStrike" baseline="0" dirty="0">
                <a:latin typeface="Times New Roman" panose="02020603050405020304" pitchFamily="18" charset="0"/>
                <a:cs typeface="Times New Roman" panose="02020603050405020304" pitchFamily="18" charset="0"/>
              </a:rPr>
              <a:t>() does not wait for current handlers to complete.</a:t>
            </a:r>
          </a:p>
          <a:p>
            <a:pPr lvl="1"/>
            <a:r>
              <a:rPr lang="en-IN" sz="2600" b="0" i="0" u="none" strike="noStrike" baseline="0" dirty="0">
                <a:latin typeface="Times New Roman" panose="02020603050405020304" pitchFamily="18" charset="0"/>
                <a:cs typeface="Times New Roman" panose="02020603050405020304" pitchFamily="18" charset="0"/>
              </a:rPr>
              <a:t>The function </a:t>
            </a:r>
            <a:r>
              <a:rPr lang="en-IN" sz="2600" b="0" i="0" u="none" strike="noStrike" baseline="0" dirty="0" err="1">
                <a:latin typeface="Times New Roman" panose="02020603050405020304" pitchFamily="18" charset="0"/>
                <a:cs typeface="Times New Roman" panose="02020603050405020304" pitchFamily="18" charset="0"/>
              </a:rPr>
              <a:t>synchronize_irq</a:t>
            </a:r>
            <a:r>
              <a:rPr lang="en-IN" sz="2600" b="0" i="0" u="none" strike="noStrike" baseline="0" dirty="0">
                <a:latin typeface="Times New Roman" panose="02020603050405020304" pitchFamily="18" charset="0"/>
                <a:cs typeface="Times New Roman" panose="02020603050405020304" pitchFamily="18" charset="0"/>
              </a:rPr>
              <a:t>() waits for a specific interrupt handler to exit, if it is executing, before returning.</a:t>
            </a:r>
            <a:endParaRPr lang="en-IN" sz="5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A8CCC00A-D7FA-8CA1-7BD7-CF20E2EAC802}"/>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137756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FD30-EE89-41CF-AA0C-9C9C2CE945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7B76049-53EE-4DCC-A924-E994725B18B0}"/>
              </a:ext>
            </a:extLst>
          </p:cNvPr>
          <p:cNvSpPr>
            <a:spLocks noGrp="1"/>
          </p:cNvSpPr>
          <p:nvPr>
            <p:ph idx="1"/>
          </p:nvPr>
        </p:nvSpPr>
        <p:spPr/>
        <p:txBody>
          <a:bodyPr>
            <a:normAutofit/>
          </a:bodyPr>
          <a:lstStyle/>
          <a:p>
            <a:r>
              <a:rPr lang="en-IN" dirty="0"/>
              <a:t>It would be rather rude to disable an interrupt line shared among multiple interrupt handlers. Disabling the line disables interrupt delivery for all devices on the line. Therefore, drivers for newer devices tend not to use these interfaces.</a:t>
            </a:r>
          </a:p>
          <a:p>
            <a:r>
              <a:rPr lang="en-IN" dirty="0"/>
              <a:t>Because Peripheral Component Interconnect (PCI) devices have to support interrupt line sharing by specification, they should not use these interfaces at all. Thus, </a:t>
            </a:r>
            <a:r>
              <a:rPr lang="en-IN" dirty="0" err="1"/>
              <a:t>disable_irq</a:t>
            </a:r>
            <a:r>
              <a:rPr lang="en-IN" dirty="0"/>
              <a:t>() and friends are found more often in drivers for older legacy devices, such as the PC parallel port.</a:t>
            </a:r>
          </a:p>
          <a:p>
            <a:pPr marL="0" indent="0">
              <a:buNone/>
            </a:pPr>
            <a:endParaRPr lang="en-IN" dirty="0"/>
          </a:p>
        </p:txBody>
      </p:sp>
      <p:sp>
        <p:nvSpPr>
          <p:cNvPr id="4" name="Footer Placeholder 3">
            <a:extLst>
              <a:ext uri="{FF2B5EF4-FFF2-40B4-BE49-F238E27FC236}">
                <a16:creationId xmlns:a16="http://schemas.microsoft.com/office/drawing/2014/main" id="{05840637-57BC-0DB7-87BE-90169967C606}"/>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1728143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214E-8655-4AB5-A83E-66C9B26E116A}"/>
              </a:ext>
            </a:extLst>
          </p:cNvPr>
          <p:cNvSpPr>
            <a:spLocks noGrp="1"/>
          </p:cNvSpPr>
          <p:nvPr>
            <p:ph type="title"/>
          </p:nvPr>
        </p:nvSpPr>
        <p:spPr/>
        <p:txBody>
          <a:bodyPr/>
          <a:lstStyle/>
          <a:p>
            <a:r>
              <a:rPr lang="en-IN" dirty="0"/>
              <a:t>Status of Interrupt system</a:t>
            </a:r>
          </a:p>
        </p:txBody>
      </p:sp>
      <p:sp>
        <p:nvSpPr>
          <p:cNvPr id="3" name="Content Placeholder 2">
            <a:extLst>
              <a:ext uri="{FF2B5EF4-FFF2-40B4-BE49-F238E27FC236}">
                <a16:creationId xmlns:a16="http://schemas.microsoft.com/office/drawing/2014/main" id="{1C88157E-F80C-466C-8893-87B2C051EE9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8558EEE3-79CB-46DE-B244-67F789D975B0}"/>
              </a:ext>
            </a:extLst>
          </p:cNvPr>
          <p:cNvPicPr>
            <a:picLocks noChangeAspect="1"/>
          </p:cNvPicPr>
          <p:nvPr/>
        </p:nvPicPr>
        <p:blipFill>
          <a:blip r:embed="rId2"/>
          <a:stretch>
            <a:fillRect/>
          </a:stretch>
        </p:blipFill>
        <p:spPr>
          <a:xfrm>
            <a:off x="1607447" y="1690687"/>
            <a:ext cx="8822014" cy="4893559"/>
          </a:xfrm>
          <a:prstGeom prst="rect">
            <a:avLst/>
          </a:prstGeom>
        </p:spPr>
      </p:pic>
      <p:sp>
        <p:nvSpPr>
          <p:cNvPr id="4" name="Footer Placeholder 3">
            <a:extLst>
              <a:ext uri="{FF2B5EF4-FFF2-40B4-BE49-F238E27FC236}">
                <a16:creationId xmlns:a16="http://schemas.microsoft.com/office/drawing/2014/main" id="{FA9BB2A9-DE74-9BBA-E541-89B4DEF3AB34}"/>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451700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CD34A-BE44-425B-B649-1FBEFF075EE8}"/>
              </a:ext>
            </a:extLst>
          </p:cNvPr>
          <p:cNvSpPr>
            <a:spLocks noGrp="1"/>
          </p:cNvSpPr>
          <p:nvPr>
            <p:ph type="title"/>
          </p:nvPr>
        </p:nvSpPr>
        <p:spPr/>
        <p:txBody>
          <a:bodyPr/>
          <a:lstStyle/>
          <a:p>
            <a:r>
              <a:rPr lang="en-IN" dirty="0"/>
              <a:t>Are interrupt handlers preemptible?</a:t>
            </a:r>
          </a:p>
        </p:txBody>
      </p:sp>
      <p:sp>
        <p:nvSpPr>
          <p:cNvPr id="3" name="Content Placeholder 2">
            <a:extLst>
              <a:ext uri="{FF2B5EF4-FFF2-40B4-BE49-F238E27FC236}">
                <a16:creationId xmlns:a16="http://schemas.microsoft.com/office/drawing/2014/main" id="{BC8E7B43-6787-4D36-B380-A86E7582DA8C}"/>
              </a:ext>
            </a:extLst>
          </p:cNvPr>
          <p:cNvSpPr>
            <a:spLocks noGrp="1"/>
          </p:cNvSpPr>
          <p:nvPr>
            <p:ph idx="1"/>
          </p:nvPr>
        </p:nvSpPr>
        <p:spPr/>
        <p:txBody>
          <a:bodyPr>
            <a:normAutofit lnSpcReduction="10000"/>
          </a:bodyPr>
          <a:lstStyle/>
          <a:p>
            <a:pPr marL="0" indent="0" algn="just">
              <a:buNone/>
            </a:pPr>
            <a:r>
              <a:rPr lang="en-IN" b="0" i="0" dirty="0">
                <a:solidFill>
                  <a:srgbClr val="232629"/>
                </a:solidFill>
                <a:effectLst/>
                <a:latin typeface="-apple-system"/>
              </a:rPr>
              <a:t>This depends on both the processor architecture and the kernel architecture.</a:t>
            </a:r>
          </a:p>
          <a:p>
            <a:pPr marL="0" indent="0" algn="just">
              <a:buNone/>
            </a:pPr>
            <a:r>
              <a:rPr lang="en-IN" b="0" i="0" dirty="0">
                <a:solidFill>
                  <a:srgbClr val="232629"/>
                </a:solidFill>
                <a:effectLst/>
                <a:latin typeface="-apple-system"/>
              </a:rPr>
              <a:t>Generally speaking, interrupt handlers start with interrupts disabled. This is necessary so that the interrupt handler has room for storage — at a minimum, the interrupt handler needs the exclusive use of a few registers, including the program counter, which the processor must save somewhere.</a:t>
            </a:r>
          </a:p>
          <a:p>
            <a:pPr marL="0" indent="0" algn="just">
              <a:buNone/>
            </a:pPr>
            <a:endParaRPr lang="en-IN" dirty="0">
              <a:solidFill>
                <a:srgbClr val="232629"/>
              </a:solidFill>
              <a:latin typeface="-apple-system"/>
            </a:endParaRPr>
          </a:p>
          <a:p>
            <a:pPr marL="0" indent="0" algn="just">
              <a:buNone/>
            </a:pPr>
            <a:r>
              <a:rPr lang="en-IN" b="0" i="0" dirty="0">
                <a:solidFill>
                  <a:srgbClr val="232629"/>
                </a:solidFill>
                <a:effectLst/>
                <a:latin typeface="-apple-system"/>
              </a:rPr>
              <a:t>On some processors, it's possible for an interrupt to be interrupted by another higher-priority interrupt. “Interrupt an Interrupt” or nested interrupts.</a:t>
            </a:r>
            <a:endParaRPr lang="en-IN" dirty="0"/>
          </a:p>
        </p:txBody>
      </p:sp>
      <p:sp>
        <p:nvSpPr>
          <p:cNvPr id="4" name="Footer Placeholder 3">
            <a:extLst>
              <a:ext uri="{FF2B5EF4-FFF2-40B4-BE49-F238E27FC236}">
                <a16:creationId xmlns:a16="http://schemas.microsoft.com/office/drawing/2014/main" id="{63356195-721D-9E14-3F5E-8A6BFA45F16D}"/>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0090777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A3C7F-1B34-44ED-AFE7-AA32EB2CFEED}"/>
              </a:ext>
            </a:extLst>
          </p:cNvPr>
          <p:cNvSpPr>
            <a:spLocks noGrp="1"/>
          </p:cNvSpPr>
          <p:nvPr>
            <p:ph type="title"/>
          </p:nvPr>
        </p:nvSpPr>
        <p:spPr>
          <a:xfrm>
            <a:off x="838200" y="365125"/>
            <a:ext cx="10515600" cy="670299"/>
          </a:xfrm>
        </p:spPr>
        <p:txBody>
          <a:bodyPr>
            <a:normAutofit fontScale="90000"/>
          </a:bodyPr>
          <a:lstStyle/>
          <a:p>
            <a:r>
              <a:rPr lang="en-IN" dirty="0"/>
              <a:t>Inter Processor Interrupts	</a:t>
            </a:r>
          </a:p>
        </p:txBody>
      </p:sp>
      <p:sp>
        <p:nvSpPr>
          <p:cNvPr id="3" name="Content Placeholder 2">
            <a:extLst>
              <a:ext uri="{FF2B5EF4-FFF2-40B4-BE49-F238E27FC236}">
                <a16:creationId xmlns:a16="http://schemas.microsoft.com/office/drawing/2014/main" id="{6B008A1D-F880-4A30-844C-12BE8121DE0F}"/>
              </a:ext>
            </a:extLst>
          </p:cNvPr>
          <p:cNvSpPr>
            <a:spLocks noGrp="1"/>
          </p:cNvSpPr>
          <p:nvPr>
            <p:ph idx="1"/>
          </p:nvPr>
        </p:nvSpPr>
        <p:spPr>
          <a:xfrm>
            <a:off x="838200" y="1532965"/>
            <a:ext cx="10515600" cy="4643998"/>
          </a:xfrm>
        </p:spPr>
        <p:txBody>
          <a:bodyPr/>
          <a:lstStyle/>
          <a:p>
            <a:pPr marL="0" indent="0">
              <a:buNone/>
            </a:pPr>
            <a:r>
              <a:rPr lang="en-IN" dirty="0"/>
              <a:t>Used to send interrupts between CPUs.  Modern multi-core machines need a way for cores to communicate</a:t>
            </a:r>
          </a:p>
          <a:p>
            <a:pPr>
              <a:buFontTx/>
              <a:buChar char="-"/>
            </a:pPr>
            <a:r>
              <a:rPr lang="en-IN" dirty="0"/>
              <a:t>start/stop/sleep/wakeup other cores</a:t>
            </a:r>
          </a:p>
          <a:p>
            <a:pPr>
              <a:buFontTx/>
              <a:buChar char="-"/>
            </a:pPr>
            <a:r>
              <a:rPr lang="en-IN" dirty="0"/>
              <a:t>Request task migration</a:t>
            </a:r>
          </a:p>
          <a:p>
            <a:pPr>
              <a:buFontTx/>
              <a:buChar char="-"/>
            </a:pPr>
            <a:r>
              <a:rPr lang="en-IN" dirty="0"/>
              <a:t>Flushing of low level caches</a:t>
            </a:r>
          </a:p>
          <a:p>
            <a:pPr>
              <a:buFontTx/>
              <a:buChar char="-"/>
            </a:pPr>
            <a:r>
              <a:rPr lang="en-IN" dirty="0"/>
              <a:t>APIC (Advanced programmable Interrupt controller)</a:t>
            </a:r>
          </a:p>
        </p:txBody>
      </p:sp>
      <p:pic>
        <p:nvPicPr>
          <p:cNvPr id="5" name="Picture 4">
            <a:extLst>
              <a:ext uri="{FF2B5EF4-FFF2-40B4-BE49-F238E27FC236}">
                <a16:creationId xmlns:a16="http://schemas.microsoft.com/office/drawing/2014/main" id="{758DC7B7-7F95-4675-8CE3-498372B4F920}"/>
              </a:ext>
            </a:extLst>
          </p:cNvPr>
          <p:cNvPicPr>
            <a:picLocks noChangeAspect="1"/>
          </p:cNvPicPr>
          <p:nvPr/>
        </p:nvPicPr>
        <p:blipFill>
          <a:blip r:embed="rId2"/>
          <a:stretch>
            <a:fillRect/>
          </a:stretch>
        </p:blipFill>
        <p:spPr>
          <a:xfrm>
            <a:off x="2708741" y="4635500"/>
            <a:ext cx="5591175" cy="1857375"/>
          </a:xfrm>
          <a:prstGeom prst="rect">
            <a:avLst/>
          </a:prstGeom>
        </p:spPr>
      </p:pic>
      <p:sp>
        <p:nvSpPr>
          <p:cNvPr id="4" name="Footer Placeholder 3">
            <a:extLst>
              <a:ext uri="{FF2B5EF4-FFF2-40B4-BE49-F238E27FC236}">
                <a16:creationId xmlns:a16="http://schemas.microsoft.com/office/drawing/2014/main" id="{C364E80A-0B34-9C71-1ED5-07D0A084D5FC}"/>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2496074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8D1F3-494B-4E63-BE5F-5A74996A39BE}"/>
              </a:ext>
            </a:extLst>
          </p:cNvPr>
          <p:cNvSpPr>
            <a:spLocks noGrp="1"/>
          </p:cNvSpPr>
          <p:nvPr>
            <p:ph type="title"/>
          </p:nvPr>
        </p:nvSpPr>
        <p:spPr/>
        <p:txBody>
          <a:bodyPr/>
          <a:lstStyle/>
          <a:p>
            <a:r>
              <a:rPr lang="en-IN" b="1" dirty="0"/>
              <a:t>Bottom Halves and Deferring work</a:t>
            </a:r>
          </a:p>
        </p:txBody>
      </p:sp>
      <p:sp>
        <p:nvSpPr>
          <p:cNvPr id="3" name="Content Placeholder 2">
            <a:extLst>
              <a:ext uri="{FF2B5EF4-FFF2-40B4-BE49-F238E27FC236}">
                <a16:creationId xmlns:a16="http://schemas.microsoft.com/office/drawing/2014/main" id="{A6C332AC-C64C-4535-9447-9E3AFFEA1EB2}"/>
              </a:ext>
            </a:extLst>
          </p:cNvPr>
          <p:cNvSpPr>
            <a:spLocks noGrp="1"/>
          </p:cNvSpPr>
          <p:nvPr>
            <p:ph idx="1"/>
          </p:nvPr>
        </p:nvSpPr>
        <p:spPr>
          <a:xfrm>
            <a:off x="838200" y="1825625"/>
            <a:ext cx="10515600" cy="4667250"/>
          </a:xfrm>
        </p:spPr>
        <p:txBody>
          <a:bodyPr>
            <a:normAutofit lnSpcReduction="10000"/>
          </a:bodyPr>
          <a:lstStyle/>
          <a:p>
            <a:pPr marL="0" indent="0">
              <a:buNone/>
            </a:pPr>
            <a:r>
              <a:rPr lang="en-IN" sz="3600" dirty="0"/>
              <a:t>Why Bottom halves?</a:t>
            </a:r>
          </a:p>
          <a:p>
            <a:pPr algn="just"/>
            <a:r>
              <a:rPr lang="en-IN" sz="2400" b="0" i="0" u="none" strike="noStrike" baseline="0" dirty="0">
                <a:latin typeface="Bembo" panose="02020502050201020203" pitchFamily="18" charset="0"/>
              </a:rPr>
              <a:t>Interrupt handlers run asynchronously and thus interrupt other, potentially important, code, including other interrupt handlers. Therefore, to avoid stalling the interrupted code for too long, interrupt handlers need to run as quickly as possible.</a:t>
            </a:r>
          </a:p>
          <a:p>
            <a:pPr algn="just"/>
            <a:r>
              <a:rPr lang="en-IN" sz="2400" b="0" i="0" u="none" strike="noStrike" baseline="0" dirty="0">
                <a:latin typeface="Bembo" panose="02020502050201020203" pitchFamily="18" charset="0"/>
              </a:rPr>
              <a:t>Interrupt handlers run with the current interrupt level disabled at best (if </a:t>
            </a:r>
            <a:r>
              <a:rPr lang="en-IN" sz="2400" b="0" i="0" u="none" strike="noStrike" baseline="0" dirty="0">
                <a:latin typeface="Courier"/>
              </a:rPr>
              <a:t>IRQF_DISABLED </a:t>
            </a:r>
            <a:r>
              <a:rPr lang="en-IN" sz="2400" b="0" i="0" u="none" strike="noStrike" baseline="0" dirty="0">
                <a:latin typeface="Bembo" panose="02020502050201020203" pitchFamily="18" charset="0"/>
              </a:rPr>
              <a:t>is unset), and at worst (if </a:t>
            </a:r>
            <a:r>
              <a:rPr lang="en-IN" sz="2400" b="0" i="0" u="none" strike="noStrike" baseline="0" dirty="0">
                <a:latin typeface="Courier"/>
              </a:rPr>
              <a:t>IRQF_DISABLED </a:t>
            </a:r>
            <a:r>
              <a:rPr lang="en-IN" sz="2400" b="0" i="0" u="none" strike="noStrike" baseline="0" dirty="0">
                <a:latin typeface="Bembo" panose="02020502050201020203" pitchFamily="18" charset="0"/>
              </a:rPr>
              <a:t>is set – all interrupt lines disabled) with all interrupts on the current processor disabled. As disabling interrupts prevents hardware from communicating with the operating systems, interrupt handlers need to run as quickly as possible.</a:t>
            </a:r>
          </a:p>
          <a:p>
            <a:pPr algn="just"/>
            <a:r>
              <a:rPr lang="en-IN" sz="2400" b="0" i="0" u="none" strike="noStrike" baseline="0" dirty="0">
                <a:latin typeface="Bembo" panose="02020502050201020203" pitchFamily="18" charset="0"/>
              </a:rPr>
              <a:t>Interrupt handlers are often timing-critical because they deal with hardware.</a:t>
            </a:r>
          </a:p>
          <a:p>
            <a:pPr algn="just"/>
            <a:r>
              <a:rPr lang="en-IN" sz="2400" b="0" i="0" u="none" strike="noStrike" baseline="0" dirty="0">
                <a:latin typeface="Bembo" panose="02020502050201020203" pitchFamily="18" charset="0"/>
              </a:rPr>
              <a:t>Interrupt handlers do not run in process context; therefore, they cannot block. This limits what they can do.</a:t>
            </a:r>
            <a:endParaRPr lang="en-IN" sz="3600" dirty="0"/>
          </a:p>
        </p:txBody>
      </p:sp>
      <p:sp>
        <p:nvSpPr>
          <p:cNvPr id="4" name="Footer Placeholder 3">
            <a:extLst>
              <a:ext uri="{FF2B5EF4-FFF2-40B4-BE49-F238E27FC236}">
                <a16:creationId xmlns:a16="http://schemas.microsoft.com/office/drawing/2014/main" id="{95577590-86DE-9DF7-6782-31DA8C95F9F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11436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14B0-4058-4D2C-8F5B-77FA2396EFF2}"/>
              </a:ext>
            </a:extLst>
          </p:cNvPr>
          <p:cNvSpPr>
            <a:spLocks noGrp="1"/>
          </p:cNvSpPr>
          <p:nvPr>
            <p:ph type="title"/>
          </p:nvPr>
        </p:nvSpPr>
        <p:spPr/>
        <p:txBody>
          <a:bodyPr/>
          <a:lstStyle/>
          <a:p>
            <a:r>
              <a:rPr lang="en-IN" sz="1800" b="0" i="0" u="none" strike="noStrike" baseline="0" dirty="0">
                <a:latin typeface="Bembo" panose="02020502050201020203" pitchFamily="18" charset="0"/>
              </a:rPr>
              <a:t>The job of bottom halves is to perform any interrupt-related work not performed by the</a:t>
            </a:r>
            <a:br>
              <a:rPr lang="en-IN" sz="1800" b="0" i="0" u="none" strike="noStrike" baseline="0" dirty="0">
                <a:latin typeface="Bembo" panose="02020502050201020203" pitchFamily="18" charset="0"/>
              </a:rPr>
            </a:br>
            <a:r>
              <a:rPr lang="en-IN" sz="1800" b="0" i="0" u="none" strike="noStrike" baseline="0" dirty="0">
                <a:latin typeface="Bembo" panose="02020502050201020203" pitchFamily="18" charset="0"/>
              </a:rPr>
              <a:t>interrupt handler.</a:t>
            </a:r>
            <a:endParaRPr lang="en-IN" dirty="0"/>
          </a:p>
        </p:txBody>
      </p:sp>
      <p:sp>
        <p:nvSpPr>
          <p:cNvPr id="3" name="Content Placeholder 2">
            <a:extLst>
              <a:ext uri="{FF2B5EF4-FFF2-40B4-BE49-F238E27FC236}">
                <a16:creationId xmlns:a16="http://schemas.microsoft.com/office/drawing/2014/main" id="{27F94A7E-A368-48EC-A697-DF7C166356B0}"/>
              </a:ext>
            </a:extLst>
          </p:cNvPr>
          <p:cNvSpPr>
            <a:spLocks noGrp="1"/>
          </p:cNvSpPr>
          <p:nvPr>
            <p:ph idx="1"/>
          </p:nvPr>
        </p:nvSpPr>
        <p:spPr>
          <a:xfrm>
            <a:off x="838200" y="1825624"/>
            <a:ext cx="10515600" cy="5032375"/>
          </a:xfrm>
        </p:spPr>
        <p:txBody>
          <a:bodyPr/>
          <a:lstStyle/>
          <a:p>
            <a:pPr marL="0" indent="0">
              <a:buNone/>
            </a:pPr>
            <a:r>
              <a:rPr lang="en-IN" dirty="0" err="1"/>
              <a:t>Eg</a:t>
            </a:r>
            <a:r>
              <a:rPr lang="en-IN" dirty="0"/>
              <a:t>: Top half does 1. Acknowledge hardware, need to copy data to or from hardware as these are time critical work.</a:t>
            </a:r>
          </a:p>
          <a:p>
            <a:pPr marL="0" indent="0">
              <a:buNone/>
            </a:pPr>
            <a:endParaRPr lang="en-IN" dirty="0"/>
          </a:p>
          <a:p>
            <a:pPr marL="0" indent="0">
              <a:buNone/>
            </a:pPr>
            <a:r>
              <a:rPr lang="en-IN" dirty="0"/>
              <a:t>Bottom half: Process data copied in top half. </a:t>
            </a:r>
          </a:p>
          <a:p>
            <a:pPr marL="0" indent="0">
              <a:buNone/>
            </a:pPr>
            <a:r>
              <a:rPr lang="en-IN" dirty="0"/>
              <a:t>Tips:</a:t>
            </a:r>
          </a:p>
          <a:p>
            <a:pPr algn="l"/>
            <a:r>
              <a:rPr lang="en-IN" sz="2400" b="0" i="0" u="none" strike="noStrike" baseline="0" dirty="0">
                <a:latin typeface="Bembo" panose="02020502050201020203" pitchFamily="18" charset="0"/>
              </a:rPr>
              <a:t>If the work is time sensitive, perform it in the interrupt handler.</a:t>
            </a:r>
          </a:p>
          <a:p>
            <a:pPr algn="l"/>
            <a:r>
              <a:rPr lang="en-IN" sz="2400" b="0" i="0" u="none" strike="noStrike" baseline="0" dirty="0">
                <a:latin typeface="Bembo" panose="02020502050201020203" pitchFamily="18" charset="0"/>
              </a:rPr>
              <a:t>If the work is related to the hardware, perform it in the interrupt handler.</a:t>
            </a:r>
          </a:p>
          <a:p>
            <a:pPr algn="l"/>
            <a:r>
              <a:rPr lang="en-IN" sz="2400" b="0" i="0" u="none" strike="noStrike" baseline="0" dirty="0">
                <a:latin typeface="Bembo" panose="02020502050201020203" pitchFamily="18" charset="0"/>
              </a:rPr>
              <a:t>If the work needs to ensure that another interrupt (particularly the same interrupt) does not interrupt it, perform it in the interrupt handler.</a:t>
            </a:r>
          </a:p>
          <a:p>
            <a:pPr algn="l"/>
            <a:r>
              <a:rPr lang="en-IN" sz="2400" b="0" i="0" u="none" strike="noStrike" baseline="0" dirty="0">
                <a:latin typeface="Bembo" panose="02020502050201020203" pitchFamily="18" charset="0"/>
              </a:rPr>
              <a:t>For everything else, consider performing the work in the bottom half.</a:t>
            </a:r>
            <a:endParaRPr lang="en-IN" sz="3600" dirty="0"/>
          </a:p>
        </p:txBody>
      </p:sp>
      <p:sp>
        <p:nvSpPr>
          <p:cNvPr id="4" name="Footer Placeholder 3">
            <a:extLst>
              <a:ext uri="{FF2B5EF4-FFF2-40B4-BE49-F238E27FC236}">
                <a16:creationId xmlns:a16="http://schemas.microsoft.com/office/drawing/2014/main" id="{4E8E3871-33B2-D0DD-BB1A-C23B9F70D99B}"/>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253585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4047C-B5B2-404A-AAEF-43DCE76156EF}"/>
              </a:ext>
            </a:extLst>
          </p:cNvPr>
          <p:cNvSpPr>
            <a:spLocks noGrp="1"/>
          </p:cNvSpPr>
          <p:nvPr>
            <p:ph type="title"/>
          </p:nvPr>
        </p:nvSpPr>
        <p:spPr/>
        <p:txBody>
          <a:bodyPr>
            <a:normAutofit/>
          </a:bodyPr>
          <a:lstStyle/>
          <a:p>
            <a:r>
              <a:rPr lang="en-IN" sz="2400" b="0" i="0" u="none" strike="noStrike" baseline="0" dirty="0">
                <a:latin typeface="FranklinGothic-Demi"/>
              </a:rPr>
              <a:t>The Original “Bottom Half”</a:t>
            </a:r>
            <a:endParaRPr lang="en-IN" sz="5400" dirty="0"/>
          </a:p>
        </p:txBody>
      </p:sp>
      <p:sp>
        <p:nvSpPr>
          <p:cNvPr id="3" name="Content Placeholder 2">
            <a:extLst>
              <a:ext uri="{FF2B5EF4-FFF2-40B4-BE49-F238E27FC236}">
                <a16:creationId xmlns:a16="http://schemas.microsoft.com/office/drawing/2014/main" id="{0A223C5A-77B6-4288-AEEA-0C31107DCB93}"/>
              </a:ext>
            </a:extLst>
          </p:cNvPr>
          <p:cNvSpPr>
            <a:spLocks noGrp="1"/>
          </p:cNvSpPr>
          <p:nvPr>
            <p:ph idx="1"/>
          </p:nvPr>
        </p:nvSpPr>
        <p:spPr>
          <a:xfrm>
            <a:off x="838200" y="1431235"/>
            <a:ext cx="10515600" cy="5061640"/>
          </a:xfrm>
        </p:spPr>
        <p:txBody>
          <a:bodyPr>
            <a:noAutofit/>
          </a:bodyPr>
          <a:lstStyle/>
          <a:p>
            <a:pPr algn="l"/>
            <a:r>
              <a:rPr lang="en-IN" sz="2000" b="0" i="0" u="none" strike="noStrike" baseline="0" dirty="0">
                <a:latin typeface="Times New Roman" panose="02020603050405020304" pitchFamily="18" charset="0"/>
                <a:cs typeface="Times New Roman" panose="02020603050405020304" pitchFamily="18" charset="0"/>
              </a:rPr>
              <a:t>In the beginning, Linux provided only the “bottom half ” for implementing bottom halves. This name was logical because at the time that was the only means available for deferring work. </a:t>
            </a:r>
          </a:p>
          <a:p>
            <a:pPr algn="l"/>
            <a:r>
              <a:rPr lang="en-IN" sz="2000" b="0" i="0" u="none" strike="noStrike" baseline="0" dirty="0">
                <a:latin typeface="Times New Roman" panose="02020603050405020304" pitchFamily="18" charset="0"/>
                <a:cs typeface="Times New Roman" panose="02020603050405020304" pitchFamily="18" charset="0"/>
              </a:rPr>
              <a:t>It provided a statically created list of 32 bottom halves for the entire system</a:t>
            </a:r>
          </a:p>
          <a:p>
            <a:pPr algn="l"/>
            <a:r>
              <a:rPr lang="en-IN" sz="2000" b="0" i="0" u="none" strike="noStrike" baseline="0" dirty="0">
                <a:latin typeface="Times New Roman" panose="02020603050405020304" pitchFamily="18" charset="0"/>
                <a:cs typeface="Times New Roman" panose="02020603050405020304" pitchFamily="18" charset="0"/>
              </a:rPr>
              <a:t>The top half could mark whether the bottom half would run by setting a bit in a 32-bit integer</a:t>
            </a:r>
          </a:p>
          <a:p>
            <a:pPr algn="l"/>
            <a:endParaRPr lang="en-IN" sz="2000" dirty="0">
              <a:latin typeface="Times New Roman" panose="02020603050405020304" pitchFamily="18" charset="0"/>
              <a:cs typeface="Times New Roman" panose="02020603050405020304" pitchFamily="18" charset="0"/>
            </a:endParaRPr>
          </a:p>
          <a:p>
            <a:pPr marL="0" indent="0" algn="l">
              <a:buNone/>
            </a:pPr>
            <a:r>
              <a:rPr lang="en-IN" sz="2000" dirty="0">
                <a:latin typeface="Times New Roman" panose="02020603050405020304" pitchFamily="18" charset="0"/>
                <a:cs typeface="Times New Roman" panose="02020603050405020304" pitchFamily="18" charset="0"/>
              </a:rPr>
              <a:t>Later, Task Queues</a:t>
            </a:r>
          </a:p>
          <a:p>
            <a:pPr marL="0" indent="0" algn="l">
              <a:buNone/>
            </a:pPr>
            <a:endParaRPr lang="en-IN"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Later on, the kernel developers introduced </a:t>
            </a:r>
            <a:r>
              <a:rPr lang="en-IN" sz="2000" b="0" i="1" u="none" strike="noStrike" baseline="0" dirty="0">
                <a:latin typeface="Times New Roman" panose="02020603050405020304" pitchFamily="18" charset="0"/>
                <a:cs typeface="Times New Roman" panose="02020603050405020304" pitchFamily="18" charset="0"/>
              </a:rPr>
              <a:t>task queues </a:t>
            </a:r>
            <a:r>
              <a:rPr lang="en-IN" sz="2000" b="0" i="0" u="none" strike="noStrike" baseline="0" dirty="0">
                <a:latin typeface="Times New Roman" panose="02020603050405020304" pitchFamily="18" charset="0"/>
                <a:cs typeface="Times New Roman" panose="02020603050405020304" pitchFamily="18" charset="0"/>
              </a:rPr>
              <a:t>both as a method of deferring work and as a replacement for the BH mechanism</a:t>
            </a:r>
          </a:p>
          <a:p>
            <a:pPr algn="l"/>
            <a:r>
              <a:rPr lang="en-IN" sz="2000" b="0" i="0" u="none" strike="noStrike" baseline="0" dirty="0">
                <a:latin typeface="Times New Roman" panose="02020603050405020304" pitchFamily="18" charset="0"/>
                <a:cs typeface="Times New Roman" panose="02020603050405020304" pitchFamily="18" charset="0"/>
              </a:rPr>
              <a:t>The kernel defined a family of queues. Each queue contained a linked list of functions to </a:t>
            </a:r>
            <a:r>
              <a:rPr lang="en-IN" sz="2000" b="0" i="0" u="none" strike="noStrike" baseline="0" dirty="0" err="1">
                <a:latin typeface="Times New Roman" panose="02020603050405020304" pitchFamily="18" charset="0"/>
                <a:cs typeface="Times New Roman" panose="02020603050405020304" pitchFamily="18" charset="0"/>
              </a:rPr>
              <a:t>call.The</a:t>
            </a:r>
            <a:r>
              <a:rPr lang="en-IN" sz="2000" b="0" i="0" u="none" strike="noStrike" baseline="0" dirty="0">
                <a:latin typeface="Times New Roman" panose="02020603050405020304" pitchFamily="18" charset="0"/>
                <a:cs typeface="Times New Roman" panose="02020603050405020304" pitchFamily="18" charset="0"/>
              </a:rPr>
              <a:t> queued functions were run at certain times, depending on which queue they were in. Drivers could register their bottom halves in the appropriate queue. This worked fairly well, but it was still too inflexible to replace the BH interface entirely. It also was not lightweight enough for performance critical subsystems, such as networking.</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071D99C6-063D-6ADF-5319-C0033B26197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905581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4D26A2-2765-4A01-B439-15A5B3D9FA5E}"/>
              </a:ext>
            </a:extLst>
          </p:cNvPr>
          <p:cNvSpPr>
            <a:spLocks noGrp="1"/>
          </p:cNvSpPr>
          <p:nvPr>
            <p:ph idx="1"/>
          </p:nvPr>
        </p:nvSpPr>
        <p:spPr>
          <a:xfrm>
            <a:off x="838200" y="477078"/>
            <a:ext cx="10515600" cy="6195388"/>
          </a:xfrm>
        </p:spPr>
        <p:txBody>
          <a:bodyPr>
            <a:noAutofit/>
          </a:bodyPr>
          <a:lstStyle/>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Different devices can be associated with different interrupts by means of a unique value associated with each interrupt. These interrupt values are often called </a:t>
            </a:r>
            <a:r>
              <a:rPr lang="en-IN" sz="2000" b="0" i="1" u="none" strike="noStrike" baseline="0" dirty="0">
                <a:latin typeface="Times New Roman" panose="02020603050405020304" pitchFamily="18" charset="0"/>
                <a:cs typeface="Times New Roman" panose="02020603050405020304" pitchFamily="18" charset="0"/>
              </a:rPr>
              <a:t>interrupt request (IRQ) </a:t>
            </a:r>
            <a:r>
              <a:rPr lang="en-IN" sz="2000" b="0" i="0" u="none" strike="noStrike" baseline="0" dirty="0">
                <a:latin typeface="Times New Roman" panose="02020603050405020304" pitchFamily="18" charset="0"/>
                <a:cs typeface="Times New Roman" panose="02020603050405020304" pitchFamily="18" charset="0"/>
              </a:rPr>
              <a:t>lines.</a:t>
            </a:r>
          </a:p>
          <a:p>
            <a:pPr algn="l"/>
            <a:r>
              <a:rPr lang="en-IN" sz="2000" b="0" i="0" u="none" strike="noStrike" baseline="0" dirty="0">
                <a:latin typeface="Times New Roman" panose="02020603050405020304" pitchFamily="18" charset="0"/>
                <a:cs typeface="Times New Roman" panose="02020603050405020304" pitchFamily="18" charset="0"/>
              </a:rPr>
              <a:t>Each IRQ line is assigned a numeric value—for example, on the classic PC, IRQ zero is the timer interrupt and IRQ one is the keyboard interrupt. Interrupts associated with PCI bus are dynamically assigned.</a:t>
            </a:r>
          </a:p>
          <a:p>
            <a:endParaRPr lang="en-IN" sz="2000" b="0" i="0" u="none" strike="noStrike" baseline="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8A1BCF43-2CA7-425F-8CB2-6ED05A298033}"/>
              </a:ext>
            </a:extLst>
          </p:cNvPr>
          <p:cNvSpPr/>
          <p:nvPr/>
        </p:nvSpPr>
        <p:spPr>
          <a:xfrm>
            <a:off x="2093840" y="185534"/>
            <a:ext cx="3087757" cy="768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Hardware sends electrical signal to processor (interrupts)</a:t>
            </a:r>
          </a:p>
        </p:txBody>
      </p:sp>
      <p:sp>
        <p:nvSpPr>
          <p:cNvPr id="5" name="Rectangle 4">
            <a:extLst>
              <a:ext uri="{FF2B5EF4-FFF2-40B4-BE49-F238E27FC236}">
                <a16:creationId xmlns:a16="http://schemas.microsoft.com/office/drawing/2014/main" id="{D05E4CF9-E3D4-4676-B433-387E1ED7DB10}"/>
              </a:ext>
            </a:extLst>
          </p:cNvPr>
          <p:cNvSpPr/>
          <p:nvPr/>
        </p:nvSpPr>
        <p:spPr>
          <a:xfrm>
            <a:off x="2113721" y="1305345"/>
            <a:ext cx="3041372" cy="12258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Interrupt controller multiplexes multiple interrupt lines into a single line to the processor</a:t>
            </a:r>
          </a:p>
        </p:txBody>
      </p:sp>
      <p:sp>
        <p:nvSpPr>
          <p:cNvPr id="6" name="Rectangle 5">
            <a:extLst>
              <a:ext uri="{FF2B5EF4-FFF2-40B4-BE49-F238E27FC236}">
                <a16:creationId xmlns:a16="http://schemas.microsoft.com/office/drawing/2014/main" id="{28BCCE6B-AA53-42B9-9A71-E663CB7D6BFC}"/>
              </a:ext>
            </a:extLst>
          </p:cNvPr>
          <p:cNvSpPr/>
          <p:nvPr/>
        </p:nvSpPr>
        <p:spPr>
          <a:xfrm>
            <a:off x="2120348" y="3048011"/>
            <a:ext cx="3041372" cy="7686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Processor process interrupt and inform the OS</a:t>
            </a:r>
          </a:p>
        </p:txBody>
      </p:sp>
      <p:sp>
        <p:nvSpPr>
          <p:cNvPr id="7" name="AutoShape 2" descr="The ZipCPU&amp;#39;s Interrupt Controller">
            <a:extLst>
              <a:ext uri="{FF2B5EF4-FFF2-40B4-BE49-F238E27FC236}">
                <a16:creationId xmlns:a16="http://schemas.microsoft.com/office/drawing/2014/main" id="{01E1750F-0172-4894-9A99-FAB8B095009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The ZipCPU&amp;#39;s Interrupt Controller">
            <a:extLst>
              <a:ext uri="{FF2B5EF4-FFF2-40B4-BE49-F238E27FC236}">
                <a16:creationId xmlns:a16="http://schemas.microsoft.com/office/drawing/2014/main" id="{2FEA27C9-A4C8-4386-A68D-0F1697CD223D}"/>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9" name="AutoShape 8" descr="The ZipCPU&amp;#39;s Interrupt Controller">
            <a:extLst>
              <a:ext uri="{FF2B5EF4-FFF2-40B4-BE49-F238E27FC236}">
                <a16:creationId xmlns:a16="http://schemas.microsoft.com/office/drawing/2014/main" id="{6ABF8DE7-35F1-4443-A94F-223F038F853F}"/>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36" name="Picture 12" descr="Interrupts — The Linux Kernel documentation">
            <a:extLst>
              <a:ext uri="{FF2B5EF4-FFF2-40B4-BE49-F238E27FC236}">
                <a16:creationId xmlns:a16="http://schemas.microsoft.com/office/drawing/2014/main" id="{2B917F47-4AF2-4374-B307-7A4E9AB804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3534" y="1019966"/>
            <a:ext cx="4757526" cy="176920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FA539B5-0322-4CB2-8052-8247F9E83166}"/>
              </a:ext>
            </a:extLst>
          </p:cNvPr>
          <p:cNvSpPr txBox="1"/>
          <p:nvPr/>
        </p:nvSpPr>
        <p:spPr>
          <a:xfrm>
            <a:off x="7407965" y="2822723"/>
            <a:ext cx="4250635" cy="369332"/>
          </a:xfrm>
          <a:prstGeom prst="rect">
            <a:avLst/>
          </a:prstGeom>
          <a:noFill/>
        </p:spPr>
        <p:txBody>
          <a:bodyPr wrap="square" rtlCol="0">
            <a:spAutoFit/>
          </a:bodyPr>
          <a:lstStyle/>
          <a:p>
            <a:r>
              <a:rPr lang="en-IN" dirty="0"/>
              <a:t>PIC: Programmable Interrupt Controller</a:t>
            </a:r>
          </a:p>
        </p:txBody>
      </p:sp>
      <p:cxnSp>
        <p:nvCxnSpPr>
          <p:cNvPr id="13" name="Straight Arrow Connector 12">
            <a:extLst>
              <a:ext uri="{FF2B5EF4-FFF2-40B4-BE49-F238E27FC236}">
                <a16:creationId xmlns:a16="http://schemas.microsoft.com/office/drawing/2014/main" id="{7A323675-76E6-428D-B60B-CCB2A6DF459D}"/>
              </a:ext>
            </a:extLst>
          </p:cNvPr>
          <p:cNvCxnSpPr>
            <a:stCxn id="4" idx="2"/>
            <a:endCxn id="5" idx="0"/>
          </p:cNvCxnSpPr>
          <p:nvPr/>
        </p:nvCxnSpPr>
        <p:spPr>
          <a:xfrm flipH="1">
            <a:off x="3634407" y="954160"/>
            <a:ext cx="3312" cy="351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F2DEB2B-2F5E-41F1-A10B-8E2F59F29819}"/>
              </a:ext>
            </a:extLst>
          </p:cNvPr>
          <p:cNvCxnSpPr>
            <a:stCxn id="5" idx="2"/>
            <a:endCxn id="6" idx="0"/>
          </p:cNvCxnSpPr>
          <p:nvPr/>
        </p:nvCxnSpPr>
        <p:spPr>
          <a:xfrm>
            <a:off x="3634407" y="2531164"/>
            <a:ext cx="6627" cy="5168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E1E2314-9E32-48D5-9CA7-0E0561B4359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422448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7A320-155D-FAB2-A2B5-993981160B9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434636-7DB1-FCB5-0B35-A8924F702E9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78293C45-4F99-AC41-3BC8-02CC9E5C3F3D}"/>
              </a:ext>
            </a:extLst>
          </p:cNvPr>
          <p:cNvSpPr>
            <a:spLocks noGrp="1"/>
          </p:cNvSpPr>
          <p:nvPr>
            <p:ph type="ftr" sz="quarter" idx="11"/>
          </p:nvPr>
        </p:nvSpPr>
        <p:spPr/>
        <p:txBody>
          <a:bodyPr/>
          <a:lstStyle/>
          <a:p>
            <a:r>
              <a:rPr lang="en-US"/>
              <a:t>All images are from internet</a:t>
            </a:r>
            <a:endParaRPr lang="en-IN"/>
          </a:p>
        </p:txBody>
      </p:sp>
      <p:pic>
        <p:nvPicPr>
          <p:cNvPr id="5" name="Picture 4">
            <a:extLst>
              <a:ext uri="{FF2B5EF4-FFF2-40B4-BE49-F238E27FC236}">
                <a16:creationId xmlns:a16="http://schemas.microsoft.com/office/drawing/2014/main" id="{33BBBF5B-A833-F842-3A26-73494B0E1500}"/>
              </a:ext>
            </a:extLst>
          </p:cNvPr>
          <p:cNvPicPr>
            <a:picLocks noChangeAspect="1"/>
          </p:cNvPicPr>
          <p:nvPr/>
        </p:nvPicPr>
        <p:blipFill>
          <a:blip r:embed="rId2"/>
          <a:stretch>
            <a:fillRect/>
          </a:stretch>
        </p:blipFill>
        <p:spPr>
          <a:xfrm>
            <a:off x="2380335" y="821242"/>
            <a:ext cx="7134505" cy="4895850"/>
          </a:xfrm>
          <a:prstGeom prst="rect">
            <a:avLst/>
          </a:prstGeom>
        </p:spPr>
      </p:pic>
    </p:spTree>
    <p:extLst>
      <p:ext uri="{BB962C8B-B14F-4D97-AF65-F5344CB8AC3E}">
        <p14:creationId xmlns:p14="http://schemas.microsoft.com/office/powerpoint/2010/main" val="21494595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CCB98-CFBB-46EC-B2CE-3012B2482DD9}"/>
              </a:ext>
            </a:extLst>
          </p:cNvPr>
          <p:cNvSpPr>
            <a:spLocks noGrp="1"/>
          </p:cNvSpPr>
          <p:nvPr>
            <p:ph type="title"/>
          </p:nvPr>
        </p:nvSpPr>
        <p:spPr/>
        <p:txBody>
          <a:bodyPr/>
          <a:lstStyle/>
          <a:p>
            <a:r>
              <a:rPr lang="en-IN" dirty="0"/>
              <a:t>2.3 Kernel onwards: </a:t>
            </a:r>
            <a:r>
              <a:rPr lang="en-IN" dirty="0" err="1"/>
              <a:t>Softirqs</a:t>
            </a:r>
            <a:r>
              <a:rPr lang="en-IN" dirty="0"/>
              <a:t> and </a:t>
            </a:r>
            <a:r>
              <a:rPr lang="en-IN" dirty="0" err="1"/>
              <a:t>Tasklets</a:t>
            </a:r>
            <a:endParaRPr lang="en-IN" dirty="0"/>
          </a:p>
        </p:txBody>
      </p:sp>
      <p:sp>
        <p:nvSpPr>
          <p:cNvPr id="3" name="Content Placeholder 2">
            <a:extLst>
              <a:ext uri="{FF2B5EF4-FFF2-40B4-BE49-F238E27FC236}">
                <a16:creationId xmlns:a16="http://schemas.microsoft.com/office/drawing/2014/main" id="{658DC75F-4B67-4377-98AC-CB486462A18D}"/>
              </a:ext>
            </a:extLst>
          </p:cNvPr>
          <p:cNvSpPr>
            <a:spLocks noGrp="1"/>
          </p:cNvSpPr>
          <p:nvPr>
            <p:ph sz="half" idx="1"/>
          </p:nvPr>
        </p:nvSpPr>
        <p:spPr>
          <a:xfrm>
            <a:off x="389965" y="1825624"/>
            <a:ext cx="6615953" cy="5032375"/>
          </a:xfrm>
        </p:spPr>
        <p:txBody>
          <a:bodyPr>
            <a:normAutofit fontScale="92500"/>
          </a:bodyPr>
          <a:lstStyle/>
          <a:p>
            <a:pPr marL="0" indent="0" algn="l">
              <a:buNone/>
            </a:pPr>
            <a:r>
              <a:rPr lang="en-IN" sz="2400" b="0" i="0" u="none" strike="noStrike" baseline="0" dirty="0" err="1">
                <a:latin typeface="Times New Roman" panose="02020603050405020304" pitchFamily="18" charset="0"/>
                <a:cs typeface="Times New Roman" panose="02020603050405020304" pitchFamily="18" charset="0"/>
              </a:rPr>
              <a:t>Softirqs</a:t>
            </a:r>
            <a:r>
              <a:rPr lang="en-IN" sz="2400" b="0" i="0" u="none" strike="noStrike" baseline="0" dirty="0">
                <a:latin typeface="Times New Roman" panose="02020603050405020304" pitchFamily="18" charset="0"/>
                <a:cs typeface="Times New Roman" panose="02020603050405020304" pitchFamily="18" charset="0"/>
              </a:rPr>
              <a:t> are a set of statically defined bottom halves that can run simultaneously on any processor; even two of the same type can run concurrently.</a:t>
            </a:r>
          </a:p>
          <a:p>
            <a:pPr marL="0" indent="0" algn="l">
              <a:buNone/>
            </a:pPr>
            <a:r>
              <a:rPr lang="en-IN" sz="2400" b="0" i="0" u="none" strike="noStrike" baseline="0" dirty="0" err="1">
                <a:latin typeface="Times New Roman" panose="02020603050405020304" pitchFamily="18" charset="0"/>
                <a:cs typeface="Times New Roman" panose="02020603050405020304" pitchFamily="18" charset="0"/>
              </a:rPr>
              <a:t>Softirqs</a:t>
            </a:r>
            <a:r>
              <a:rPr lang="en-IN" sz="2400" b="0" i="0" u="none" strike="noStrike" baseline="0" dirty="0">
                <a:latin typeface="Times New Roman" panose="02020603050405020304" pitchFamily="18" charset="0"/>
                <a:cs typeface="Times New Roman" panose="02020603050405020304" pitchFamily="18" charset="0"/>
              </a:rPr>
              <a:t> are used when performance is critical, such as networking. Two of same </a:t>
            </a:r>
            <a:r>
              <a:rPr lang="en-IN" sz="2400" b="0" i="0" u="none" strike="noStrike" baseline="0" dirty="0" err="1">
                <a:latin typeface="Times New Roman" panose="02020603050405020304" pitchFamily="18" charset="0"/>
                <a:cs typeface="Times New Roman" panose="02020603050405020304" pitchFamily="18" charset="0"/>
              </a:rPr>
              <a:t>softirq</a:t>
            </a:r>
            <a:r>
              <a:rPr lang="en-IN" sz="2400" b="0" i="0" u="none" strike="noStrike" baseline="0" dirty="0">
                <a:latin typeface="Times New Roman" panose="02020603050405020304" pitchFamily="18" charset="0"/>
                <a:cs typeface="Times New Roman" panose="02020603050405020304" pitchFamily="18" charset="0"/>
              </a:rPr>
              <a:t> can run simultaneously at the same time.</a:t>
            </a:r>
          </a:p>
          <a:p>
            <a:pPr marL="0" indent="0" algn="l">
              <a:buNone/>
            </a:pPr>
            <a:r>
              <a:rPr lang="en-IN" sz="2400" b="0" i="0" u="none" strike="noStrike" baseline="0" dirty="0" err="1">
                <a:latin typeface="Times New Roman" panose="02020603050405020304" pitchFamily="18" charset="0"/>
                <a:cs typeface="Times New Roman" panose="02020603050405020304" pitchFamily="18" charset="0"/>
              </a:rPr>
              <a:t>Softirqs</a:t>
            </a:r>
            <a:r>
              <a:rPr lang="en-IN" sz="2400" b="0" i="0" u="none" strike="noStrike" baseline="0" dirty="0">
                <a:latin typeface="Times New Roman" panose="02020603050405020304" pitchFamily="18" charset="0"/>
                <a:cs typeface="Times New Roman" panose="02020603050405020304" pitchFamily="18" charset="0"/>
              </a:rPr>
              <a:t> must be registered statically at compile time.</a:t>
            </a:r>
          </a:p>
          <a:p>
            <a:pPr marL="0" indent="0" algn="l">
              <a:buNone/>
            </a:pPr>
            <a:endParaRPr lang="en-IN" sz="2400" dirty="0">
              <a:latin typeface="Times New Roman" panose="02020603050405020304" pitchFamily="18" charset="0"/>
              <a:cs typeface="Times New Roman" panose="02020603050405020304" pitchFamily="18" charset="0"/>
            </a:endParaRPr>
          </a:p>
          <a:p>
            <a:pPr marL="0" indent="0">
              <a:buNone/>
            </a:pPr>
            <a:r>
              <a:rPr lang="en-IN" sz="2400" b="0" i="0" u="none" strike="noStrike" baseline="0" dirty="0" err="1">
                <a:latin typeface="Times New Roman" panose="02020603050405020304" pitchFamily="18" charset="0"/>
                <a:cs typeface="Times New Roman" panose="02020603050405020304" pitchFamily="18" charset="0"/>
              </a:rPr>
              <a:t>Tasklets</a:t>
            </a:r>
            <a:r>
              <a:rPr lang="en-IN" sz="2400" b="0" i="0" u="none" strike="noStrike" baseline="0" dirty="0">
                <a:latin typeface="Times New Roman" panose="02020603050405020304" pitchFamily="18" charset="0"/>
                <a:cs typeface="Times New Roman" panose="02020603050405020304" pitchFamily="18" charset="0"/>
              </a:rPr>
              <a:t>, which have an awful and confusing name are flexible, dynamically created bottom halves built on top of </a:t>
            </a:r>
            <a:r>
              <a:rPr lang="en-IN" sz="2400" b="0" i="0" u="none" strike="noStrike" baseline="0" dirty="0" err="1">
                <a:latin typeface="Times New Roman" panose="02020603050405020304" pitchFamily="18" charset="0"/>
                <a:cs typeface="Times New Roman" panose="02020603050405020304" pitchFamily="18" charset="0"/>
              </a:rPr>
              <a:t>softirqs</a:t>
            </a:r>
            <a:r>
              <a:rPr lang="en-IN" sz="24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Two different </a:t>
            </a:r>
            <a:r>
              <a:rPr lang="en-IN" sz="2400" b="0" i="0" u="none" strike="noStrike" baseline="0" dirty="0" err="1">
                <a:latin typeface="Times New Roman" panose="02020603050405020304" pitchFamily="18" charset="0"/>
                <a:cs typeface="Times New Roman" panose="02020603050405020304" pitchFamily="18" charset="0"/>
              </a:rPr>
              <a:t>tasklets</a:t>
            </a:r>
            <a:r>
              <a:rPr lang="en-IN" sz="2400" b="0" i="0" u="none" strike="noStrike" baseline="0" dirty="0">
                <a:latin typeface="Times New Roman" panose="02020603050405020304" pitchFamily="18" charset="0"/>
                <a:cs typeface="Times New Roman" panose="02020603050405020304" pitchFamily="18" charset="0"/>
              </a:rPr>
              <a:t> can run concurrently on different processors, but two of the same type of </a:t>
            </a:r>
            <a:r>
              <a:rPr lang="en-IN" sz="2400" b="0" i="0" u="none" strike="noStrike" baseline="0" dirty="0" err="1">
                <a:latin typeface="Times New Roman" panose="02020603050405020304" pitchFamily="18" charset="0"/>
                <a:cs typeface="Times New Roman" panose="02020603050405020304" pitchFamily="18" charset="0"/>
              </a:rPr>
              <a:t>tasklet</a:t>
            </a:r>
            <a:r>
              <a:rPr lang="en-IN" sz="2400" b="0" i="0" u="none" strike="noStrike" baseline="0" dirty="0">
                <a:latin typeface="Times New Roman" panose="02020603050405020304" pitchFamily="18" charset="0"/>
                <a:cs typeface="Times New Roman" panose="02020603050405020304" pitchFamily="18" charset="0"/>
              </a:rPr>
              <a:t> cannot run simultaneously</a:t>
            </a:r>
          </a:p>
        </p:txBody>
      </p:sp>
      <p:pic>
        <p:nvPicPr>
          <p:cNvPr id="6" name="Content Placeholder 5">
            <a:extLst>
              <a:ext uri="{FF2B5EF4-FFF2-40B4-BE49-F238E27FC236}">
                <a16:creationId xmlns:a16="http://schemas.microsoft.com/office/drawing/2014/main" id="{BF8CAF30-9BF8-4127-B0CD-88092ED69F9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374870" y="1571018"/>
            <a:ext cx="4176154" cy="3700229"/>
          </a:xfrm>
        </p:spPr>
      </p:pic>
      <p:sp>
        <p:nvSpPr>
          <p:cNvPr id="4" name="Footer Placeholder 3">
            <a:extLst>
              <a:ext uri="{FF2B5EF4-FFF2-40B4-BE49-F238E27FC236}">
                <a16:creationId xmlns:a16="http://schemas.microsoft.com/office/drawing/2014/main" id="{1BA0A5D8-0E40-31B4-C430-C45378F2D0CB}"/>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4664689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9755E26-7037-41A4-B663-B0E19C4596A9}"/>
              </a:ext>
            </a:extLst>
          </p:cNvPr>
          <p:cNvSpPr>
            <a:spLocks noGrp="1"/>
          </p:cNvSpPr>
          <p:nvPr>
            <p:ph sz="half" idx="2"/>
          </p:nvPr>
        </p:nvSpPr>
        <p:spPr>
          <a:xfrm>
            <a:off x="6172200" y="510988"/>
            <a:ext cx="5181600" cy="5665975"/>
          </a:xfrm>
        </p:spPr>
        <p:txBody>
          <a:bodyPr/>
          <a:lstStyle/>
          <a:p>
            <a:endParaRPr lang="en-IN" dirty="0"/>
          </a:p>
        </p:txBody>
      </p:sp>
      <p:pic>
        <p:nvPicPr>
          <p:cNvPr id="6" name="Picture 5">
            <a:extLst>
              <a:ext uri="{FF2B5EF4-FFF2-40B4-BE49-F238E27FC236}">
                <a16:creationId xmlns:a16="http://schemas.microsoft.com/office/drawing/2014/main" id="{A4C57BE3-0C2A-41D7-B4B2-5265EE01B18A}"/>
              </a:ext>
            </a:extLst>
          </p:cNvPr>
          <p:cNvPicPr>
            <a:picLocks noChangeAspect="1"/>
          </p:cNvPicPr>
          <p:nvPr/>
        </p:nvPicPr>
        <p:blipFill>
          <a:blip r:embed="rId2"/>
          <a:stretch>
            <a:fillRect/>
          </a:stretch>
        </p:blipFill>
        <p:spPr>
          <a:xfrm>
            <a:off x="1927216" y="361949"/>
            <a:ext cx="8639184" cy="6176963"/>
          </a:xfrm>
          <a:prstGeom prst="rect">
            <a:avLst/>
          </a:prstGeom>
        </p:spPr>
      </p:pic>
      <p:sp>
        <p:nvSpPr>
          <p:cNvPr id="2" name="Footer Placeholder 1">
            <a:extLst>
              <a:ext uri="{FF2B5EF4-FFF2-40B4-BE49-F238E27FC236}">
                <a16:creationId xmlns:a16="http://schemas.microsoft.com/office/drawing/2014/main" id="{E5CAEB9C-C564-5E6A-489D-501928301E98}"/>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2357048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E6A1248-7DFF-433A-8C9E-6D68CB1F309F}"/>
              </a:ext>
            </a:extLst>
          </p:cNvPr>
          <p:cNvSpPr>
            <a:spLocks noGrp="1"/>
          </p:cNvSpPr>
          <p:nvPr>
            <p:ph idx="1"/>
          </p:nvPr>
        </p:nvSpPr>
        <p:spPr>
          <a:xfrm>
            <a:off x="838200" y="147918"/>
            <a:ext cx="10515600" cy="6029045"/>
          </a:xfrm>
        </p:spPr>
        <p:txBody>
          <a:bodyPr>
            <a:normAutofit/>
          </a:bodyPr>
          <a:lstStyle/>
          <a:p>
            <a:r>
              <a:rPr lang="en-IN" sz="2400" dirty="0"/>
              <a:t>TIMER_SOFTIRQ – </a:t>
            </a:r>
            <a:r>
              <a:rPr lang="en-IN" sz="2400" dirty="0" err="1"/>
              <a:t>Tasklets</a:t>
            </a:r>
            <a:r>
              <a:rPr lang="en-IN" sz="2400" dirty="0"/>
              <a:t> related to timer interrupts</a:t>
            </a:r>
          </a:p>
          <a:p>
            <a:r>
              <a:rPr lang="en-IN" sz="2400" dirty="0"/>
              <a:t>NET_TX_SOFTIRQ - Feeds packets from network stack to driver</a:t>
            </a:r>
          </a:p>
          <a:p>
            <a:r>
              <a:rPr lang="en-IN" sz="2400" dirty="0"/>
              <a:t>NET_RX_SOFTIRQ – Feeds packets from driver to network stack</a:t>
            </a:r>
          </a:p>
          <a:p>
            <a:r>
              <a:rPr lang="en-IN" sz="2400" dirty="0"/>
              <a:t>RCU_SOFTIRQ – RCU is Read-copy Update which is a lock primitive. It is a synchronization mechanism which was added to the Linux Kernel in October 2002.  </a:t>
            </a:r>
          </a:p>
          <a:p>
            <a:r>
              <a:rPr lang="en-IN" sz="2400" dirty="0"/>
              <a:t>HRTIMER_SOFTIRQ - The High Precision Event Timer is a hardware timer used in personal computers. It was developed jointly by Intel and Microsoft and has been incorporated in PC chipsets since 2005, The High Resolution Timers system allows </a:t>
            </a:r>
            <a:r>
              <a:rPr lang="en-IN" sz="2400" b="1" dirty="0"/>
              <a:t>a user space program to be wake up from a timer event with better accuracy</a:t>
            </a:r>
            <a:endParaRPr lang="en-IN" sz="2400" dirty="0"/>
          </a:p>
          <a:p>
            <a:endParaRPr lang="en-IN" sz="2400" dirty="0"/>
          </a:p>
        </p:txBody>
      </p:sp>
      <p:pic>
        <p:nvPicPr>
          <p:cNvPr id="10" name="Picture 9">
            <a:extLst>
              <a:ext uri="{FF2B5EF4-FFF2-40B4-BE49-F238E27FC236}">
                <a16:creationId xmlns:a16="http://schemas.microsoft.com/office/drawing/2014/main" id="{06461C17-873B-4AF4-B9AF-D87A9B1799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853" y="4168588"/>
            <a:ext cx="4334435" cy="2427194"/>
          </a:xfrm>
          <a:prstGeom prst="rect">
            <a:avLst/>
          </a:prstGeom>
        </p:spPr>
      </p:pic>
      <p:sp>
        <p:nvSpPr>
          <p:cNvPr id="2" name="Footer Placeholder 1">
            <a:extLst>
              <a:ext uri="{FF2B5EF4-FFF2-40B4-BE49-F238E27FC236}">
                <a16:creationId xmlns:a16="http://schemas.microsoft.com/office/drawing/2014/main" id="{DE9E2500-D2B1-FEC3-E4FE-40430D734875}"/>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7504146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E7C71-5C77-4E93-8039-5181A06ECA18}"/>
              </a:ext>
            </a:extLst>
          </p:cNvPr>
          <p:cNvSpPr>
            <a:spLocks noGrp="1"/>
          </p:cNvSpPr>
          <p:nvPr>
            <p:ph type="title"/>
          </p:nvPr>
        </p:nvSpPr>
        <p:spPr/>
        <p:txBody>
          <a:bodyPr/>
          <a:lstStyle/>
          <a:p>
            <a:r>
              <a:rPr lang="en-IN" dirty="0" err="1"/>
              <a:t>Softirq</a:t>
            </a:r>
            <a:r>
              <a:rPr lang="en-IN" dirty="0"/>
              <a:t> Implementation</a:t>
            </a:r>
          </a:p>
        </p:txBody>
      </p:sp>
      <p:sp>
        <p:nvSpPr>
          <p:cNvPr id="3" name="Content Placeholder 2">
            <a:extLst>
              <a:ext uri="{FF2B5EF4-FFF2-40B4-BE49-F238E27FC236}">
                <a16:creationId xmlns:a16="http://schemas.microsoft.com/office/drawing/2014/main" id="{FF5BC0C2-404A-4947-8BAD-C5824A046153}"/>
              </a:ext>
            </a:extLst>
          </p:cNvPr>
          <p:cNvSpPr>
            <a:spLocks noGrp="1"/>
          </p:cNvSpPr>
          <p:nvPr>
            <p:ph sz="half" idx="1"/>
          </p:nvPr>
        </p:nvSpPr>
        <p:spPr>
          <a:xfrm>
            <a:off x="201706" y="1503454"/>
            <a:ext cx="6732494" cy="5032375"/>
          </a:xfrm>
        </p:spPr>
        <p:txBody>
          <a:bodyPr>
            <a:normAutofit/>
          </a:bodyPr>
          <a:lstStyle/>
          <a:p>
            <a:pPr algn="l"/>
            <a:r>
              <a:rPr lang="en-IN" sz="2000" b="0" i="0" u="none" strike="noStrike" baseline="0" dirty="0">
                <a:latin typeface="Times New Roman" panose="02020603050405020304" pitchFamily="18" charset="0"/>
                <a:cs typeface="Times New Roman" panose="02020603050405020304" pitchFamily="18" charset="0"/>
              </a:rPr>
              <a:t>The kernel enforces a limit of 32 registered </a:t>
            </a:r>
            <a:r>
              <a:rPr lang="en-IN" sz="2000" b="0" i="0" u="none" strike="noStrike" baseline="0" dirty="0" err="1">
                <a:latin typeface="Times New Roman" panose="02020603050405020304" pitchFamily="18" charset="0"/>
                <a:cs typeface="Times New Roman" panose="02020603050405020304" pitchFamily="18" charset="0"/>
              </a:rPr>
              <a:t>softirqs</a:t>
            </a:r>
            <a:r>
              <a:rPr lang="en-IN" sz="2000" b="0" i="0" u="none" strike="noStrike" baseline="0" dirty="0">
                <a:latin typeface="Times New Roman" panose="02020603050405020304" pitchFamily="18" charset="0"/>
                <a:cs typeface="Times New Roman" panose="02020603050405020304" pitchFamily="18" charset="0"/>
              </a:rPr>
              <a:t>; in the current kernel, however, only nine exist.</a:t>
            </a:r>
          </a:p>
          <a:p>
            <a:pPr algn="l"/>
            <a:r>
              <a:rPr lang="en-IN" sz="2000" b="0" i="0" u="none" strike="noStrike" baseline="0" dirty="0" err="1">
                <a:latin typeface="Times New Roman" panose="02020603050405020304" pitchFamily="18" charset="0"/>
                <a:cs typeface="Times New Roman" panose="02020603050405020304" pitchFamily="18" charset="0"/>
              </a:rPr>
              <a:t>Softirqs</a:t>
            </a:r>
            <a:r>
              <a:rPr lang="en-IN" sz="2000" b="0" i="0" u="none" strike="noStrike" baseline="0" dirty="0">
                <a:latin typeface="Times New Roman" panose="02020603050405020304" pitchFamily="18" charset="0"/>
                <a:cs typeface="Times New Roman" panose="02020603050405020304" pitchFamily="18" charset="0"/>
              </a:rPr>
              <a:t> are statically allocated at compile time</a:t>
            </a:r>
            <a:endParaRPr lang="en-IN" sz="2000" dirty="0">
              <a:latin typeface="Times New Roman" panose="02020603050405020304" pitchFamily="18" charset="0"/>
              <a:cs typeface="Times New Roman" panose="02020603050405020304" pitchFamily="18" charset="0"/>
            </a:endParaRPr>
          </a:p>
          <a:p>
            <a:pPr algn="l"/>
            <a:r>
              <a:rPr lang="en-IN" sz="2000" b="0" i="0" u="none" strike="noStrike" baseline="0" dirty="0" err="1">
                <a:latin typeface="Times New Roman" panose="02020603050405020304" pitchFamily="18" charset="0"/>
                <a:cs typeface="Times New Roman" panose="02020603050405020304" pitchFamily="18" charset="0"/>
              </a:rPr>
              <a:t>softirqs</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Softirqs</a:t>
            </a:r>
            <a:r>
              <a:rPr lang="en-IN" sz="2000" b="0" i="0" u="none" strike="noStrike" baseline="0" dirty="0">
                <a:latin typeface="Times New Roman" panose="02020603050405020304" pitchFamily="18" charset="0"/>
                <a:cs typeface="Times New Roman" panose="02020603050405020304" pitchFamily="18" charset="0"/>
              </a:rPr>
              <a:t> are represented by the </a:t>
            </a:r>
            <a:r>
              <a:rPr lang="en-IN" sz="2000" b="0" i="0" u="none" strike="noStrike" baseline="0" dirty="0" err="1">
                <a:latin typeface="Times New Roman" panose="02020603050405020304" pitchFamily="18" charset="0"/>
                <a:cs typeface="Times New Roman" panose="02020603050405020304" pitchFamily="18" charset="0"/>
              </a:rPr>
              <a:t>softirq_action</a:t>
            </a:r>
            <a:r>
              <a:rPr lang="en-IN" sz="2000" b="0" i="0" u="none" strike="noStrike" baseline="0" dirty="0">
                <a:latin typeface="Times New Roman" panose="02020603050405020304" pitchFamily="18" charset="0"/>
                <a:cs typeface="Times New Roman" panose="02020603050405020304" pitchFamily="18" charset="0"/>
              </a:rPr>
              <a:t> structure, which is defined in &lt;</a:t>
            </a:r>
            <a:r>
              <a:rPr lang="en-IN" sz="2000" b="0" i="0" u="none" strike="noStrike" baseline="0" dirty="0" err="1">
                <a:latin typeface="Times New Roman" panose="02020603050405020304" pitchFamily="18" charset="0"/>
                <a:cs typeface="Times New Roman" panose="02020603050405020304" pitchFamily="18" charset="0"/>
              </a:rPr>
              <a:t>linux</a:t>
            </a:r>
            <a:r>
              <a:rPr lang="en-IN" sz="2000" b="0" i="0" u="none" strike="noStrike" baseline="0" dirty="0">
                <a:latin typeface="Times New Roman" panose="02020603050405020304" pitchFamily="18" charset="0"/>
                <a:cs typeface="Times New Roman" panose="02020603050405020304" pitchFamily="18" charset="0"/>
              </a:rPr>
              <a:t>/</a:t>
            </a:r>
            <a:r>
              <a:rPr lang="en-IN" sz="2000" b="0" i="0" u="none" strike="noStrike" baseline="0" dirty="0" err="1">
                <a:latin typeface="Times New Roman" panose="02020603050405020304" pitchFamily="18" charset="0"/>
                <a:cs typeface="Times New Roman" panose="02020603050405020304" pitchFamily="18" charset="0"/>
              </a:rPr>
              <a:t>interrupt.h</a:t>
            </a:r>
            <a:r>
              <a:rPr lang="en-IN" sz="2000" b="0" i="0" u="none" strike="noStrike" baseline="0" dirty="0">
                <a:latin typeface="Times New Roman" panose="02020603050405020304" pitchFamily="18" charset="0"/>
                <a:cs typeface="Times New Roman" panose="02020603050405020304" pitchFamily="18" charset="0"/>
              </a:rPr>
              <a:t>&gt;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struct </a:t>
            </a:r>
            <a:r>
              <a:rPr lang="en-IN" sz="2000" b="0" i="0" u="none" strike="noStrike" baseline="0" dirty="0" err="1">
                <a:latin typeface="Times New Roman" panose="02020603050405020304" pitchFamily="18" charset="0"/>
                <a:cs typeface="Times New Roman" panose="02020603050405020304" pitchFamily="18" charset="0"/>
              </a:rPr>
              <a:t>softirq_action</a:t>
            </a:r>
            <a:r>
              <a:rPr lang="en-IN" sz="20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void (*action)(struct </a:t>
            </a:r>
            <a:r>
              <a:rPr lang="en-IN" sz="2000" b="0" i="0" u="none" strike="noStrike" baseline="0" dirty="0" err="1">
                <a:latin typeface="Times New Roman" panose="02020603050405020304" pitchFamily="18" charset="0"/>
                <a:cs typeface="Times New Roman" panose="02020603050405020304" pitchFamily="18" charset="0"/>
              </a:rPr>
              <a:t>softirq_action</a:t>
            </a:r>
            <a:r>
              <a:rPr lang="en-IN" sz="20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A 32-entry array of this structure is declared in kernel/</a:t>
            </a:r>
            <a:r>
              <a:rPr lang="en-IN" sz="2000" b="0" i="0" u="none" strike="noStrike" baseline="0" dirty="0" err="1">
                <a:latin typeface="Times New Roman" panose="02020603050405020304" pitchFamily="18" charset="0"/>
                <a:cs typeface="Times New Roman" panose="02020603050405020304" pitchFamily="18" charset="0"/>
              </a:rPr>
              <a:t>softirq.c</a:t>
            </a:r>
            <a:r>
              <a:rPr lang="en-IN" sz="20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static struct </a:t>
            </a:r>
            <a:r>
              <a:rPr lang="en-IN" sz="2000" b="0" i="0" u="none" strike="noStrike" baseline="0" dirty="0" err="1">
                <a:latin typeface="Times New Roman" panose="02020603050405020304" pitchFamily="18" charset="0"/>
                <a:cs typeface="Times New Roman" panose="02020603050405020304" pitchFamily="18" charset="0"/>
              </a:rPr>
              <a:t>softirq_action</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softirq_vec</a:t>
            </a:r>
            <a:r>
              <a:rPr lang="en-IN" sz="2000" b="0" i="0" u="none" strike="noStrike" baseline="0" dirty="0">
                <a:latin typeface="Times New Roman" panose="02020603050405020304" pitchFamily="18" charset="0"/>
                <a:cs typeface="Times New Roman" panose="02020603050405020304" pitchFamily="18" charset="0"/>
              </a:rPr>
              <a:t>[NR_SOFTIRQS];</a:t>
            </a:r>
          </a:p>
          <a:p>
            <a:pPr marL="0" indent="0" algn="l">
              <a:buNone/>
            </a:pPr>
            <a:endParaRPr lang="en-IN" sz="20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870EAB3F-9AC8-484A-8D5B-AC4BA9453D9C}"/>
              </a:ext>
            </a:extLst>
          </p:cNvPr>
          <p:cNvSpPr>
            <a:spLocks noGrp="1"/>
          </p:cNvSpPr>
          <p:nvPr>
            <p:ph sz="half" idx="2"/>
          </p:nvPr>
        </p:nvSpPr>
        <p:spPr/>
        <p:txBody>
          <a:bodyPr>
            <a:normAutofit/>
          </a:bodyPr>
          <a:lstStyle/>
          <a:p>
            <a:endParaRPr lang="en-IN"/>
          </a:p>
        </p:txBody>
      </p:sp>
      <p:pic>
        <p:nvPicPr>
          <p:cNvPr id="4" name="Picture 3">
            <a:extLst>
              <a:ext uri="{FF2B5EF4-FFF2-40B4-BE49-F238E27FC236}">
                <a16:creationId xmlns:a16="http://schemas.microsoft.com/office/drawing/2014/main" id="{440196BA-1D7E-4695-900D-70E2DBFC96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84141" y="1546411"/>
            <a:ext cx="4419600" cy="4946463"/>
          </a:xfrm>
          <a:prstGeom prst="rect">
            <a:avLst/>
          </a:prstGeom>
        </p:spPr>
      </p:pic>
      <p:sp>
        <p:nvSpPr>
          <p:cNvPr id="6" name="Footer Placeholder 5">
            <a:extLst>
              <a:ext uri="{FF2B5EF4-FFF2-40B4-BE49-F238E27FC236}">
                <a16:creationId xmlns:a16="http://schemas.microsoft.com/office/drawing/2014/main" id="{89E7FD4B-FC51-84CE-74B2-4A61BA85F8DC}"/>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4539245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F12C0-F280-4145-8B15-EA2CA22F069E}"/>
              </a:ext>
            </a:extLst>
          </p:cNvPr>
          <p:cNvSpPr>
            <a:spLocks noGrp="1"/>
          </p:cNvSpPr>
          <p:nvPr>
            <p:ph type="title"/>
          </p:nvPr>
        </p:nvSpPr>
        <p:spPr>
          <a:xfrm>
            <a:off x="838200" y="365125"/>
            <a:ext cx="10515600" cy="670299"/>
          </a:xfrm>
        </p:spPr>
        <p:txBody>
          <a:bodyPr>
            <a:normAutofit fontScale="90000"/>
          </a:bodyPr>
          <a:lstStyle/>
          <a:p>
            <a:r>
              <a:rPr lang="en-IN" dirty="0"/>
              <a:t>The </a:t>
            </a:r>
            <a:r>
              <a:rPr lang="en-IN" dirty="0" err="1"/>
              <a:t>softirq</a:t>
            </a:r>
            <a:r>
              <a:rPr lang="en-IN" dirty="0"/>
              <a:t> Handler	</a:t>
            </a:r>
          </a:p>
        </p:txBody>
      </p:sp>
      <p:sp>
        <p:nvSpPr>
          <p:cNvPr id="3" name="Content Placeholder 2">
            <a:extLst>
              <a:ext uri="{FF2B5EF4-FFF2-40B4-BE49-F238E27FC236}">
                <a16:creationId xmlns:a16="http://schemas.microsoft.com/office/drawing/2014/main" id="{85BAF7B8-C52B-41AA-A73F-77B37EF6F14F}"/>
              </a:ext>
            </a:extLst>
          </p:cNvPr>
          <p:cNvSpPr>
            <a:spLocks noGrp="1"/>
          </p:cNvSpPr>
          <p:nvPr>
            <p:ph sz="half" idx="1"/>
          </p:nvPr>
        </p:nvSpPr>
        <p:spPr>
          <a:xfrm>
            <a:off x="268941" y="1411941"/>
            <a:ext cx="5750859" cy="4765022"/>
          </a:xfrm>
        </p:spPr>
        <p:txBody>
          <a:bodyPr>
            <a:normAutofit lnSpcReduction="10000"/>
          </a:bodyPr>
          <a:lstStyle/>
          <a:p>
            <a:pPr algn="l"/>
            <a:r>
              <a:rPr lang="en-IN" sz="2000" b="0" i="0" u="none" strike="noStrike" baseline="0" dirty="0">
                <a:latin typeface="Times New Roman" panose="02020603050405020304" pitchFamily="18" charset="0"/>
                <a:cs typeface="Times New Roman" panose="02020603050405020304" pitchFamily="18" charset="0"/>
              </a:rPr>
              <a:t>The prototype of a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 handler, action, looks like</a:t>
            </a: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void </a:t>
            </a:r>
            <a:r>
              <a:rPr lang="en-IN" sz="2000" b="0" i="0" u="none" strike="noStrike" baseline="0" dirty="0" err="1">
                <a:latin typeface="Times New Roman" panose="02020603050405020304" pitchFamily="18" charset="0"/>
                <a:cs typeface="Times New Roman" panose="02020603050405020304" pitchFamily="18" charset="0"/>
              </a:rPr>
              <a:t>softirq_handler</a:t>
            </a:r>
            <a:r>
              <a:rPr lang="en-IN" sz="2000" b="0" i="0" u="none" strike="noStrike" baseline="0" dirty="0">
                <a:latin typeface="Times New Roman" panose="02020603050405020304" pitchFamily="18" charset="0"/>
                <a:cs typeface="Times New Roman" panose="02020603050405020304" pitchFamily="18" charset="0"/>
              </a:rPr>
              <a:t>(struct </a:t>
            </a:r>
            <a:r>
              <a:rPr lang="en-IN" sz="2000" b="0" i="0" u="none" strike="noStrike" baseline="0" dirty="0" err="1">
                <a:latin typeface="Times New Roman" panose="02020603050405020304" pitchFamily="18" charset="0"/>
                <a:cs typeface="Times New Roman" panose="02020603050405020304" pitchFamily="18" charset="0"/>
              </a:rPr>
              <a:t>softirq_action</a:t>
            </a:r>
            <a:r>
              <a:rPr lang="en-IN" sz="2000" b="0" i="0" u="none" strike="noStrike" baseline="0" dirty="0">
                <a:latin typeface="Times New Roman" panose="02020603050405020304" pitchFamily="18" charset="0"/>
                <a:cs typeface="Times New Roman" panose="02020603050405020304" pitchFamily="18" charset="0"/>
              </a:rPr>
              <a:t> *)</a:t>
            </a:r>
          </a:p>
          <a:p>
            <a:pPr marL="0" indent="0" algn="l">
              <a:buNone/>
            </a:pPr>
            <a:endParaRPr lang="en-IN"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When the kernel runs a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 handler, it executes this action function with a pointer to the corresponding </a:t>
            </a:r>
            <a:r>
              <a:rPr lang="en-IN" sz="2000" b="0" i="0" u="none" strike="noStrike" baseline="0" dirty="0" err="1">
                <a:latin typeface="Times New Roman" panose="02020603050405020304" pitchFamily="18" charset="0"/>
                <a:cs typeface="Times New Roman" panose="02020603050405020304" pitchFamily="18" charset="0"/>
              </a:rPr>
              <a:t>softirq_action</a:t>
            </a:r>
            <a:r>
              <a:rPr lang="en-IN" sz="2000" b="0" i="0" u="none" strike="noStrike" baseline="0" dirty="0">
                <a:latin typeface="Times New Roman" panose="02020603050405020304" pitchFamily="18" charset="0"/>
                <a:cs typeface="Times New Roman" panose="02020603050405020304" pitchFamily="18" charset="0"/>
              </a:rPr>
              <a:t> structure as its lone argument.</a:t>
            </a:r>
          </a:p>
          <a:p>
            <a:pPr algn="l"/>
            <a:endParaRPr lang="en-IN" sz="2000" dirty="0">
              <a:latin typeface="Times New Roman" panose="02020603050405020304" pitchFamily="18" charset="0"/>
              <a:cs typeface="Times New Roman" panose="02020603050405020304" pitchFamily="18" charset="0"/>
            </a:endParaRPr>
          </a:p>
          <a:p>
            <a:pPr algn="l"/>
            <a:r>
              <a:rPr lang="en-IN" sz="2000" b="0" i="0" u="none" strike="noStrike" baseline="0" dirty="0">
                <a:latin typeface="Times New Roman" panose="02020603050405020304" pitchFamily="18" charset="0"/>
                <a:cs typeface="Times New Roman" panose="02020603050405020304" pitchFamily="18" charset="0"/>
              </a:rPr>
              <a:t>A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 never </a:t>
            </a:r>
            <a:r>
              <a:rPr lang="en-IN" sz="2000" b="0" i="0" u="none" strike="noStrike" baseline="0" dirty="0" err="1">
                <a:latin typeface="Times New Roman" panose="02020603050405020304" pitchFamily="18" charset="0"/>
                <a:cs typeface="Times New Roman" panose="02020603050405020304" pitchFamily="18" charset="0"/>
              </a:rPr>
              <a:t>preempts</a:t>
            </a:r>
            <a:r>
              <a:rPr lang="en-IN" sz="2000" b="0" i="0" u="none" strike="noStrike" baseline="0" dirty="0">
                <a:latin typeface="Times New Roman" panose="02020603050405020304" pitchFamily="18" charset="0"/>
                <a:cs typeface="Times New Roman" panose="02020603050405020304" pitchFamily="18" charset="0"/>
              </a:rPr>
              <a:t> another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The only event that can </a:t>
            </a:r>
            <a:r>
              <a:rPr lang="en-IN" sz="2000" b="0" i="0" u="none" strike="noStrike" baseline="0" dirty="0" err="1">
                <a:latin typeface="Times New Roman" panose="02020603050405020304" pitchFamily="18" charset="0"/>
                <a:cs typeface="Times New Roman" panose="02020603050405020304" pitchFamily="18" charset="0"/>
              </a:rPr>
              <a:t>preempt</a:t>
            </a:r>
            <a:r>
              <a:rPr lang="en-IN" sz="2000" b="0" i="0" u="none" strike="noStrike" baseline="0" dirty="0">
                <a:latin typeface="Times New Roman" panose="02020603050405020304" pitchFamily="18" charset="0"/>
                <a:cs typeface="Times New Roman" panose="02020603050405020304" pitchFamily="18" charset="0"/>
              </a:rPr>
              <a:t> a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 is an interrupt handler</a:t>
            </a:r>
          </a:p>
          <a:p>
            <a:pPr algn="l"/>
            <a:r>
              <a:rPr lang="en-IN" sz="2000" b="0" i="0" u="none" strike="noStrike" baseline="0" dirty="0">
                <a:latin typeface="Times New Roman" panose="02020603050405020304" pitchFamily="18" charset="0"/>
                <a:cs typeface="Times New Roman" panose="02020603050405020304" pitchFamily="18" charset="0"/>
              </a:rPr>
              <a:t>Another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—even the same one—can run on another processor, however.</a:t>
            </a:r>
            <a:endParaRPr lang="en-IN" sz="32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35C127F9-3EE3-4BA2-A518-360B3CD6918D}"/>
              </a:ext>
            </a:extLst>
          </p:cNvPr>
          <p:cNvSpPr>
            <a:spLocks noGrp="1"/>
          </p:cNvSpPr>
          <p:nvPr>
            <p:ph sz="half" idx="2"/>
          </p:nvPr>
        </p:nvSpPr>
        <p:spPr>
          <a:xfrm>
            <a:off x="6172200" y="779929"/>
            <a:ext cx="5181600" cy="5397034"/>
          </a:xfrm>
        </p:spPr>
        <p:txBody>
          <a:bodyPr>
            <a:normAutofit lnSpcReduction="10000"/>
          </a:bodyPr>
          <a:lstStyle/>
          <a:p>
            <a:pPr marL="0" indent="0">
              <a:buNone/>
            </a:pPr>
            <a:r>
              <a:rPr lang="en-IN" sz="2000" dirty="0">
                <a:latin typeface="Times New Roman" panose="02020603050405020304" pitchFamily="18" charset="0"/>
                <a:cs typeface="Times New Roman" panose="02020603050405020304" pitchFamily="18" charset="0"/>
              </a:rPr>
              <a:t>Execution</a:t>
            </a:r>
          </a:p>
          <a:p>
            <a:pPr algn="l"/>
            <a:r>
              <a:rPr lang="en-IN" sz="2000" b="0" i="0" u="none" strike="noStrike" baseline="0" dirty="0">
                <a:latin typeface="Times New Roman" panose="02020603050405020304" pitchFamily="18" charset="0"/>
                <a:cs typeface="Times New Roman" panose="02020603050405020304" pitchFamily="18" charset="0"/>
              </a:rPr>
              <a:t>A registered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 must be marked before it will execute. This is called </a:t>
            </a:r>
            <a:r>
              <a:rPr lang="en-IN" sz="2000" b="0" i="1" u="none" strike="noStrike" baseline="0" dirty="0">
                <a:latin typeface="Times New Roman" panose="02020603050405020304" pitchFamily="18" charset="0"/>
                <a:cs typeface="Times New Roman" panose="02020603050405020304" pitchFamily="18" charset="0"/>
              </a:rPr>
              <a:t>raising the </a:t>
            </a:r>
            <a:r>
              <a:rPr lang="en-IN" sz="2000" b="0" i="1"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a:t>
            </a:r>
          </a:p>
          <a:p>
            <a:pPr algn="l"/>
            <a:r>
              <a:rPr lang="en-IN" sz="2000" b="0" i="0" u="none" strike="noStrike" baseline="0" dirty="0">
                <a:latin typeface="Times New Roman" panose="02020603050405020304" pitchFamily="18" charset="0"/>
                <a:cs typeface="Times New Roman" panose="02020603050405020304" pitchFamily="18" charset="0"/>
              </a:rPr>
              <a:t>Usually, an interrupt handler marks its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 for execution before returning.</a:t>
            </a:r>
            <a:endParaRPr lang="en-IN" sz="2000" b="1" i="0" u="none" strike="noStrike" baseline="0" dirty="0">
              <a:latin typeface="Times New Roman" panose="02020603050405020304" pitchFamily="18" charset="0"/>
              <a:cs typeface="Times New Roman" panose="02020603050405020304" pitchFamily="18" charset="0"/>
            </a:endParaRPr>
          </a:p>
          <a:p>
            <a:pPr marL="0" indent="0" algn="l">
              <a:buNone/>
            </a:pPr>
            <a:r>
              <a:rPr lang="en-IN" sz="2000" b="0" i="0" u="none" strike="noStrike" baseline="0" dirty="0">
                <a:latin typeface="Times New Roman" panose="02020603050405020304" pitchFamily="18" charset="0"/>
                <a:cs typeface="Times New Roman" panose="02020603050405020304" pitchFamily="18" charset="0"/>
              </a:rPr>
              <a:t>Pending </a:t>
            </a:r>
            <a:r>
              <a:rPr lang="en-IN" sz="2000" b="0" i="0" u="none" strike="noStrike" baseline="0" dirty="0" err="1">
                <a:latin typeface="Times New Roman" panose="02020603050405020304" pitchFamily="18" charset="0"/>
                <a:cs typeface="Times New Roman" panose="02020603050405020304" pitchFamily="18" charset="0"/>
              </a:rPr>
              <a:t>softirqs</a:t>
            </a:r>
            <a:r>
              <a:rPr lang="en-IN" sz="2000" b="0" i="0" u="none" strike="noStrike" baseline="0" dirty="0">
                <a:latin typeface="Times New Roman" panose="02020603050405020304" pitchFamily="18" charset="0"/>
                <a:cs typeface="Times New Roman" panose="02020603050405020304" pitchFamily="18" charset="0"/>
              </a:rPr>
              <a:t> are checked for and executed in the following places:</a:t>
            </a:r>
          </a:p>
          <a:p>
            <a:pPr algn="l"/>
            <a:r>
              <a:rPr lang="en-IN" sz="2000" b="0" i="0" u="none" strike="noStrike" baseline="0" dirty="0">
                <a:latin typeface="Times New Roman" panose="02020603050405020304" pitchFamily="18" charset="0"/>
                <a:cs typeface="Times New Roman" panose="02020603050405020304" pitchFamily="18" charset="0"/>
              </a:rPr>
              <a:t>In the return from hardware interrupt code path</a:t>
            </a:r>
          </a:p>
          <a:p>
            <a:pPr algn="l"/>
            <a:r>
              <a:rPr lang="en-IN" sz="2000" b="0" i="0" u="none" strike="noStrike" baseline="0" dirty="0">
                <a:latin typeface="Times New Roman" panose="02020603050405020304" pitchFamily="18" charset="0"/>
                <a:cs typeface="Times New Roman" panose="02020603050405020304" pitchFamily="18" charset="0"/>
              </a:rPr>
              <a:t>In the </a:t>
            </a:r>
            <a:r>
              <a:rPr lang="en-IN" sz="2000" b="0" i="0" u="none" strike="noStrike" baseline="0" dirty="0" err="1">
                <a:latin typeface="Times New Roman" panose="02020603050405020304" pitchFamily="18" charset="0"/>
                <a:cs typeface="Times New Roman" panose="02020603050405020304" pitchFamily="18" charset="0"/>
              </a:rPr>
              <a:t>ksoftirqd</a:t>
            </a:r>
            <a:r>
              <a:rPr lang="en-IN" sz="2000" b="0" i="0" u="none" strike="noStrike" baseline="0" dirty="0">
                <a:latin typeface="Times New Roman" panose="02020603050405020304" pitchFamily="18" charset="0"/>
                <a:cs typeface="Times New Roman" panose="02020603050405020304" pitchFamily="18" charset="0"/>
              </a:rPr>
              <a:t> kernel thread</a:t>
            </a:r>
          </a:p>
          <a:p>
            <a:pPr algn="l"/>
            <a:r>
              <a:rPr lang="en-IN" sz="2000" b="0" i="0" u="none" strike="noStrike" baseline="0" dirty="0">
                <a:latin typeface="Times New Roman" panose="02020603050405020304" pitchFamily="18" charset="0"/>
                <a:cs typeface="Times New Roman" panose="02020603050405020304" pitchFamily="18" charset="0"/>
              </a:rPr>
              <a:t>In any code that explicitly checks for and executes pending </a:t>
            </a:r>
            <a:r>
              <a:rPr lang="en-IN" sz="2000" b="0" i="0" u="none" strike="noStrike" baseline="0" dirty="0" err="1">
                <a:latin typeface="Times New Roman" panose="02020603050405020304" pitchFamily="18" charset="0"/>
                <a:cs typeface="Times New Roman" panose="02020603050405020304" pitchFamily="18" charset="0"/>
              </a:rPr>
              <a:t>softirqs</a:t>
            </a:r>
            <a:r>
              <a:rPr lang="en-IN" sz="2000" b="0" i="0" u="none" strike="noStrike" baseline="0" dirty="0">
                <a:latin typeface="Times New Roman" panose="02020603050405020304" pitchFamily="18" charset="0"/>
                <a:cs typeface="Times New Roman" panose="02020603050405020304" pitchFamily="18" charset="0"/>
              </a:rPr>
              <a:t>, such as the networking subsystem</a:t>
            </a:r>
            <a:endParaRPr lang="en-IN" sz="2000" b="1" i="0" u="none" strike="noStrike" baseline="0" dirty="0">
              <a:latin typeface="Times New Roman" panose="02020603050405020304" pitchFamily="18" charset="0"/>
              <a:cs typeface="Times New Roman" panose="02020603050405020304" pitchFamily="18" charset="0"/>
            </a:endParaRPr>
          </a:p>
          <a:p>
            <a:pPr marL="0" indent="0" algn="l">
              <a:buNone/>
            </a:pPr>
            <a:endParaRPr lang="en-IN" sz="1800" b="0" i="0" u="none" strike="noStrike" baseline="0" dirty="0">
              <a:latin typeface="Bembo" panose="02020502050201020203" pitchFamily="18" charset="0"/>
            </a:endParaRPr>
          </a:p>
          <a:p>
            <a:pPr marL="0" indent="0" algn="l">
              <a:buNone/>
            </a:pPr>
            <a:r>
              <a:rPr lang="en-IN" sz="1800" b="0" i="0" u="none" strike="noStrike" baseline="0" dirty="0">
                <a:latin typeface="Bembo" panose="02020502050201020203" pitchFamily="18" charset="0"/>
              </a:rPr>
              <a:t>Regardless of the method of invocation, </a:t>
            </a:r>
            <a:r>
              <a:rPr lang="en-IN" sz="1800" b="0" i="0" u="none" strike="noStrike" baseline="0" dirty="0" err="1">
                <a:latin typeface="Bembo" panose="02020502050201020203" pitchFamily="18" charset="0"/>
              </a:rPr>
              <a:t>softirq</a:t>
            </a:r>
            <a:r>
              <a:rPr lang="en-IN" sz="1800" b="0" i="0" u="none" strike="noStrike" baseline="0" dirty="0">
                <a:latin typeface="Bembo" panose="02020502050201020203" pitchFamily="18" charset="0"/>
              </a:rPr>
              <a:t> execution occurs in </a:t>
            </a:r>
            <a:r>
              <a:rPr lang="en-IN" sz="1800" b="0" i="0" u="none" strike="noStrike" baseline="0" dirty="0">
                <a:latin typeface="Courier"/>
              </a:rPr>
              <a:t>__</a:t>
            </a:r>
            <a:r>
              <a:rPr lang="en-IN" sz="1800" b="0" i="0" u="none" strike="noStrike" baseline="0" dirty="0" err="1">
                <a:latin typeface="Courier"/>
              </a:rPr>
              <a:t>do_softirq</a:t>
            </a:r>
            <a:r>
              <a:rPr lang="en-IN" sz="1800" b="0" i="0" u="none" strike="noStrike" baseline="0" dirty="0">
                <a:latin typeface="Courier"/>
              </a:rPr>
              <a:t>()</a:t>
            </a:r>
            <a:r>
              <a:rPr lang="en-IN" sz="1800" b="0" i="0" u="none" strike="noStrike" baseline="0" dirty="0">
                <a:latin typeface="Bembo" panose="02020502050201020203" pitchFamily="18" charset="0"/>
              </a:rPr>
              <a:t>, which is invoked by </a:t>
            </a:r>
            <a:r>
              <a:rPr lang="en-IN" sz="1800" b="0" i="0" u="none" strike="noStrike" baseline="0" dirty="0" err="1">
                <a:latin typeface="Courier"/>
              </a:rPr>
              <a:t>do_softirq</a:t>
            </a:r>
            <a:r>
              <a:rPr lang="en-IN" sz="1800" b="0" i="0" u="none" strike="noStrike" baseline="0" dirty="0">
                <a:latin typeface="Courier"/>
              </a:rPr>
              <a:t>()</a:t>
            </a:r>
            <a:endParaRPr lang="en-IN" sz="2000" b="0" i="0" u="none" strike="noStrike" baseline="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DC768CAE-BAAC-142A-4845-D7AFC3786722}"/>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0519656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AD99-21E7-4430-8389-0ECDCCA76138}"/>
              </a:ext>
            </a:extLst>
          </p:cNvPr>
          <p:cNvSpPr>
            <a:spLocks noGrp="1"/>
          </p:cNvSpPr>
          <p:nvPr>
            <p:ph type="title"/>
          </p:nvPr>
        </p:nvSpPr>
        <p:spPr>
          <a:xfrm>
            <a:off x="838200" y="365126"/>
            <a:ext cx="10515600" cy="562722"/>
          </a:xfrm>
        </p:spPr>
        <p:txBody>
          <a:bodyPr>
            <a:normAutofit fontScale="90000"/>
          </a:bodyPr>
          <a:lstStyle/>
          <a:p>
            <a:r>
              <a:rPr lang="en-IN" dirty="0" err="1"/>
              <a:t>do_softirq</a:t>
            </a:r>
            <a:endParaRPr lang="en-IN" dirty="0"/>
          </a:p>
        </p:txBody>
      </p:sp>
      <p:sp>
        <p:nvSpPr>
          <p:cNvPr id="5" name="Content Placeholder 4">
            <a:extLst>
              <a:ext uri="{FF2B5EF4-FFF2-40B4-BE49-F238E27FC236}">
                <a16:creationId xmlns:a16="http://schemas.microsoft.com/office/drawing/2014/main" id="{AF4E2809-38E8-4F33-B823-AA9F88D6CCA2}"/>
              </a:ext>
            </a:extLst>
          </p:cNvPr>
          <p:cNvSpPr>
            <a:spLocks noGrp="1"/>
          </p:cNvSpPr>
          <p:nvPr>
            <p:ph sz="half" idx="1"/>
          </p:nvPr>
        </p:nvSpPr>
        <p:spPr>
          <a:xfrm>
            <a:off x="174812" y="1089212"/>
            <a:ext cx="7153835" cy="5284693"/>
          </a:xfrm>
        </p:spPr>
        <p:txBody>
          <a:bodyPr>
            <a:noAutofit/>
          </a:bodyPr>
          <a:lstStyle/>
          <a:p>
            <a:pPr marL="0" indent="0" algn="just">
              <a:buNone/>
            </a:pPr>
            <a:r>
              <a:rPr lang="en-IN" sz="1800" b="0" i="0" u="none" strike="noStrike" baseline="0" dirty="0">
                <a:latin typeface="Times New Roman" panose="02020603050405020304" pitchFamily="18" charset="0"/>
                <a:cs typeface="Times New Roman" panose="02020603050405020304" pitchFamily="18" charset="0"/>
              </a:rPr>
              <a:t>1. It sets the pending local variable to the value returned by the </a:t>
            </a:r>
            <a:r>
              <a:rPr lang="en-IN" sz="1800" b="0" i="0" u="none" strike="noStrike" baseline="0" dirty="0" err="1">
                <a:latin typeface="Times New Roman" panose="02020603050405020304" pitchFamily="18" charset="0"/>
                <a:cs typeface="Times New Roman" panose="02020603050405020304" pitchFamily="18" charset="0"/>
              </a:rPr>
              <a:t>local_softirq_pending</a:t>
            </a:r>
            <a:r>
              <a:rPr lang="en-IN" sz="1800" b="0" i="0" u="none" strike="noStrike" baseline="0" dirty="0">
                <a:latin typeface="Times New Roman" panose="02020603050405020304" pitchFamily="18" charset="0"/>
                <a:cs typeface="Times New Roman" panose="02020603050405020304" pitchFamily="18" charset="0"/>
              </a:rPr>
              <a:t>() macro. This is a 32-bit mask of pending </a:t>
            </a:r>
            <a:r>
              <a:rPr lang="en-IN" sz="1800" b="0" i="0" u="none" strike="noStrike" baseline="0" dirty="0" err="1">
                <a:latin typeface="Times New Roman" panose="02020603050405020304" pitchFamily="18" charset="0"/>
                <a:cs typeface="Times New Roman" panose="02020603050405020304" pitchFamily="18" charset="0"/>
              </a:rPr>
              <a:t>softirqs</a:t>
            </a:r>
            <a:r>
              <a:rPr lang="en-IN" sz="1800" b="0" i="0" u="none" strike="noStrike" baseline="0" dirty="0">
                <a:latin typeface="Times New Roman" panose="02020603050405020304" pitchFamily="18" charset="0"/>
                <a:cs typeface="Times New Roman" panose="02020603050405020304" pitchFamily="18" charset="0"/>
              </a:rPr>
              <a:t>—if bit n is set, the nth </a:t>
            </a:r>
            <a:r>
              <a:rPr lang="en-IN" sz="1800" b="0" i="0" u="none" strike="noStrike" baseline="0" dirty="0" err="1">
                <a:latin typeface="Times New Roman" panose="02020603050405020304" pitchFamily="18" charset="0"/>
                <a:cs typeface="Times New Roman" panose="02020603050405020304" pitchFamily="18" charset="0"/>
              </a:rPr>
              <a:t>softirq</a:t>
            </a:r>
            <a:r>
              <a:rPr lang="en-IN" sz="1800" b="0" i="0" u="none" strike="noStrike" baseline="0" dirty="0">
                <a:latin typeface="Times New Roman" panose="02020603050405020304" pitchFamily="18" charset="0"/>
                <a:cs typeface="Times New Roman" panose="02020603050405020304" pitchFamily="18" charset="0"/>
              </a:rPr>
              <a:t> is pending.</a:t>
            </a: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2. Now that the pending bitmask of </a:t>
            </a:r>
            <a:r>
              <a:rPr lang="en-IN" sz="1800" b="0" i="0" u="none" strike="noStrike" baseline="0" dirty="0" err="1">
                <a:latin typeface="Times New Roman" panose="02020603050405020304" pitchFamily="18" charset="0"/>
                <a:cs typeface="Times New Roman" panose="02020603050405020304" pitchFamily="18" charset="0"/>
              </a:rPr>
              <a:t>softirqs</a:t>
            </a:r>
            <a:r>
              <a:rPr lang="en-IN" sz="1800" b="0" i="0" u="none" strike="noStrike" baseline="0" dirty="0">
                <a:latin typeface="Times New Roman" panose="02020603050405020304" pitchFamily="18" charset="0"/>
                <a:cs typeface="Times New Roman" panose="02020603050405020304" pitchFamily="18" charset="0"/>
              </a:rPr>
              <a:t> is saved, it clears the actual bitmask.</a:t>
            </a: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3. The pointer h is set to the first entry in the </a:t>
            </a:r>
            <a:r>
              <a:rPr lang="en-IN" sz="1800" b="0" i="0" u="none" strike="noStrike" baseline="0" dirty="0" err="1">
                <a:latin typeface="Times New Roman" panose="02020603050405020304" pitchFamily="18" charset="0"/>
                <a:cs typeface="Times New Roman" panose="02020603050405020304" pitchFamily="18" charset="0"/>
              </a:rPr>
              <a:t>softirq_vec</a:t>
            </a:r>
            <a:r>
              <a:rPr lang="en-IN" sz="1800" b="0" i="0" u="none" strike="noStrike" baseline="0" dirty="0">
                <a:latin typeface="Times New Roman" panose="02020603050405020304" pitchFamily="18" charset="0"/>
                <a:cs typeface="Times New Roman" panose="02020603050405020304" pitchFamily="18" charset="0"/>
              </a:rPr>
              <a:t>.</a:t>
            </a: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4. If the first bit in pending is set, h-&gt;action(h) is called.</a:t>
            </a: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5. The pointer h is incremented by one so that it now points to the second entry in the </a:t>
            </a:r>
            <a:r>
              <a:rPr lang="en-IN" sz="1800" b="0" i="0" u="none" strike="noStrike" baseline="0" dirty="0" err="1">
                <a:latin typeface="Times New Roman" panose="02020603050405020304" pitchFamily="18" charset="0"/>
                <a:cs typeface="Times New Roman" panose="02020603050405020304" pitchFamily="18" charset="0"/>
              </a:rPr>
              <a:t>softirq_vec</a:t>
            </a:r>
            <a:r>
              <a:rPr lang="en-IN" sz="1800" b="0" i="0" u="none" strike="noStrike" baseline="0" dirty="0">
                <a:latin typeface="Times New Roman" panose="02020603050405020304" pitchFamily="18" charset="0"/>
                <a:cs typeface="Times New Roman" panose="02020603050405020304" pitchFamily="18" charset="0"/>
              </a:rPr>
              <a:t> array.  </a:t>
            </a:r>
          </a:p>
          <a:p>
            <a:pPr marL="0" indent="0" algn="just">
              <a:buNone/>
            </a:pPr>
            <a:r>
              <a:rPr lang="en-IN" sz="1800" b="0" i="0" u="none" strike="noStrike" baseline="0" dirty="0">
                <a:latin typeface="Times New Roman" panose="02020603050405020304" pitchFamily="18" charset="0"/>
                <a:cs typeface="Times New Roman" panose="02020603050405020304" pitchFamily="18" charset="0"/>
              </a:rPr>
              <a:t>6. The bitmask pending is right-shifted by one. This tosses the first bit away and moves all other bits one place to the right. Consequently, the second bit is now the first (and so on).</a:t>
            </a:r>
          </a:p>
          <a:p>
            <a:pPr marL="0" indent="0" algn="just">
              <a:buNone/>
            </a:pPr>
            <a:r>
              <a:rPr lang="en-IN" sz="1800" dirty="0">
                <a:latin typeface="Times New Roman" panose="02020603050405020304" pitchFamily="18" charset="0"/>
                <a:cs typeface="Times New Roman" panose="02020603050405020304" pitchFamily="18" charset="0"/>
              </a:rPr>
              <a:t>7. </a:t>
            </a:r>
            <a:r>
              <a:rPr lang="en-IN" sz="1800" b="0" i="0" u="none" strike="noStrike" baseline="0" dirty="0">
                <a:latin typeface="Times New Roman" panose="02020603050405020304" pitchFamily="18" charset="0"/>
                <a:cs typeface="Times New Roman" panose="02020603050405020304" pitchFamily="18" charset="0"/>
              </a:rPr>
              <a:t>The pointer h now points to the second entry in the array, and the pending bitmask now has the second bit as the first. Repeat the previous steps.</a:t>
            </a:r>
          </a:p>
          <a:p>
            <a:pPr marL="0" indent="0" algn="just">
              <a:buNone/>
            </a:pPr>
            <a:r>
              <a:rPr lang="en-IN" sz="1800" dirty="0">
                <a:latin typeface="Times New Roman" panose="02020603050405020304" pitchFamily="18" charset="0"/>
                <a:cs typeface="Times New Roman" panose="02020603050405020304" pitchFamily="18" charset="0"/>
              </a:rPr>
              <a:t>8. </a:t>
            </a:r>
            <a:r>
              <a:rPr lang="en-IN" sz="1800" b="0" i="0" u="none" strike="noStrike" baseline="0" dirty="0">
                <a:latin typeface="Times New Roman" panose="02020603050405020304" pitchFamily="18" charset="0"/>
                <a:cs typeface="Times New Roman" panose="02020603050405020304" pitchFamily="18" charset="0"/>
              </a:rPr>
              <a:t>Continue repeating until pending is zero, at which point there are no more pending </a:t>
            </a:r>
            <a:r>
              <a:rPr lang="en-IN" sz="1800" b="0" i="0" u="none" strike="noStrike" baseline="0" dirty="0" err="1">
                <a:latin typeface="Times New Roman" panose="02020603050405020304" pitchFamily="18" charset="0"/>
                <a:cs typeface="Times New Roman" panose="02020603050405020304" pitchFamily="18" charset="0"/>
              </a:rPr>
              <a:t>softirqs</a:t>
            </a:r>
            <a:r>
              <a:rPr lang="en-IN" sz="1800" b="0" i="0" u="none" strike="noStrike" baseline="0" dirty="0">
                <a:latin typeface="Times New Roman" panose="02020603050405020304" pitchFamily="18" charset="0"/>
                <a:cs typeface="Times New Roman" panose="02020603050405020304" pitchFamily="18" charset="0"/>
              </a:rPr>
              <a:t> and the work is done. Note, this check is sufficient to ensure always points to a valid entry in </a:t>
            </a:r>
            <a:r>
              <a:rPr lang="en-IN" sz="1800" b="0" i="0" u="none" strike="noStrike" baseline="0" dirty="0" err="1">
                <a:latin typeface="Times New Roman" panose="02020603050405020304" pitchFamily="18" charset="0"/>
                <a:cs typeface="Times New Roman" panose="02020603050405020304" pitchFamily="18" charset="0"/>
              </a:rPr>
              <a:t>softirq_vec</a:t>
            </a:r>
            <a:r>
              <a:rPr lang="en-IN" sz="1800" b="0" i="0" u="none" strike="noStrike" baseline="0" dirty="0">
                <a:latin typeface="Times New Roman" panose="02020603050405020304" pitchFamily="18" charset="0"/>
                <a:cs typeface="Times New Roman" panose="02020603050405020304" pitchFamily="18" charset="0"/>
              </a:rPr>
              <a:t> because pending has at most 32 set bits and thus this loop executes at most 32 times.</a:t>
            </a:r>
            <a:endParaRPr lang="en-IN" sz="1800" dirty="0">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D4DD1A7C-00E3-4392-BEA8-1282DFF24C19}"/>
              </a:ext>
            </a:extLst>
          </p:cNvPr>
          <p:cNvSpPr>
            <a:spLocks noGrp="1"/>
          </p:cNvSpPr>
          <p:nvPr>
            <p:ph sz="half" idx="2"/>
          </p:nvPr>
        </p:nvSpPr>
        <p:spPr>
          <a:xfrm>
            <a:off x="7463118" y="484094"/>
            <a:ext cx="4289612" cy="5692869"/>
          </a:xfrm>
        </p:spPr>
        <p:txBody>
          <a:bodyPr>
            <a:normAutofit lnSpcReduction="10000"/>
          </a:bodyPr>
          <a:lstStyle/>
          <a:p>
            <a:pPr marL="0" indent="0" algn="l">
              <a:buNone/>
            </a:pPr>
            <a:r>
              <a:rPr lang="en-IN" sz="1800" b="0" i="0" u="none" strike="noStrike" baseline="0" dirty="0">
                <a:latin typeface="Courier"/>
              </a:rPr>
              <a:t>u32 pending;</a:t>
            </a:r>
          </a:p>
          <a:p>
            <a:pPr marL="0" indent="0" algn="l">
              <a:buNone/>
            </a:pPr>
            <a:r>
              <a:rPr lang="en-IN" sz="1800" b="0" i="0" u="none" strike="noStrike" baseline="0" dirty="0">
                <a:latin typeface="Courier"/>
              </a:rPr>
              <a:t>pending = </a:t>
            </a:r>
            <a:r>
              <a:rPr lang="en-IN" sz="1800" b="0" i="0" u="none" strike="noStrike" baseline="0" dirty="0" err="1">
                <a:latin typeface="Courier"/>
              </a:rPr>
              <a:t>local_softirq_pending</a:t>
            </a:r>
            <a:r>
              <a:rPr lang="en-IN" sz="1800" b="0" i="0" u="none" strike="noStrike" baseline="0" dirty="0">
                <a:latin typeface="Courier"/>
              </a:rPr>
              <a:t>();</a:t>
            </a:r>
          </a:p>
          <a:p>
            <a:pPr marL="0" indent="0" algn="l">
              <a:buNone/>
            </a:pPr>
            <a:r>
              <a:rPr lang="en-IN" sz="1800" b="0" i="0" u="none" strike="noStrike" baseline="0" dirty="0">
                <a:latin typeface="Courier"/>
              </a:rPr>
              <a:t>if (pending) {</a:t>
            </a:r>
          </a:p>
          <a:p>
            <a:pPr marL="0" indent="0" algn="l">
              <a:buNone/>
            </a:pPr>
            <a:r>
              <a:rPr lang="en-IN" sz="1800" b="0" i="0" u="none" strike="noStrike" baseline="0" dirty="0">
                <a:latin typeface="Courier"/>
              </a:rPr>
              <a:t>struct </a:t>
            </a:r>
            <a:r>
              <a:rPr lang="en-IN" sz="1800" b="0" i="0" u="none" strike="noStrike" baseline="0" dirty="0" err="1">
                <a:latin typeface="Courier"/>
              </a:rPr>
              <a:t>softirq_action</a:t>
            </a:r>
            <a:r>
              <a:rPr lang="en-IN" sz="1800" b="0" i="0" u="none" strike="noStrike" baseline="0" dirty="0">
                <a:latin typeface="Courier"/>
              </a:rPr>
              <a:t> *h;</a:t>
            </a:r>
          </a:p>
          <a:p>
            <a:pPr marL="0" indent="0" algn="l">
              <a:buNone/>
            </a:pPr>
            <a:r>
              <a:rPr lang="en-IN" sz="1800" b="0" i="0" u="none" strike="noStrike" baseline="0" dirty="0">
                <a:latin typeface="Courier"/>
              </a:rPr>
              <a:t>/* reset the pending bitmask */</a:t>
            </a:r>
          </a:p>
          <a:p>
            <a:pPr marL="0" indent="0" algn="l">
              <a:buNone/>
            </a:pPr>
            <a:r>
              <a:rPr lang="en-IN" sz="1800" b="0" i="0" u="none" strike="noStrike" baseline="0" dirty="0" err="1">
                <a:latin typeface="Courier"/>
              </a:rPr>
              <a:t>set_softirq_pending</a:t>
            </a:r>
            <a:r>
              <a:rPr lang="en-IN" sz="1800" b="0" i="0" u="none" strike="noStrike" baseline="0" dirty="0">
                <a:latin typeface="Courier"/>
              </a:rPr>
              <a:t>(0);</a:t>
            </a:r>
          </a:p>
          <a:p>
            <a:pPr marL="0" indent="0" algn="l">
              <a:buNone/>
            </a:pPr>
            <a:r>
              <a:rPr lang="en-IN" sz="1800" b="0" i="0" u="none" strike="noStrike" baseline="0" dirty="0">
                <a:latin typeface="Courier"/>
              </a:rPr>
              <a:t>h = </a:t>
            </a:r>
            <a:r>
              <a:rPr lang="en-IN" sz="1800" b="0" i="0" u="none" strike="noStrike" baseline="0" dirty="0" err="1">
                <a:latin typeface="Courier"/>
              </a:rPr>
              <a:t>softirq_vec</a:t>
            </a:r>
            <a:r>
              <a:rPr lang="en-IN" sz="1800" b="0" i="0" u="none" strike="noStrike" baseline="0" dirty="0">
                <a:latin typeface="Courier"/>
              </a:rPr>
              <a:t>;</a:t>
            </a:r>
          </a:p>
          <a:p>
            <a:pPr marL="0" indent="0" algn="l">
              <a:buNone/>
            </a:pPr>
            <a:r>
              <a:rPr lang="en-IN" sz="1800" b="0" i="0" u="none" strike="noStrike" baseline="0" dirty="0">
                <a:latin typeface="Courier"/>
              </a:rPr>
              <a:t>do {</a:t>
            </a:r>
          </a:p>
          <a:p>
            <a:pPr marL="0" indent="0" algn="l">
              <a:buNone/>
            </a:pPr>
            <a:r>
              <a:rPr lang="en-IN" sz="1800" b="0" i="0" u="none" strike="noStrike" baseline="0" dirty="0">
                <a:latin typeface="Courier"/>
              </a:rPr>
              <a:t>if (pending &amp; 1)</a:t>
            </a:r>
          </a:p>
          <a:p>
            <a:pPr marL="0" indent="0" algn="l">
              <a:buNone/>
            </a:pPr>
            <a:r>
              <a:rPr lang="en-IN" sz="1800" b="0" i="0" u="none" strike="noStrike" baseline="0" dirty="0">
                <a:latin typeface="Courier"/>
              </a:rPr>
              <a:t>h-&gt;action(h);</a:t>
            </a:r>
          </a:p>
          <a:p>
            <a:pPr marL="0" indent="0" algn="l">
              <a:buNone/>
            </a:pPr>
            <a:r>
              <a:rPr lang="en-IN" sz="1800" b="0" i="0" u="none" strike="noStrike" baseline="0" dirty="0">
                <a:latin typeface="Courier"/>
              </a:rPr>
              <a:t>h++;</a:t>
            </a:r>
          </a:p>
          <a:p>
            <a:pPr marL="0" indent="0" algn="l">
              <a:buNone/>
            </a:pPr>
            <a:r>
              <a:rPr lang="en-IN" sz="1800" b="0" i="0" u="none" strike="noStrike" baseline="0" dirty="0">
                <a:latin typeface="Courier"/>
              </a:rPr>
              <a:t>pending &gt;&gt;= 1;</a:t>
            </a:r>
          </a:p>
          <a:p>
            <a:pPr marL="0" indent="0" algn="l">
              <a:buNone/>
            </a:pPr>
            <a:r>
              <a:rPr lang="en-IN" sz="1800" b="0" i="0" u="none" strike="noStrike" baseline="0" dirty="0">
                <a:latin typeface="Courier"/>
              </a:rPr>
              <a:t>} while (pending);</a:t>
            </a:r>
          </a:p>
          <a:p>
            <a:pPr marL="0" indent="0" algn="l">
              <a:buNone/>
            </a:pPr>
            <a:r>
              <a:rPr lang="en-IN" sz="1800" b="0" i="0" u="none" strike="noStrike" baseline="0" dirty="0">
                <a:latin typeface="Courier"/>
              </a:rPr>
              <a:t>}</a:t>
            </a:r>
            <a:endParaRPr lang="en-IN" dirty="0"/>
          </a:p>
        </p:txBody>
      </p:sp>
      <p:sp>
        <p:nvSpPr>
          <p:cNvPr id="3" name="Footer Placeholder 2">
            <a:extLst>
              <a:ext uri="{FF2B5EF4-FFF2-40B4-BE49-F238E27FC236}">
                <a16:creationId xmlns:a16="http://schemas.microsoft.com/office/drawing/2014/main" id="{E2B6F5D0-5143-8DF3-B5F5-C2AE3E3594AC}"/>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9643665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632D5-002E-4594-9E5F-DE439CD929D2}"/>
              </a:ext>
            </a:extLst>
          </p:cNvPr>
          <p:cNvSpPr>
            <a:spLocks noGrp="1"/>
          </p:cNvSpPr>
          <p:nvPr>
            <p:ph type="title"/>
          </p:nvPr>
        </p:nvSpPr>
        <p:spPr/>
        <p:txBody>
          <a:bodyPr/>
          <a:lstStyle/>
          <a:p>
            <a:r>
              <a:rPr lang="en-IN" dirty="0" err="1"/>
              <a:t>Softirqs</a:t>
            </a:r>
            <a:endParaRPr lang="en-IN" dirty="0"/>
          </a:p>
        </p:txBody>
      </p:sp>
      <p:sp>
        <p:nvSpPr>
          <p:cNvPr id="5" name="Content Placeholder 4">
            <a:extLst>
              <a:ext uri="{FF2B5EF4-FFF2-40B4-BE49-F238E27FC236}">
                <a16:creationId xmlns:a16="http://schemas.microsoft.com/office/drawing/2014/main" id="{E68179CD-A805-421C-9373-5ACF710CCBEA}"/>
              </a:ext>
            </a:extLst>
          </p:cNvPr>
          <p:cNvSpPr>
            <a:spLocks noGrp="1"/>
          </p:cNvSpPr>
          <p:nvPr>
            <p:ph idx="1"/>
          </p:nvPr>
        </p:nvSpPr>
        <p:spPr/>
        <p:txBody>
          <a:bodyPr/>
          <a:lstStyle/>
          <a:p>
            <a:r>
              <a:rPr lang="en-IN" dirty="0" err="1"/>
              <a:t>Softirqs</a:t>
            </a:r>
            <a:r>
              <a:rPr lang="en-IN" dirty="0"/>
              <a:t> are for timing critical bottom half processing like networking and block devices. </a:t>
            </a:r>
          </a:p>
          <a:p>
            <a:r>
              <a:rPr lang="en-IN" dirty="0"/>
              <a:t>Kernel timers and </a:t>
            </a:r>
            <a:r>
              <a:rPr lang="en-IN" dirty="0" err="1"/>
              <a:t>tasklets</a:t>
            </a:r>
            <a:r>
              <a:rPr lang="en-IN" dirty="0"/>
              <a:t> are built on </a:t>
            </a:r>
            <a:r>
              <a:rPr lang="en-IN" dirty="0" err="1"/>
              <a:t>softirqs</a:t>
            </a:r>
            <a:endParaRPr lang="en-IN" dirty="0"/>
          </a:p>
          <a:p>
            <a:r>
              <a:rPr lang="en-IN" dirty="0" err="1"/>
              <a:t>Softirqs</a:t>
            </a:r>
            <a:r>
              <a:rPr lang="en-IN" dirty="0"/>
              <a:t> are added in compile time and </a:t>
            </a:r>
            <a:r>
              <a:rPr lang="en-IN" dirty="0" err="1"/>
              <a:t>tasklets</a:t>
            </a:r>
            <a:r>
              <a:rPr lang="en-IN" dirty="0"/>
              <a:t> can be dynamically added.</a:t>
            </a:r>
          </a:p>
          <a:p>
            <a:r>
              <a:rPr lang="en-IN" dirty="0"/>
              <a:t>Observe priority in the </a:t>
            </a:r>
            <a:r>
              <a:rPr lang="en-IN" dirty="0" err="1"/>
              <a:t>softirq</a:t>
            </a:r>
            <a:r>
              <a:rPr lang="en-IN" dirty="0"/>
              <a:t> table</a:t>
            </a:r>
          </a:p>
          <a:p>
            <a:r>
              <a:rPr lang="en-IN" dirty="0" err="1"/>
              <a:t>Softirq</a:t>
            </a:r>
            <a:r>
              <a:rPr lang="en-IN" dirty="0"/>
              <a:t> with lowest priority runs before the higher one</a:t>
            </a:r>
          </a:p>
        </p:txBody>
      </p:sp>
      <p:pic>
        <p:nvPicPr>
          <p:cNvPr id="6" name="Picture 5">
            <a:extLst>
              <a:ext uri="{FF2B5EF4-FFF2-40B4-BE49-F238E27FC236}">
                <a16:creationId xmlns:a16="http://schemas.microsoft.com/office/drawing/2014/main" id="{6B8EEDBE-319F-4E89-AB5C-B9A3B138C641}"/>
              </a:ext>
            </a:extLst>
          </p:cNvPr>
          <p:cNvPicPr>
            <a:picLocks noChangeAspect="1"/>
          </p:cNvPicPr>
          <p:nvPr/>
        </p:nvPicPr>
        <p:blipFill>
          <a:blip r:embed="rId2"/>
          <a:stretch>
            <a:fillRect/>
          </a:stretch>
        </p:blipFill>
        <p:spPr>
          <a:xfrm>
            <a:off x="9263886" y="3896139"/>
            <a:ext cx="2699513" cy="2961861"/>
          </a:xfrm>
          <a:prstGeom prst="rect">
            <a:avLst/>
          </a:prstGeom>
        </p:spPr>
      </p:pic>
      <p:sp>
        <p:nvSpPr>
          <p:cNvPr id="3" name="Footer Placeholder 2">
            <a:extLst>
              <a:ext uri="{FF2B5EF4-FFF2-40B4-BE49-F238E27FC236}">
                <a16:creationId xmlns:a16="http://schemas.microsoft.com/office/drawing/2014/main" id="{289B496F-CC12-3E02-6AA1-63B7A7CCB3C5}"/>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554988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6C4E-3B62-4860-B6AE-D45B347128ED}"/>
              </a:ext>
            </a:extLst>
          </p:cNvPr>
          <p:cNvSpPr>
            <a:spLocks noGrp="1"/>
          </p:cNvSpPr>
          <p:nvPr>
            <p:ph type="title"/>
          </p:nvPr>
        </p:nvSpPr>
        <p:spPr/>
        <p:txBody>
          <a:bodyPr/>
          <a:lstStyle/>
          <a:p>
            <a:r>
              <a:rPr lang="en-IN" dirty="0"/>
              <a:t>Top half registering </a:t>
            </a:r>
            <a:r>
              <a:rPr lang="en-IN" dirty="0" err="1"/>
              <a:t>softirq</a:t>
            </a:r>
            <a:endParaRPr lang="en-IN" dirty="0"/>
          </a:p>
        </p:txBody>
      </p:sp>
      <p:sp>
        <p:nvSpPr>
          <p:cNvPr id="3" name="Content Placeholder 2">
            <a:extLst>
              <a:ext uri="{FF2B5EF4-FFF2-40B4-BE49-F238E27FC236}">
                <a16:creationId xmlns:a16="http://schemas.microsoft.com/office/drawing/2014/main" id="{32117726-E88B-4BAB-8B54-99A5C18FB4B0}"/>
              </a:ext>
            </a:extLst>
          </p:cNvPr>
          <p:cNvSpPr>
            <a:spLocks noGrp="1"/>
          </p:cNvSpPr>
          <p:nvPr>
            <p:ph idx="1"/>
          </p:nvPr>
        </p:nvSpPr>
        <p:spPr/>
        <p:txBody>
          <a:bodyPr>
            <a:normAutofit/>
          </a:bodyPr>
          <a:lstStyle/>
          <a:p>
            <a:pPr marL="0" indent="0">
              <a:buNone/>
            </a:pPr>
            <a:r>
              <a:rPr lang="en-IN" sz="2400" b="0" i="0" u="none" strike="noStrike" baseline="0" dirty="0" err="1">
                <a:latin typeface="Times New Roman" panose="02020603050405020304" pitchFamily="18" charset="0"/>
                <a:cs typeface="Times New Roman" panose="02020603050405020304" pitchFamily="18" charset="0"/>
              </a:rPr>
              <a:t>Softirq</a:t>
            </a:r>
            <a:r>
              <a:rPr lang="en-IN" sz="2400" b="0" i="0" u="none" strike="noStrike" baseline="0" dirty="0">
                <a:latin typeface="Times New Roman" panose="02020603050405020304" pitchFamily="18" charset="0"/>
                <a:cs typeface="Times New Roman" panose="02020603050405020304" pitchFamily="18" charset="0"/>
              </a:rPr>
              <a:t> handler is registered at run-time via </a:t>
            </a:r>
            <a:r>
              <a:rPr lang="en-IN" sz="2400" b="0" i="0" u="none" strike="noStrike" baseline="0" dirty="0" err="1">
                <a:latin typeface="Times New Roman" panose="02020603050405020304" pitchFamily="18" charset="0"/>
                <a:cs typeface="Times New Roman" panose="02020603050405020304" pitchFamily="18" charset="0"/>
              </a:rPr>
              <a:t>open_softirq</a:t>
            </a:r>
            <a:r>
              <a:rPr lang="en-IN" sz="2400" b="0" i="0" u="none" strike="noStrike" baseline="0" dirty="0">
                <a:latin typeface="Times New Roman" panose="02020603050405020304" pitchFamily="18" charset="0"/>
                <a:cs typeface="Times New Roman" panose="02020603050405020304" pitchFamily="18" charset="0"/>
              </a:rPr>
              <a:t>()</a:t>
            </a:r>
          </a:p>
          <a:p>
            <a:pPr algn="l"/>
            <a:r>
              <a:rPr lang="en-IN" sz="2400" b="0" i="0" u="none" strike="noStrike" baseline="0" dirty="0" err="1">
                <a:latin typeface="Times New Roman" panose="02020603050405020304" pitchFamily="18" charset="0"/>
                <a:cs typeface="Times New Roman" panose="02020603050405020304" pitchFamily="18" charset="0"/>
              </a:rPr>
              <a:t>open_softirq</a:t>
            </a:r>
            <a:r>
              <a:rPr lang="en-IN" sz="2400" b="0" i="0" u="none" strike="noStrike" baseline="0" dirty="0">
                <a:latin typeface="Times New Roman" panose="02020603050405020304" pitchFamily="18" charset="0"/>
                <a:cs typeface="Times New Roman" panose="02020603050405020304" pitchFamily="18" charset="0"/>
              </a:rPr>
              <a:t>(NET_TX_SOFTIRQ, </a:t>
            </a:r>
            <a:r>
              <a:rPr lang="en-IN" sz="2400" b="0" i="0" u="none" strike="noStrike" baseline="0" dirty="0" err="1">
                <a:latin typeface="Times New Roman" panose="02020603050405020304" pitchFamily="18" charset="0"/>
                <a:cs typeface="Times New Roman" panose="02020603050405020304" pitchFamily="18" charset="0"/>
              </a:rPr>
              <a:t>net_tx_action</a:t>
            </a:r>
            <a:r>
              <a:rPr lang="en-IN" sz="2400" b="0" i="0" u="none" strike="noStrike" baseline="0" dirty="0">
                <a:latin typeface="Times New Roman" panose="02020603050405020304" pitchFamily="18" charset="0"/>
                <a:cs typeface="Times New Roman" panose="02020603050405020304" pitchFamily="18" charset="0"/>
              </a:rPr>
              <a:t>);</a:t>
            </a:r>
          </a:p>
          <a:p>
            <a:pPr algn="l"/>
            <a:r>
              <a:rPr lang="nl-NL" sz="2400" b="0" i="0" u="none" strike="noStrike" baseline="0" dirty="0">
                <a:latin typeface="Times New Roman" panose="02020603050405020304" pitchFamily="18" charset="0"/>
                <a:cs typeface="Times New Roman" panose="02020603050405020304" pitchFamily="18" charset="0"/>
              </a:rPr>
              <a:t>open_softirq(NET_RX_SOFTIRQ, net_rx_action);</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The </a:t>
            </a:r>
            <a:r>
              <a:rPr lang="en-IN" sz="2400" b="0" i="0" u="none" strike="noStrike" baseline="0" dirty="0" err="1">
                <a:latin typeface="Times New Roman" panose="02020603050405020304" pitchFamily="18" charset="0"/>
                <a:cs typeface="Times New Roman" panose="02020603050405020304" pitchFamily="18" charset="0"/>
              </a:rPr>
              <a:t>softirq</a:t>
            </a:r>
            <a:r>
              <a:rPr lang="en-IN" sz="2400" b="0" i="0" u="none" strike="noStrike" baseline="0" dirty="0">
                <a:latin typeface="Times New Roman" panose="02020603050405020304" pitchFamily="18" charset="0"/>
                <a:cs typeface="Times New Roman" panose="02020603050405020304" pitchFamily="18" charset="0"/>
              </a:rPr>
              <a:t> handlers run with interrupts enabled and cannot sleep</a:t>
            </a:r>
            <a:endParaRPr lang="nl-NL" sz="2400" dirty="0">
              <a:latin typeface="Times New Roman" panose="02020603050405020304" pitchFamily="18" charset="0"/>
              <a:cs typeface="Times New Roman" panose="02020603050405020304" pitchFamily="18" charset="0"/>
            </a:endParaRPr>
          </a:p>
          <a:p>
            <a:pPr marL="0" indent="0" algn="l">
              <a:buNone/>
            </a:pPr>
            <a:r>
              <a:rPr lang="nl-NL" sz="2400" dirty="0">
                <a:latin typeface="Times New Roman" panose="02020603050405020304" pitchFamily="18" charset="0"/>
                <a:cs typeface="Times New Roman" panose="02020603050405020304" pitchFamily="18" charset="0"/>
              </a:rPr>
              <a:t>Other softirqs are disabled in current CPU, other CPU can run same or other softirqs</a:t>
            </a:r>
          </a:p>
          <a:p>
            <a:pPr marL="0" indent="0" algn="l">
              <a:buNone/>
            </a:pPr>
            <a:r>
              <a:rPr lang="nl-NL" sz="2400" dirty="0">
                <a:latin typeface="Times New Roman" panose="02020603050405020304" pitchFamily="18" charset="0"/>
                <a:cs typeface="Times New Roman" panose="02020603050405020304" pitchFamily="18" charset="0"/>
              </a:rPr>
              <a:t>Proper locking required as it is a reentrant code but since CPUs have per-processor data locking may not be required all the time. It leads to scalability (high speed)</a:t>
            </a:r>
          </a:p>
          <a:p>
            <a:pPr marL="0" indent="0" algn="l">
              <a:buNone/>
            </a:pPr>
            <a:r>
              <a:rPr lang="nl-NL" sz="2400" dirty="0">
                <a:latin typeface="Times New Roman" panose="02020603050405020304" pitchFamily="18" charset="0"/>
                <a:cs typeface="Times New Roman" panose="02020603050405020304" pitchFamily="18" charset="0"/>
              </a:rPr>
              <a:t>If scalability is not a critieria go for tasklets. Same tasklet cannot run on multiple processors simultaneously. </a:t>
            </a:r>
          </a:p>
        </p:txBody>
      </p:sp>
      <p:sp>
        <p:nvSpPr>
          <p:cNvPr id="4" name="Footer Placeholder 3">
            <a:extLst>
              <a:ext uri="{FF2B5EF4-FFF2-40B4-BE49-F238E27FC236}">
                <a16:creationId xmlns:a16="http://schemas.microsoft.com/office/drawing/2014/main" id="{09B50111-7E89-BDE8-12D8-FE67CBCC21C7}"/>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943493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03FE9-B720-4972-8EF7-117BA65E83C4}"/>
              </a:ext>
            </a:extLst>
          </p:cNvPr>
          <p:cNvSpPr>
            <a:spLocks noGrp="1"/>
          </p:cNvSpPr>
          <p:nvPr>
            <p:ph type="title"/>
          </p:nvPr>
        </p:nvSpPr>
        <p:spPr/>
        <p:txBody>
          <a:bodyPr/>
          <a:lstStyle/>
          <a:p>
            <a:r>
              <a:rPr lang="en-IN" dirty="0"/>
              <a:t>How to raise </a:t>
            </a:r>
            <a:r>
              <a:rPr lang="en-IN" dirty="0" err="1"/>
              <a:t>softirq</a:t>
            </a:r>
            <a:r>
              <a:rPr lang="en-IN" dirty="0"/>
              <a:t>?</a:t>
            </a:r>
          </a:p>
        </p:txBody>
      </p:sp>
      <p:sp>
        <p:nvSpPr>
          <p:cNvPr id="3" name="Content Placeholder 2">
            <a:extLst>
              <a:ext uri="{FF2B5EF4-FFF2-40B4-BE49-F238E27FC236}">
                <a16:creationId xmlns:a16="http://schemas.microsoft.com/office/drawing/2014/main" id="{DA0E5A5F-7EB5-4A75-AB71-AE2F51055325}"/>
              </a:ext>
            </a:extLst>
          </p:cNvPr>
          <p:cNvSpPr>
            <a:spLocks noGrp="1"/>
          </p:cNvSpPr>
          <p:nvPr>
            <p:ph idx="1"/>
          </p:nvPr>
        </p:nvSpPr>
        <p:spPr/>
        <p:txBody>
          <a:bodyPr>
            <a:normAutofit/>
          </a:bodyPr>
          <a:lstStyle/>
          <a:p>
            <a:pPr lvl="1"/>
            <a:r>
              <a:rPr lang="en-IN" sz="2800" b="0" i="0" u="none" strike="noStrike" baseline="0" dirty="0" err="1">
                <a:latin typeface="Times New Roman" panose="02020603050405020304" pitchFamily="18" charset="0"/>
                <a:cs typeface="Times New Roman" panose="02020603050405020304" pitchFamily="18" charset="0"/>
              </a:rPr>
              <a:t>raise_softirq</a:t>
            </a:r>
            <a:r>
              <a:rPr lang="en-IN" sz="2800" b="0" i="0" u="none" strike="noStrike" baseline="0" dirty="0">
                <a:latin typeface="Times New Roman" panose="02020603050405020304" pitchFamily="18" charset="0"/>
                <a:cs typeface="Times New Roman" panose="02020603050405020304" pitchFamily="18" charset="0"/>
              </a:rPr>
              <a:t>()</a:t>
            </a:r>
          </a:p>
          <a:p>
            <a:pPr lvl="1"/>
            <a:endParaRPr lang="en-IN" sz="2800" dirty="0">
              <a:latin typeface="Times New Roman" panose="02020603050405020304" pitchFamily="18" charset="0"/>
              <a:cs typeface="Times New Roman" panose="02020603050405020304" pitchFamily="18" charset="0"/>
            </a:endParaRPr>
          </a:p>
          <a:p>
            <a:pPr marL="457200" lvl="1" indent="0">
              <a:buNone/>
            </a:pPr>
            <a:r>
              <a:rPr lang="en-IN" sz="2800" dirty="0" err="1">
                <a:latin typeface="Times New Roman" panose="02020603050405020304" pitchFamily="18" charset="0"/>
                <a:cs typeface="Times New Roman" panose="02020603050405020304" pitchFamily="18" charset="0"/>
              </a:rPr>
              <a:t>Eg</a:t>
            </a:r>
            <a:r>
              <a:rPr lang="en-IN" sz="2800" dirty="0">
                <a:latin typeface="Times New Roman" panose="02020603050405020304" pitchFamily="18" charset="0"/>
                <a:cs typeface="Times New Roman" panose="02020603050405020304" pitchFamily="18" charset="0"/>
              </a:rPr>
              <a:t>: </a:t>
            </a:r>
            <a:r>
              <a:rPr lang="en-IN" sz="2800" b="0" i="0" u="none" strike="noStrike" baseline="0" dirty="0" err="1">
                <a:latin typeface="Times New Roman" panose="02020603050405020304" pitchFamily="18" charset="0"/>
                <a:cs typeface="Times New Roman" panose="02020603050405020304" pitchFamily="18" charset="0"/>
              </a:rPr>
              <a:t>raise_softirq</a:t>
            </a:r>
            <a:r>
              <a:rPr lang="en-IN" sz="2800" b="0" i="0" u="none" strike="noStrike" baseline="0" dirty="0">
                <a:latin typeface="Times New Roman" panose="02020603050405020304" pitchFamily="18" charset="0"/>
                <a:cs typeface="Times New Roman" panose="02020603050405020304" pitchFamily="18" charset="0"/>
              </a:rPr>
              <a:t>(NET_TX_SOFTIRQ);</a:t>
            </a:r>
            <a:endParaRPr lang="en-IN" sz="2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14334AE-FAA2-2B28-8A35-BA13BAFE87CB}"/>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579375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EA1AE-C202-4301-955A-7ECE8B92633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E3B0F7-01C5-4103-BD30-A6ABBDE8FED2}"/>
              </a:ext>
            </a:extLst>
          </p:cNvPr>
          <p:cNvSpPr>
            <a:spLocks noGrp="1"/>
          </p:cNvSpPr>
          <p:nvPr>
            <p:ph idx="1"/>
          </p:nvPr>
        </p:nvSpPr>
        <p:spPr/>
        <p:txBody>
          <a:bodyPr/>
          <a:lstStyle/>
          <a:p>
            <a:endParaRPr lang="en-IN"/>
          </a:p>
        </p:txBody>
      </p:sp>
      <p:pic>
        <p:nvPicPr>
          <p:cNvPr id="2050" name="Picture 2" descr="the front page of the internet | Computer humor, Programmer humor, Computer  jokes">
            <a:extLst>
              <a:ext uri="{FF2B5EF4-FFF2-40B4-BE49-F238E27FC236}">
                <a16:creationId xmlns:a16="http://schemas.microsoft.com/office/drawing/2014/main" id="{1343C667-13C1-485C-BA40-E27DB58397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160" y="538163"/>
            <a:ext cx="2819400" cy="5638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at are the best engineering related jokes? - Quora">
            <a:extLst>
              <a:ext uri="{FF2B5EF4-FFF2-40B4-BE49-F238E27FC236}">
                <a16:creationId xmlns:a16="http://schemas.microsoft.com/office/drawing/2014/main" id="{60CBDD7E-7DBC-4CE6-BD0B-42B11FFFE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4804" y="257175"/>
            <a:ext cx="2428875" cy="28670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Quotes about Computer parts (26 quotes)">
            <a:extLst>
              <a:ext uri="{FF2B5EF4-FFF2-40B4-BE49-F238E27FC236}">
                <a16:creationId xmlns:a16="http://schemas.microsoft.com/office/drawing/2014/main" id="{85B4157B-D3F1-4D8F-B285-0A57BDE87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3733801"/>
            <a:ext cx="4253948" cy="2590282"/>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0665D5C-BABF-E5D2-E96F-7D8EFDAE7415}"/>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86749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05A-B3FE-44CC-B44A-654161F448CB}"/>
              </a:ext>
            </a:extLst>
          </p:cNvPr>
          <p:cNvSpPr>
            <a:spLocks noGrp="1"/>
          </p:cNvSpPr>
          <p:nvPr>
            <p:ph type="title"/>
          </p:nvPr>
        </p:nvSpPr>
        <p:spPr/>
        <p:txBody>
          <a:bodyPr/>
          <a:lstStyle/>
          <a:p>
            <a:r>
              <a:rPr lang="en-IN" dirty="0" err="1"/>
              <a:t>Tasklets</a:t>
            </a:r>
            <a:endParaRPr lang="en-IN" dirty="0"/>
          </a:p>
        </p:txBody>
      </p:sp>
      <p:sp>
        <p:nvSpPr>
          <p:cNvPr id="3" name="Content Placeholder 2">
            <a:extLst>
              <a:ext uri="{FF2B5EF4-FFF2-40B4-BE49-F238E27FC236}">
                <a16:creationId xmlns:a16="http://schemas.microsoft.com/office/drawing/2014/main" id="{4E0AF81A-34FD-46A7-AA59-ACD49522C6D9}"/>
              </a:ext>
            </a:extLst>
          </p:cNvPr>
          <p:cNvSpPr>
            <a:spLocks noGrp="1"/>
          </p:cNvSpPr>
          <p:nvPr>
            <p:ph idx="1"/>
          </p:nvPr>
        </p:nvSpPr>
        <p:spPr>
          <a:xfrm>
            <a:off x="838200" y="1825625"/>
            <a:ext cx="11208026" cy="4840218"/>
          </a:xfrm>
        </p:spPr>
        <p:txBody>
          <a:bodyPr>
            <a:normAutofit fontScale="92500" lnSpcReduction="10000"/>
          </a:bodyPr>
          <a:lstStyle/>
          <a:p>
            <a:r>
              <a:rPr lang="en-IN" sz="2400" b="0" i="0" u="none" strike="noStrike" baseline="0" dirty="0" err="1">
                <a:latin typeface="Times New Roman" panose="02020603050405020304" pitchFamily="18" charset="0"/>
                <a:cs typeface="Times New Roman" panose="02020603050405020304" pitchFamily="18" charset="0"/>
              </a:rPr>
              <a:t>Tasklets</a:t>
            </a:r>
            <a:r>
              <a:rPr lang="en-IN" sz="2400" b="0" i="0" u="none" strike="noStrike" baseline="0" dirty="0">
                <a:latin typeface="Times New Roman" panose="02020603050405020304" pitchFamily="18" charset="0"/>
                <a:cs typeface="Times New Roman" panose="02020603050405020304" pitchFamily="18" charset="0"/>
              </a:rPr>
              <a:t> are a bottom-half mechanism built on top of </a:t>
            </a:r>
            <a:r>
              <a:rPr lang="en-IN" sz="2400" b="0" i="0" u="none" strike="noStrike" baseline="0" dirty="0" err="1">
                <a:latin typeface="Times New Roman" panose="02020603050405020304" pitchFamily="18" charset="0"/>
                <a:cs typeface="Times New Roman" panose="02020603050405020304" pitchFamily="18" charset="0"/>
              </a:rPr>
              <a:t>softirqs</a:t>
            </a:r>
            <a:endParaRPr lang="en-IN" sz="2400" b="0" i="0" u="none" strike="noStrike" baseline="0" dirty="0">
              <a:latin typeface="Times New Roman" panose="02020603050405020304" pitchFamily="18" charset="0"/>
              <a:cs typeface="Times New Roman" panose="02020603050405020304" pitchFamily="18" charset="0"/>
            </a:endParaRPr>
          </a:p>
          <a:p>
            <a:pPr algn="l"/>
            <a:r>
              <a:rPr lang="en-IN" sz="2400" b="0" i="0" u="none" strike="noStrike" baseline="0" dirty="0">
                <a:latin typeface="Times New Roman" panose="02020603050405020304" pitchFamily="18" charset="0"/>
                <a:cs typeface="Times New Roman" panose="02020603050405020304" pitchFamily="18" charset="0"/>
              </a:rPr>
              <a:t>they have a simpler interface and relaxed locking rules (as same </a:t>
            </a:r>
            <a:r>
              <a:rPr lang="en-IN" sz="2400" b="0" i="0" u="none" strike="noStrike" baseline="0" dirty="0" err="1">
                <a:latin typeface="Times New Roman" panose="02020603050405020304" pitchFamily="18" charset="0"/>
                <a:cs typeface="Times New Roman" panose="02020603050405020304" pitchFamily="18" charset="0"/>
              </a:rPr>
              <a:t>tasklet</a:t>
            </a:r>
            <a:r>
              <a:rPr lang="en-IN" sz="2400" b="0" i="0" u="none" strike="noStrike" baseline="0" dirty="0">
                <a:latin typeface="Times New Roman" panose="02020603050405020304" pitchFamily="18" charset="0"/>
                <a:cs typeface="Times New Roman" panose="02020603050405020304" pitchFamily="18" charset="0"/>
              </a:rPr>
              <a:t> cannot run simultaneously)</a:t>
            </a:r>
          </a:p>
          <a:p>
            <a:pPr marL="0" indent="0" algn="l">
              <a:buNone/>
            </a:pPr>
            <a:r>
              <a:rPr lang="en-IN" sz="2400" dirty="0">
                <a:latin typeface="Times New Roman" panose="02020603050405020304" pitchFamily="18" charset="0"/>
                <a:cs typeface="Times New Roman" panose="02020603050405020304" pitchFamily="18" charset="0"/>
              </a:rPr>
              <a:t>Implementing </a:t>
            </a:r>
            <a:r>
              <a:rPr lang="en-IN" sz="2400" dirty="0" err="1">
                <a:latin typeface="Times New Roman" panose="02020603050405020304" pitchFamily="18" charset="0"/>
                <a:cs typeface="Times New Roman" panose="02020603050405020304" pitchFamily="18" charset="0"/>
              </a:rPr>
              <a:t>Tasklets</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Tasklet</a:t>
            </a:r>
            <a:r>
              <a:rPr lang="en-IN" sz="2400" dirty="0">
                <a:latin typeface="Times New Roman" panose="02020603050405020304" pitchFamily="18" charset="0"/>
                <a:cs typeface="Times New Roman" panose="02020603050405020304" pitchFamily="18" charset="0"/>
              </a:rPr>
              <a:t> structure</a:t>
            </a:r>
          </a:p>
          <a:p>
            <a:pPr marL="0" indent="0" algn="l">
              <a:buNone/>
            </a:pPr>
            <a:endParaRPr lang="en-IN" sz="2400" dirty="0">
              <a:latin typeface="Times New Roman" panose="02020603050405020304" pitchFamily="18" charset="0"/>
              <a:cs typeface="Times New Roman" panose="02020603050405020304" pitchFamily="18" charset="0"/>
            </a:endParaRP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struct </a:t>
            </a:r>
            <a:r>
              <a:rPr lang="en-IN" sz="2400" b="0" i="0" u="none" strike="noStrike" baseline="0" dirty="0" err="1">
                <a:latin typeface="Times New Roman" panose="02020603050405020304" pitchFamily="18" charset="0"/>
                <a:cs typeface="Times New Roman" panose="02020603050405020304" pitchFamily="18" charset="0"/>
              </a:rPr>
              <a:t>tasklet_struct</a:t>
            </a:r>
            <a:r>
              <a:rPr lang="en-IN" sz="24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struct </a:t>
            </a:r>
            <a:r>
              <a:rPr lang="en-IN" sz="2400" b="0" i="0" u="none" strike="noStrike" baseline="0" dirty="0" err="1">
                <a:latin typeface="Times New Roman" panose="02020603050405020304" pitchFamily="18" charset="0"/>
                <a:cs typeface="Times New Roman" panose="02020603050405020304" pitchFamily="18" charset="0"/>
              </a:rPr>
              <a:t>tasklet_struct</a:t>
            </a:r>
            <a:r>
              <a:rPr lang="en-IN" sz="2400" b="0" i="0" u="none" strike="noStrike" baseline="0" dirty="0">
                <a:latin typeface="Times New Roman" panose="02020603050405020304" pitchFamily="18" charset="0"/>
                <a:cs typeface="Times New Roman" panose="02020603050405020304" pitchFamily="18" charset="0"/>
              </a:rPr>
              <a:t> *next; /* next </a:t>
            </a:r>
            <a:r>
              <a:rPr lang="en-IN" sz="2400" b="0" i="0" u="none" strike="noStrike" baseline="0" dirty="0" err="1">
                <a:latin typeface="Times New Roman" panose="02020603050405020304" pitchFamily="18" charset="0"/>
                <a:cs typeface="Times New Roman" panose="02020603050405020304" pitchFamily="18" charset="0"/>
              </a:rPr>
              <a:t>tasklet</a:t>
            </a:r>
            <a:r>
              <a:rPr lang="en-IN" sz="2400" b="0" i="0" u="none" strike="noStrike" baseline="0" dirty="0">
                <a:latin typeface="Times New Roman" panose="02020603050405020304" pitchFamily="18" charset="0"/>
                <a:cs typeface="Times New Roman" panose="02020603050405020304" pitchFamily="18" charset="0"/>
              </a:rPr>
              <a:t> in the list */</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unsigned long state; /* state of the </a:t>
            </a:r>
            <a:r>
              <a:rPr lang="en-IN" sz="2400" b="0" i="0" u="none" strike="noStrike" baseline="0" dirty="0" err="1">
                <a:latin typeface="Times New Roman" panose="02020603050405020304" pitchFamily="18" charset="0"/>
                <a:cs typeface="Times New Roman" panose="02020603050405020304" pitchFamily="18" charset="0"/>
              </a:rPr>
              <a:t>tasklet</a:t>
            </a:r>
            <a:r>
              <a:rPr lang="en-IN" sz="2400" b="0" i="0" u="none" strike="noStrike" baseline="0" dirty="0">
                <a:latin typeface="Times New Roman" panose="02020603050405020304" pitchFamily="18" charset="0"/>
                <a:cs typeface="Times New Roman" panose="02020603050405020304" pitchFamily="18" charset="0"/>
              </a:rPr>
              <a:t> */</a:t>
            </a:r>
          </a:p>
          <a:p>
            <a:pPr marL="0" indent="0" algn="l">
              <a:buNone/>
            </a:pPr>
            <a:r>
              <a:rPr lang="en-IN" sz="2400" b="0" i="0" u="none" strike="noStrike" baseline="0" dirty="0" err="1">
                <a:latin typeface="Times New Roman" panose="02020603050405020304" pitchFamily="18" charset="0"/>
                <a:cs typeface="Times New Roman" panose="02020603050405020304" pitchFamily="18" charset="0"/>
              </a:rPr>
              <a:t>atomic_t</a:t>
            </a:r>
            <a:r>
              <a:rPr lang="en-IN" sz="2400" b="0" i="0" u="none" strike="noStrike" baseline="0" dirty="0">
                <a:latin typeface="Times New Roman" panose="02020603050405020304" pitchFamily="18" charset="0"/>
                <a:cs typeface="Times New Roman" panose="02020603050405020304" pitchFamily="18" charset="0"/>
              </a:rPr>
              <a:t> count; /* reference counter */</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void (*</a:t>
            </a:r>
            <a:r>
              <a:rPr lang="en-IN" sz="2400" b="0" i="0" u="none" strike="noStrike" baseline="0" dirty="0" err="1">
                <a:latin typeface="Times New Roman" panose="02020603050405020304" pitchFamily="18" charset="0"/>
                <a:cs typeface="Times New Roman" panose="02020603050405020304" pitchFamily="18" charset="0"/>
              </a:rPr>
              <a:t>func</a:t>
            </a:r>
            <a:r>
              <a:rPr lang="en-IN" sz="2400" b="0" i="0" u="none" strike="noStrike" baseline="0" dirty="0">
                <a:latin typeface="Times New Roman" panose="02020603050405020304" pitchFamily="18" charset="0"/>
                <a:cs typeface="Times New Roman" panose="02020603050405020304" pitchFamily="18" charset="0"/>
              </a:rPr>
              <a:t>)(unsigned long); /* </a:t>
            </a:r>
            <a:r>
              <a:rPr lang="en-IN" sz="2400" b="0" i="0" u="none" strike="noStrike" baseline="0" dirty="0" err="1">
                <a:latin typeface="Times New Roman" panose="02020603050405020304" pitchFamily="18" charset="0"/>
                <a:cs typeface="Times New Roman" panose="02020603050405020304" pitchFamily="18" charset="0"/>
              </a:rPr>
              <a:t>tasklet</a:t>
            </a:r>
            <a:r>
              <a:rPr lang="en-IN" sz="2400" b="0" i="0" u="none" strike="noStrike" baseline="0" dirty="0">
                <a:latin typeface="Times New Roman" panose="02020603050405020304" pitchFamily="18" charset="0"/>
                <a:cs typeface="Times New Roman" panose="02020603050405020304" pitchFamily="18" charset="0"/>
              </a:rPr>
              <a:t> handler function */</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unsigned long data; /* argument to the </a:t>
            </a:r>
            <a:r>
              <a:rPr lang="en-IN" sz="2400" b="0" i="0" u="none" strike="noStrike" baseline="0" dirty="0" err="1">
                <a:latin typeface="Times New Roman" panose="02020603050405020304" pitchFamily="18" charset="0"/>
                <a:cs typeface="Times New Roman" panose="02020603050405020304" pitchFamily="18" charset="0"/>
              </a:rPr>
              <a:t>tasklet</a:t>
            </a:r>
            <a:r>
              <a:rPr lang="en-IN" sz="2400" b="0" i="0" u="none" strike="noStrike" baseline="0" dirty="0">
                <a:latin typeface="Times New Roman" panose="02020603050405020304" pitchFamily="18" charset="0"/>
                <a:cs typeface="Times New Roman" panose="02020603050405020304" pitchFamily="18" charset="0"/>
              </a:rPr>
              <a:t> function */</a:t>
            </a:r>
          </a:p>
          <a:p>
            <a:pPr marL="0" indent="0" algn="l">
              <a:buNone/>
            </a:pPr>
            <a:r>
              <a:rPr lang="en-IN" sz="2400" b="0" i="0" u="none" strike="noStrike" baseline="0" dirty="0">
                <a:latin typeface="Times New Roman" panose="02020603050405020304" pitchFamily="18" charset="0"/>
                <a:cs typeface="Times New Roman" panose="02020603050405020304" pitchFamily="18" charset="0"/>
              </a:rPr>
              <a:t>};</a:t>
            </a:r>
          </a:p>
          <a:p>
            <a:pPr algn="l"/>
            <a:endParaRPr lang="en-IN" sz="2400" b="0" i="0" u="none" strike="noStrike" baseline="0" dirty="0">
              <a:latin typeface="Times New Roman" panose="02020603050405020304" pitchFamily="18" charset="0"/>
              <a:cs typeface="Times New Roman" panose="02020603050405020304" pitchFamily="18" charset="0"/>
            </a:endParaRPr>
          </a:p>
        </p:txBody>
      </p:sp>
      <p:pic>
        <p:nvPicPr>
          <p:cNvPr id="3074" name="Picture 2" descr="Deferrable functions, kernel tasklets, and work queues – IBM Developer">
            <a:extLst>
              <a:ext uri="{FF2B5EF4-FFF2-40B4-BE49-F238E27FC236}">
                <a16:creationId xmlns:a16="http://schemas.microsoft.com/office/drawing/2014/main" id="{EBB4375D-6632-4E79-AD9C-6FB95514D2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45676" y="2931214"/>
            <a:ext cx="4400550" cy="3032263"/>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FD850265-CBC3-8ACD-A6F3-AC0ACE97AE03}"/>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1809890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237A8E-AFD8-4E1F-B35D-3878BECEDEFA}"/>
              </a:ext>
            </a:extLst>
          </p:cNvPr>
          <p:cNvSpPr>
            <a:spLocks noGrp="1"/>
          </p:cNvSpPr>
          <p:nvPr>
            <p:ph idx="1"/>
          </p:nvPr>
        </p:nvSpPr>
        <p:spPr>
          <a:xfrm>
            <a:off x="692426" y="106017"/>
            <a:ext cx="10515600" cy="6069496"/>
          </a:xfrm>
        </p:spPr>
        <p:txBody>
          <a:bodyPr>
            <a:noAutofit/>
          </a:bodyPr>
          <a:lstStyle/>
          <a:p>
            <a:pPr algn="just"/>
            <a:r>
              <a:rPr lang="en-IN" sz="2000" b="0" i="0" u="none" strike="noStrike" baseline="0" dirty="0">
                <a:latin typeface="Times New Roman" panose="02020603050405020304" pitchFamily="18" charset="0"/>
                <a:cs typeface="Times New Roman" panose="02020603050405020304" pitchFamily="18" charset="0"/>
              </a:rPr>
              <a:t>The </a:t>
            </a:r>
            <a:r>
              <a:rPr lang="en-IN" sz="2000" b="0" i="0" u="none" strike="noStrike" baseline="0" dirty="0" err="1">
                <a:latin typeface="Times New Roman" panose="02020603050405020304" pitchFamily="18" charset="0"/>
                <a:cs typeface="Times New Roman" panose="02020603050405020304" pitchFamily="18" charset="0"/>
              </a:rPr>
              <a:t>func</a:t>
            </a:r>
            <a:r>
              <a:rPr lang="en-IN" sz="2000" b="0" i="0" u="none" strike="noStrike" baseline="0" dirty="0">
                <a:latin typeface="Times New Roman" panose="02020603050405020304" pitchFamily="18" charset="0"/>
                <a:cs typeface="Times New Roman" panose="02020603050405020304" pitchFamily="18" charset="0"/>
              </a:rPr>
              <a:t> member is the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handler (the equivalent of action to a </a:t>
            </a:r>
            <a:r>
              <a:rPr lang="en-IN" sz="2000" b="0" i="0" u="none" strike="noStrike" baseline="0" dirty="0" err="1">
                <a:latin typeface="Times New Roman" panose="02020603050405020304" pitchFamily="18" charset="0"/>
                <a:cs typeface="Times New Roman" panose="02020603050405020304" pitchFamily="18" charset="0"/>
              </a:rPr>
              <a:t>softirq</a:t>
            </a:r>
            <a:r>
              <a:rPr lang="en-IN" sz="2000" b="0" i="0" u="none" strike="noStrike" baseline="0" dirty="0">
                <a:latin typeface="Times New Roman" panose="02020603050405020304" pitchFamily="18" charset="0"/>
                <a:cs typeface="Times New Roman" panose="02020603050405020304" pitchFamily="18" charset="0"/>
              </a:rPr>
              <a:t>) and receives data as its sole argument.</a:t>
            </a:r>
          </a:p>
          <a:p>
            <a:pPr algn="just"/>
            <a:r>
              <a:rPr lang="en-IN" sz="2000" b="0" i="0" u="none" strike="noStrike" baseline="0" dirty="0">
                <a:latin typeface="Times New Roman" panose="02020603050405020304" pitchFamily="18" charset="0"/>
                <a:cs typeface="Times New Roman" panose="02020603050405020304" pitchFamily="18" charset="0"/>
              </a:rPr>
              <a:t>The state member is exactly zero, TASKLET_STATE_SCHED, or TASKLET_STATE_RUN.</a:t>
            </a:r>
          </a:p>
          <a:p>
            <a:pPr algn="just"/>
            <a:r>
              <a:rPr lang="en-IN" sz="2000" b="0" i="0" u="none" strike="noStrike" baseline="0" dirty="0">
                <a:latin typeface="Times New Roman" panose="02020603050405020304" pitchFamily="18" charset="0"/>
                <a:cs typeface="Times New Roman" panose="02020603050405020304" pitchFamily="18" charset="0"/>
              </a:rPr>
              <a:t>TASKLET_STATE_SCHED denotes a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that is scheduled to run, and TASKLET_STATE_RUN denotes a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that is running. As an optimization, TASKLET_STATE_RUN is used only on multiprocessor machines because a uniprocessor machine always knows whether the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is running. </a:t>
            </a:r>
          </a:p>
          <a:p>
            <a:pPr algn="just"/>
            <a:r>
              <a:rPr lang="en-IN" sz="2000" b="0" i="0" u="none" strike="noStrike" baseline="0" dirty="0">
                <a:latin typeface="Times New Roman" panose="02020603050405020304" pitchFamily="18" charset="0"/>
                <a:cs typeface="Times New Roman" panose="02020603050405020304" pitchFamily="18" charset="0"/>
              </a:rPr>
              <a:t>The count field is used as a reference count for the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If it is nonzero, the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is disabled and cannot run; if it is zero, the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is enabled and can run if marked pending.</a:t>
            </a:r>
          </a:p>
          <a:p>
            <a:pPr marL="0" indent="0" algn="just">
              <a:buNone/>
            </a:pP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a:latin typeface="Times New Roman" panose="02020603050405020304" pitchFamily="18" charset="0"/>
                <a:cs typeface="Times New Roman" panose="02020603050405020304" pitchFamily="18" charset="0"/>
              </a:rPr>
              <a:t>Scheduling </a:t>
            </a:r>
            <a:r>
              <a:rPr lang="en-IN" sz="2000" dirty="0" err="1">
                <a:latin typeface="Times New Roman" panose="02020603050405020304" pitchFamily="18" charset="0"/>
                <a:cs typeface="Times New Roman" panose="02020603050405020304" pitchFamily="18" charset="0"/>
              </a:rPr>
              <a:t>Tasklets</a:t>
            </a:r>
            <a:endParaRPr lang="en-IN" sz="2000" dirty="0">
              <a:latin typeface="Times New Roman" panose="02020603050405020304" pitchFamily="18" charset="0"/>
              <a:cs typeface="Times New Roman" panose="02020603050405020304" pitchFamily="18" charset="0"/>
            </a:endParaRPr>
          </a:p>
          <a:p>
            <a:pPr marL="0" indent="0" algn="just">
              <a:buNone/>
            </a:pPr>
            <a:r>
              <a:rPr lang="en-IN" sz="2000" dirty="0" err="1">
                <a:latin typeface="Times New Roman" panose="02020603050405020304" pitchFamily="18" charset="0"/>
                <a:cs typeface="Times New Roman" panose="02020603050405020304" pitchFamily="18" charset="0"/>
              </a:rPr>
              <a:t>Tasklets</a:t>
            </a:r>
            <a:r>
              <a:rPr lang="en-IN" sz="200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are stored in two per-processor structures:</a:t>
            </a:r>
          </a:p>
          <a:p>
            <a:pPr marL="0" indent="0" algn="just">
              <a:buNone/>
            </a:pPr>
            <a:r>
              <a:rPr lang="en-IN" sz="2000" b="0" i="0" u="none" strike="noStrike" baseline="0" dirty="0" err="1">
                <a:latin typeface="Times New Roman" panose="02020603050405020304" pitchFamily="18" charset="0"/>
                <a:cs typeface="Times New Roman" panose="02020603050405020304" pitchFamily="18" charset="0"/>
              </a:rPr>
              <a:t>tasklet_vec</a:t>
            </a:r>
            <a:r>
              <a:rPr lang="en-IN" sz="2000" b="0" i="0" u="none" strike="noStrike" baseline="0" dirty="0">
                <a:latin typeface="Times New Roman" panose="02020603050405020304" pitchFamily="18" charset="0"/>
                <a:cs typeface="Times New Roman" panose="02020603050405020304" pitchFamily="18" charset="0"/>
              </a:rPr>
              <a:t> (for regular </a:t>
            </a:r>
            <a:r>
              <a:rPr lang="en-IN" sz="2000" b="0" i="0" u="none" strike="noStrike" baseline="0" dirty="0" err="1">
                <a:latin typeface="Times New Roman" panose="02020603050405020304" pitchFamily="18" charset="0"/>
                <a:cs typeface="Times New Roman" panose="02020603050405020304" pitchFamily="18" charset="0"/>
              </a:rPr>
              <a:t>tasklets</a:t>
            </a:r>
            <a:r>
              <a:rPr lang="en-IN" sz="2000" b="0" i="0" u="none" strike="noStrike" baseline="0" dirty="0">
                <a:latin typeface="Times New Roman" panose="02020603050405020304" pitchFamily="18" charset="0"/>
                <a:cs typeface="Times New Roman" panose="02020603050405020304" pitchFamily="18" charset="0"/>
              </a:rPr>
              <a:t>) and </a:t>
            </a:r>
            <a:r>
              <a:rPr lang="en-IN" sz="2000" b="0" i="0" u="none" strike="noStrike" baseline="0" dirty="0" err="1">
                <a:latin typeface="Times New Roman" panose="02020603050405020304" pitchFamily="18" charset="0"/>
                <a:cs typeface="Times New Roman" panose="02020603050405020304" pitchFamily="18" charset="0"/>
              </a:rPr>
              <a:t>tasklet_hi_vec</a:t>
            </a:r>
            <a:r>
              <a:rPr lang="en-IN" sz="2000" b="0" i="0" u="none" strike="noStrike" baseline="0" dirty="0">
                <a:latin typeface="Times New Roman" panose="02020603050405020304" pitchFamily="18" charset="0"/>
                <a:cs typeface="Times New Roman" panose="02020603050405020304" pitchFamily="18" charset="0"/>
              </a:rPr>
              <a:t> (for high-priority </a:t>
            </a:r>
            <a:r>
              <a:rPr lang="en-IN" sz="2000" b="0" i="0" u="none" strike="noStrike" baseline="0" dirty="0" err="1">
                <a:latin typeface="Times New Roman" panose="02020603050405020304" pitchFamily="18" charset="0"/>
                <a:cs typeface="Times New Roman" panose="02020603050405020304" pitchFamily="18" charset="0"/>
              </a:rPr>
              <a:t>tasklets</a:t>
            </a:r>
            <a:r>
              <a:rPr lang="en-IN" sz="2000" b="0" i="0" u="none" strike="noStrike" baseline="0" dirty="0">
                <a:latin typeface="Times New Roman" panose="02020603050405020304" pitchFamily="18" charset="0"/>
                <a:cs typeface="Times New Roman" panose="02020603050405020304" pitchFamily="18" charset="0"/>
              </a:rPr>
              <a:t>).</a:t>
            </a:r>
          </a:p>
          <a:p>
            <a:pPr algn="just"/>
            <a:r>
              <a:rPr lang="en-IN" sz="2000" b="0" i="0" u="none" strike="noStrike" baseline="0" dirty="0">
                <a:latin typeface="Times New Roman" panose="02020603050405020304" pitchFamily="18" charset="0"/>
                <a:cs typeface="Times New Roman" panose="02020603050405020304" pitchFamily="18" charset="0"/>
              </a:rPr>
              <a:t>Both of these structures are linked lists of </a:t>
            </a:r>
            <a:r>
              <a:rPr lang="en-IN" sz="2000" b="0" i="0" u="none" strike="noStrike" baseline="0" dirty="0" err="1">
                <a:latin typeface="Times New Roman" panose="02020603050405020304" pitchFamily="18" charset="0"/>
                <a:cs typeface="Times New Roman" panose="02020603050405020304" pitchFamily="18" charset="0"/>
              </a:rPr>
              <a:t>tasklet_struct</a:t>
            </a:r>
            <a:r>
              <a:rPr lang="en-IN" sz="2000" b="0" i="0" u="none" strike="noStrike" baseline="0" dirty="0">
                <a:latin typeface="Times New Roman" panose="02020603050405020304" pitchFamily="18" charset="0"/>
                <a:cs typeface="Times New Roman" panose="02020603050405020304" pitchFamily="18" charset="0"/>
              </a:rPr>
              <a:t> structures. Each </a:t>
            </a:r>
            <a:r>
              <a:rPr lang="en-IN" sz="2000" b="0" i="0" u="none" strike="noStrike" baseline="0" dirty="0" err="1">
                <a:latin typeface="Times New Roman" panose="02020603050405020304" pitchFamily="18" charset="0"/>
                <a:cs typeface="Times New Roman" panose="02020603050405020304" pitchFamily="18" charset="0"/>
              </a:rPr>
              <a:t>tasklet_struct</a:t>
            </a:r>
            <a:r>
              <a:rPr lang="en-IN" sz="2000" b="0" i="0" u="none" strike="noStrike" baseline="0" dirty="0">
                <a:latin typeface="Times New Roman" panose="02020603050405020304" pitchFamily="18" charset="0"/>
                <a:cs typeface="Times New Roman" panose="02020603050405020304" pitchFamily="18" charset="0"/>
              </a:rPr>
              <a:t> structure in the list represents a different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a:t>
            </a:r>
          </a:p>
          <a:p>
            <a:pPr algn="just"/>
            <a:r>
              <a:rPr lang="en-IN" sz="2000" b="0" i="0" u="none" strike="noStrike" baseline="0" dirty="0" err="1">
                <a:latin typeface="Times New Roman" panose="02020603050405020304" pitchFamily="18" charset="0"/>
                <a:cs typeface="Times New Roman" panose="02020603050405020304" pitchFamily="18" charset="0"/>
              </a:rPr>
              <a:t>Tasklets</a:t>
            </a:r>
            <a:r>
              <a:rPr lang="en-IN" sz="2000" b="0" i="0" u="none" strike="noStrike" baseline="0" dirty="0">
                <a:latin typeface="Times New Roman" panose="02020603050405020304" pitchFamily="18" charset="0"/>
                <a:cs typeface="Times New Roman" panose="02020603050405020304" pitchFamily="18" charset="0"/>
              </a:rPr>
              <a:t> are scheduled via the </a:t>
            </a:r>
            <a:r>
              <a:rPr lang="en-IN" sz="2000" b="0" i="0" u="none" strike="noStrike" baseline="0" dirty="0" err="1">
                <a:latin typeface="Times New Roman" panose="02020603050405020304" pitchFamily="18" charset="0"/>
                <a:cs typeface="Times New Roman" panose="02020603050405020304" pitchFamily="18" charset="0"/>
              </a:rPr>
              <a:t>tasklet_schedule</a:t>
            </a:r>
            <a:r>
              <a:rPr lang="en-IN" sz="2000" b="0" i="0" u="none" strike="noStrike" baseline="0" dirty="0">
                <a:latin typeface="Times New Roman" panose="02020603050405020304" pitchFamily="18" charset="0"/>
                <a:cs typeface="Times New Roman" panose="02020603050405020304" pitchFamily="18" charset="0"/>
              </a:rPr>
              <a:t>() and </a:t>
            </a:r>
            <a:r>
              <a:rPr lang="en-IN" sz="2000" b="0" i="0" u="none" strike="noStrike" baseline="0" dirty="0" err="1">
                <a:latin typeface="Times New Roman" panose="02020603050405020304" pitchFamily="18" charset="0"/>
                <a:cs typeface="Times New Roman" panose="02020603050405020304" pitchFamily="18" charset="0"/>
              </a:rPr>
              <a:t>tasklet_hi_schedule</a:t>
            </a:r>
            <a:r>
              <a:rPr lang="en-IN" sz="2000" b="0" i="0" u="none" strike="noStrike" baseline="0" dirty="0">
                <a:latin typeface="Times New Roman" panose="02020603050405020304" pitchFamily="18" charset="0"/>
                <a:cs typeface="Times New Roman" panose="02020603050405020304" pitchFamily="18" charset="0"/>
              </a:rPr>
              <a:t>() functions, which receive a pointer to the </a:t>
            </a:r>
            <a:r>
              <a:rPr lang="en-IN" sz="2000" b="0" i="0" u="none" strike="noStrike" baseline="0" dirty="0" err="1">
                <a:latin typeface="Times New Roman" panose="02020603050405020304" pitchFamily="18" charset="0"/>
                <a:cs typeface="Times New Roman" panose="02020603050405020304" pitchFamily="18" charset="0"/>
              </a:rPr>
              <a:t>tasklet’s</a:t>
            </a:r>
            <a:r>
              <a:rPr lang="en-IN"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err="1">
                <a:latin typeface="Times New Roman" panose="02020603050405020304" pitchFamily="18" charset="0"/>
                <a:cs typeface="Times New Roman" panose="02020603050405020304" pitchFamily="18" charset="0"/>
              </a:rPr>
              <a:t>tasklet_struct</a:t>
            </a:r>
            <a:r>
              <a:rPr lang="en-IN" sz="2000" b="0" i="0" u="none" strike="noStrike" baseline="0" dirty="0">
                <a:latin typeface="Times New Roman" panose="02020603050405020304" pitchFamily="18" charset="0"/>
                <a:cs typeface="Times New Roman" panose="02020603050405020304" pitchFamily="18" charset="0"/>
              </a:rPr>
              <a:t> as their lone argument. Each function ensures that the provided </a:t>
            </a:r>
            <a:r>
              <a:rPr lang="en-IN" sz="2000" b="0" i="0" u="none" strike="noStrike" baseline="0" dirty="0" err="1">
                <a:latin typeface="Times New Roman" panose="02020603050405020304" pitchFamily="18" charset="0"/>
                <a:cs typeface="Times New Roman" panose="02020603050405020304" pitchFamily="18" charset="0"/>
              </a:rPr>
              <a:t>tasklet</a:t>
            </a:r>
            <a:r>
              <a:rPr lang="en-IN" sz="2000" b="0" i="0" u="none" strike="noStrike" baseline="0" dirty="0">
                <a:latin typeface="Times New Roman" panose="02020603050405020304" pitchFamily="18" charset="0"/>
                <a:cs typeface="Times New Roman" panose="02020603050405020304" pitchFamily="18" charset="0"/>
              </a:rPr>
              <a:t> is not yet scheduled and then calls __</a:t>
            </a:r>
            <a:r>
              <a:rPr lang="en-IN" sz="2000" b="0" i="0" u="none" strike="noStrike" baseline="0" dirty="0" err="1">
                <a:latin typeface="Times New Roman" panose="02020603050405020304" pitchFamily="18" charset="0"/>
                <a:cs typeface="Times New Roman" panose="02020603050405020304" pitchFamily="18" charset="0"/>
              </a:rPr>
              <a:t>tasklet_schedule</a:t>
            </a:r>
            <a:r>
              <a:rPr lang="en-IN" sz="2000" b="0" i="0" u="none" strike="noStrike" baseline="0" dirty="0">
                <a:latin typeface="Times New Roman" panose="02020603050405020304" pitchFamily="18" charset="0"/>
                <a:cs typeface="Times New Roman" panose="02020603050405020304" pitchFamily="18" charset="0"/>
              </a:rPr>
              <a:t>() and __</a:t>
            </a:r>
            <a:r>
              <a:rPr lang="en-IN" sz="2000" b="0" i="0" u="none" strike="noStrike" baseline="0" dirty="0" err="1">
                <a:latin typeface="Times New Roman" panose="02020603050405020304" pitchFamily="18" charset="0"/>
                <a:cs typeface="Times New Roman" panose="02020603050405020304" pitchFamily="18" charset="0"/>
              </a:rPr>
              <a:t>tasklet_hi_schedule</a:t>
            </a:r>
            <a:r>
              <a:rPr lang="en-IN" sz="2000" b="0" i="0" u="none" strike="noStrike" baseline="0" dirty="0">
                <a:latin typeface="Times New Roman" panose="02020603050405020304" pitchFamily="18" charset="0"/>
                <a:cs typeface="Times New Roman" panose="02020603050405020304" pitchFamily="18" charset="0"/>
              </a:rPr>
              <a:t>() as </a:t>
            </a:r>
            <a:r>
              <a:rPr lang="en-IN" sz="2000" b="0" i="0" u="none" strike="noStrike" baseline="0" dirty="0" err="1">
                <a:latin typeface="Times New Roman" panose="02020603050405020304" pitchFamily="18" charset="0"/>
                <a:cs typeface="Times New Roman" panose="02020603050405020304" pitchFamily="18" charset="0"/>
              </a:rPr>
              <a:t>appropriate.The</a:t>
            </a:r>
            <a:r>
              <a:rPr lang="en-IN" sz="2000" b="0" i="0" u="none" strike="noStrike" baseline="0" dirty="0">
                <a:latin typeface="Times New Roman" panose="02020603050405020304" pitchFamily="18" charset="0"/>
                <a:cs typeface="Times New Roman" panose="02020603050405020304" pitchFamily="18" charset="0"/>
              </a:rPr>
              <a:t> two functions are similar. (The difference is that one uses TASKLET_SOFTIRQ and one uses HI_SOFTIRQ.)</a:t>
            </a:r>
            <a:endParaRPr lang="en-IN" sz="2000" dirty="0">
              <a:latin typeface="Times New Roman" panose="02020603050405020304" pitchFamily="18" charset="0"/>
              <a:cs typeface="Times New Roman" panose="02020603050405020304" pitchFamily="18" charset="0"/>
            </a:endParaRPr>
          </a:p>
        </p:txBody>
      </p:sp>
      <p:sp>
        <p:nvSpPr>
          <p:cNvPr id="2" name="Footer Placeholder 1">
            <a:extLst>
              <a:ext uri="{FF2B5EF4-FFF2-40B4-BE49-F238E27FC236}">
                <a16:creationId xmlns:a16="http://schemas.microsoft.com/office/drawing/2014/main" id="{2C47E01D-C867-903B-AD69-44CFC4B89BF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9014338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AAEB-2223-4724-88FD-5808BF7C3683}"/>
              </a:ext>
            </a:extLst>
          </p:cNvPr>
          <p:cNvSpPr>
            <a:spLocks noGrp="1"/>
          </p:cNvSpPr>
          <p:nvPr>
            <p:ph type="title"/>
          </p:nvPr>
        </p:nvSpPr>
        <p:spPr/>
        <p:txBody>
          <a:bodyPr/>
          <a:lstStyle/>
          <a:p>
            <a:r>
              <a:rPr lang="en-IN" dirty="0" err="1"/>
              <a:t>Tasklet_Schedule</a:t>
            </a:r>
            <a:endParaRPr lang="en-IN" dirty="0"/>
          </a:p>
        </p:txBody>
      </p:sp>
      <p:sp>
        <p:nvSpPr>
          <p:cNvPr id="3" name="Content Placeholder 2">
            <a:extLst>
              <a:ext uri="{FF2B5EF4-FFF2-40B4-BE49-F238E27FC236}">
                <a16:creationId xmlns:a16="http://schemas.microsoft.com/office/drawing/2014/main" id="{5810F0FC-DB48-428B-B9A9-4A97E48AA38C}"/>
              </a:ext>
            </a:extLst>
          </p:cNvPr>
          <p:cNvSpPr>
            <a:spLocks noGrp="1"/>
          </p:cNvSpPr>
          <p:nvPr>
            <p:ph idx="1"/>
          </p:nvPr>
        </p:nvSpPr>
        <p:spPr/>
        <p:txBody>
          <a:bodyPr/>
          <a:lstStyle/>
          <a:p>
            <a:pPr marL="0" indent="0" algn="l">
              <a:buNone/>
            </a:pPr>
            <a:r>
              <a:rPr lang="en-IN" sz="1800" b="0" i="0" u="none" strike="noStrike" baseline="0" dirty="0">
                <a:latin typeface="Bembo" panose="02020502050201020203" pitchFamily="18" charset="0"/>
              </a:rPr>
              <a:t>1. Check whether the </a:t>
            </a:r>
            <a:r>
              <a:rPr lang="en-IN" sz="1800" b="0" i="0" u="none" strike="noStrike" baseline="0" dirty="0" err="1">
                <a:latin typeface="Bembo" panose="02020502050201020203" pitchFamily="18" charset="0"/>
              </a:rPr>
              <a:t>tasklet’s</a:t>
            </a:r>
            <a:r>
              <a:rPr lang="en-IN" sz="1800" b="0" i="0" u="none" strike="noStrike" baseline="0" dirty="0">
                <a:latin typeface="Bembo" panose="02020502050201020203" pitchFamily="18" charset="0"/>
              </a:rPr>
              <a:t> </a:t>
            </a:r>
            <a:r>
              <a:rPr lang="en-IN" sz="1800" b="0" i="0" u="none" strike="noStrike" baseline="0" dirty="0">
                <a:latin typeface="Courier"/>
              </a:rPr>
              <a:t>state </a:t>
            </a:r>
            <a:r>
              <a:rPr lang="en-IN" sz="1800" b="0" i="0" u="none" strike="noStrike" baseline="0" dirty="0">
                <a:latin typeface="Bembo" panose="02020502050201020203" pitchFamily="18" charset="0"/>
              </a:rPr>
              <a:t>is </a:t>
            </a:r>
            <a:r>
              <a:rPr lang="en-IN" sz="1800" b="0" i="0" u="none" strike="noStrike" baseline="0" dirty="0">
                <a:latin typeface="Courier"/>
              </a:rPr>
              <a:t>TASKLET</a:t>
            </a:r>
            <a:r>
              <a:rPr lang="en-IN" sz="1800" b="0" i="0" u="none" strike="noStrike" baseline="0" dirty="0">
                <a:latin typeface="Bembo" panose="02020502050201020203" pitchFamily="18" charset="0"/>
              </a:rPr>
              <a:t>_</a:t>
            </a:r>
            <a:r>
              <a:rPr lang="en-IN" sz="1800" b="0" i="0" u="none" strike="noStrike" baseline="0" dirty="0">
                <a:latin typeface="Courier"/>
              </a:rPr>
              <a:t>STATE_SCHED</a:t>
            </a:r>
            <a:r>
              <a:rPr lang="en-IN" sz="1800" b="0" i="0" u="none" strike="noStrike" baseline="0" dirty="0">
                <a:latin typeface="Bembo" panose="02020502050201020203" pitchFamily="18" charset="0"/>
              </a:rPr>
              <a:t>. If it is, the </a:t>
            </a:r>
            <a:r>
              <a:rPr lang="en-IN" sz="1800" b="0" i="0" u="none" strike="noStrike" baseline="0" dirty="0" err="1">
                <a:latin typeface="Bembo" panose="02020502050201020203" pitchFamily="18" charset="0"/>
              </a:rPr>
              <a:t>tasklet</a:t>
            </a:r>
            <a:r>
              <a:rPr lang="en-IN" sz="1800" b="0" i="0" u="none" strike="noStrike" baseline="0" dirty="0">
                <a:latin typeface="Bembo" panose="02020502050201020203" pitchFamily="18" charset="0"/>
              </a:rPr>
              <a:t> is</a:t>
            </a:r>
          </a:p>
          <a:p>
            <a:pPr marL="0" indent="0" algn="l">
              <a:buNone/>
            </a:pPr>
            <a:r>
              <a:rPr lang="en-IN" sz="1800" b="0" i="0" u="none" strike="noStrike" baseline="0" dirty="0">
                <a:latin typeface="Bembo" panose="02020502050201020203" pitchFamily="18" charset="0"/>
              </a:rPr>
              <a:t>already scheduled to run and the function can immediately return.</a:t>
            </a:r>
          </a:p>
          <a:p>
            <a:pPr marL="0" indent="0" algn="l">
              <a:buNone/>
            </a:pPr>
            <a:r>
              <a:rPr lang="en-IN" sz="1800" b="0" i="0" u="none" strike="noStrike" baseline="0" dirty="0">
                <a:latin typeface="Bembo" panose="02020502050201020203" pitchFamily="18" charset="0"/>
              </a:rPr>
              <a:t>2. Call </a:t>
            </a:r>
            <a:r>
              <a:rPr lang="en-IN" sz="1800" b="0" i="0" u="none" strike="noStrike" baseline="0" dirty="0">
                <a:latin typeface="Courier"/>
              </a:rPr>
              <a:t>__</a:t>
            </a:r>
            <a:r>
              <a:rPr lang="en-IN" sz="1800" b="0" i="0" u="none" strike="noStrike" baseline="0" dirty="0" err="1">
                <a:latin typeface="Courier"/>
              </a:rPr>
              <a:t>tasklet_schedule</a:t>
            </a:r>
            <a:r>
              <a:rPr lang="en-IN" sz="1800" b="0" i="0" u="none" strike="noStrike" baseline="0" dirty="0">
                <a:latin typeface="Courier"/>
              </a:rPr>
              <a:t>()</a:t>
            </a:r>
            <a:r>
              <a:rPr lang="en-IN" sz="1800" b="0" i="0" u="none" strike="noStrike" baseline="0" dirty="0">
                <a:latin typeface="Bembo" panose="02020502050201020203" pitchFamily="18" charset="0"/>
              </a:rPr>
              <a:t>.</a:t>
            </a:r>
          </a:p>
          <a:p>
            <a:pPr marL="0" indent="0" algn="l">
              <a:buNone/>
            </a:pPr>
            <a:r>
              <a:rPr lang="en-IN" sz="1800" b="0" i="0" u="none" strike="noStrike" baseline="0" dirty="0">
                <a:latin typeface="Bembo" panose="02020502050201020203" pitchFamily="18" charset="0"/>
              </a:rPr>
              <a:t>3. Save the state of the interrupt system, and then disable local </a:t>
            </a:r>
            <a:r>
              <a:rPr lang="en-IN" sz="1800" b="0" i="0" u="none" strike="noStrike" baseline="0" dirty="0" err="1">
                <a:latin typeface="Bembo" panose="02020502050201020203" pitchFamily="18" charset="0"/>
              </a:rPr>
              <a:t>interrupts.This</a:t>
            </a:r>
            <a:r>
              <a:rPr lang="en-IN" sz="1800" b="0" i="0" u="none" strike="noStrike" baseline="0" dirty="0">
                <a:latin typeface="Bembo" panose="02020502050201020203" pitchFamily="18" charset="0"/>
              </a:rPr>
              <a:t> ensures that nothing on this processor will mess with the </a:t>
            </a:r>
            <a:r>
              <a:rPr lang="en-IN" sz="1800" b="0" i="0" u="none" strike="noStrike" baseline="0" dirty="0" err="1">
                <a:latin typeface="Bembo" panose="02020502050201020203" pitchFamily="18" charset="0"/>
              </a:rPr>
              <a:t>tasklet</a:t>
            </a:r>
            <a:r>
              <a:rPr lang="en-IN" sz="1800" b="0" i="0" u="none" strike="noStrike" baseline="0" dirty="0">
                <a:latin typeface="Bembo" panose="02020502050201020203" pitchFamily="18" charset="0"/>
              </a:rPr>
              <a:t> code while </a:t>
            </a:r>
            <a:r>
              <a:rPr lang="en-IN" sz="1800" b="0" i="0" u="none" strike="noStrike" baseline="0" dirty="0" err="1">
                <a:latin typeface="Courier"/>
              </a:rPr>
              <a:t>tasklet_schedule</a:t>
            </a:r>
            <a:r>
              <a:rPr lang="en-IN" sz="1800" b="0" i="0" u="none" strike="noStrike" baseline="0" dirty="0">
                <a:latin typeface="Courier"/>
              </a:rPr>
              <a:t>() </a:t>
            </a:r>
            <a:r>
              <a:rPr lang="en-IN" sz="1800" b="0" i="0" u="none" strike="noStrike" baseline="0" dirty="0">
                <a:latin typeface="Bembo" panose="02020502050201020203" pitchFamily="18" charset="0"/>
              </a:rPr>
              <a:t>is manipulating the </a:t>
            </a:r>
            <a:r>
              <a:rPr lang="en-IN" sz="1800" b="0" i="0" u="none" strike="noStrike" baseline="0" dirty="0" err="1">
                <a:latin typeface="Bembo" panose="02020502050201020203" pitchFamily="18" charset="0"/>
              </a:rPr>
              <a:t>tasklets</a:t>
            </a:r>
            <a:r>
              <a:rPr lang="en-IN" sz="1800" b="0" i="0" u="none" strike="noStrike" baseline="0" dirty="0">
                <a:latin typeface="Bembo" panose="02020502050201020203" pitchFamily="18" charset="0"/>
              </a:rPr>
              <a:t>.</a:t>
            </a:r>
          </a:p>
          <a:p>
            <a:pPr marL="0" indent="0" algn="l">
              <a:buNone/>
            </a:pPr>
            <a:r>
              <a:rPr lang="en-IN" sz="1800" b="0" i="0" u="none" strike="noStrike" baseline="0" dirty="0">
                <a:latin typeface="Bembo" panose="02020502050201020203" pitchFamily="18" charset="0"/>
              </a:rPr>
              <a:t>4. Add the </a:t>
            </a:r>
            <a:r>
              <a:rPr lang="en-IN" sz="1800" b="0" i="0" u="none" strike="noStrike" baseline="0" dirty="0" err="1">
                <a:latin typeface="Bembo" panose="02020502050201020203" pitchFamily="18" charset="0"/>
              </a:rPr>
              <a:t>tasklet</a:t>
            </a:r>
            <a:r>
              <a:rPr lang="en-IN" sz="1800" b="0" i="0" u="none" strike="noStrike" baseline="0" dirty="0">
                <a:latin typeface="Bembo" panose="02020502050201020203" pitchFamily="18" charset="0"/>
              </a:rPr>
              <a:t> to be scheduled to the head of the </a:t>
            </a:r>
            <a:r>
              <a:rPr lang="en-IN" sz="1800" b="0" i="0" u="none" strike="noStrike" baseline="0" dirty="0" err="1">
                <a:latin typeface="Courier"/>
              </a:rPr>
              <a:t>tasklet_vec</a:t>
            </a:r>
            <a:r>
              <a:rPr lang="en-IN" sz="1800" b="0" i="0" u="none" strike="noStrike" baseline="0" dirty="0">
                <a:latin typeface="Courier"/>
              </a:rPr>
              <a:t> </a:t>
            </a:r>
            <a:r>
              <a:rPr lang="en-IN" sz="1800" b="0" i="0" u="none" strike="noStrike" baseline="0" dirty="0">
                <a:latin typeface="Bembo" panose="02020502050201020203" pitchFamily="18" charset="0"/>
              </a:rPr>
              <a:t>or </a:t>
            </a:r>
            <a:r>
              <a:rPr lang="en-IN" sz="1800" b="0" i="0" u="none" strike="noStrike" baseline="0" dirty="0" err="1">
                <a:latin typeface="Courier"/>
              </a:rPr>
              <a:t>tasklet_hi_vec</a:t>
            </a:r>
            <a:r>
              <a:rPr lang="en-IN" sz="1800" b="0" i="0" u="none" strike="noStrike" baseline="0" dirty="0">
                <a:latin typeface="Courier"/>
              </a:rPr>
              <a:t> </a:t>
            </a:r>
            <a:r>
              <a:rPr lang="en-IN" sz="1800" b="0" i="0" u="none" strike="noStrike" baseline="0" dirty="0">
                <a:latin typeface="Bembo" panose="02020502050201020203" pitchFamily="18" charset="0"/>
              </a:rPr>
              <a:t>linked list, which is unique to each processor in the system.</a:t>
            </a:r>
          </a:p>
          <a:p>
            <a:pPr marL="0" indent="0" algn="l">
              <a:buNone/>
            </a:pPr>
            <a:r>
              <a:rPr lang="en-IN" sz="1800" b="0" i="0" u="none" strike="noStrike" baseline="0" dirty="0">
                <a:latin typeface="Bembo" panose="02020502050201020203" pitchFamily="18" charset="0"/>
              </a:rPr>
              <a:t>5. Raise the </a:t>
            </a:r>
            <a:r>
              <a:rPr lang="en-IN" sz="1800" b="0" i="0" u="none" strike="noStrike" baseline="0" dirty="0">
                <a:latin typeface="Courier"/>
              </a:rPr>
              <a:t>TASKLET_SOFTIRQ </a:t>
            </a:r>
            <a:r>
              <a:rPr lang="en-IN" sz="1800" b="0" i="0" u="none" strike="noStrike" baseline="0" dirty="0">
                <a:latin typeface="Bembo" panose="02020502050201020203" pitchFamily="18" charset="0"/>
              </a:rPr>
              <a:t>or </a:t>
            </a:r>
            <a:r>
              <a:rPr lang="en-IN" sz="1800" b="0" i="0" u="none" strike="noStrike" baseline="0" dirty="0">
                <a:latin typeface="Courier"/>
              </a:rPr>
              <a:t>HI_SOFTIRQ </a:t>
            </a:r>
            <a:r>
              <a:rPr lang="en-IN" sz="1800" b="0" i="0" u="none" strike="noStrike" baseline="0" dirty="0" err="1">
                <a:latin typeface="Bembo" panose="02020502050201020203" pitchFamily="18" charset="0"/>
              </a:rPr>
              <a:t>softirq</a:t>
            </a:r>
            <a:r>
              <a:rPr lang="en-IN" sz="1800" b="0" i="0" u="none" strike="noStrike" baseline="0" dirty="0">
                <a:latin typeface="Bembo" panose="02020502050201020203" pitchFamily="18" charset="0"/>
              </a:rPr>
              <a:t>, so </a:t>
            </a:r>
            <a:r>
              <a:rPr lang="en-IN" sz="1800" b="0" i="0" u="none" strike="noStrike" baseline="0" dirty="0" err="1">
                <a:latin typeface="Courier"/>
              </a:rPr>
              <a:t>do_softirq</a:t>
            </a:r>
            <a:r>
              <a:rPr lang="en-IN" sz="1800" b="0" i="0" u="none" strike="noStrike" baseline="0" dirty="0">
                <a:latin typeface="Courier"/>
              </a:rPr>
              <a:t>() </a:t>
            </a:r>
            <a:r>
              <a:rPr lang="en-IN" sz="1800" b="0" i="0" u="none" strike="noStrike" baseline="0" dirty="0">
                <a:latin typeface="Bembo" panose="02020502050201020203" pitchFamily="18" charset="0"/>
              </a:rPr>
              <a:t>executes this</a:t>
            </a:r>
          </a:p>
          <a:p>
            <a:pPr marL="0" indent="0" algn="l">
              <a:buNone/>
            </a:pPr>
            <a:r>
              <a:rPr lang="en-IN" sz="1800" b="0" i="0" u="none" strike="noStrike" baseline="0" dirty="0" err="1">
                <a:latin typeface="Bembo" panose="02020502050201020203" pitchFamily="18" charset="0"/>
              </a:rPr>
              <a:t>tasklet</a:t>
            </a:r>
            <a:r>
              <a:rPr lang="en-IN" sz="1800" b="0" i="0" u="none" strike="noStrike" baseline="0" dirty="0">
                <a:latin typeface="Bembo" panose="02020502050201020203" pitchFamily="18" charset="0"/>
              </a:rPr>
              <a:t> in the near future.</a:t>
            </a:r>
          </a:p>
          <a:p>
            <a:pPr marL="0" indent="0" algn="l">
              <a:buNone/>
            </a:pPr>
            <a:r>
              <a:rPr lang="en-IN" sz="1800" b="0" i="0" u="none" strike="noStrike" baseline="0" dirty="0">
                <a:latin typeface="Bembo" panose="02020502050201020203" pitchFamily="18" charset="0"/>
              </a:rPr>
              <a:t>6. Restore interrupts to their previous state and return.</a:t>
            </a:r>
            <a:endParaRPr lang="en-IN" dirty="0"/>
          </a:p>
        </p:txBody>
      </p:sp>
      <p:sp>
        <p:nvSpPr>
          <p:cNvPr id="4" name="Footer Placeholder 3">
            <a:extLst>
              <a:ext uri="{FF2B5EF4-FFF2-40B4-BE49-F238E27FC236}">
                <a16:creationId xmlns:a16="http://schemas.microsoft.com/office/drawing/2014/main" id="{4E5BD8D5-DDC7-2491-9B3E-A3130F76EC86}"/>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381909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295B-E01C-4ABD-8DFB-9F18A9CB2C5B}"/>
              </a:ext>
            </a:extLst>
          </p:cNvPr>
          <p:cNvSpPr>
            <a:spLocks noGrp="1"/>
          </p:cNvSpPr>
          <p:nvPr>
            <p:ph type="title"/>
          </p:nvPr>
        </p:nvSpPr>
        <p:spPr>
          <a:xfrm>
            <a:off x="838200" y="365125"/>
            <a:ext cx="10515600" cy="610235"/>
          </a:xfrm>
        </p:spPr>
        <p:txBody>
          <a:bodyPr>
            <a:normAutofit/>
          </a:bodyPr>
          <a:lstStyle/>
          <a:p>
            <a:r>
              <a:rPr lang="en-IN" sz="2400" b="0" i="0" u="none" strike="noStrike" baseline="0" dirty="0" err="1">
                <a:latin typeface="Courier"/>
              </a:rPr>
              <a:t>do_softirq</a:t>
            </a:r>
            <a:r>
              <a:rPr lang="en-IN" sz="2400" b="0" i="0" u="none" strike="noStrike" baseline="0" dirty="0">
                <a:latin typeface="Courier"/>
              </a:rPr>
              <a:t>()  -&gt; </a:t>
            </a:r>
            <a:r>
              <a:rPr lang="en-US" sz="2400" b="0" i="0" u="none" strike="noStrike" baseline="0" dirty="0" err="1">
                <a:latin typeface="Courier"/>
              </a:rPr>
              <a:t>tasklet_action</a:t>
            </a:r>
            <a:r>
              <a:rPr lang="en-US" sz="2400" b="0" i="0" u="none" strike="noStrike" baseline="0" dirty="0">
                <a:latin typeface="Courier"/>
              </a:rPr>
              <a:t>() </a:t>
            </a:r>
            <a:r>
              <a:rPr lang="en-US" sz="2400" b="0" i="0" u="none" strike="noStrike" baseline="0" dirty="0">
                <a:latin typeface="Bembo" panose="02020502050201020203" pitchFamily="18" charset="0"/>
              </a:rPr>
              <a:t>and </a:t>
            </a:r>
            <a:r>
              <a:rPr lang="en-US" sz="2400" b="0" i="0" u="none" strike="noStrike" baseline="0" dirty="0" err="1">
                <a:latin typeface="Courier"/>
              </a:rPr>
              <a:t>tasklet_hi_action</a:t>
            </a:r>
            <a:r>
              <a:rPr lang="en-US" sz="2400" b="0" i="0" u="none" strike="noStrike" baseline="0" dirty="0">
                <a:latin typeface="Courier"/>
              </a:rPr>
              <a:t>()</a:t>
            </a:r>
            <a:endParaRPr lang="en-IN" sz="5400" dirty="0"/>
          </a:p>
        </p:txBody>
      </p:sp>
      <p:sp>
        <p:nvSpPr>
          <p:cNvPr id="3" name="Content Placeholder 2">
            <a:extLst>
              <a:ext uri="{FF2B5EF4-FFF2-40B4-BE49-F238E27FC236}">
                <a16:creationId xmlns:a16="http://schemas.microsoft.com/office/drawing/2014/main" id="{4DBDD744-1EF2-4134-B91C-1DE15174CD2B}"/>
              </a:ext>
            </a:extLst>
          </p:cNvPr>
          <p:cNvSpPr>
            <a:spLocks noGrp="1"/>
          </p:cNvSpPr>
          <p:nvPr>
            <p:ph idx="1"/>
          </p:nvPr>
        </p:nvSpPr>
        <p:spPr>
          <a:xfrm>
            <a:off x="838200" y="1229360"/>
            <a:ext cx="10515600" cy="5492115"/>
          </a:xfrm>
        </p:spPr>
        <p:txBody>
          <a:bodyPr>
            <a:normAutofit fontScale="92500" lnSpcReduction="10000"/>
          </a:bodyPr>
          <a:lstStyle/>
          <a:p>
            <a:pPr algn="l"/>
            <a:r>
              <a:rPr lang="en-US" sz="2000" b="0" i="0" u="none" strike="noStrike" baseline="0" dirty="0">
                <a:latin typeface="Bembo" panose="02020502050201020203" pitchFamily="18" charset="0"/>
              </a:rPr>
              <a:t>Disable local interrupt delivery (there is no need to first save their state because the code here is always called as a </a:t>
            </a:r>
            <a:r>
              <a:rPr lang="en-US" sz="2000" b="0" i="0" u="none" strike="noStrike" baseline="0" dirty="0" err="1">
                <a:latin typeface="Bembo" panose="02020502050201020203" pitchFamily="18" charset="0"/>
              </a:rPr>
              <a:t>softirq</a:t>
            </a:r>
            <a:r>
              <a:rPr lang="en-US" sz="2000" b="0" i="0" u="none" strike="noStrike" baseline="0" dirty="0">
                <a:latin typeface="Bembo" panose="02020502050201020203" pitchFamily="18" charset="0"/>
              </a:rPr>
              <a:t> handler and interrupts are always enabled) and retrieve the </a:t>
            </a:r>
            <a:r>
              <a:rPr lang="en-US" sz="2000" b="0" i="0" u="none" strike="noStrike" baseline="0" dirty="0" err="1">
                <a:latin typeface="Courier"/>
              </a:rPr>
              <a:t>tasklet_vec</a:t>
            </a:r>
            <a:r>
              <a:rPr lang="en-US" sz="2000" b="0" i="0" u="none" strike="noStrike" baseline="0" dirty="0">
                <a:latin typeface="Courier"/>
              </a:rPr>
              <a:t> </a:t>
            </a:r>
            <a:r>
              <a:rPr lang="en-US" sz="2000" b="0" i="0" u="none" strike="noStrike" baseline="0" dirty="0">
                <a:latin typeface="Bembo" panose="02020502050201020203" pitchFamily="18" charset="0"/>
              </a:rPr>
              <a:t>or </a:t>
            </a:r>
            <a:r>
              <a:rPr lang="en-US" sz="2000" b="0" i="0" u="none" strike="noStrike" baseline="0" dirty="0" err="1">
                <a:latin typeface="Courier"/>
              </a:rPr>
              <a:t>tasklet_hi_vec</a:t>
            </a:r>
            <a:r>
              <a:rPr lang="en-US" sz="2000" b="0" i="0" u="none" strike="noStrike" baseline="0" dirty="0">
                <a:latin typeface="Courier"/>
              </a:rPr>
              <a:t> </a:t>
            </a:r>
            <a:r>
              <a:rPr lang="en-US" sz="2000" b="0" i="0" u="none" strike="noStrike" baseline="0" dirty="0">
                <a:latin typeface="Bembo" panose="02020502050201020203" pitchFamily="18" charset="0"/>
              </a:rPr>
              <a:t>list for this processor.</a:t>
            </a:r>
          </a:p>
          <a:p>
            <a:pPr algn="l"/>
            <a:r>
              <a:rPr lang="en-US" sz="2000" b="0" i="0" u="none" strike="noStrike" baseline="0" dirty="0">
                <a:latin typeface="Bembo" panose="02020502050201020203" pitchFamily="18" charset="0"/>
              </a:rPr>
              <a:t>Clear the list for this processor by setting it equal to </a:t>
            </a:r>
            <a:r>
              <a:rPr lang="en-US" sz="2000" b="0" i="0" u="none" strike="noStrike" baseline="0" dirty="0">
                <a:latin typeface="Courier"/>
              </a:rPr>
              <a:t>NULL</a:t>
            </a:r>
            <a:r>
              <a:rPr lang="en-US" sz="2000" b="0" i="0" u="none" strike="noStrike" baseline="0" dirty="0">
                <a:latin typeface="Bembo" panose="02020502050201020203" pitchFamily="18" charset="0"/>
              </a:rPr>
              <a:t>.</a:t>
            </a:r>
          </a:p>
          <a:p>
            <a:pPr algn="l"/>
            <a:r>
              <a:rPr lang="en-US" sz="2000" b="0" i="0" u="none" strike="noStrike" baseline="0" dirty="0">
                <a:latin typeface="Bembo" panose="02020502050201020203" pitchFamily="18" charset="0"/>
              </a:rPr>
              <a:t>Enable local interrupt </a:t>
            </a:r>
            <a:r>
              <a:rPr lang="en-US" sz="2000" b="0" i="0" u="none" strike="noStrike" baseline="0" dirty="0" err="1">
                <a:latin typeface="Bembo" panose="02020502050201020203" pitchFamily="18" charset="0"/>
              </a:rPr>
              <a:t>delivery.Again</a:t>
            </a:r>
            <a:r>
              <a:rPr lang="en-US" sz="2000" b="0" i="0" u="none" strike="noStrike" baseline="0" dirty="0">
                <a:latin typeface="Bembo" panose="02020502050201020203" pitchFamily="18" charset="0"/>
              </a:rPr>
              <a:t>, there is no need to restore them to their previous state because this function knows that they were always originally enabled.</a:t>
            </a:r>
          </a:p>
          <a:p>
            <a:pPr algn="l"/>
            <a:r>
              <a:rPr lang="en-US" sz="2000" b="0" i="0" u="none" strike="noStrike" baseline="0" dirty="0">
                <a:latin typeface="Bembo" panose="02020502050201020203" pitchFamily="18" charset="0"/>
              </a:rPr>
              <a:t>Loop over each pending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in the retrieved list.</a:t>
            </a:r>
            <a:endParaRPr lang="en-US" sz="2000" dirty="0">
              <a:latin typeface="Bembo" panose="02020502050201020203" pitchFamily="18" charset="0"/>
            </a:endParaRPr>
          </a:p>
          <a:p>
            <a:pPr algn="l"/>
            <a:r>
              <a:rPr lang="en-US" sz="2000" b="0" i="0" u="none" strike="noStrike" baseline="0" dirty="0">
                <a:latin typeface="Bembo" panose="02020502050201020203" pitchFamily="18" charset="0"/>
              </a:rPr>
              <a:t>If this is a multiprocessing machine, check whether the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is running on another processor by checking the </a:t>
            </a:r>
            <a:r>
              <a:rPr lang="en-US" sz="2000" b="0" i="0" u="none" strike="noStrike" baseline="0" dirty="0">
                <a:latin typeface="Courier"/>
              </a:rPr>
              <a:t>TASKLET_STATE_RUN </a:t>
            </a:r>
            <a:r>
              <a:rPr lang="en-US" sz="2000" b="0" i="0" u="none" strike="noStrike" baseline="0" dirty="0">
                <a:latin typeface="Bembo" panose="02020502050201020203" pitchFamily="18" charset="0"/>
              </a:rPr>
              <a:t>flag. If it is currently running, do not execute it now and skip to the next pending </a:t>
            </a:r>
            <a:r>
              <a:rPr lang="en-US" sz="2000" b="0" i="0" u="none" strike="noStrike" baseline="0" dirty="0" err="1">
                <a:latin typeface="Bembo" panose="02020502050201020203" pitchFamily="18" charset="0"/>
              </a:rPr>
              <a:t>tasklet</a:t>
            </a:r>
            <a:endParaRPr lang="en-US" sz="2000" b="0" i="0" u="none" strike="noStrike" baseline="0" dirty="0">
              <a:latin typeface="Bembo" panose="02020502050201020203" pitchFamily="18" charset="0"/>
            </a:endParaRPr>
          </a:p>
          <a:p>
            <a:pPr algn="l"/>
            <a:r>
              <a:rPr lang="en-US" sz="2000" b="0" i="0" u="none" strike="noStrike" baseline="0" dirty="0">
                <a:latin typeface="Bembo" panose="02020502050201020203" pitchFamily="18" charset="0"/>
              </a:rPr>
              <a:t>If the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is not currently running, set the </a:t>
            </a:r>
            <a:r>
              <a:rPr lang="en-US" sz="2000" b="0" i="0" u="none" strike="noStrike" baseline="0" dirty="0">
                <a:latin typeface="Courier"/>
              </a:rPr>
              <a:t>TASKLET_STATE_RUN </a:t>
            </a:r>
            <a:r>
              <a:rPr lang="en-US" sz="2000" b="0" i="0" u="none" strike="noStrike" baseline="0" dirty="0">
                <a:latin typeface="Bembo" panose="02020502050201020203" pitchFamily="18" charset="0"/>
              </a:rPr>
              <a:t>flag, so another processor will not run it.</a:t>
            </a:r>
          </a:p>
          <a:p>
            <a:pPr algn="l"/>
            <a:r>
              <a:rPr lang="en-US" sz="2000" b="0" i="0" u="none" strike="noStrike" baseline="0" dirty="0">
                <a:latin typeface="Bembo" panose="02020502050201020203" pitchFamily="18" charset="0"/>
              </a:rPr>
              <a:t>Check for a zero </a:t>
            </a:r>
            <a:r>
              <a:rPr lang="en-US" sz="2000" b="0" i="0" u="none" strike="noStrike" baseline="0" dirty="0">
                <a:latin typeface="Courier"/>
              </a:rPr>
              <a:t>count </a:t>
            </a:r>
            <a:r>
              <a:rPr lang="en-US" sz="2000" b="0" i="0" u="none" strike="noStrike" baseline="0" dirty="0">
                <a:latin typeface="Bembo" panose="02020502050201020203" pitchFamily="18" charset="0"/>
              </a:rPr>
              <a:t>value, to ensure that the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is not disabled. If the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is disabled, skip it and go to the next pending </a:t>
            </a:r>
            <a:r>
              <a:rPr lang="en-US" sz="2000" b="0" i="0" u="none" strike="noStrike" baseline="0" dirty="0" err="1">
                <a:latin typeface="Bembo" panose="02020502050201020203" pitchFamily="18" charset="0"/>
              </a:rPr>
              <a:t>tasklet</a:t>
            </a:r>
            <a:endParaRPr lang="en-US" sz="2000" b="0" i="0" u="none" strike="noStrike" baseline="0" dirty="0">
              <a:latin typeface="Bembo" panose="02020502050201020203" pitchFamily="18" charset="0"/>
            </a:endParaRPr>
          </a:p>
          <a:p>
            <a:pPr algn="l"/>
            <a:r>
              <a:rPr lang="en-US" sz="2000" b="0" i="0" u="none" strike="noStrike" baseline="0" dirty="0">
                <a:latin typeface="Bembo" panose="02020502050201020203" pitchFamily="18" charset="0"/>
              </a:rPr>
              <a:t>We now know that the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is not running elsewhere, is marked as running so it will not start running elsewhere, and has a zero </a:t>
            </a:r>
            <a:r>
              <a:rPr lang="en-US" sz="2000" b="0" i="0" u="none" strike="noStrike" baseline="0" dirty="0">
                <a:latin typeface="Courier"/>
              </a:rPr>
              <a:t>count </a:t>
            </a:r>
            <a:r>
              <a:rPr lang="en-US" sz="2000" b="0" i="0" u="none" strike="noStrike" baseline="0" dirty="0">
                <a:latin typeface="Bembo" panose="02020502050201020203" pitchFamily="18" charset="0"/>
              </a:rPr>
              <a:t>value. Run the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handler.</a:t>
            </a:r>
          </a:p>
          <a:p>
            <a:pPr algn="l"/>
            <a:r>
              <a:rPr lang="en-US" sz="2000" b="0" i="0" u="none" strike="noStrike" baseline="0" dirty="0">
                <a:latin typeface="Bembo" panose="02020502050201020203" pitchFamily="18" charset="0"/>
              </a:rPr>
              <a:t>After the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runs, clear the </a:t>
            </a:r>
            <a:r>
              <a:rPr lang="en-US" sz="2000" b="0" i="0" u="none" strike="noStrike" baseline="0" dirty="0">
                <a:latin typeface="Courier"/>
              </a:rPr>
              <a:t>TASKLET_STATE_RUN </a:t>
            </a:r>
            <a:r>
              <a:rPr lang="en-US" sz="2000" b="0" i="0" u="none" strike="noStrike" baseline="0" dirty="0">
                <a:latin typeface="Bembo" panose="02020502050201020203" pitchFamily="18" charset="0"/>
              </a:rPr>
              <a:t>flag in the </a:t>
            </a:r>
            <a:r>
              <a:rPr lang="en-US" sz="2000" b="0" i="0" u="none" strike="noStrike" baseline="0" dirty="0" err="1">
                <a:latin typeface="Bembo" panose="02020502050201020203" pitchFamily="18" charset="0"/>
              </a:rPr>
              <a:t>tasklet’s</a:t>
            </a:r>
            <a:r>
              <a:rPr lang="en-US" sz="2000" b="0" i="0" u="none" strike="noStrike" baseline="0" dirty="0">
                <a:latin typeface="Bembo" panose="02020502050201020203" pitchFamily="18" charset="0"/>
              </a:rPr>
              <a:t> </a:t>
            </a:r>
            <a:r>
              <a:rPr lang="en-US" sz="2000" b="0" i="0" u="none" strike="noStrike" baseline="0" dirty="0">
                <a:latin typeface="Courier"/>
              </a:rPr>
              <a:t>state </a:t>
            </a:r>
            <a:r>
              <a:rPr lang="en-US" sz="2000" b="0" i="0" u="none" strike="noStrike" baseline="0" dirty="0">
                <a:latin typeface="Bembo" panose="02020502050201020203" pitchFamily="18" charset="0"/>
              </a:rPr>
              <a:t>field.</a:t>
            </a:r>
          </a:p>
          <a:p>
            <a:pPr algn="l"/>
            <a:r>
              <a:rPr lang="en-US" sz="2000" b="0" i="0" u="none" strike="noStrike" baseline="0" dirty="0">
                <a:latin typeface="Bembo" panose="02020502050201020203" pitchFamily="18" charset="0"/>
              </a:rPr>
              <a:t> Repeat for the next pending </a:t>
            </a:r>
            <a:r>
              <a:rPr lang="en-US" sz="2000" b="0" i="0" u="none" strike="noStrike" baseline="0" dirty="0" err="1">
                <a:latin typeface="Bembo" panose="02020502050201020203" pitchFamily="18" charset="0"/>
              </a:rPr>
              <a:t>tasklet</a:t>
            </a:r>
            <a:r>
              <a:rPr lang="en-US" sz="2000" b="0" i="0" u="none" strike="noStrike" baseline="0" dirty="0">
                <a:latin typeface="Bembo" panose="02020502050201020203" pitchFamily="18" charset="0"/>
              </a:rPr>
              <a:t>, until there are no more scheduled </a:t>
            </a:r>
            <a:r>
              <a:rPr lang="en-US" sz="2000" b="0" i="0" u="none" strike="noStrike" baseline="0" dirty="0" err="1">
                <a:latin typeface="Bembo" panose="02020502050201020203" pitchFamily="18" charset="0"/>
              </a:rPr>
              <a:t>tasklets</a:t>
            </a:r>
            <a:r>
              <a:rPr lang="en-US" sz="2000" b="0" i="0" u="none" strike="noStrike" baseline="0" dirty="0">
                <a:latin typeface="Bembo" panose="02020502050201020203" pitchFamily="18" charset="0"/>
              </a:rPr>
              <a:t> </a:t>
            </a:r>
            <a:r>
              <a:rPr lang="en-IN" sz="2000" b="0" i="0" u="none" strike="noStrike" baseline="0" dirty="0">
                <a:latin typeface="Bembo" panose="02020502050201020203" pitchFamily="18" charset="0"/>
              </a:rPr>
              <a:t>waiting to run</a:t>
            </a:r>
            <a:endParaRPr lang="en-IN" sz="3200" dirty="0"/>
          </a:p>
        </p:txBody>
      </p:sp>
      <p:sp>
        <p:nvSpPr>
          <p:cNvPr id="4" name="Footer Placeholder 3">
            <a:extLst>
              <a:ext uri="{FF2B5EF4-FFF2-40B4-BE49-F238E27FC236}">
                <a16:creationId xmlns:a16="http://schemas.microsoft.com/office/drawing/2014/main" id="{92850309-22A5-EAA0-0958-E334F7E68A21}"/>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311634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D1C98-C62D-6E0E-56F4-BB1B3DF55F3F}"/>
              </a:ext>
            </a:extLst>
          </p:cNvPr>
          <p:cNvSpPr>
            <a:spLocks noGrp="1"/>
          </p:cNvSpPr>
          <p:nvPr>
            <p:ph type="title"/>
          </p:nvPr>
        </p:nvSpPr>
        <p:spPr/>
        <p:txBody>
          <a:bodyPr/>
          <a:lstStyle/>
          <a:p>
            <a:r>
              <a:rPr lang="en-IN" dirty="0"/>
              <a:t>How to declare </a:t>
            </a:r>
            <a:r>
              <a:rPr lang="en-IN" dirty="0" err="1"/>
              <a:t>tasklet</a:t>
            </a:r>
            <a:r>
              <a:rPr lang="en-IN" dirty="0"/>
              <a:t>?</a:t>
            </a:r>
          </a:p>
        </p:txBody>
      </p:sp>
      <p:sp>
        <p:nvSpPr>
          <p:cNvPr id="3" name="Content Placeholder 2">
            <a:extLst>
              <a:ext uri="{FF2B5EF4-FFF2-40B4-BE49-F238E27FC236}">
                <a16:creationId xmlns:a16="http://schemas.microsoft.com/office/drawing/2014/main" id="{D1F27C4B-7FFB-B7DA-9A6E-A79EC540355B}"/>
              </a:ext>
            </a:extLst>
          </p:cNvPr>
          <p:cNvSpPr>
            <a:spLocks noGrp="1"/>
          </p:cNvSpPr>
          <p:nvPr>
            <p:ph idx="1"/>
          </p:nvPr>
        </p:nvSpPr>
        <p:spPr/>
        <p:txBody>
          <a:bodyPr/>
          <a:lstStyle/>
          <a:p>
            <a:pPr algn="l"/>
            <a:r>
              <a:rPr lang="en-US" sz="1800" b="0" i="0" u="none" strike="noStrike" baseline="0" dirty="0">
                <a:latin typeface="Courier"/>
              </a:rPr>
              <a:t>DECLARE_TASKLET(name, </a:t>
            </a:r>
            <a:r>
              <a:rPr lang="en-US" sz="1800" b="0" i="0" u="none" strike="noStrike" baseline="0" dirty="0" err="1">
                <a:latin typeface="Courier"/>
              </a:rPr>
              <a:t>func</a:t>
            </a:r>
            <a:r>
              <a:rPr lang="en-US" sz="1800" b="0" i="0" u="none" strike="noStrike" baseline="0" dirty="0">
                <a:latin typeface="Courier"/>
              </a:rPr>
              <a:t>, data)</a:t>
            </a:r>
          </a:p>
          <a:p>
            <a:pPr algn="l"/>
            <a:r>
              <a:rPr lang="en-US" sz="1800" b="0" i="0" u="none" strike="noStrike" baseline="0" dirty="0">
                <a:latin typeface="Courier"/>
              </a:rPr>
              <a:t>DECLARE_TASKLET_DISABLED(name, </a:t>
            </a:r>
            <a:r>
              <a:rPr lang="en-US" sz="1800" b="0" i="0" u="none" strike="noStrike" baseline="0" dirty="0" err="1">
                <a:latin typeface="Courier"/>
              </a:rPr>
              <a:t>func</a:t>
            </a:r>
            <a:r>
              <a:rPr lang="en-US" sz="1800" b="0" i="0" u="none" strike="noStrike" baseline="0" dirty="0">
                <a:latin typeface="Courier"/>
              </a:rPr>
              <a:t>, data);</a:t>
            </a:r>
          </a:p>
          <a:p>
            <a:pPr marL="0" indent="0" algn="l">
              <a:buNone/>
            </a:pPr>
            <a:endParaRPr lang="en-IN" sz="1800" b="0" i="0" u="none" strike="noStrike" baseline="0" dirty="0">
              <a:latin typeface="FranklinGothic-Demi"/>
            </a:endParaRPr>
          </a:p>
          <a:p>
            <a:pPr marL="0" indent="0" algn="l">
              <a:buNone/>
            </a:pPr>
            <a:r>
              <a:rPr lang="en-IN" sz="1800" b="0" i="0" u="none" strike="noStrike" baseline="0" dirty="0">
                <a:latin typeface="FranklinGothic-Demi"/>
              </a:rPr>
              <a:t>Writing Your </a:t>
            </a:r>
            <a:r>
              <a:rPr lang="en-IN" sz="1800" b="0" i="0" u="none" strike="noStrike" baseline="0" dirty="0" err="1">
                <a:latin typeface="FranklinGothic-Demi"/>
              </a:rPr>
              <a:t>Tasklet</a:t>
            </a:r>
            <a:r>
              <a:rPr lang="en-IN" sz="1800" b="0" i="0" u="none" strike="noStrike" baseline="0" dirty="0">
                <a:latin typeface="FranklinGothic-Demi"/>
              </a:rPr>
              <a:t> Handler</a:t>
            </a:r>
          </a:p>
          <a:p>
            <a:pPr marL="0" indent="0" algn="l">
              <a:buNone/>
            </a:pPr>
            <a:r>
              <a:rPr lang="en-US" sz="1800" b="0" i="0" u="none" strike="noStrike" baseline="0" dirty="0">
                <a:latin typeface="Bembo" panose="02020502050201020203" pitchFamily="18" charset="0"/>
              </a:rPr>
              <a:t>The </a:t>
            </a:r>
            <a:r>
              <a:rPr lang="en-US" sz="1800" b="0" i="0" u="none" strike="noStrike" baseline="0" dirty="0" err="1">
                <a:latin typeface="Bembo" panose="02020502050201020203" pitchFamily="18" charset="0"/>
              </a:rPr>
              <a:t>tasklet</a:t>
            </a:r>
            <a:r>
              <a:rPr lang="en-US" sz="1800" b="0" i="0" u="none" strike="noStrike" baseline="0" dirty="0">
                <a:latin typeface="Bembo" panose="02020502050201020203" pitchFamily="18" charset="0"/>
              </a:rPr>
              <a:t> handler must match the correct prototype:</a:t>
            </a:r>
          </a:p>
          <a:p>
            <a:pPr marL="0" indent="0" algn="l">
              <a:buNone/>
            </a:pPr>
            <a:r>
              <a:rPr lang="en-IN" sz="1800" b="0" i="0" u="none" strike="noStrike" baseline="0" dirty="0">
                <a:latin typeface="Courier"/>
              </a:rPr>
              <a:t>void </a:t>
            </a:r>
            <a:r>
              <a:rPr lang="en-IN" sz="1800" b="0" i="0" u="none" strike="noStrike" baseline="0" dirty="0" err="1">
                <a:latin typeface="Courier"/>
              </a:rPr>
              <a:t>tasklet_handler</a:t>
            </a:r>
            <a:r>
              <a:rPr lang="en-IN" sz="1800" b="0" i="0" u="none" strike="noStrike" baseline="0" dirty="0">
                <a:latin typeface="Courier"/>
              </a:rPr>
              <a:t>(unsigned long data)</a:t>
            </a:r>
          </a:p>
          <a:p>
            <a:pPr algn="l"/>
            <a:r>
              <a:rPr lang="en-US" sz="1800" b="0" i="0" u="none" strike="noStrike" baseline="0" dirty="0">
                <a:latin typeface="Bembo" panose="02020502050201020203" pitchFamily="18" charset="0"/>
              </a:rPr>
              <a:t>As with </a:t>
            </a:r>
            <a:r>
              <a:rPr lang="en-US" sz="1800" b="0" i="0" u="none" strike="noStrike" baseline="0" dirty="0" err="1">
                <a:latin typeface="Bembo" panose="02020502050201020203" pitchFamily="18" charset="0"/>
              </a:rPr>
              <a:t>softirqs</a:t>
            </a:r>
            <a:r>
              <a:rPr lang="en-US" sz="1800" b="0" i="0" u="none" strike="noStrike" baseline="0" dirty="0">
                <a:latin typeface="Bembo" panose="02020502050201020203" pitchFamily="18" charset="0"/>
              </a:rPr>
              <a:t>, </a:t>
            </a:r>
            <a:r>
              <a:rPr lang="en-US" sz="1800" b="0" i="0" u="none" strike="noStrike" baseline="0" dirty="0" err="1">
                <a:latin typeface="Bembo" panose="02020502050201020203" pitchFamily="18" charset="0"/>
              </a:rPr>
              <a:t>tasklets</a:t>
            </a:r>
            <a:r>
              <a:rPr lang="en-US" sz="1800" b="0" i="0" u="none" strike="noStrike" baseline="0" dirty="0">
                <a:latin typeface="Bembo" panose="02020502050201020203" pitchFamily="18" charset="0"/>
              </a:rPr>
              <a:t> cannot </a:t>
            </a:r>
            <a:r>
              <a:rPr lang="en-US" sz="1800" b="0" i="0" u="none" strike="noStrike" baseline="0" dirty="0" err="1">
                <a:latin typeface="Bembo" panose="02020502050201020203" pitchFamily="18" charset="0"/>
              </a:rPr>
              <a:t>sleep.This</a:t>
            </a:r>
            <a:r>
              <a:rPr lang="en-US" sz="1800" b="0" i="0" u="none" strike="noStrike" baseline="0" dirty="0">
                <a:latin typeface="Bembo" panose="02020502050201020203" pitchFamily="18" charset="0"/>
              </a:rPr>
              <a:t> means you cannot use semaphores or other blocking functions in a </a:t>
            </a:r>
            <a:r>
              <a:rPr lang="en-US" sz="1800" b="0" i="0" u="none" strike="noStrike" baseline="0" dirty="0" err="1">
                <a:latin typeface="Bembo" panose="02020502050201020203" pitchFamily="18" charset="0"/>
              </a:rPr>
              <a:t>tasklet</a:t>
            </a:r>
            <a:endParaRPr lang="en-IN" dirty="0"/>
          </a:p>
        </p:txBody>
      </p:sp>
      <p:sp>
        <p:nvSpPr>
          <p:cNvPr id="4" name="Footer Placeholder 3">
            <a:extLst>
              <a:ext uri="{FF2B5EF4-FFF2-40B4-BE49-F238E27FC236}">
                <a16:creationId xmlns:a16="http://schemas.microsoft.com/office/drawing/2014/main" id="{9E0FA2C8-E8C6-8876-01EE-6EA59F8C3CE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5173198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BC156-D67C-FCB1-8268-850A4C6B7ABA}"/>
              </a:ext>
            </a:extLst>
          </p:cNvPr>
          <p:cNvSpPr>
            <a:spLocks noGrp="1"/>
          </p:cNvSpPr>
          <p:nvPr>
            <p:ph type="title"/>
          </p:nvPr>
        </p:nvSpPr>
        <p:spPr/>
        <p:txBody>
          <a:bodyPr/>
          <a:lstStyle/>
          <a:p>
            <a:r>
              <a:rPr lang="en-IN" dirty="0" err="1"/>
              <a:t>ksoftirqd</a:t>
            </a:r>
            <a:endParaRPr lang="en-IN" dirty="0"/>
          </a:p>
        </p:txBody>
      </p:sp>
      <p:sp>
        <p:nvSpPr>
          <p:cNvPr id="3" name="Content Placeholder 2">
            <a:extLst>
              <a:ext uri="{FF2B5EF4-FFF2-40B4-BE49-F238E27FC236}">
                <a16:creationId xmlns:a16="http://schemas.microsoft.com/office/drawing/2014/main" id="{022186F2-5DC7-4FE8-60CB-084D645A6C1D}"/>
              </a:ext>
            </a:extLst>
          </p:cNvPr>
          <p:cNvSpPr>
            <a:spLocks noGrp="1"/>
          </p:cNvSpPr>
          <p:nvPr>
            <p:ph idx="1"/>
          </p:nvPr>
        </p:nvSpPr>
        <p:spPr/>
        <p:txBody>
          <a:bodyPr>
            <a:normAutofit/>
          </a:bodyPr>
          <a:lstStyle/>
          <a:p>
            <a:r>
              <a:rPr lang="en-US" b="0" i="0" u="none" strike="noStrike" baseline="0" dirty="0" err="1">
                <a:latin typeface="Bembo" panose="02020502050201020203" pitchFamily="18" charset="0"/>
              </a:rPr>
              <a:t>Softirq</a:t>
            </a:r>
            <a:r>
              <a:rPr lang="en-US" b="0" i="0" u="none" strike="noStrike" baseline="0" dirty="0">
                <a:latin typeface="Bembo" panose="02020502050201020203" pitchFamily="18" charset="0"/>
              </a:rPr>
              <a:t> (and thus </a:t>
            </a:r>
            <a:r>
              <a:rPr lang="en-US" b="0" i="0" u="none" strike="noStrike" baseline="0" dirty="0" err="1">
                <a:latin typeface="Bembo" panose="02020502050201020203" pitchFamily="18" charset="0"/>
              </a:rPr>
              <a:t>tasklet</a:t>
            </a:r>
            <a:r>
              <a:rPr lang="en-US" b="0" i="0" u="none" strike="noStrike" baseline="0" dirty="0">
                <a:latin typeface="Bembo" panose="02020502050201020203" pitchFamily="18" charset="0"/>
              </a:rPr>
              <a:t>) processing is aided by a set of per-processor kernel threads</a:t>
            </a:r>
            <a:endParaRPr lang="en-IN" sz="4000" dirty="0"/>
          </a:p>
        </p:txBody>
      </p:sp>
      <p:sp>
        <p:nvSpPr>
          <p:cNvPr id="4" name="Footer Placeholder 3">
            <a:extLst>
              <a:ext uri="{FF2B5EF4-FFF2-40B4-BE49-F238E27FC236}">
                <a16:creationId xmlns:a16="http://schemas.microsoft.com/office/drawing/2014/main" id="{796C00DF-F0E1-E5F1-C719-22C240828A65}"/>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9560170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6D1FC-D692-4C0B-BB3E-1D56BE1579E8}"/>
              </a:ext>
            </a:extLst>
          </p:cNvPr>
          <p:cNvSpPr>
            <a:spLocks noGrp="1"/>
          </p:cNvSpPr>
          <p:nvPr>
            <p:ph type="title"/>
          </p:nvPr>
        </p:nvSpPr>
        <p:spPr/>
        <p:txBody>
          <a:bodyPr/>
          <a:lstStyle/>
          <a:p>
            <a:r>
              <a:rPr lang="en-IN" dirty="0" err="1"/>
              <a:t>Workqueues</a:t>
            </a:r>
            <a:endParaRPr lang="en-IN" dirty="0"/>
          </a:p>
        </p:txBody>
      </p:sp>
      <p:sp>
        <p:nvSpPr>
          <p:cNvPr id="3" name="Content Placeholder 2">
            <a:extLst>
              <a:ext uri="{FF2B5EF4-FFF2-40B4-BE49-F238E27FC236}">
                <a16:creationId xmlns:a16="http://schemas.microsoft.com/office/drawing/2014/main" id="{E265267C-6AC3-43E3-850E-1E43DAC68C9B}"/>
              </a:ext>
            </a:extLst>
          </p:cNvPr>
          <p:cNvSpPr>
            <a:spLocks noGrp="1"/>
          </p:cNvSpPr>
          <p:nvPr>
            <p:ph idx="1"/>
          </p:nvPr>
        </p:nvSpPr>
        <p:spPr/>
        <p:txBody>
          <a:bodyPr/>
          <a:lstStyle/>
          <a:p>
            <a:r>
              <a:rPr lang="en-IN" dirty="0"/>
              <a:t>Work queues defer work into a kernel thread—this bottom half always runs in process context. (disk, sound, network)</a:t>
            </a:r>
          </a:p>
          <a:p>
            <a:r>
              <a:rPr lang="en-IN" dirty="0"/>
              <a:t>work queues are schedulable and can therefore sleep.</a:t>
            </a:r>
          </a:p>
          <a:p>
            <a:r>
              <a:rPr lang="en-IN" dirty="0"/>
              <a:t>it is easy to decide between using work queues and </a:t>
            </a:r>
            <a:r>
              <a:rPr lang="en-IN" dirty="0" err="1"/>
              <a:t>softirqs</a:t>
            </a:r>
            <a:r>
              <a:rPr lang="en-IN" dirty="0"/>
              <a:t>/</a:t>
            </a:r>
            <a:r>
              <a:rPr lang="en-IN" dirty="0" err="1"/>
              <a:t>tasklets</a:t>
            </a:r>
            <a:r>
              <a:rPr lang="en-IN" dirty="0"/>
              <a:t>. If the deferred work needs to sleep, work queues are used.</a:t>
            </a:r>
          </a:p>
          <a:p>
            <a:r>
              <a:rPr lang="en-IN" dirty="0"/>
              <a:t>Similar to kernel threads, but work queues are easy to use.</a:t>
            </a:r>
          </a:p>
          <a:p>
            <a:r>
              <a:rPr lang="en-IN" dirty="0"/>
              <a:t>useful for situations in which you need to allocate a lot of memory, obtain a semaphore, or perform block I/O.</a:t>
            </a:r>
          </a:p>
        </p:txBody>
      </p:sp>
      <p:sp>
        <p:nvSpPr>
          <p:cNvPr id="4" name="Footer Placeholder 3">
            <a:extLst>
              <a:ext uri="{FF2B5EF4-FFF2-40B4-BE49-F238E27FC236}">
                <a16:creationId xmlns:a16="http://schemas.microsoft.com/office/drawing/2014/main" id="{07C6258A-093C-15E0-F500-86C02E3FB4F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6332808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D2DD3-5D07-4E3C-87BB-4B724D5C42BD}"/>
              </a:ext>
            </a:extLst>
          </p:cNvPr>
          <p:cNvSpPr>
            <a:spLocks noGrp="1"/>
          </p:cNvSpPr>
          <p:nvPr>
            <p:ph type="title"/>
          </p:nvPr>
        </p:nvSpPr>
        <p:spPr/>
        <p:txBody>
          <a:bodyPr/>
          <a:lstStyle/>
          <a:p>
            <a:r>
              <a:rPr lang="en-IN" dirty="0"/>
              <a:t>Implementing </a:t>
            </a:r>
            <a:r>
              <a:rPr lang="en-IN" dirty="0" err="1"/>
              <a:t>workqueues</a:t>
            </a:r>
            <a:endParaRPr lang="en-IN" dirty="0"/>
          </a:p>
        </p:txBody>
      </p:sp>
      <p:sp>
        <p:nvSpPr>
          <p:cNvPr id="3" name="Content Placeholder 2">
            <a:extLst>
              <a:ext uri="{FF2B5EF4-FFF2-40B4-BE49-F238E27FC236}">
                <a16:creationId xmlns:a16="http://schemas.microsoft.com/office/drawing/2014/main" id="{6B8F9668-6CC5-4777-BBF1-AED9593C462B}"/>
              </a:ext>
            </a:extLst>
          </p:cNvPr>
          <p:cNvSpPr>
            <a:spLocks noGrp="1"/>
          </p:cNvSpPr>
          <p:nvPr>
            <p:ph idx="1"/>
          </p:nvPr>
        </p:nvSpPr>
        <p:spPr/>
        <p:txBody>
          <a:bodyPr/>
          <a:lstStyle/>
          <a:p>
            <a:pPr marL="0" indent="0">
              <a:buNone/>
            </a:pPr>
            <a:r>
              <a:rPr lang="en-IN" dirty="0"/>
              <a:t>Used terms</a:t>
            </a:r>
          </a:p>
          <a:p>
            <a:pPr marL="514350" indent="-514350">
              <a:buAutoNum type="arabicPeriod"/>
            </a:pPr>
            <a:r>
              <a:rPr lang="en-IN" dirty="0"/>
              <a:t>Work item(work) – simple struct, pointer to a to-run function</a:t>
            </a:r>
          </a:p>
          <a:p>
            <a:pPr marL="514350" indent="-514350">
              <a:buAutoNum type="arabicPeriod"/>
            </a:pPr>
            <a:r>
              <a:rPr lang="en-IN" dirty="0"/>
              <a:t>Delayed work(</a:t>
            </a:r>
            <a:r>
              <a:rPr lang="en-IN" dirty="0" err="1"/>
              <a:t>dwork</a:t>
            </a:r>
            <a:r>
              <a:rPr lang="en-IN" dirty="0"/>
              <a:t>) – more complex work, </a:t>
            </a:r>
            <a:r>
              <a:rPr lang="en-IN" dirty="0" err="1"/>
              <a:t>timer+normal</a:t>
            </a:r>
            <a:r>
              <a:rPr lang="en-IN" dirty="0"/>
              <a:t> work</a:t>
            </a:r>
          </a:p>
          <a:p>
            <a:pPr marL="514350" indent="-514350">
              <a:buAutoNum type="arabicPeriod"/>
            </a:pPr>
            <a:r>
              <a:rPr lang="en-IN" dirty="0"/>
              <a:t>Worker thread – special threads that processes work items 1 by one</a:t>
            </a:r>
          </a:p>
          <a:p>
            <a:pPr marL="514350" indent="-514350">
              <a:buAutoNum type="arabicPeriod"/>
            </a:pPr>
            <a:r>
              <a:rPr lang="en-IN" dirty="0"/>
              <a:t>Worker pool – pool of worker thread with same CPU affinity and process priority</a:t>
            </a:r>
          </a:p>
          <a:p>
            <a:pPr marL="514350" indent="-514350">
              <a:buAutoNum type="arabicPeriod"/>
            </a:pPr>
            <a:r>
              <a:rPr lang="en-IN" dirty="0" err="1"/>
              <a:t>Workqueue</a:t>
            </a:r>
            <a:r>
              <a:rPr lang="en-IN" dirty="0"/>
              <a:t> – virtual FIFO queue</a:t>
            </a:r>
          </a:p>
        </p:txBody>
      </p:sp>
      <p:sp>
        <p:nvSpPr>
          <p:cNvPr id="4" name="Footer Placeholder 3">
            <a:extLst>
              <a:ext uri="{FF2B5EF4-FFF2-40B4-BE49-F238E27FC236}">
                <a16:creationId xmlns:a16="http://schemas.microsoft.com/office/drawing/2014/main" id="{E9E1EA89-433A-5B4B-CC7D-5FC0C22E86EA}"/>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6076559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04F58-04E4-4B58-B7B7-9F6EEE069664}"/>
              </a:ext>
            </a:extLst>
          </p:cNvPr>
          <p:cNvSpPr>
            <a:spLocks noGrp="1"/>
          </p:cNvSpPr>
          <p:nvPr>
            <p:ph type="title"/>
          </p:nvPr>
        </p:nvSpPr>
        <p:spPr/>
        <p:txBody>
          <a:bodyPr/>
          <a:lstStyle/>
          <a:p>
            <a:r>
              <a:rPr lang="en-IN" dirty="0"/>
              <a:t>Default worker threads</a:t>
            </a:r>
          </a:p>
        </p:txBody>
      </p:sp>
      <p:sp>
        <p:nvSpPr>
          <p:cNvPr id="3" name="Content Placeholder 2">
            <a:extLst>
              <a:ext uri="{FF2B5EF4-FFF2-40B4-BE49-F238E27FC236}">
                <a16:creationId xmlns:a16="http://schemas.microsoft.com/office/drawing/2014/main" id="{0A8F3ACF-3AF0-4917-8779-9A10B91F9C55}"/>
              </a:ext>
            </a:extLst>
          </p:cNvPr>
          <p:cNvSpPr>
            <a:spLocks noGrp="1"/>
          </p:cNvSpPr>
          <p:nvPr>
            <p:ph idx="1"/>
          </p:nvPr>
        </p:nvSpPr>
        <p:spPr/>
        <p:txBody>
          <a:bodyPr/>
          <a:lstStyle/>
          <a:p>
            <a:pPr algn="just"/>
            <a:r>
              <a:rPr lang="en-IN" dirty="0"/>
              <a:t>The default worker threads are called events/n where n is the processor number; there is one per processor.</a:t>
            </a:r>
          </a:p>
          <a:p>
            <a:pPr algn="just"/>
            <a:r>
              <a:rPr lang="en-IN" dirty="0"/>
              <a:t>The default worker thread handles deferred work from multiple locations. Many drivers in the kernel defer their bottom-half work to the default thread. Unless a driver or subsystem has a strong requirement for creating its own thread, the default thread is preferred.</a:t>
            </a:r>
          </a:p>
        </p:txBody>
      </p:sp>
      <p:sp>
        <p:nvSpPr>
          <p:cNvPr id="4" name="Footer Placeholder 3">
            <a:extLst>
              <a:ext uri="{FF2B5EF4-FFF2-40B4-BE49-F238E27FC236}">
                <a16:creationId xmlns:a16="http://schemas.microsoft.com/office/drawing/2014/main" id="{AF35084B-358E-6799-4ABC-C0B34CA57E23}"/>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1057794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C48E5-747D-4BD4-820D-C56247919AE4}"/>
              </a:ext>
            </a:extLst>
          </p:cNvPr>
          <p:cNvSpPr>
            <a:spLocks noGrp="1"/>
          </p:cNvSpPr>
          <p:nvPr>
            <p:ph type="title"/>
          </p:nvPr>
        </p:nvSpPr>
        <p:spPr>
          <a:xfrm>
            <a:off x="838200" y="365126"/>
            <a:ext cx="10515600" cy="315912"/>
          </a:xfrm>
        </p:spPr>
        <p:txBody>
          <a:bodyPr>
            <a:normAutofit fontScale="90000"/>
          </a:bodyPr>
          <a:lstStyle/>
          <a:p>
            <a:r>
              <a:rPr lang="en-IN" dirty="0"/>
              <a:t>Important data structures</a:t>
            </a:r>
          </a:p>
        </p:txBody>
      </p:sp>
      <p:sp>
        <p:nvSpPr>
          <p:cNvPr id="3" name="Content Placeholder 2">
            <a:extLst>
              <a:ext uri="{FF2B5EF4-FFF2-40B4-BE49-F238E27FC236}">
                <a16:creationId xmlns:a16="http://schemas.microsoft.com/office/drawing/2014/main" id="{3BC016E2-15CF-4221-A032-2E1C5C37AF49}"/>
              </a:ext>
            </a:extLst>
          </p:cNvPr>
          <p:cNvSpPr>
            <a:spLocks noGrp="1"/>
          </p:cNvSpPr>
          <p:nvPr>
            <p:ph idx="1"/>
          </p:nvPr>
        </p:nvSpPr>
        <p:spPr>
          <a:xfrm>
            <a:off x="838200" y="980660"/>
            <a:ext cx="10515600" cy="5685183"/>
          </a:xfrm>
        </p:spPr>
        <p:txBody>
          <a:bodyPr>
            <a:normAutofit fontScale="92500" lnSpcReduction="20000"/>
          </a:bodyPr>
          <a:lstStyle/>
          <a:p>
            <a:pPr marL="0" indent="0">
              <a:buNone/>
            </a:pPr>
            <a:r>
              <a:rPr lang="en-IN" b="0" i="0" dirty="0" err="1">
                <a:solidFill>
                  <a:srgbClr val="333333"/>
                </a:solidFill>
                <a:effectLst/>
                <a:latin typeface="open sans" panose="020B0606030504020204" pitchFamily="34" charset="0"/>
              </a:rPr>
              <a:t>cpu_workqueue_struct</a:t>
            </a:r>
            <a:r>
              <a:rPr lang="en-IN" b="0" i="0" dirty="0">
                <a:solidFill>
                  <a:srgbClr val="333333"/>
                </a:solidFill>
                <a:effectLst/>
                <a:latin typeface="open sans" panose="020B0606030504020204" pitchFamily="34" charset="0"/>
              </a:rPr>
              <a:t> structure. </a:t>
            </a:r>
          </a:p>
          <a:p>
            <a:pPr marL="0" indent="0">
              <a:buNone/>
            </a:pPr>
            <a:endParaRPr lang="en-IN" dirty="0">
              <a:solidFill>
                <a:srgbClr val="333333"/>
              </a:solidFill>
              <a:latin typeface="open sans" panose="020B0606030504020204" pitchFamily="34" charset="0"/>
            </a:endParaRPr>
          </a:p>
          <a:p>
            <a:pPr marL="0" indent="0" algn="just">
              <a:buNone/>
            </a:pPr>
            <a:r>
              <a:rPr lang="en-IN" b="0" i="0" dirty="0">
                <a:solidFill>
                  <a:srgbClr val="333333"/>
                </a:solidFill>
                <a:effectLst/>
                <a:latin typeface="open sans" panose="020B0606030504020204" pitchFamily="34" charset="0"/>
              </a:rPr>
              <a:t>The structure binds the CPU to the kernel thread. In the process of creating a workflow, Linux creates a </a:t>
            </a:r>
            <a:r>
              <a:rPr lang="en-IN" b="0" i="0" dirty="0" err="1">
                <a:solidFill>
                  <a:srgbClr val="333333"/>
                </a:solidFill>
                <a:effectLst/>
                <a:latin typeface="open sans" panose="020B0606030504020204" pitchFamily="34" charset="0"/>
              </a:rPr>
              <a:t>cpu_workqueue_struct</a:t>
            </a:r>
            <a:r>
              <a:rPr lang="en-IN" b="0" i="0" dirty="0">
                <a:solidFill>
                  <a:srgbClr val="333333"/>
                </a:solidFill>
                <a:effectLst/>
                <a:latin typeface="open sans" panose="020B0606030504020204" pitchFamily="34" charset="0"/>
              </a:rPr>
              <a:t> based on the number of CPUs in the current system.</a:t>
            </a:r>
          </a:p>
          <a:p>
            <a:pPr marL="0" indent="0" algn="just">
              <a:buNone/>
            </a:pPr>
            <a:endParaRPr lang="en-IN" dirty="0"/>
          </a:p>
          <a:p>
            <a:pPr marL="0" indent="0" algn="just">
              <a:buNone/>
            </a:pPr>
            <a:r>
              <a:rPr lang="en-IN" dirty="0"/>
              <a:t>struct </a:t>
            </a:r>
            <a:r>
              <a:rPr lang="en-IN" dirty="0" err="1"/>
              <a:t>cpu_workqueue_struct</a:t>
            </a:r>
            <a:r>
              <a:rPr lang="en-IN" dirty="0"/>
              <a:t> {</a:t>
            </a:r>
          </a:p>
          <a:p>
            <a:pPr marL="0" indent="0" algn="just">
              <a:buNone/>
            </a:pPr>
            <a:r>
              <a:rPr lang="en-IN" dirty="0" err="1"/>
              <a:t>spinlock_t</a:t>
            </a:r>
            <a:r>
              <a:rPr lang="en-IN" dirty="0"/>
              <a:t> lock; /* lock protecting this structure */</a:t>
            </a:r>
          </a:p>
          <a:p>
            <a:pPr marL="0" indent="0" algn="just">
              <a:buNone/>
            </a:pPr>
            <a:r>
              <a:rPr lang="en-IN" dirty="0"/>
              <a:t>struct </a:t>
            </a:r>
            <a:r>
              <a:rPr lang="en-IN" dirty="0" err="1"/>
              <a:t>list_head</a:t>
            </a:r>
            <a:r>
              <a:rPr lang="en-IN" dirty="0"/>
              <a:t> worklist; /* list of work */</a:t>
            </a:r>
          </a:p>
          <a:p>
            <a:pPr marL="0" indent="0" algn="just">
              <a:buNone/>
            </a:pPr>
            <a:r>
              <a:rPr lang="en-IN" dirty="0" err="1"/>
              <a:t>wait_queue_head_t</a:t>
            </a:r>
            <a:r>
              <a:rPr lang="en-IN" dirty="0"/>
              <a:t> </a:t>
            </a:r>
            <a:r>
              <a:rPr lang="en-IN" dirty="0" err="1"/>
              <a:t>more_work</a:t>
            </a:r>
            <a:r>
              <a:rPr lang="en-IN" dirty="0"/>
              <a:t>;</a:t>
            </a:r>
          </a:p>
          <a:p>
            <a:pPr marL="0" indent="0" algn="just">
              <a:buNone/>
            </a:pPr>
            <a:r>
              <a:rPr lang="en-IN" dirty="0"/>
              <a:t>struct </a:t>
            </a:r>
            <a:r>
              <a:rPr lang="en-IN" dirty="0" err="1"/>
              <a:t>work_struct</a:t>
            </a:r>
            <a:r>
              <a:rPr lang="en-IN" dirty="0"/>
              <a:t> *</a:t>
            </a:r>
            <a:r>
              <a:rPr lang="en-IN" dirty="0" err="1"/>
              <a:t>current_struct</a:t>
            </a:r>
            <a:r>
              <a:rPr lang="en-IN" dirty="0"/>
              <a:t>;</a:t>
            </a:r>
          </a:p>
          <a:p>
            <a:pPr marL="0" indent="0" algn="just">
              <a:buNone/>
            </a:pPr>
            <a:r>
              <a:rPr lang="en-IN" dirty="0"/>
              <a:t>struct </a:t>
            </a:r>
            <a:r>
              <a:rPr lang="en-IN" dirty="0" err="1"/>
              <a:t>workqueue_struct</a:t>
            </a:r>
            <a:r>
              <a:rPr lang="en-IN" dirty="0"/>
              <a:t> *</a:t>
            </a:r>
            <a:r>
              <a:rPr lang="en-IN" dirty="0" err="1"/>
              <a:t>wq</a:t>
            </a:r>
            <a:r>
              <a:rPr lang="en-IN" dirty="0"/>
              <a:t>; /* associated </a:t>
            </a:r>
            <a:r>
              <a:rPr lang="en-IN" dirty="0" err="1"/>
              <a:t>workqueue_struct</a:t>
            </a:r>
            <a:r>
              <a:rPr lang="en-IN" dirty="0"/>
              <a:t> */</a:t>
            </a:r>
          </a:p>
          <a:p>
            <a:pPr marL="0" indent="0" algn="just">
              <a:buNone/>
            </a:pPr>
            <a:r>
              <a:rPr lang="en-IN" dirty="0" err="1"/>
              <a:t>task_t</a:t>
            </a:r>
            <a:r>
              <a:rPr lang="en-IN" dirty="0"/>
              <a:t> *thread; /* associated thread */</a:t>
            </a:r>
          </a:p>
          <a:p>
            <a:pPr marL="0" indent="0" algn="just">
              <a:buNone/>
            </a:pPr>
            <a:r>
              <a:rPr lang="en-IN" dirty="0"/>
              <a:t>};</a:t>
            </a:r>
          </a:p>
        </p:txBody>
      </p:sp>
      <p:sp>
        <p:nvSpPr>
          <p:cNvPr id="4" name="Footer Placeholder 3">
            <a:extLst>
              <a:ext uri="{FF2B5EF4-FFF2-40B4-BE49-F238E27FC236}">
                <a16:creationId xmlns:a16="http://schemas.microsoft.com/office/drawing/2014/main" id="{394FB17C-2FC5-D337-0556-7F2E1E43B7F5}"/>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403862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750DF-B67C-4917-95DA-DAA1D85114D1}"/>
              </a:ext>
            </a:extLst>
          </p:cNvPr>
          <p:cNvSpPr>
            <a:spLocks noGrp="1"/>
          </p:cNvSpPr>
          <p:nvPr>
            <p:ph type="title"/>
          </p:nvPr>
        </p:nvSpPr>
        <p:spPr>
          <a:xfrm>
            <a:off x="838200" y="365126"/>
            <a:ext cx="10515600" cy="748058"/>
          </a:xfrm>
        </p:spPr>
        <p:txBody>
          <a:bodyPr/>
          <a:lstStyle/>
          <a:p>
            <a:r>
              <a:rPr lang="en-IN" dirty="0"/>
              <a:t>Exceptions</a:t>
            </a:r>
          </a:p>
        </p:txBody>
      </p:sp>
      <p:sp>
        <p:nvSpPr>
          <p:cNvPr id="3" name="Content Placeholder 2">
            <a:extLst>
              <a:ext uri="{FF2B5EF4-FFF2-40B4-BE49-F238E27FC236}">
                <a16:creationId xmlns:a16="http://schemas.microsoft.com/office/drawing/2014/main" id="{547905F7-8D99-4787-9618-302B27C2C9C9}"/>
              </a:ext>
            </a:extLst>
          </p:cNvPr>
          <p:cNvSpPr>
            <a:spLocks noGrp="1"/>
          </p:cNvSpPr>
          <p:nvPr>
            <p:ph idx="1"/>
          </p:nvPr>
        </p:nvSpPr>
        <p:spPr>
          <a:xfrm>
            <a:off x="838200" y="1364974"/>
            <a:ext cx="10515600" cy="4811989"/>
          </a:xfrm>
        </p:spPr>
        <p:txBody>
          <a:bodyPr/>
          <a:lstStyle/>
          <a:p>
            <a:pPr marL="0" indent="0">
              <a:buNone/>
            </a:pPr>
            <a:r>
              <a:rPr lang="en-IN" dirty="0"/>
              <a:t>Exceptions are synchronous to the processor clock called synchronous interrupts. </a:t>
            </a:r>
            <a:r>
              <a:rPr lang="en-IN" dirty="0" err="1"/>
              <a:t>Eg</a:t>
            </a:r>
            <a:r>
              <a:rPr lang="en-IN" dirty="0"/>
              <a:t> Divide by zero, page fault etc.</a:t>
            </a:r>
          </a:p>
          <a:p>
            <a:pPr marL="0" indent="0">
              <a:buNone/>
            </a:pPr>
            <a:r>
              <a:rPr lang="en-IN" dirty="0"/>
              <a:t>Kernel handles asynchronous interrupts generated by hardware and the synchronous interrupt generated by processor in the similar way.</a:t>
            </a:r>
          </a:p>
        </p:txBody>
      </p:sp>
      <p:sp>
        <p:nvSpPr>
          <p:cNvPr id="4" name="Footer Placeholder 3">
            <a:extLst>
              <a:ext uri="{FF2B5EF4-FFF2-40B4-BE49-F238E27FC236}">
                <a16:creationId xmlns:a16="http://schemas.microsoft.com/office/drawing/2014/main" id="{971E86D0-CA34-EBD9-CA5E-5D74452FEE19}"/>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215364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C967F-43FB-46E9-BB1B-258AB3FC2100}"/>
              </a:ext>
            </a:extLst>
          </p:cNvPr>
          <p:cNvSpPr>
            <a:spLocks noGrp="1"/>
          </p:cNvSpPr>
          <p:nvPr>
            <p:ph type="title"/>
          </p:nvPr>
        </p:nvSpPr>
        <p:spPr>
          <a:xfrm>
            <a:off x="838200" y="365126"/>
            <a:ext cx="10515600" cy="19146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B0BB1ADE-8D58-4CC4-AEDA-CE377857D6D9}"/>
              </a:ext>
            </a:extLst>
          </p:cNvPr>
          <p:cNvSpPr>
            <a:spLocks noGrp="1"/>
          </p:cNvSpPr>
          <p:nvPr>
            <p:ph idx="1"/>
          </p:nvPr>
        </p:nvSpPr>
        <p:spPr>
          <a:xfrm>
            <a:off x="838200" y="1007165"/>
            <a:ext cx="10515600" cy="5169798"/>
          </a:xfrm>
        </p:spPr>
        <p:txBody>
          <a:bodyPr>
            <a:normAutofit fontScale="92500" lnSpcReduction="10000"/>
          </a:bodyPr>
          <a:lstStyle/>
          <a:p>
            <a:pPr marL="0" indent="0">
              <a:buNone/>
            </a:pPr>
            <a:endParaRPr lang="en-IN" dirty="0"/>
          </a:p>
          <a:p>
            <a:pPr marL="0" indent="0">
              <a:buNone/>
            </a:pPr>
            <a:r>
              <a:rPr lang="en-IN" dirty="0"/>
              <a:t>Structure onto which work is placed.</a:t>
            </a:r>
          </a:p>
          <a:p>
            <a:pPr marL="0" indent="0">
              <a:buNone/>
            </a:pPr>
            <a:endParaRPr lang="en-IN" dirty="0"/>
          </a:p>
          <a:p>
            <a:pPr marL="0" indent="0">
              <a:buNone/>
            </a:pPr>
            <a:r>
              <a:rPr lang="en-IN" dirty="0"/>
              <a:t>struct </a:t>
            </a:r>
            <a:r>
              <a:rPr lang="en-IN" dirty="0" err="1"/>
              <a:t>workqueue_struct</a:t>
            </a:r>
            <a:r>
              <a:rPr lang="en-IN" dirty="0"/>
              <a:t> {</a:t>
            </a:r>
          </a:p>
          <a:p>
            <a:pPr marL="0" indent="0">
              <a:buNone/>
            </a:pPr>
            <a:r>
              <a:rPr lang="en-IN" dirty="0"/>
              <a:t>struct </a:t>
            </a:r>
            <a:r>
              <a:rPr lang="en-IN" dirty="0" err="1"/>
              <a:t>cpu_workqueue_struct</a:t>
            </a:r>
            <a:r>
              <a:rPr lang="en-IN" dirty="0"/>
              <a:t> </a:t>
            </a:r>
            <a:r>
              <a:rPr lang="en-IN" dirty="0" err="1"/>
              <a:t>cpu_wq</a:t>
            </a:r>
            <a:r>
              <a:rPr lang="en-IN" dirty="0"/>
              <a:t>[NR_CPUS];</a:t>
            </a:r>
          </a:p>
          <a:p>
            <a:pPr marL="0" indent="0">
              <a:buNone/>
            </a:pPr>
            <a:r>
              <a:rPr lang="en-IN" dirty="0"/>
              <a:t>struct </a:t>
            </a:r>
            <a:r>
              <a:rPr lang="en-IN" dirty="0" err="1"/>
              <a:t>list_head</a:t>
            </a:r>
            <a:r>
              <a:rPr lang="en-IN" dirty="0"/>
              <a:t> list;</a:t>
            </a:r>
          </a:p>
          <a:p>
            <a:pPr marL="0" indent="0">
              <a:buNone/>
            </a:pPr>
            <a:r>
              <a:rPr lang="en-IN" dirty="0" err="1"/>
              <a:t>const</a:t>
            </a:r>
            <a:r>
              <a:rPr lang="en-IN" dirty="0"/>
              <a:t> char *name;</a:t>
            </a:r>
          </a:p>
          <a:p>
            <a:pPr marL="0" indent="0">
              <a:buNone/>
            </a:pPr>
            <a:r>
              <a:rPr lang="en-IN" dirty="0"/>
              <a:t>int </a:t>
            </a:r>
            <a:r>
              <a:rPr lang="en-IN" dirty="0" err="1"/>
              <a:t>singlethread</a:t>
            </a:r>
            <a:r>
              <a:rPr lang="en-IN" dirty="0"/>
              <a:t>;</a:t>
            </a:r>
          </a:p>
          <a:p>
            <a:pPr marL="0" indent="0">
              <a:buNone/>
            </a:pPr>
            <a:r>
              <a:rPr lang="en-IN" dirty="0"/>
              <a:t>int </a:t>
            </a:r>
            <a:r>
              <a:rPr lang="en-IN" dirty="0" err="1"/>
              <a:t>freezeable</a:t>
            </a:r>
            <a:r>
              <a:rPr lang="en-IN" dirty="0"/>
              <a:t>;</a:t>
            </a:r>
          </a:p>
          <a:p>
            <a:pPr marL="0" indent="0">
              <a:buNone/>
            </a:pPr>
            <a:r>
              <a:rPr lang="en-IN" dirty="0"/>
              <a:t>int rt;</a:t>
            </a:r>
          </a:p>
          <a:p>
            <a:pPr marL="0" indent="0">
              <a:buNone/>
            </a:pPr>
            <a:r>
              <a:rPr lang="en-IN" dirty="0"/>
              <a:t>};</a:t>
            </a:r>
          </a:p>
        </p:txBody>
      </p:sp>
      <p:pic>
        <p:nvPicPr>
          <p:cNvPr id="1028" name="Picture 4">
            <a:extLst>
              <a:ext uri="{FF2B5EF4-FFF2-40B4-BE49-F238E27FC236}">
                <a16:creationId xmlns:a16="http://schemas.microsoft.com/office/drawing/2014/main" id="{D14A4BC3-9E60-435E-8D8E-DF338E5867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79823" y="3301999"/>
            <a:ext cx="4991100" cy="31908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4B7FB7DE-E41C-1ACE-D79F-59A697CCDA91}"/>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2556831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C40D8-6DDA-4AF8-A474-55E910357516}"/>
              </a:ext>
            </a:extLst>
          </p:cNvPr>
          <p:cNvSpPr>
            <a:spLocks noGrp="1"/>
          </p:cNvSpPr>
          <p:nvPr>
            <p:ph type="title"/>
          </p:nvPr>
        </p:nvSpPr>
        <p:spPr/>
        <p:txBody>
          <a:bodyPr/>
          <a:lstStyle/>
          <a:p>
            <a:r>
              <a:rPr lang="en-IN" dirty="0"/>
              <a:t>Work is represented by </a:t>
            </a:r>
            <a:r>
              <a:rPr lang="en-IN" dirty="0" err="1"/>
              <a:t>work_struct</a:t>
            </a:r>
            <a:r>
              <a:rPr lang="en-IN" dirty="0"/>
              <a:t> structure</a:t>
            </a:r>
          </a:p>
        </p:txBody>
      </p:sp>
      <p:sp>
        <p:nvSpPr>
          <p:cNvPr id="3" name="Content Placeholder 2">
            <a:extLst>
              <a:ext uri="{FF2B5EF4-FFF2-40B4-BE49-F238E27FC236}">
                <a16:creationId xmlns:a16="http://schemas.microsoft.com/office/drawing/2014/main" id="{82F3B1C0-87C0-4E46-8CDC-CAF18676FFB6}"/>
              </a:ext>
            </a:extLst>
          </p:cNvPr>
          <p:cNvSpPr>
            <a:spLocks noGrp="1"/>
          </p:cNvSpPr>
          <p:nvPr>
            <p:ph idx="1"/>
          </p:nvPr>
        </p:nvSpPr>
        <p:spPr/>
        <p:txBody>
          <a:bodyPr>
            <a:normAutofit lnSpcReduction="10000"/>
          </a:bodyPr>
          <a:lstStyle/>
          <a:p>
            <a:pPr marL="0" indent="0">
              <a:buNone/>
            </a:pPr>
            <a:r>
              <a:rPr lang="en-IN" dirty="0"/>
              <a:t>&lt;</a:t>
            </a:r>
            <a:r>
              <a:rPr lang="en-IN" dirty="0" err="1"/>
              <a:t>linux</a:t>
            </a:r>
            <a:r>
              <a:rPr lang="en-IN" dirty="0"/>
              <a:t>/</a:t>
            </a:r>
            <a:r>
              <a:rPr lang="en-IN" dirty="0" err="1"/>
              <a:t>workqueue.h</a:t>
            </a:r>
            <a:r>
              <a:rPr lang="en-IN" dirty="0"/>
              <a:t>&gt;:</a:t>
            </a:r>
          </a:p>
          <a:p>
            <a:pPr marL="0" indent="0">
              <a:buNone/>
            </a:pPr>
            <a:r>
              <a:rPr lang="en-IN" dirty="0"/>
              <a:t>struct </a:t>
            </a:r>
            <a:r>
              <a:rPr lang="en-IN" dirty="0" err="1"/>
              <a:t>work_struct</a:t>
            </a:r>
            <a:r>
              <a:rPr lang="en-IN" dirty="0"/>
              <a:t> {</a:t>
            </a:r>
          </a:p>
          <a:p>
            <a:pPr marL="0" indent="0">
              <a:buNone/>
            </a:pPr>
            <a:r>
              <a:rPr lang="en-IN" dirty="0" err="1"/>
              <a:t>atomic_long_t</a:t>
            </a:r>
            <a:r>
              <a:rPr lang="en-IN" dirty="0"/>
              <a:t> data;</a:t>
            </a:r>
          </a:p>
          <a:p>
            <a:pPr marL="0" indent="0">
              <a:buNone/>
            </a:pPr>
            <a:r>
              <a:rPr lang="en-IN" dirty="0"/>
              <a:t>struct </a:t>
            </a:r>
            <a:r>
              <a:rPr lang="en-IN" dirty="0" err="1"/>
              <a:t>list_head</a:t>
            </a:r>
            <a:r>
              <a:rPr lang="en-IN" dirty="0"/>
              <a:t> entry;</a:t>
            </a:r>
          </a:p>
          <a:p>
            <a:pPr marL="0" indent="0">
              <a:buNone/>
            </a:pPr>
            <a:r>
              <a:rPr lang="en-IN" dirty="0" err="1"/>
              <a:t>work_func_t</a:t>
            </a:r>
            <a:r>
              <a:rPr lang="en-IN" dirty="0"/>
              <a:t> </a:t>
            </a:r>
            <a:r>
              <a:rPr lang="en-IN" dirty="0" err="1"/>
              <a:t>func</a:t>
            </a:r>
            <a:r>
              <a:rPr lang="en-IN" dirty="0"/>
              <a:t>;</a:t>
            </a:r>
          </a:p>
          <a:p>
            <a:pPr marL="0" indent="0">
              <a:buNone/>
            </a:pPr>
            <a:r>
              <a:rPr lang="en-IN" dirty="0"/>
              <a:t>};</a:t>
            </a:r>
          </a:p>
          <a:p>
            <a:pPr marL="0" indent="0">
              <a:buNone/>
            </a:pPr>
            <a:endParaRPr lang="en-IN" dirty="0"/>
          </a:p>
          <a:p>
            <a:pPr marL="0" indent="0">
              <a:buNone/>
            </a:pPr>
            <a:r>
              <a:rPr lang="en-IN" dirty="0"/>
              <a:t>The events/X kernel threads (one per CPU) extract work from the work queue and activates one of the bottom-half handlers (</a:t>
            </a:r>
            <a:r>
              <a:rPr lang="en-IN" dirty="0" err="1"/>
              <a:t>func</a:t>
            </a:r>
            <a:r>
              <a:rPr lang="en-IN" dirty="0"/>
              <a:t> member)</a:t>
            </a:r>
          </a:p>
        </p:txBody>
      </p:sp>
      <p:pic>
        <p:nvPicPr>
          <p:cNvPr id="2050" name="Picture 2" descr="Process flowchart showing, left to right, the Interrupt handler, the struct work_struct, the struct workqueue_struct, events/X, and the handler functions">
            <a:extLst>
              <a:ext uri="{FF2B5EF4-FFF2-40B4-BE49-F238E27FC236}">
                <a16:creationId xmlns:a16="http://schemas.microsoft.com/office/drawing/2014/main" id="{DF93548A-916D-4783-B5E5-A4CAF267B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0624" y="1713879"/>
            <a:ext cx="7138125" cy="235453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17610C65-61FF-699E-D0CD-9C7046937A66}"/>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1955690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70243-38FF-492D-A391-E85BB2CD6D62}"/>
              </a:ext>
            </a:extLst>
          </p:cNvPr>
          <p:cNvSpPr>
            <a:spLocks noGrp="1"/>
          </p:cNvSpPr>
          <p:nvPr>
            <p:ph type="title"/>
          </p:nvPr>
        </p:nvSpPr>
        <p:spPr/>
        <p:txBody>
          <a:bodyPr/>
          <a:lstStyle/>
          <a:p>
            <a:r>
              <a:rPr lang="en-IN" dirty="0"/>
              <a:t>Worker threads</a:t>
            </a:r>
          </a:p>
        </p:txBody>
      </p:sp>
      <p:sp>
        <p:nvSpPr>
          <p:cNvPr id="3" name="Content Placeholder 2">
            <a:extLst>
              <a:ext uri="{FF2B5EF4-FFF2-40B4-BE49-F238E27FC236}">
                <a16:creationId xmlns:a16="http://schemas.microsoft.com/office/drawing/2014/main" id="{9D9F7CB3-FB19-40E3-B84F-91E45D11CE82}"/>
              </a:ext>
            </a:extLst>
          </p:cNvPr>
          <p:cNvSpPr>
            <a:spLocks noGrp="1"/>
          </p:cNvSpPr>
          <p:nvPr>
            <p:ph idx="1"/>
          </p:nvPr>
        </p:nvSpPr>
        <p:spPr/>
        <p:txBody>
          <a:bodyPr/>
          <a:lstStyle/>
          <a:p>
            <a:endParaRPr lang="en-IN"/>
          </a:p>
        </p:txBody>
      </p:sp>
      <p:pic>
        <p:nvPicPr>
          <p:cNvPr id="3074" name="Picture 2" descr="Does &amp;#39;create_workqueue()&amp;#39; create a new worker thread? - Stack Overflow">
            <a:extLst>
              <a:ext uri="{FF2B5EF4-FFF2-40B4-BE49-F238E27FC236}">
                <a16:creationId xmlns:a16="http://schemas.microsoft.com/office/drawing/2014/main" id="{1B894784-8065-4195-8029-38A1DA30E1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950" y="2101056"/>
            <a:ext cx="8143875" cy="380047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613C5488-0D89-93C7-946D-738F68EE5007}"/>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8176871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65A699-C6BE-4865-BAE9-263A81140C11}"/>
              </a:ext>
            </a:extLst>
          </p:cNvPr>
          <p:cNvSpPr>
            <a:spLocks noGrp="1"/>
          </p:cNvSpPr>
          <p:nvPr>
            <p:ph idx="1"/>
          </p:nvPr>
        </p:nvSpPr>
        <p:spPr>
          <a:xfrm>
            <a:off x="838200" y="331304"/>
            <a:ext cx="10515600" cy="5845659"/>
          </a:xfrm>
        </p:spPr>
        <p:txBody>
          <a:bodyPr>
            <a:normAutofit fontScale="77500" lnSpcReduction="20000"/>
          </a:bodyPr>
          <a:lstStyle/>
          <a:p>
            <a:pPr marL="0" indent="0">
              <a:buNone/>
            </a:pPr>
            <a:r>
              <a:rPr lang="en-IN" dirty="0"/>
              <a:t>Let’s look at the heart of </a:t>
            </a:r>
            <a:r>
              <a:rPr lang="en-IN" dirty="0" err="1"/>
              <a:t>worker_thread</a:t>
            </a:r>
            <a:r>
              <a:rPr lang="en-IN" dirty="0"/>
              <a:t>(), simplified:</a:t>
            </a:r>
          </a:p>
          <a:p>
            <a:pPr marL="0" indent="0">
              <a:buNone/>
            </a:pPr>
            <a:r>
              <a:rPr lang="en-IN" dirty="0"/>
              <a:t>for (;;) {</a:t>
            </a:r>
          </a:p>
          <a:p>
            <a:pPr marL="0" indent="0">
              <a:buNone/>
            </a:pPr>
            <a:r>
              <a:rPr lang="en-IN" dirty="0" err="1"/>
              <a:t>prepare_to_wait</a:t>
            </a:r>
            <a:r>
              <a:rPr lang="en-IN" dirty="0"/>
              <a:t>(&amp;</a:t>
            </a:r>
            <a:r>
              <a:rPr lang="en-IN" dirty="0" err="1"/>
              <a:t>cwq</a:t>
            </a:r>
            <a:r>
              <a:rPr lang="en-IN" dirty="0"/>
              <a:t>-&gt;</a:t>
            </a:r>
            <a:r>
              <a:rPr lang="en-IN" dirty="0" err="1"/>
              <a:t>more_work</a:t>
            </a:r>
            <a:r>
              <a:rPr lang="en-IN" dirty="0"/>
              <a:t>, &amp;wait, TASK_INTERRUPTIBLE);</a:t>
            </a:r>
          </a:p>
          <a:p>
            <a:pPr marL="0" indent="0">
              <a:buNone/>
            </a:pPr>
            <a:r>
              <a:rPr lang="en-IN" dirty="0"/>
              <a:t>if (</a:t>
            </a:r>
            <a:r>
              <a:rPr lang="en-IN" dirty="0" err="1"/>
              <a:t>list_empty</a:t>
            </a:r>
            <a:r>
              <a:rPr lang="en-IN" dirty="0"/>
              <a:t>(&amp;</a:t>
            </a:r>
            <a:r>
              <a:rPr lang="en-IN" dirty="0" err="1"/>
              <a:t>cwq</a:t>
            </a:r>
            <a:r>
              <a:rPr lang="en-IN" dirty="0"/>
              <a:t>-&gt;worklist))</a:t>
            </a:r>
          </a:p>
          <a:p>
            <a:pPr marL="0" indent="0">
              <a:buNone/>
            </a:pPr>
            <a:r>
              <a:rPr lang="en-IN" dirty="0"/>
              <a:t>schedule();</a:t>
            </a:r>
          </a:p>
          <a:p>
            <a:pPr marL="0" indent="0">
              <a:buNone/>
            </a:pPr>
            <a:r>
              <a:rPr lang="en-IN" dirty="0" err="1"/>
              <a:t>finish_wait</a:t>
            </a:r>
            <a:r>
              <a:rPr lang="en-IN" dirty="0"/>
              <a:t>(&amp;</a:t>
            </a:r>
            <a:r>
              <a:rPr lang="en-IN" dirty="0" err="1"/>
              <a:t>cwq</a:t>
            </a:r>
            <a:r>
              <a:rPr lang="en-IN" dirty="0"/>
              <a:t>-&gt;</a:t>
            </a:r>
            <a:r>
              <a:rPr lang="en-IN" dirty="0" err="1"/>
              <a:t>more_work</a:t>
            </a:r>
            <a:r>
              <a:rPr lang="en-IN" dirty="0"/>
              <a:t>, &amp;wait);</a:t>
            </a:r>
          </a:p>
          <a:p>
            <a:pPr marL="0" indent="0">
              <a:buNone/>
            </a:pPr>
            <a:r>
              <a:rPr lang="en-IN" dirty="0" err="1"/>
              <a:t>run_workqueue</a:t>
            </a:r>
            <a:r>
              <a:rPr lang="en-IN" dirty="0"/>
              <a:t>(</a:t>
            </a:r>
            <a:r>
              <a:rPr lang="en-IN" dirty="0" err="1"/>
              <a:t>cwq</a:t>
            </a:r>
            <a:r>
              <a:rPr lang="en-IN" dirty="0"/>
              <a:t>);</a:t>
            </a:r>
          </a:p>
          <a:p>
            <a:pPr marL="0" indent="0">
              <a:buNone/>
            </a:pPr>
            <a:r>
              <a:rPr lang="en-IN" dirty="0"/>
              <a:t>}</a:t>
            </a:r>
          </a:p>
          <a:p>
            <a:pPr marL="0" indent="0">
              <a:buNone/>
            </a:pPr>
            <a:r>
              <a:rPr lang="en-IN" dirty="0"/>
              <a:t>This function performs the following functions, in an infinite loop:</a:t>
            </a:r>
          </a:p>
          <a:p>
            <a:pPr marL="0" indent="0">
              <a:buNone/>
            </a:pPr>
            <a:r>
              <a:rPr lang="en-IN" dirty="0"/>
              <a:t>1. The thread marks itself sleeping (the task’s state is set to TASK_INTERRUPTIBLE) and</a:t>
            </a:r>
          </a:p>
          <a:p>
            <a:pPr marL="0" indent="0">
              <a:buNone/>
            </a:pPr>
            <a:r>
              <a:rPr lang="en-IN" dirty="0"/>
              <a:t>adds itself to a wait queue.</a:t>
            </a:r>
          </a:p>
          <a:p>
            <a:pPr marL="0" indent="0">
              <a:buNone/>
            </a:pPr>
            <a:r>
              <a:rPr lang="en-IN" dirty="0"/>
              <a:t>2. If the linked list of work is empty, the thread calls schedule() and goes to sleep.</a:t>
            </a:r>
          </a:p>
          <a:p>
            <a:pPr marL="0" indent="0">
              <a:buNone/>
            </a:pPr>
            <a:r>
              <a:rPr lang="en-IN" dirty="0"/>
              <a:t>3. If the list is not empty, the thread does not go to sleep. Instead, it marks itself</a:t>
            </a:r>
          </a:p>
          <a:p>
            <a:pPr marL="0" indent="0">
              <a:buNone/>
            </a:pPr>
            <a:r>
              <a:rPr lang="en-IN" dirty="0"/>
              <a:t>TASK_RUNNING and removes itself from the wait queue.</a:t>
            </a:r>
          </a:p>
          <a:p>
            <a:pPr marL="0" indent="0">
              <a:buNone/>
            </a:pPr>
            <a:r>
              <a:rPr lang="en-IN" dirty="0"/>
              <a:t>4. If the list is nonempty, the thread calls </a:t>
            </a:r>
            <a:r>
              <a:rPr lang="en-IN" dirty="0" err="1"/>
              <a:t>run_workqueue</a:t>
            </a:r>
            <a:r>
              <a:rPr lang="en-IN" dirty="0"/>
              <a:t>() to perform the deferred</a:t>
            </a:r>
          </a:p>
          <a:p>
            <a:pPr marL="0" indent="0">
              <a:buNone/>
            </a:pPr>
            <a:r>
              <a:rPr lang="en-IN" dirty="0"/>
              <a:t>work.</a:t>
            </a:r>
          </a:p>
        </p:txBody>
      </p:sp>
      <p:sp>
        <p:nvSpPr>
          <p:cNvPr id="2" name="Footer Placeholder 1">
            <a:extLst>
              <a:ext uri="{FF2B5EF4-FFF2-40B4-BE49-F238E27FC236}">
                <a16:creationId xmlns:a16="http://schemas.microsoft.com/office/drawing/2014/main" id="{D855DD10-4F44-F0D7-1F55-5B48F69BFF49}"/>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14290589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14BC97-94CD-4A18-B93D-C2BEC0FC92E2}"/>
              </a:ext>
            </a:extLst>
          </p:cNvPr>
          <p:cNvSpPr>
            <a:spLocks noGrp="1"/>
          </p:cNvSpPr>
          <p:nvPr>
            <p:ph idx="1"/>
          </p:nvPr>
        </p:nvSpPr>
        <p:spPr>
          <a:xfrm>
            <a:off x="838200" y="278296"/>
            <a:ext cx="10515600" cy="6228521"/>
          </a:xfrm>
        </p:spPr>
        <p:txBody>
          <a:bodyPr>
            <a:normAutofit fontScale="70000" lnSpcReduction="20000"/>
          </a:bodyPr>
          <a:lstStyle/>
          <a:p>
            <a:pPr marL="0" indent="0">
              <a:buNone/>
            </a:pPr>
            <a:r>
              <a:rPr lang="en-IN" dirty="0"/>
              <a:t>The function </a:t>
            </a:r>
            <a:r>
              <a:rPr lang="en-IN" dirty="0" err="1"/>
              <a:t>run_workqueue</a:t>
            </a:r>
            <a:r>
              <a:rPr lang="en-IN" dirty="0"/>
              <a:t>(), in turn, actually performs the deferred work:</a:t>
            </a:r>
          </a:p>
          <a:p>
            <a:pPr marL="0" indent="0">
              <a:buNone/>
            </a:pPr>
            <a:r>
              <a:rPr lang="en-IN" dirty="0"/>
              <a:t>while (!</a:t>
            </a:r>
            <a:r>
              <a:rPr lang="en-IN" dirty="0" err="1"/>
              <a:t>list_empty</a:t>
            </a:r>
            <a:r>
              <a:rPr lang="en-IN" dirty="0"/>
              <a:t>(&amp;</a:t>
            </a:r>
            <a:r>
              <a:rPr lang="en-IN" dirty="0" err="1"/>
              <a:t>cwq</a:t>
            </a:r>
            <a:r>
              <a:rPr lang="en-IN" dirty="0"/>
              <a:t>-&gt;worklist)) {</a:t>
            </a:r>
          </a:p>
          <a:p>
            <a:pPr marL="0" indent="0">
              <a:buNone/>
            </a:pPr>
            <a:r>
              <a:rPr lang="en-IN" dirty="0"/>
              <a:t>struct </a:t>
            </a:r>
            <a:r>
              <a:rPr lang="en-IN" dirty="0" err="1"/>
              <a:t>work_struct</a:t>
            </a:r>
            <a:r>
              <a:rPr lang="en-IN" dirty="0"/>
              <a:t> *work;</a:t>
            </a:r>
          </a:p>
          <a:p>
            <a:pPr marL="0" indent="0">
              <a:buNone/>
            </a:pPr>
            <a:r>
              <a:rPr lang="en-IN" dirty="0" err="1"/>
              <a:t>work_func_t</a:t>
            </a:r>
            <a:r>
              <a:rPr lang="en-IN" dirty="0"/>
              <a:t> f;</a:t>
            </a:r>
          </a:p>
          <a:p>
            <a:pPr marL="0" indent="0">
              <a:buNone/>
            </a:pPr>
            <a:r>
              <a:rPr lang="en-IN" dirty="0"/>
              <a:t>void *data;</a:t>
            </a:r>
          </a:p>
          <a:p>
            <a:pPr marL="0" indent="0">
              <a:buNone/>
            </a:pPr>
            <a:r>
              <a:rPr lang="en-IN" dirty="0"/>
              <a:t>work = </a:t>
            </a:r>
            <a:r>
              <a:rPr lang="en-IN" dirty="0" err="1"/>
              <a:t>list_entry</a:t>
            </a:r>
            <a:r>
              <a:rPr lang="en-IN" dirty="0"/>
              <a:t>(</a:t>
            </a:r>
            <a:r>
              <a:rPr lang="en-IN" dirty="0" err="1"/>
              <a:t>cwq</a:t>
            </a:r>
            <a:r>
              <a:rPr lang="en-IN" dirty="0"/>
              <a:t>-&gt;</a:t>
            </a:r>
            <a:r>
              <a:rPr lang="en-IN" dirty="0" err="1"/>
              <a:t>worklist.next</a:t>
            </a:r>
            <a:r>
              <a:rPr lang="en-IN" dirty="0"/>
              <a:t>, struct </a:t>
            </a:r>
            <a:r>
              <a:rPr lang="en-IN" dirty="0" err="1"/>
              <a:t>work_struct</a:t>
            </a:r>
            <a:r>
              <a:rPr lang="en-IN" dirty="0"/>
              <a:t>, entry);</a:t>
            </a:r>
          </a:p>
          <a:p>
            <a:pPr marL="0" indent="0">
              <a:buNone/>
            </a:pPr>
            <a:r>
              <a:rPr lang="en-IN" dirty="0"/>
              <a:t>f = work-&gt;</a:t>
            </a:r>
            <a:r>
              <a:rPr lang="en-IN" dirty="0" err="1"/>
              <a:t>func</a:t>
            </a:r>
            <a:r>
              <a:rPr lang="en-IN" dirty="0"/>
              <a:t>;</a:t>
            </a:r>
          </a:p>
          <a:p>
            <a:pPr marL="0" indent="0">
              <a:buNone/>
            </a:pPr>
            <a:r>
              <a:rPr lang="en-IN" dirty="0" err="1"/>
              <a:t>list_del_init</a:t>
            </a:r>
            <a:r>
              <a:rPr lang="en-IN" dirty="0"/>
              <a:t>(</a:t>
            </a:r>
            <a:r>
              <a:rPr lang="en-IN" dirty="0" err="1"/>
              <a:t>cwq</a:t>
            </a:r>
            <a:r>
              <a:rPr lang="en-IN" dirty="0"/>
              <a:t>-&gt;</a:t>
            </a:r>
            <a:r>
              <a:rPr lang="en-IN" dirty="0" err="1"/>
              <a:t>worklist.next</a:t>
            </a:r>
            <a:r>
              <a:rPr lang="en-IN" dirty="0"/>
              <a:t>);</a:t>
            </a:r>
          </a:p>
          <a:p>
            <a:pPr marL="0" indent="0">
              <a:buNone/>
            </a:pPr>
            <a:r>
              <a:rPr lang="en-IN" dirty="0" err="1"/>
              <a:t>work_clear_pending</a:t>
            </a:r>
            <a:r>
              <a:rPr lang="en-IN" dirty="0"/>
              <a:t>(work);</a:t>
            </a:r>
          </a:p>
          <a:p>
            <a:pPr marL="0" indent="0">
              <a:buNone/>
            </a:pPr>
            <a:r>
              <a:rPr lang="en-IN" dirty="0"/>
              <a:t>f(work);</a:t>
            </a:r>
          </a:p>
          <a:p>
            <a:pPr marL="0" indent="0">
              <a:buNone/>
            </a:pPr>
            <a:r>
              <a:rPr lang="en-IN" dirty="0"/>
              <a:t>}</a:t>
            </a:r>
          </a:p>
          <a:p>
            <a:pPr marL="0" indent="0">
              <a:buNone/>
            </a:pPr>
            <a:r>
              <a:rPr lang="en-IN" dirty="0"/>
              <a:t>This function loops over each entry in the linked list of pending work and executes</a:t>
            </a:r>
          </a:p>
          <a:p>
            <a:pPr marL="0" indent="0">
              <a:buNone/>
            </a:pPr>
            <a:r>
              <a:rPr lang="en-IN" dirty="0"/>
              <a:t>the </a:t>
            </a:r>
            <a:r>
              <a:rPr lang="en-IN" dirty="0" err="1"/>
              <a:t>func</a:t>
            </a:r>
            <a:r>
              <a:rPr lang="en-IN" dirty="0"/>
              <a:t> member of the </a:t>
            </a:r>
            <a:r>
              <a:rPr lang="en-IN" dirty="0" err="1"/>
              <a:t>workqueue_struct</a:t>
            </a:r>
            <a:r>
              <a:rPr lang="en-IN" dirty="0"/>
              <a:t> for each entry in the linked list:</a:t>
            </a:r>
          </a:p>
          <a:p>
            <a:pPr marL="0" indent="0">
              <a:buNone/>
            </a:pPr>
            <a:r>
              <a:rPr lang="en-IN" dirty="0"/>
              <a:t>1. While the list is not empty, it grabs the next entry in the list.</a:t>
            </a:r>
          </a:p>
          <a:p>
            <a:pPr marL="0" indent="0">
              <a:buNone/>
            </a:pPr>
            <a:r>
              <a:rPr lang="en-IN" dirty="0"/>
              <a:t>2. It retrieves the function that should be called, </a:t>
            </a:r>
            <a:r>
              <a:rPr lang="en-IN" dirty="0" err="1"/>
              <a:t>func</a:t>
            </a:r>
            <a:r>
              <a:rPr lang="en-IN" dirty="0"/>
              <a:t>, and its argument, data.</a:t>
            </a:r>
          </a:p>
          <a:p>
            <a:pPr marL="0" indent="0">
              <a:buNone/>
            </a:pPr>
            <a:r>
              <a:rPr lang="en-IN" dirty="0"/>
              <a:t>3. It removes this entry from the list and clears the pending bit in the structure itself</a:t>
            </a:r>
          </a:p>
          <a:p>
            <a:pPr marL="0" indent="0">
              <a:buNone/>
            </a:pPr>
            <a:r>
              <a:rPr lang="en-IN" dirty="0"/>
              <a:t>4. It invokes the function.</a:t>
            </a:r>
          </a:p>
          <a:p>
            <a:pPr marL="0" indent="0">
              <a:buNone/>
            </a:pPr>
            <a:r>
              <a:rPr lang="en-IN" dirty="0"/>
              <a:t>5. Repeat. </a:t>
            </a:r>
          </a:p>
        </p:txBody>
      </p:sp>
      <p:sp>
        <p:nvSpPr>
          <p:cNvPr id="2" name="Footer Placeholder 1">
            <a:extLst>
              <a:ext uri="{FF2B5EF4-FFF2-40B4-BE49-F238E27FC236}">
                <a16:creationId xmlns:a16="http://schemas.microsoft.com/office/drawing/2014/main" id="{5D8BFB66-C3A6-302E-46D1-C8E52C5845B1}"/>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11552772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670A-D71C-4223-AB89-577E95AB3EFD}"/>
              </a:ext>
            </a:extLst>
          </p:cNvPr>
          <p:cNvSpPr>
            <a:spLocks noGrp="1"/>
          </p:cNvSpPr>
          <p:nvPr>
            <p:ph type="title"/>
          </p:nvPr>
        </p:nvSpPr>
        <p:spPr>
          <a:xfrm>
            <a:off x="838200" y="365125"/>
            <a:ext cx="10515600" cy="536023"/>
          </a:xfrm>
        </p:spPr>
        <p:txBody>
          <a:bodyPr>
            <a:normAutofit fontScale="90000"/>
          </a:bodyPr>
          <a:lstStyle/>
          <a:p>
            <a:r>
              <a:rPr lang="en-IN" dirty="0"/>
              <a:t>Using work queues</a:t>
            </a:r>
          </a:p>
        </p:txBody>
      </p:sp>
      <p:sp>
        <p:nvSpPr>
          <p:cNvPr id="3" name="Content Placeholder 2">
            <a:extLst>
              <a:ext uri="{FF2B5EF4-FFF2-40B4-BE49-F238E27FC236}">
                <a16:creationId xmlns:a16="http://schemas.microsoft.com/office/drawing/2014/main" id="{3442F83C-91B3-4B51-8930-E251E8FE4863}"/>
              </a:ext>
            </a:extLst>
          </p:cNvPr>
          <p:cNvSpPr>
            <a:spLocks noGrp="1"/>
          </p:cNvSpPr>
          <p:nvPr>
            <p:ph idx="1"/>
          </p:nvPr>
        </p:nvSpPr>
        <p:spPr>
          <a:xfrm>
            <a:off x="838200" y="1152939"/>
            <a:ext cx="10515600" cy="5024024"/>
          </a:xfrm>
        </p:spPr>
        <p:txBody>
          <a:bodyPr/>
          <a:lstStyle/>
          <a:p>
            <a:pPr marL="0" indent="0">
              <a:buNone/>
            </a:pPr>
            <a:r>
              <a:rPr lang="en-IN" dirty="0"/>
              <a:t>Using default events queue</a:t>
            </a:r>
          </a:p>
          <a:p>
            <a:pPr marL="0" indent="0">
              <a:buNone/>
            </a:pPr>
            <a:r>
              <a:rPr lang="en-IN" dirty="0"/>
              <a:t>Creating work:</a:t>
            </a:r>
          </a:p>
          <a:p>
            <a:pPr marL="0" indent="0">
              <a:buNone/>
            </a:pPr>
            <a:r>
              <a:rPr lang="en-IN" dirty="0"/>
              <a:t> The first step is actually creating some work to </a:t>
            </a:r>
            <a:r>
              <a:rPr lang="en-IN" dirty="0" err="1"/>
              <a:t>defer.To</a:t>
            </a:r>
            <a:r>
              <a:rPr lang="en-IN" dirty="0"/>
              <a:t> create the structure statically at runtime, use DECLARE_WORK:</a:t>
            </a:r>
          </a:p>
          <a:p>
            <a:pPr marL="0" indent="0">
              <a:buNone/>
            </a:pPr>
            <a:r>
              <a:rPr lang="en-IN" dirty="0"/>
              <a:t>DECLARE_WORK(name, void (*</a:t>
            </a:r>
            <a:r>
              <a:rPr lang="en-IN" dirty="0" err="1"/>
              <a:t>func</a:t>
            </a:r>
            <a:r>
              <a:rPr lang="en-IN" dirty="0"/>
              <a:t>)(void *), void *data);</a:t>
            </a:r>
          </a:p>
          <a:p>
            <a:pPr marL="0" indent="0">
              <a:buNone/>
            </a:pPr>
            <a:endParaRPr lang="en-IN" dirty="0"/>
          </a:p>
          <a:p>
            <a:pPr marL="0" indent="0">
              <a:buNone/>
            </a:pPr>
            <a:r>
              <a:rPr lang="en-IN" dirty="0"/>
              <a:t>Alternatively, you can create work at runtime via a pointer:</a:t>
            </a:r>
          </a:p>
          <a:p>
            <a:pPr marL="0" indent="0">
              <a:buNone/>
            </a:pPr>
            <a:r>
              <a:rPr lang="en-IN" dirty="0"/>
              <a:t>INIT_WORK(struct </a:t>
            </a:r>
            <a:r>
              <a:rPr lang="en-IN" dirty="0" err="1"/>
              <a:t>work_struct</a:t>
            </a:r>
            <a:r>
              <a:rPr lang="en-IN" dirty="0"/>
              <a:t> *work, void (*</a:t>
            </a:r>
            <a:r>
              <a:rPr lang="en-IN" dirty="0" err="1"/>
              <a:t>func</a:t>
            </a:r>
            <a:r>
              <a:rPr lang="en-IN" dirty="0"/>
              <a:t>)(void *), void *data);</a:t>
            </a:r>
          </a:p>
          <a:p>
            <a:pPr marL="0" indent="0">
              <a:buNone/>
            </a:pPr>
            <a:r>
              <a:rPr lang="en-IN" dirty="0"/>
              <a:t>This dynamically initializes the work queue pointed to by work with handler function </a:t>
            </a:r>
            <a:r>
              <a:rPr lang="en-IN" dirty="0" err="1"/>
              <a:t>func</a:t>
            </a:r>
            <a:r>
              <a:rPr lang="en-IN" dirty="0"/>
              <a:t> and argument data.</a:t>
            </a:r>
          </a:p>
        </p:txBody>
      </p:sp>
      <p:sp>
        <p:nvSpPr>
          <p:cNvPr id="4" name="Footer Placeholder 3">
            <a:extLst>
              <a:ext uri="{FF2B5EF4-FFF2-40B4-BE49-F238E27FC236}">
                <a16:creationId xmlns:a16="http://schemas.microsoft.com/office/drawing/2014/main" id="{26B7F826-13D5-47CB-E361-9AAF745C5168}"/>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0938130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77C81-720E-40A9-9524-D425C459EF2C}"/>
              </a:ext>
            </a:extLst>
          </p:cNvPr>
          <p:cNvSpPr>
            <a:spLocks noGrp="1"/>
          </p:cNvSpPr>
          <p:nvPr>
            <p:ph type="title"/>
          </p:nvPr>
        </p:nvSpPr>
        <p:spPr/>
        <p:txBody>
          <a:bodyPr/>
          <a:lstStyle/>
          <a:p>
            <a:r>
              <a:rPr lang="en-IN" dirty="0" err="1"/>
              <a:t>Workqueue</a:t>
            </a:r>
            <a:r>
              <a:rPr lang="en-IN" dirty="0"/>
              <a:t> handler</a:t>
            </a:r>
          </a:p>
        </p:txBody>
      </p:sp>
      <p:sp>
        <p:nvSpPr>
          <p:cNvPr id="3" name="Content Placeholder 2">
            <a:extLst>
              <a:ext uri="{FF2B5EF4-FFF2-40B4-BE49-F238E27FC236}">
                <a16:creationId xmlns:a16="http://schemas.microsoft.com/office/drawing/2014/main" id="{FFF63AC3-C8D6-41B3-B55E-C09E03268E8E}"/>
              </a:ext>
            </a:extLst>
          </p:cNvPr>
          <p:cNvSpPr>
            <a:spLocks noGrp="1"/>
          </p:cNvSpPr>
          <p:nvPr>
            <p:ph idx="1"/>
          </p:nvPr>
        </p:nvSpPr>
        <p:spPr/>
        <p:txBody>
          <a:bodyPr>
            <a:normAutofit/>
          </a:bodyPr>
          <a:lstStyle/>
          <a:p>
            <a:pPr marL="0" indent="0">
              <a:buNone/>
            </a:pPr>
            <a:r>
              <a:rPr lang="en-IN" dirty="0"/>
              <a:t>The prototype for the work queue handler is</a:t>
            </a:r>
          </a:p>
          <a:p>
            <a:r>
              <a:rPr lang="en-IN" dirty="0"/>
              <a:t>void </a:t>
            </a:r>
            <a:r>
              <a:rPr lang="en-IN" dirty="0" err="1"/>
              <a:t>work_handler</a:t>
            </a:r>
            <a:r>
              <a:rPr lang="en-IN" dirty="0"/>
              <a:t>(void *data)</a:t>
            </a:r>
          </a:p>
          <a:p>
            <a:pPr marL="0" indent="0">
              <a:buNone/>
            </a:pPr>
            <a:r>
              <a:rPr lang="en-IN" dirty="0"/>
              <a:t>A worker thread executes this function, and thus, the function runs in process context. </a:t>
            </a:r>
          </a:p>
          <a:p>
            <a:pPr marL="0" indent="0">
              <a:buNone/>
            </a:pPr>
            <a:r>
              <a:rPr lang="en-IN" dirty="0"/>
              <a:t>By default, interrupts are enabled and no locks are held. If needed, the function can sleep.</a:t>
            </a:r>
          </a:p>
          <a:p>
            <a:pPr marL="0" indent="0">
              <a:buNone/>
            </a:pPr>
            <a:r>
              <a:rPr lang="en-IN" dirty="0"/>
              <a:t>Note that, despite running in process context, the work handlers cannot access user-space memory because there is no associated user-space memory map for kernel threads.</a:t>
            </a:r>
          </a:p>
        </p:txBody>
      </p:sp>
      <p:sp>
        <p:nvSpPr>
          <p:cNvPr id="4" name="Footer Placeholder 3">
            <a:extLst>
              <a:ext uri="{FF2B5EF4-FFF2-40B4-BE49-F238E27FC236}">
                <a16:creationId xmlns:a16="http://schemas.microsoft.com/office/drawing/2014/main" id="{2B8E54CD-4426-1DF8-78B7-711F85E7B5E7}"/>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4717623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28E5F-2241-4CA4-9E2F-E6CB11F45D4D}"/>
              </a:ext>
            </a:extLst>
          </p:cNvPr>
          <p:cNvSpPr>
            <a:spLocks noGrp="1"/>
          </p:cNvSpPr>
          <p:nvPr>
            <p:ph type="title"/>
          </p:nvPr>
        </p:nvSpPr>
        <p:spPr/>
        <p:txBody>
          <a:bodyPr/>
          <a:lstStyle/>
          <a:p>
            <a:r>
              <a:rPr lang="en-IN" dirty="0"/>
              <a:t>Scheduling work</a:t>
            </a:r>
          </a:p>
        </p:txBody>
      </p:sp>
      <p:sp>
        <p:nvSpPr>
          <p:cNvPr id="3" name="Content Placeholder 2">
            <a:extLst>
              <a:ext uri="{FF2B5EF4-FFF2-40B4-BE49-F238E27FC236}">
                <a16:creationId xmlns:a16="http://schemas.microsoft.com/office/drawing/2014/main" id="{F5362CB0-2088-4D19-A0CC-5F1023AA6797}"/>
              </a:ext>
            </a:extLst>
          </p:cNvPr>
          <p:cNvSpPr>
            <a:spLocks noGrp="1"/>
          </p:cNvSpPr>
          <p:nvPr>
            <p:ph idx="1"/>
          </p:nvPr>
        </p:nvSpPr>
        <p:spPr/>
        <p:txBody>
          <a:bodyPr/>
          <a:lstStyle/>
          <a:p>
            <a:pPr marL="0" indent="0">
              <a:buNone/>
            </a:pPr>
            <a:r>
              <a:rPr lang="en-IN" dirty="0"/>
              <a:t>To queue a given work’s handler function with the default events worker threads, simply call</a:t>
            </a:r>
          </a:p>
          <a:p>
            <a:r>
              <a:rPr lang="en-IN" dirty="0" err="1"/>
              <a:t>schedule_work</a:t>
            </a:r>
            <a:r>
              <a:rPr lang="en-IN" dirty="0"/>
              <a:t>(&amp;work);</a:t>
            </a:r>
          </a:p>
          <a:p>
            <a:pPr marL="0" indent="0">
              <a:buNone/>
            </a:pPr>
            <a:endParaRPr lang="en-IN" dirty="0"/>
          </a:p>
          <a:p>
            <a:pPr marL="0" indent="0">
              <a:buNone/>
            </a:pPr>
            <a:r>
              <a:rPr lang="en-IN" dirty="0"/>
              <a:t>Sometimes you do not want the work to execute immediately, but instead after some delay. In those cases, you can schedule work to execute at a given time in the future:</a:t>
            </a:r>
          </a:p>
          <a:p>
            <a:pPr marL="0" indent="0">
              <a:buNone/>
            </a:pPr>
            <a:r>
              <a:rPr lang="en-IN" dirty="0" err="1"/>
              <a:t>schedule_delayed_work</a:t>
            </a:r>
            <a:r>
              <a:rPr lang="en-IN" dirty="0"/>
              <a:t>(&amp;work, delay);</a:t>
            </a:r>
          </a:p>
        </p:txBody>
      </p:sp>
      <p:sp>
        <p:nvSpPr>
          <p:cNvPr id="4" name="Footer Placeholder 3">
            <a:extLst>
              <a:ext uri="{FF2B5EF4-FFF2-40B4-BE49-F238E27FC236}">
                <a16:creationId xmlns:a16="http://schemas.microsoft.com/office/drawing/2014/main" id="{271E7D7B-4412-387A-71AC-1A615BBE9303}"/>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5006483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986C-6BAF-4025-898D-07F6572CA145}"/>
              </a:ext>
            </a:extLst>
          </p:cNvPr>
          <p:cNvSpPr>
            <a:spLocks noGrp="1"/>
          </p:cNvSpPr>
          <p:nvPr>
            <p:ph type="title"/>
          </p:nvPr>
        </p:nvSpPr>
        <p:spPr/>
        <p:txBody>
          <a:bodyPr/>
          <a:lstStyle/>
          <a:p>
            <a:r>
              <a:rPr lang="en-IN" dirty="0"/>
              <a:t>To flush </a:t>
            </a:r>
            <a:r>
              <a:rPr lang="en-IN" dirty="0" err="1"/>
              <a:t>workqueue</a:t>
            </a:r>
            <a:r>
              <a:rPr lang="en-IN" dirty="0"/>
              <a:t> (</a:t>
            </a:r>
            <a:r>
              <a:rPr lang="en-IN" dirty="0" err="1"/>
              <a:t>eg</a:t>
            </a:r>
            <a:r>
              <a:rPr lang="en-IN" dirty="0"/>
              <a:t>: unloading)</a:t>
            </a:r>
          </a:p>
        </p:txBody>
      </p:sp>
      <p:sp>
        <p:nvSpPr>
          <p:cNvPr id="3" name="Content Placeholder 2">
            <a:extLst>
              <a:ext uri="{FF2B5EF4-FFF2-40B4-BE49-F238E27FC236}">
                <a16:creationId xmlns:a16="http://schemas.microsoft.com/office/drawing/2014/main" id="{04B565A6-5FBA-47A9-B4DA-64B3B669B016}"/>
              </a:ext>
            </a:extLst>
          </p:cNvPr>
          <p:cNvSpPr>
            <a:spLocks noGrp="1"/>
          </p:cNvSpPr>
          <p:nvPr>
            <p:ph idx="1"/>
          </p:nvPr>
        </p:nvSpPr>
        <p:spPr/>
        <p:txBody>
          <a:bodyPr/>
          <a:lstStyle/>
          <a:p>
            <a:r>
              <a:rPr lang="en-IN" dirty="0"/>
              <a:t>void </a:t>
            </a:r>
            <a:r>
              <a:rPr lang="en-IN" dirty="0" err="1"/>
              <a:t>flush_scheduled_work</a:t>
            </a:r>
            <a:r>
              <a:rPr lang="en-IN" dirty="0"/>
              <a:t>(void);</a:t>
            </a:r>
          </a:p>
          <a:p>
            <a:endParaRPr lang="en-IN" dirty="0"/>
          </a:p>
          <a:p>
            <a:pPr marL="0" indent="0">
              <a:buNone/>
            </a:pPr>
            <a:r>
              <a:rPr lang="en-IN" dirty="0"/>
              <a:t>This function waits until all entries in the queue are executed before returning. While waiting for any pending work to execute, the function sleeps. Therefore, you can call it only from process context.</a:t>
            </a:r>
          </a:p>
          <a:p>
            <a:pPr marL="0" indent="0">
              <a:buNone/>
            </a:pPr>
            <a:endParaRPr lang="en-IN" dirty="0"/>
          </a:p>
          <a:p>
            <a:pPr marL="0" indent="0">
              <a:buNone/>
            </a:pPr>
            <a:r>
              <a:rPr lang="en-IN" dirty="0"/>
              <a:t>To cancel delayed work, call</a:t>
            </a:r>
          </a:p>
          <a:p>
            <a:pPr marL="0" indent="0">
              <a:buNone/>
            </a:pPr>
            <a:r>
              <a:rPr lang="en-IN" dirty="0"/>
              <a:t>int </a:t>
            </a:r>
            <a:r>
              <a:rPr lang="en-IN" dirty="0" err="1"/>
              <a:t>cancel_delayed_work</a:t>
            </a:r>
            <a:r>
              <a:rPr lang="en-IN" dirty="0"/>
              <a:t>(struct </a:t>
            </a:r>
            <a:r>
              <a:rPr lang="en-IN" dirty="0" err="1"/>
              <a:t>work_struct</a:t>
            </a:r>
            <a:r>
              <a:rPr lang="en-IN" dirty="0"/>
              <a:t> *work);</a:t>
            </a:r>
          </a:p>
        </p:txBody>
      </p:sp>
      <p:sp>
        <p:nvSpPr>
          <p:cNvPr id="4" name="Footer Placeholder 3">
            <a:extLst>
              <a:ext uri="{FF2B5EF4-FFF2-40B4-BE49-F238E27FC236}">
                <a16:creationId xmlns:a16="http://schemas.microsoft.com/office/drawing/2014/main" id="{7657DC9B-80EB-B57B-DECA-EFDE18C6ECFC}"/>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1622329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B041F-69AE-43BF-88BA-BE4133713AF0}"/>
              </a:ext>
            </a:extLst>
          </p:cNvPr>
          <p:cNvSpPr>
            <a:spLocks noGrp="1"/>
          </p:cNvSpPr>
          <p:nvPr>
            <p:ph type="title"/>
          </p:nvPr>
        </p:nvSpPr>
        <p:spPr/>
        <p:txBody>
          <a:bodyPr/>
          <a:lstStyle/>
          <a:p>
            <a:r>
              <a:rPr lang="en-IN" dirty="0"/>
              <a:t>Creating new </a:t>
            </a:r>
            <a:r>
              <a:rPr lang="en-IN" dirty="0" err="1"/>
              <a:t>workqueues</a:t>
            </a:r>
            <a:endParaRPr lang="en-IN" dirty="0"/>
          </a:p>
        </p:txBody>
      </p:sp>
      <p:sp>
        <p:nvSpPr>
          <p:cNvPr id="3" name="Content Placeholder 2">
            <a:extLst>
              <a:ext uri="{FF2B5EF4-FFF2-40B4-BE49-F238E27FC236}">
                <a16:creationId xmlns:a16="http://schemas.microsoft.com/office/drawing/2014/main" id="{649E9CEB-D7DC-4C8E-8FD1-C6EFB367F852}"/>
              </a:ext>
            </a:extLst>
          </p:cNvPr>
          <p:cNvSpPr>
            <a:spLocks noGrp="1"/>
          </p:cNvSpPr>
          <p:nvPr>
            <p:ph idx="1"/>
          </p:nvPr>
        </p:nvSpPr>
        <p:spPr>
          <a:xfrm>
            <a:off x="838200" y="1825625"/>
            <a:ext cx="10515600" cy="4919732"/>
          </a:xfrm>
        </p:spPr>
        <p:txBody>
          <a:bodyPr>
            <a:normAutofit lnSpcReduction="10000"/>
          </a:bodyPr>
          <a:lstStyle/>
          <a:p>
            <a:r>
              <a:rPr lang="en-IN" dirty="0"/>
              <a:t>If the default queue is insufficient for your needs, you can create a new work queue and corresponding worker threads.</a:t>
            </a:r>
          </a:p>
          <a:p>
            <a:pPr marL="0" indent="0">
              <a:buNone/>
            </a:pPr>
            <a:r>
              <a:rPr lang="en-IN" dirty="0"/>
              <a:t>struct </a:t>
            </a:r>
            <a:r>
              <a:rPr lang="en-IN" dirty="0" err="1"/>
              <a:t>workqueue_struct</a:t>
            </a:r>
            <a:r>
              <a:rPr lang="en-IN" dirty="0"/>
              <a:t> *</a:t>
            </a:r>
            <a:r>
              <a:rPr lang="en-IN" dirty="0" err="1"/>
              <a:t>create_workqueue</a:t>
            </a:r>
            <a:r>
              <a:rPr lang="en-IN" dirty="0"/>
              <a:t>(</a:t>
            </a:r>
            <a:r>
              <a:rPr lang="en-IN" dirty="0" err="1"/>
              <a:t>const</a:t>
            </a:r>
            <a:r>
              <a:rPr lang="en-IN" dirty="0"/>
              <a:t> char *name);</a:t>
            </a:r>
          </a:p>
          <a:p>
            <a:pPr marL="0" indent="0">
              <a:buNone/>
            </a:pPr>
            <a:endParaRPr lang="en-IN" dirty="0"/>
          </a:p>
          <a:p>
            <a:pPr marL="0" indent="0">
              <a:buNone/>
            </a:pPr>
            <a:r>
              <a:rPr lang="en-IN" dirty="0"/>
              <a:t>following functions are analogous to </a:t>
            </a:r>
            <a:r>
              <a:rPr lang="en-IN" dirty="0" err="1"/>
              <a:t>schedule_work</a:t>
            </a:r>
            <a:r>
              <a:rPr lang="en-IN" dirty="0"/>
              <a:t>() and </a:t>
            </a:r>
            <a:r>
              <a:rPr lang="en-IN" dirty="0" err="1"/>
              <a:t>schedule_delayed_work</a:t>
            </a:r>
            <a:r>
              <a:rPr lang="en-IN" dirty="0"/>
              <a:t>(), except that they work on the given work queue and not the default events queue.</a:t>
            </a:r>
          </a:p>
          <a:p>
            <a:pPr marL="0" indent="0">
              <a:buNone/>
            </a:pPr>
            <a:r>
              <a:rPr lang="en-IN" dirty="0"/>
              <a:t>int </a:t>
            </a:r>
            <a:r>
              <a:rPr lang="en-IN" dirty="0" err="1"/>
              <a:t>queue_work</a:t>
            </a:r>
            <a:r>
              <a:rPr lang="en-IN" dirty="0"/>
              <a:t>(struct </a:t>
            </a:r>
            <a:r>
              <a:rPr lang="en-IN" dirty="0" err="1"/>
              <a:t>workqueue_struct</a:t>
            </a:r>
            <a:r>
              <a:rPr lang="en-IN" dirty="0"/>
              <a:t> *</a:t>
            </a:r>
            <a:r>
              <a:rPr lang="en-IN" dirty="0" err="1"/>
              <a:t>wq</a:t>
            </a:r>
            <a:r>
              <a:rPr lang="en-IN" dirty="0"/>
              <a:t>, struct </a:t>
            </a:r>
            <a:r>
              <a:rPr lang="en-IN" dirty="0" err="1"/>
              <a:t>work_struct</a:t>
            </a:r>
            <a:r>
              <a:rPr lang="en-IN" dirty="0"/>
              <a:t> *work)</a:t>
            </a:r>
          </a:p>
          <a:p>
            <a:pPr marL="0" indent="0">
              <a:buNone/>
            </a:pPr>
            <a:r>
              <a:rPr lang="en-IN" dirty="0"/>
              <a:t>int </a:t>
            </a:r>
            <a:r>
              <a:rPr lang="en-IN" dirty="0" err="1"/>
              <a:t>queue_delayed_work</a:t>
            </a:r>
            <a:r>
              <a:rPr lang="en-IN" dirty="0"/>
              <a:t>(struct </a:t>
            </a:r>
            <a:r>
              <a:rPr lang="en-IN" dirty="0" err="1"/>
              <a:t>workqueue_struct</a:t>
            </a:r>
            <a:r>
              <a:rPr lang="en-IN" dirty="0"/>
              <a:t> *</a:t>
            </a:r>
            <a:r>
              <a:rPr lang="en-IN" dirty="0" err="1"/>
              <a:t>wq</a:t>
            </a:r>
            <a:r>
              <a:rPr lang="en-IN" dirty="0"/>
              <a:t>,</a:t>
            </a:r>
          </a:p>
          <a:p>
            <a:pPr marL="0" indent="0">
              <a:buNone/>
            </a:pPr>
            <a:r>
              <a:rPr lang="en-IN" dirty="0"/>
              <a:t>struct </a:t>
            </a:r>
            <a:r>
              <a:rPr lang="en-IN" dirty="0" err="1"/>
              <a:t>work_struct</a:t>
            </a:r>
            <a:r>
              <a:rPr lang="en-IN" dirty="0"/>
              <a:t> *work, unsigned long delay)</a:t>
            </a:r>
          </a:p>
        </p:txBody>
      </p:sp>
      <p:sp>
        <p:nvSpPr>
          <p:cNvPr id="4" name="Footer Placeholder 3">
            <a:extLst>
              <a:ext uri="{FF2B5EF4-FFF2-40B4-BE49-F238E27FC236}">
                <a16:creationId xmlns:a16="http://schemas.microsoft.com/office/drawing/2014/main" id="{C6BDA65A-865D-B13A-079A-A5F39C39683D}"/>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246168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CAA7-9A0B-43D9-ACAE-1880EEC06389}"/>
              </a:ext>
            </a:extLst>
          </p:cNvPr>
          <p:cNvSpPr>
            <a:spLocks noGrp="1"/>
          </p:cNvSpPr>
          <p:nvPr>
            <p:ph type="title"/>
          </p:nvPr>
        </p:nvSpPr>
        <p:spPr>
          <a:xfrm>
            <a:off x="838200" y="365126"/>
            <a:ext cx="10515600" cy="589032"/>
          </a:xfrm>
        </p:spPr>
        <p:txBody>
          <a:bodyPr>
            <a:normAutofit fontScale="90000"/>
          </a:bodyPr>
          <a:lstStyle/>
          <a:p>
            <a:r>
              <a:rPr lang="en-IN" dirty="0"/>
              <a:t>Interrupt Handlers</a:t>
            </a:r>
          </a:p>
        </p:txBody>
      </p:sp>
      <p:sp>
        <p:nvSpPr>
          <p:cNvPr id="3" name="Content Placeholder 2">
            <a:extLst>
              <a:ext uri="{FF2B5EF4-FFF2-40B4-BE49-F238E27FC236}">
                <a16:creationId xmlns:a16="http://schemas.microsoft.com/office/drawing/2014/main" id="{2EE1839E-155C-485E-B83C-43FD0F65FB7D}"/>
              </a:ext>
            </a:extLst>
          </p:cNvPr>
          <p:cNvSpPr>
            <a:spLocks noGrp="1"/>
          </p:cNvSpPr>
          <p:nvPr>
            <p:ph idx="1"/>
          </p:nvPr>
        </p:nvSpPr>
        <p:spPr>
          <a:xfrm>
            <a:off x="838200" y="1417983"/>
            <a:ext cx="10515600" cy="4758980"/>
          </a:xfrm>
        </p:spPr>
        <p:txBody>
          <a:bodyPr/>
          <a:lstStyle/>
          <a:p>
            <a:pPr algn="l"/>
            <a:r>
              <a:rPr lang="en-IN" sz="2000" b="0" u="none" strike="noStrike" baseline="0" dirty="0">
                <a:latin typeface="Times New Roman" panose="02020603050405020304" pitchFamily="18" charset="0"/>
                <a:cs typeface="Times New Roman" panose="02020603050405020304" pitchFamily="18" charset="0"/>
              </a:rPr>
              <a:t>The function the kernel runs in response to a specific interrupt is called an interrupt handler or interrupt service routine (ISR).</a:t>
            </a:r>
          </a:p>
          <a:p>
            <a:pPr algn="l"/>
            <a:r>
              <a:rPr lang="en-IN" sz="2000" b="0" i="0" u="none" strike="noStrike" baseline="0" dirty="0">
                <a:latin typeface="Times New Roman" panose="02020603050405020304" pitchFamily="18" charset="0"/>
                <a:cs typeface="Times New Roman" panose="02020603050405020304" pitchFamily="18" charset="0"/>
              </a:rPr>
              <a:t>Each device that generates interrupts has an associated interrupt handler</a:t>
            </a:r>
          </a:p>
          <a:p>
            <a:pPr algn="l"/>
            <a:r>
              <a:rPr lang="en-IN" sz="2000" b="0" i="0" u="none" strike="noStrike" baseline="0" dirty="0">
                <a:latin typeface="Times New Roman" panose="02020603050405020304" pitchFamily="18" charset="0"/>
                <a:cs typeface="Times New Roman" panose="02020603050405020304" pitchFamily="18" charset="0"/>
              </a:rPr>
              <a:t>In Linux, interrupt handlers are normal C functions</a:t>
            </a:r>
            <a:endParaRPr lang="en-IN" sz="2000" b="0" u="none" strike="noStrike" baseline="0" dirty="0">
              <a:latin typeface="Times New Roman" panose="02020603050405020304" pitchFamily="18" charset="0"/>
              <a:cs typeface="Times New Roman" panose="02020603050405020304" pitchFamily="18" charset="0"/>
            </a:endParaRPr>
          </a:p>
          <a:p>
            <a:pPr algn="l"/>
            <a:endParaRPr lang="en-IN" dirty="0"/>
          </a:p>
        </p:txBody>
      </p:sp>
      <p:pic>
        <p:nvPicPr>
          <p:cNvPr id="1026" name="Picture 2" descr="Interrupt handling">
            <a:extLst>
              <a:ext uri="{FF2B5EF4-FFF2-40B4-BE49-F238E27FC236}">
                <a16:creationId xmlns:a16="http://schemas.microsoft.com/office/drawing/2014/main" id="{B78EE8F3-7D51-4B5D-9B12-6E15B4CA1B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7739" y="2797175"/>
            <a:ext cx="7924386" cy="4060825"/>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B1C9C94A-1B90-0370-560D-062C3967AE91}"/>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0675345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5B932-295D-428D-9D52-7631AA24FA61}"/>
              </a:ext>
            </a:extLst>
          </p:cNvPr>
          <p:cNvSpPr>
            <a:spLocks noGrp="1"/>
          </p:cNvSpPr>
          <p:nvPr>
            <p:ph type="title"/>
          </p:nvPr>
        </p:nvSpPr>
        <p:spPr>
          <a:xfrm>
            <a:off x="838200" y="365125"/>
            <a:ext cx="10515600" cy="999849"/>
          </a:xfrm>
        </p:spPr>
        <p:txBody>
          <a:bodyPr/>
          <a:lstStyle/>
          <a:p>
            <a:r>
              <a:rPr lang="en-IN" dirty="0"/>
              <a:t>Which </a:t>
            </a:r>
            <a:r>
              <a:rPr lang="en-IN" dirty="0" err="1"/>
              <a:t>bottomhalf</a:t>
            </a:r>
            <a:r>
              <a:rPr lang="en-IN" dirty="0"/>
              <a:t> should I use?</a:t>
            </a:r>
          </a:p>
        </p:txBody>
      </p:sp>
      <p:sp>
        <p:nvSpPr>
          <p:cNvPr id="3" name="Content Placeholder 2">
            <a:extLst>
              <a:ext uri="{FF2B5EF4-FFF2-40B4-BE49-F238E27FC236}">
                <a16:creationId xmlns:a16="http://schemas.microsoft.com/office/drawing/2014/main" id="{E3706AD0-AD58-41BC-BEEB-1F9E8F6F30E7}"/>
              </a:ext>
            </a:extLst>
          </p:cNvPr>
          <p:cNvSpPr>
            <a:spLocks noGrp="1"/>
          </p:cNvSpPr>
          <p:nvPr>
            <p:ph idx="1"/>
          </p:nvPr>
        </p:nvSpPr>
        <p:spPr>
          <a:xfrm>
            <a:off x="838200" y="1364974"/>
            <a:ext cx="10515600" cy="4811989"/>
          </a:xfrm>
        </p:spPr>
        <p:txBody>
          <a:bodyPr/>
          <a:lstStyle/>
          <a:p>
            <a:r>
              <a:rPr lang="en-IN" dirty="0" err="1"/>
              <a:t>Softirqs</a:t>
            </a:r>
            <a:r>
              <a:rPr lang="en-IN" dirty="0"/>
              <a:t> – same type can run simultaneously on multiple CPUs. If code in question is highly threaded like networking, </a:t>
            </a:r>
            <a:r>
              <a:rPr lang="en-IN" dirty="0" err="1"/>
              <a:t>softirq</a:t>
            </a:r>
            <a:r>
              <a:rPr lang="en-IN" dirty="0"/>
              <a:t> is best, They are certainly the fastest alternative for timing critical and high-frequency uses</a:t>
            </a:r>
          </a:p>
          <a:p>
            <a:r>
              <a:rPr lang="en-IN" dirty="0" err="1"/>
              <a:t>Tasklets</a:t>
            </a:r>
            <a:r>
              <a:rPr lang="en-IN" dirty="0"/>
              <a:t> are easier to implement (no concurrency), device drivers usually prefer </a:t>
            </a:r>
            <a:r>
              <a:rPr lang="en-IN" dirty="0" err="1"/>
              <a:t>tasklet</a:t>
            </a:r>
            <a:r>
              <a:rPr lang="en-IN" dirty="0"/>
              <a:t> unless its time critical</a:t>
            </a:r>
          </a:p>
          <a:p>
            <a:r>
              <a:rPr lang="en-IN" dirty="0"/>
              <a:t>If your work need to run in process context, your only choice is </a:t>
            </a:r>
            <a:r>
              <a:rPr lang="en-IN" dirty="0" err="1"/>
              <a:t>workqueue</a:t>
            </a:r>
            <a:r>
              <a:rPr lang="en-IN" dirty="0"/>
              <a:t>. Can sleep. Highest overhead due to kernel threads and context switching. Most preferred.  </a:t>
            </a:r>
          </a:p>
          <a:p>
            <a:endParaRPr lang="en-IN" dirty="0"/>
          </a:p>
        </p:txBody>
      </p:sp>
      <p:sp>
        <p:nvSpPr>
          <p:cNvPr id="4" name="Footer Placeholder 3">
            <a:extLst>
              <a:ext uri="{FF2B5EF4-FFF2-40B4-BE49-F238E27FC236}">
                <a16:creationId xmlns:a16="http://schemas.microsoft.com/office/drawing/2014/main" id="{D711A39B-665D-A9FC-F600-07E736A93DAC}"/>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59974191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C59D-7856-53BA-EFE7-2799C17982E5}"/>
              </a:ext>
            </a:extLst>
          </p:cNvPr>
          <p:cNvSpPr>
            <a:spLocks noGrp="1"/>
          </p:cNvSpPr>
          <p:nvPr>
            <p:ph type="title"/>
          </p:nvPr>
        </p:nvSpPr>
        <p:spPr/>
        <p:txBody>
          <a:bodyPr>
            <a:normAutofit/>
          </a:bodyPr>
          <a:lstStyle/>
          <a:p>
            <a:r>
              <a:rPr lang="en-US" sz="2400" b="0" i="0" u="none" strike="noStrike" baseline="0" dirty="0">
                <a:latin typeface="FranklinGothic-Demi"/>
              </a:rPr>
              <a:t>Locking Between the Bottom Halves</a:t>
            </a:r>
            <a:endParaRPr lang="en-IN" sz="5400" dirty="0"/>
          </a:p>
        </p:txBody>
      </p:sp>
      <p:sp>
        <p:nvSpPr>
          <p:cNvPr id="3" name="Content Placeholder 2">
            <a:extLst>
              <a:ext uri="{FF2B5EF4-FFF2-40B4-BE49-F238E27FC236}">
                <a16:creationId xmlns:a16="http://schemas.microsoft.com/office/drawing/2014/main" id="{E41DFFCB-B284-96E1-7BB9-3F0E9D0BD5C4}"/>
              </a:ext>
            </a:extLst>
          </p:cNvPr>
          <p:cNvSpPr>
            <a:spLocks noGrp="1"/>
          </p:cNvSpPr>
          <p:nvPr>
            <p:ph idx="1"/>
          </p:nvPr>
        </p:nvSpPr>
        <p:spPr/>
        <p:txBody>
          <a:bodyPr>
            <a:normAutofit fontScale="92500"/>
          </a:bodyPr>
          <a:lstStyle/>
          <a:p>
            <a:pPr algn="l"/>
            <a:r>
              <a:rPr lang="en-US" b="0" i="0" u="none" strike="noStrike" baseline="0" dirty="0">
                <a:latin typeface="Bembo" panose="02020502050201020203" pitchFamily="18" charset="0"/>
              </a:rPr>
              <a:t>The same </a:t>
            </a:r>
            <a:r>
              <a:rPr lang="en-US" b="0" i="0" u="none" strike="noStrike" baseline="0" dirty="0" err="1">
                <a:latin typeface="Bembo" panose="02020502050201020203" pitchFamily="18" charset="0"/>
              </a:rPr>
              <a:t>tasklet</a:t>
            </a:r>
            <a:r>
              <a:rPr lang="en-US" b="0" i="0" u="none" strike="noStrike" baseline="0" dirty="0">
                <a:latin typeface="Bembo" panose="02020502050201020203" pitchFamily="18" charset="0"/>
              </a:rPr>
              <a:t> will not run concurrently, even on two different processors. This means you do not have to worry about intra-</a:t>
            </a:r>
            <a:r>
              <a:rPr lang="en-US" b="0" i="0" u="none" strike="noStrike" baseline="0" dirty="0" err="1">
                <a:latin typeface="Bembo" panose="02020502050201020203" pitchFamily="18" charset="0"/>
              </a:rPr>
              <a:t>tasklet</a:t>
            </a:r>
            <a:r>
              <a:rPr lang="en-US" b="0" i="0" u="none" strike="noStrike" baseline="0" dirty="0">
                <a:latin typeface="Bembo" panose="02020502050201020203" pitchFamily="18" charset="0"/>
              </a:rPr>
              <a:t> concurrency issues.</a:t>
            </a:r>
          </a:p>
          <a:p>
            <a:pPr algn="l"/>
            <a:r>
              <a:rPr lang="en-US" b="0" i="0" u="none" strike="noStrike" baseline="0" dirty="0">
                <a:latin typeface="Bembo" panose="02020502050201020203" pitchFamily="18" charset="0"/>
              </a:rPr>
              <a:t>Because </a:t>
            </a:r>
            <a:r>
              <a:rPr lang="en-US" b="0" i="0" u="none" strike="noStrike" baseline="0" dirty="0" err="1">
                <a:latin typeface="Bembo" panose="02020502050201020203" pitchFamily="18" charset="0"/>
              </a:rPr>
              <a:t>softirqs</a:t>
            </a:r>
            <a:r>
              <a:rPr lang="en-US" b="0" i="0" u="none" strike="noStrike" baseline="0" dirty="0">
                <a:latin typeface="Bembo" panose="02020502050201020203" pitchFamily="18" charset="0"/>
              </a:rPr>
              <a:t> provide no serialization, (even two instances of the same </a:t>
            </a:r>
            <a:r>
              <a:rPr lang="en-US" b="0" i="0" u="none" strike="noStrike" baseline="0" dirty="0" err="1">
                <a:latin typeface="Bembo" panose="02020502050201020203" pitchFamily="18" charset="0"/>
              </a:rPr>
              <a:t>softirq</a:t>
            </a:r>
            <a:r>
              <a:rPr lang="en-US" b="0" i="0" u="none" strike="noStrike" baseline="0" dirty="0">
                <a:latin typeface="Bembo" panose="02020502050201020203" pitchFamily="18" charset="0"/>
              </a:rPr>
              <a:t> might run simultaneously), all shared data needs an appropriate lock.</a:t>
            </a:r>
          </a:p>
          <a:p>
            <a:pPr algn="l"/>
            <a:r>
              <a:rPr lang="en-US" b="0" i="0" u="none" strike="noStrike" baseline="0" dirty="0">
                <a:latin typeface="Bembo" panose="02020502050201020203" pitchFamily="18" charset="0"/>
              </a:rPr>
              <a:t>If process context code and a bottom half share data, you need to disable bottom-half processing and obtain a lock before accessing the data.</a:t>
            </a:r>
          </a:p>
          <a:p>
            <a:pPr algn="l"/>
            <a:r>
              <a:rPr lang="en-US" b="0" i="0" u="none" strike="noStrike" baseline="0" dirty="0">
                <a:latin typeface="Bembo" panose="02020502050201020203" pitchFamily="18" charset="0"/>
              </a:rPr>
              <a:t>If interrupt context code and a bottom half share data, you need to disable interrupts and obtain a lock before accessing the data.</a:t>
            </a:r>
          </a:p>
          <a:p>
            <a:pPr algn="l"/>
            <a:r>
              <a:rPr lang="en-US" b="0" i="0" u="none" strike="noStrike" baseline="0" dirty="0">
                <a:latin typeface="Bembo" panose="02020502050201020203" pitchFamily="18" charset="0"/>
              </a:rPr>
              <a:t>Any shared data in a work queue requires locking, too.</a:t>
            </a:r>
            <a:endParaRPr lang="en-IN" sz="4000" dirty="0"/>
          </a:p>
        </p:txBody>
      </p:sp>
      <p:sp>
        <p:nvSpPr>
          <p:cNvPr id="4" name="Footer Placeholder 3">
            <a:extLst>
              <a:ext uri="{FF2B5EF4-FFF2-40B4-BE49-F238E27FC236}">
                <a16:creationId xmlns:a16="http://schemas.microsoft.com/office/drawing/2014/main" id="{31233C78-9970-C2F5-73BC-4BB2D018B3F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0574764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D742C-746F-CD1E-E756-D1F2FF8454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3342FF-439A-E268-D3AA-214E1BB32F0D}"/>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E254FCED-0C31-E176-D0AF-56A9F56D4901}"/>
              </a:ext>
            </a:extLst>
          </p:cNvPr>
          <p:cNvSpPr>
            <a:spLocks noGrp="1"/>
          </p:cNvSpPr>
          <p:nvPr>
            <p:ph type="ftr" sz="quarter" idx="11"/>
          </p:nvPr>
        </p:nvSpPr>
        <p:spPr/>
        <p:txBody>
          <a:bodyPr/>
          <a:lstStyle/>
          <a:p>
            <a:r>
              <a:rPr lang="en-US"/>
              <a:t>All images are from internet</a:t>
            </a:r>
            <a:endParaRPr lang="en-IN"/>
          </a:p>
        </p:txBody>
      </p:sp>
      <p:pic>
        <p:nvPicPr>
          <p:cNvPr id="6" name="Picture 5">
            <a:extLst>
              <a:ext uri="{FF2B5EF4-FFF2-40B4-BE49-F238E27FC236}">
                <a16:creationId xmlns:a16="http://schemas.microsoft.com/office/drawing/2014/main" id="{EC4994DA-7D12-EC5A-2246-753C60A10765}"/>
              </a:ext>
            </a:extLst>
          </p:cNvPr>
          <p:cNvPicPr>
            <a:picLocks noChangeAspect="1"/>
          </p:cNvPicPr>
          <p:nvPr/>
        </p:nvPicPr>
        <p:blipFill>
          <a:blip r:embed="rId2"/>
          <a:stretch>
            <a:fillRect/>
          </a:stretch>
        </p:blipFill>
        <p:spPr>
          <a:xfrm>
            <a:off x="838200" y="1870075"/>
            <a:ext cx="9893272" cy="2753683"/>
          </a:xfrm>
          <a:prstGeom prst="rect">
            <a:avLst/>
          </a:prstGeom>
        </p:spPr>
      </p:pic>
    </p:spTree>
    <p:extLst>
      <p:ext uri="{BB962C8B-B14F-4D97-AF65-F5344CB8AC3E}">
        <p14:creationId xmlns:p14="http://schemas.microsoft.com/office/powerpoint/2010/main" val="2705447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C4D27-7CBD-135E-EDAF-CA9B9A3736E4}"/>
              </a:ext>
            </a:extLst>
          </p:cNvPr>
          <p:cNvSpPr>
            <a:spLocks noGrp="1"/>
          </p:cNvSpPr>
          <p:nvPr>
            <p:ph type="title"/>
          </p:nvPr>
        </p:nvSpPr>
        <p:spPr/>
        <p:txBody>
          <a:bodyPr/>
          <a:lstStyle/>
          <a:p>
            <a:r>
              <a:rPr lang="en-IN" dirty="0"/>
              <a:t>Extra reading</a:t>
            </a:r>
          </a:p>
        </p:txBody>
      </p:sp>
      <p:sp>
        <p:nvSpPr>
          <p:cNvPr id="3" name="Content Placeholder 2">
            <a:extLst>
              <a:ext uri="{FF2B5EF4-FFF2-40B4-BE49-F238E27FC236}">
                <a16:creationId xmlns:a16="http://schemas.microsoft.com/office/drawing/2014/main" id="{A2DCF129-E6B7-862F-53AA-4B2615AD8842}"/>
              </a:ext>
            </a:extLst>
          </p:cNvPr>
          <p:cNvSpPr>
            <a:spLocks noGrp="1"/>
          </p:cNvSpPr>
          <p:nvPr>
            <p:ph idx="1"/>
          </p:nvPr>
        </p:nvSpPr>
        <p:spPr/>
        <p:txBody>
          <a:bodyPr/>
          <a:lstStyle/>
          <a:p>
            <a:endParaRPr lang="en-IN"/>
          </a:p>
        </p:txBody>
      </p:sp>
      <p:sp>
        <p:nvSpPr>
          <p:cNvPr id="4" name="Footer Placeholder 3">
            <a:extLst>
              <a:ext uri="{FF2B5EF4-FFF2-40B4-BE49-F238E27FC236}">
                <a16:creationId xmlns:a16="http://schemas.microsoft.com/office/drawing/2014/main" id="{B81F9281-9359-7427-65CA-5E99CFFC7B91}"/>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8274200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EB951-4D7D-90FD-A2E4-E10E70F68CEC}"/>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01CBB3F5-244E-40D9-21A7-C38CA180B188}"/>
              </a:ext>
            </a:extLst>
          </p:cNvPr>
          <p:cNvSpPr>
            <a:spLocks noGrp="1"/>
          </p:cNvSpPr>
          <p:nvPr>
            <p:ph idx="1"/>
          </p:nvPr>
        </p:nvSpPr>
        <p:spPr/>
        <p:txBody>
          <a:bodyPr/>
          <a:lstStyle/>
          <a:p>
            <a:endParaRPr lang="en-IN" dirty="0"/>
          </a:p>
        </p:txBody>
      </p:sp>
      <p:sp>
        <p:nvSpPr>
          <p:cNvPr id="4" name="AutoShape 2">
            <a:extLst>
              <a:ext uri="{FF2B5EF4-FFF2-40B4-BE49-F238E27FC236}">
                <a16:creationId xmlns:a16="http://schemas.microsoft.com/office/drawing/2014/main" id="{87F4B1C6-7CBA-F2B0-C421-7FF8BA1159D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4">
            <a:extLst>
              <a:ext uri="{FF2B5EF4-FFF2-40B4-BE49-F238E27FC236}">
                <a16:creationId xmlns:a16="http://schemas.microsoft.com/office/drawing/2014/main" id="{C7AD72D6-4555-1566-34A6-0FBBFBCCE8F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a:extLst>
              <a:ext uri="{FF2B5EF4-FFF2-40B4-BE49-F238E27FC236}">
                <a16:creationId xmlns:a16="http://schemas.microsoft.com/office/drawing/2014/main" id="{AC56FA2F-6D24-0EE0-54EF-CE292106F61D}"/>
              </a:ext>
            </a:extLst>
          </p:cNvPr>
          <p:cNvPicPr>
            <a:picLocks noChangeAspect="1"/>
          </p:cNvPicPr>
          <p:nvPr/>
        </p:nvPicPr>
        <p:blipFill>
          <a:blip r:embed="rId2"/>
          <a:stretch>
            <a:fillRect/>
          </a:stretch>
        </p:blipFill>
        <p:spPr>
          <a:xfrm>
            <a:off x="1421764" y="563562"/>
            <a:ext cx="8169275" cy="6241542"/>
          </a:xfrm>
          <a:prstGeom prst="rect">
            <a:avLst/>
          </a:prstGeom>
        </p:spPr>
      </p:pic>
      <p:sp>
        <p:nvSpPr>
          <p:cNvPr id="5" name="Footer Placeholder 4">
            <a:extLst>
              <a:ext uri="{FF2B5EF4-FFF2-40B4-BE49-F238E27FC236}">
                <a16:creationId xmlns:a16="http://schemas.microsoft.com/office/drawing/2014/main" id="{84F7DE4E-5FB3-0A07-F941-93A613B7B51F}"/>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667785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066C7-02C8-352C-AB46-32AD6FA755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CC1E460-450F-9EA3-96A0-4DA2271E7361}"/>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BD485646-99E7-89F0-0CD7-DD96B2B7D822}"/>
              </a:ext>
            </a:extLst>
          </p:cNvPr>
          <p:cNvPicPr>
            <a:picLocks noChangeAspect="1"/>
          </p:cNvPicPr>
          <p:nvPr/>
        </p:nvPicPr>
        <p:blipFill>
          <a:blip r:embed="rId2"/>
          <a:stretch>
            <a:fillRect/>
          </a:stretch>
        </p:blipFill>
        <p:spPr>
          <a:xfrm>
            <a:off x="2736532" y="365125"/>
            <a:ext cx="7494588" cy="5630785"/>
          </a:xfrm>
          <a:prstGeom prst="rect">
            <a:avLst/>
          </a:prstGeom>
        </p:spPr>
      </p:pic>
      <p:sp>
        <p:nvSpPr>
          <p:cNvPr id="5" name="Footer Placeholder 4">
            <a:extLst>
              <a:ext uri="{FF2B5EF4-FFF2-40B4-BE49-F238E27FC236}">
                <a16:creationId xmlns:a16="http://schemas.microsoft.com/office/drawing/2014/main" id="{7E61845E-D528-0ADD-C125-173992BC21CF}"/>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532716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FD38D-0D7F-9641-EDD4-3FDB9F9648C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1784357-8AEF-AEAE-65D0-BE8DE620E145}"/>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95FBB874-8633-45EC-C5E3-50CCC73D474F}"/>
              </a:ext>
            </a:extLst>
          </p:cNvPr>
          <p:cNvPicPr>
            <a:picLocks noChangeAspect="1"/>
          </p:cNvPicPr>
          <p:nvPr/>
        </p:nvPicPr>
        <p:blipFill>
          <a:blip r:embed="rId2"/>
          <a:stretch>
            <a:fillRect/>
          </a:stretch>
        </p:blipFill>
        <p:spPr>
          <a:xfrm>
            <a:off x="1166494" y="284797"/>
            <a:ext cx="8190865" cy="5973073"/>
          </a:xfrm>
          <a:prstGeom prst="rect">
            <a:avLst/>
          </a:prstGeom>
        </p:spPr>
      </p:pic>
      <p:sp>
        <p:nvSpPr>
          <p:cNvPr id="5" name="Footer Placeholder 4">
            <a:extLst>
              <a:ext uri="{FF2B5EF4-FFF2-40B4-BE49-F238E27FC236}">
                <a16:creationId xmlns:a16="http://schemas.microsoft.com/office/drawing/2014/main" id="{5135F525-20DB-5F78-2AE9-F4D0D1C19EE2}"/>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7155430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0BDB2-1042-6A62-22E4-FC1174DD71B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A6ED722-765C-6DD2-341D-65B78C8B8D35}"/>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10644AA2-2017-8ABD-39F4-2942A0D2E537}"/>
              </a:ext>
            </a:extLst>
          </p:cNvPr>
          <p:cNvPicPr>
            <a:picLocks noChangeAspect="1"/>
          </p:cNvPicPr>
          <p:nvPr/>
        </p:nvPicPr>
        <p:blipFill>
          <a:blip r:embed="rId2"/>
          <a:stretch>
            <a:fillRect/>
          </a:stretch>
        </p:blipFill>
        <p:spPr>
          <a:xfrm>
            <a:off x="1781174" y="583564"/>
            <a:ext cx="8053705" cy="5812221"/>
          </a:xfrm>
          <a:prstGeom prst="rect">
            <a:avLst/>
          </a:prstGeom>
        </p:spPr>
      </p:pic>
      <p:sp>
        <p:nvSpPr>
          <p:cNvPr id="5" name="Footer Placeholder 4">
            <a:extLst>
              <a:ext uri="{FF2B5EF4-FFF2-40B4-BE49-F238E27FC236}">
                <a16:creationId xmlns:a16="http://schemas.microsoft.com/office/drawing/2014/main" id="{F50F83DF-FADD-DA90-A6C7-29281F7F879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6092343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6D119-AE5A-5399-E6AB-0B75808E86F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7E57C01-BC7B-DD1C-BBDB-11D8072E2DA9}"/>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4C2C1D8-9F70-9BEE-D3D4-C3B7E6632A6C}"/>
              </a:ext>
            </a:extLst>
          </p:cNvPr>
          <p:cNvPicPr>
            <a:picLocks noChangeAspect="1"/>
          </p:cNvPicPr>
          <p:nvPr/>
        </p:nvPicPr>
        <p:blipFill>
          <a:blip r:embed="rId2"/>
          <a:stretch>
            <a:fillRect/>
          </a:stretch>
        </p:blipFill>
        <p:spPr>
          <a:xfrm>
            <a:off x="1054417" y="681036"/>
            <a:ext cx="8211503" cy="5749383"/>
          </a:xfrm>
          <a:prstGeom prst="rect">
            <a:avLst/>
          </a:prstGeom>
        </p:spPr>
      </p:pic>
      <p:sp>
        <p:nvSpPr>
          <p:cNvPr id="5" name="Footer Placeholder 4">
            <a:extLst>
              <a:ext uri="{FF2B5EF4-FFF2-40B4-BE49-F238E27FC236}">
                <a16:creationId xmlns:a16="http://schemas.microsoft.com/office/drawing/2014/main" id="{F385D47A-8C5D-749B-284B-9C25BF3E41A7}"/>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2067396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83386-1933-A742-2AA1-D5763E5A87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071AF40-4F9C-C385-3B50-443D21039EBC}"/>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8CD9D2A3-5837-B519-4FC8-7F4CC0816BA4}"/>
              </a:ext>
            </a:extLst>
          </p:cNvPr>
          <p:cNvPicPr>
            <a:picLocks noChangeAspect="1"/>
          </p:cNvPicPr>
          <p:nvPr/>
        </p:nvPicPr>
        <p:blipFill>
          <a:blip r:embed="rId2"/>
          <a:stretch>
            <a:fillRect/>
          </a:stretch>
        </p:blipFill>
        <p:spPr>
          <a:xfrm>
            <a:off x="1399857" y="365125"/>
            <a:ext cx="8709343" cy="6380264"/>
          </a:xfrm>
          <a:prstGeom prst="rect">
            <a:avLst/>
          </a:prstGeom>
        </p:spPr>
      </p:pic>
      <p:sp>
        <p:nvSpPr>
          <p:cNvPr id="5" name="Footer Placeholder 4">
            <a:extLst>
              <a:ext uri="{FF2B5EF4-FFF2-40B4-BE49-F238E27FC236}">
                <a16:creationId xmlns:a16="http://schemas.microsoft.com/office/drawing/2014/main" id="{D9775A07-DB6A-27CE-E9CF-9A4D5746119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81145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4A42D-D9B5-4A6D-826A-780F605CE6D6}"/>
              </a:ext>
            </a:extLst>
          </p:cNvPr>
          <p:cNvSpPr>
            <a:spLocks noGrp="1"/>
          </p:cNvSpPr>
          <p:nvPr>
            <p:ph type="title"/>
          </p:nvPr>
        </p:nvSpPr>
        <p:spPr>
          <a:xfrm>
            <a:off x="838200" y="365125"/>
            <a:ext cx="10515600" cy="422275"/>
          </a:xfrm>
        </p:spPr>
        <p:txBody>
          <a:bodyPr>
            <a:normAutofit fontScale="90000"/>
          </a:bodyPr>
          <a:lstStyle/>
          <a:p>
            <a:r>
              <a:rPr lang="en-IN" dirty="0"/>
              <a:t>Interrupt handlers</a:t>
            </a:r>
          </a:p>
        </p:txBody>
      </p:sp>
      <p:sp>
        <p:nvSpPr>
          <p:cNvPr id="3" name="Content Placeholder 2">
            <a:extLst>
              <a:ext uri="{FF2B5EF4-FFF2-40B4-BE49-F238E27FC236}">
                <a16:creationId xmlns:a16="http://schemas.microsoft.com/office/drawing/2014/main" id="{9422043F-53E1-480A-A7AF-4909E37CB8A5}"/>
              </a:ext>
            </a:extLst>
          </p:cNvPr>
          <p:cNvSpPr>
            <a:spLocks noGrp="1"/>
          </p:cNvSpPr>
          <p:nvPr>
            <p:ph idx="1"/>
          </p:nvPr>
        </p:nvSpPr>
        <p:spPr>
          <a:xfrm>
            <a:off x="838200" y="990600"/>
            <a:ext cx="10515600" cy="5186363"/>
          </a:xfrm>
        </p:spPr>
        <p:txBody>
          <a:bodyPr>
            <a:normAutofit/>
          </a:bodyPr>
          <a:lstStyle/>
          <a:p>
            <a:r>
              <a:rPr lang="en-IN" sz="2400" dirty="0">
                <a:latin typeface="Times New Roman" panose="02020603050405020304" pitchFamily="18" charset="0"/>
                <a:cs typeface="Times New Roman" panose="02020603050405020304" pitchFamily="18" charset="0"/>
              </a:rPr>
              <a:t>Kernel invokes interrupt handlers in a special context called interrupt context.</a:t>
            </a:r>
          </a:p>
          <a:p>
            <a:pPr algn="l"/>
            <a:r>
              <a:rPr lang="en-IN" sz="2400" b="0" i="0" u="none" strike="noStrike" baseline="0" dirty="0">
                <a:latin typeface="Times New Roman" panose="02020603050405020304" pitchFamily="18" charset="0"/>
                <a:cs typeface="Times New Roman" panose="02020603050405020304" pitchFamily="18" charset="0"/>
              </a:rPr>
              <a:t>This special context is occasionally called </a:t>
            </a:r>
            <a:r>
              <a:rPr lang="en-IN" sz="2400" b="0" i="1" u="none" strike="noStrike" baseline="0" dirty="0">
                <a:latin typeface="Times New Roman" panose="02020603050405020304" pitchFamily="18" charset="0"/>
                <a:cs typeface="Times New Roman" panose="02020603050405020304" pitchFamily="18" charset="0"/>
              </a:rPr>
              <a:t>atomic context </a:t>
            </a:r>
            <a:r>
              <a:rPr lang="en-IN" sz="2400" b="0" i="0" u="none" strike="noStrike" baseline="0" dirty="0">
                <a:latin typeface="Times New Roman" panose="02020603050405020304" pitchFamily="18" charset="0"/>
                <a:cs typeface="Times New Roman" panose="02020603050405020304" pitchFamily="18" charset="0"/>
              </a:rPr>
              <a:t>because, as we shall see, code executing in this context is unable to block. In this book, we will use the term interrupt context.</a:t>
            </a:r>
          </a:p>
          <a:p>
            <a:pPr algn="l"/>
            <a:r>
              <a:rPr lang="en-IN" sz="2400" dirty="0">
                <a:latin typeface="Times New Roman" panose="02020603050405020304" pitchFamily="18" charset="0"/>
                <a:cs typeface="Times New Roman" panose="02020603050405020304" pitchFamily="18" charset="0"/>
              </a:rPr>
              <a:t>Interrupt handlers acknowledge the hardware and handles the interrupt quickly</a:t>
            </a:r>
          </a:p>
          <a:p>
            <a:pPr algn="l"/>
            <a:endParaRPr lang="en-IN" sz="2400" dirty="0">
              <a:latin typeface="Times New Roman" panose="02020603050405020304" pitchFamily="18" charset="0"/>
              <a:cs typeface="Times New Roman" panose="02020603050405020304" pitchFamily="18" charset="0"/>
            </a:endParaRPr>
          </a:p>
        </p:txBody>
      </p:sp>
      <p:pic>
        <p:nvPicPr>
          <p:cNvPr id="2050" name="Picture 2" descr="Interrupt Controller, Handler, Registers, ISR - service routine, VICs  vectored int controllers.">
            <a:extLst>
              <a:ext uri="{FF2B5EF4-FFF2-40B4-BE49-F238E27FC236}">
                <a16:creationId xmlns:a16="http://schemas.microsoft.com/office/drawing/2014/main" id="{976811DF-1BD0-4F88-B4C5-071C93D939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338" y="3429000"/>
            <a:ext cx="5800725" cy="2228850"/>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32A9F843-23EF-F859-B5CF-C20924E59141}"/>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3159798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41D6-0870-F35F-C8A5-EF91FE9EA76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A76BEF-6D2D-2114-D865-D39E7A7029B7}"/>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DC6109BA-092E-385F-FCC8-CCE6546044B9}"/>
              </a:ext>
            </a:extLst>
          </p:cNvPr>
          <p:cNvPicPr>
            <a:picLocks noChangeAspect="1"/>
          </p:cNvPicPr>
          <p:nvPr/>
        </p:nvPicPr>
        <p:blipFill>
          <a:blip r:embed="rId2"/>
          <a:stretch>
            <a:fillRect/>
          </a:stretch>
        </p:blipFill>
        <p:spPr>
          <a:xfrm>
            <a:off x="1587500" y="365125"/>
            <a:ext cx="8196580" cy="5947843"/>
          </a:xfrm>
          <a:prstGeom prst="rect">
            <a:avLst/>
          </a:prstGeom>
        </p:spPr>
      </p:pic>
      <p:sp>
        <p:nvSpPr>
          <p:cNvPr id="5" name="Footer Placeholder 4">
            <a:extLst>
              <a:ext uri="{FF2B5EF4-FFF2-40B4-BE49-F238E27FC236}">
                <a16:creationId xmlns:a16="http://schemas.microsoft.com/office/drawing/2014/main" id="{F81C1FFA-68BF-3772-F91F-2378B8BA9FE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42167103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66BA-DF36-275C-FA0F-E894476B362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5E212A-2085-278D-70C0-1B95108117F1}"/>
              </a:ext>
            </a:extLst>
          </p:cNvPr>
          <p:cNvSpPr>
            <a:spLocks noGrp="1"/>
          </p:cNvSpPr>
          <p:nvPr>
            <p:ph idx="1"/>
          </p:nvPr>
        </p:nvSpPr>
        <p:spPr/>
        <p:txBody>
          <a:bodyPr/>
          <a:lstStyle/>
          <a:p>
            <a:endParaRPr lang="en-IN"/>
          </a:p>
        </p:txBody>
      </p:sp>
      <p:sp>
        <p:nvSpPr>
          <p:cNvPr id="4" name="AutoShape 2">
            <a:extLst>
              <a:ext uri="{FF2B5EF4-FFF2-40B4-BE49-F238E27FC236}">
                <a16:creationId xmlns:a16="http://schemas.microsoft.com/office/drawing/2014/main" id="{86A458A7-8A33-92DE-0899-19A2D970EDD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047E5163-67D7-E23A-AB1F-4A37AD1CBF68}"/>
              </a:ext>
            </a:extLst>
          </p:cNvPr>
          <p:cNvPicPr>
            <a:picLocks noChangeAspect="1"/>
          </p:cNvPicPr>
          <p:nvPr/>
        </p:nvPicPr>
        <p:blipFill>
          <a:blip r:embed="rId2"/>
          <a:stretch>
            <a:fillRect/>
          </a:stretch>
        </p:blipFill>
        <p:spPr>
          <a:xfrm>
            <a:off x="1651634" y="775335"/>
            <a:ext cx="7563485" cy="5628048"/>
          </a:xfrm>
          <a:prstGeom prst="rect">
            <a:avLst/>
          </a:prstGeom>
        </p:spPr>
      </p:pic>
      <p:sp>
        <p:nvSpPr>
          <p:cNvPr id="6" name="Footer Placeholder 5">
            <a:extLst>
              <a:ext uri="{FF2B5EF4-FFF2-40B4-BE49-F238E27FC236}">
                <a16:creationId xmlns:a16="http://schemas.microsoft.com/office/drawing/2014/main" id="{CD481F41-0406-097F-D7D8-3699CFBDF57C}"/>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29114085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FECB-16BE-6924-1F07-201BCD6B43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989F178-174A-64A5-0846-CB1A77189E10}"/>
              </a:ext>
            </a:extLst>
          </p:cNvPr>
          <p:cNvSpPr>
            <a:spLocks noGrp="1"/>
          </p:cNvSpPr>
          <p:nvPr>
            <p:ph idx="1"/>
          </p:nvPr>
        </p:nvSpPr>
        <p:spPr/>
        <p:txBody>
          <a:bodyPr/>
          <a:lstStyle/>
          <a:p>
            <a:endParaRPr lang="en-IN"/>
          </a:p>
        </p:txBody>
      </p:sp>
      <p:sp>
        <p:nvSpPr>
          <p:cNvPr id="4" name="AutoShape 2">
            <a:extLst>
              <a:ext uri="{FF2B5EF4-FFF2-40B4-BE49-F238E27FC236}">
                <a16:creationId xmlns:a16="http://schemas.microsoft.com/office/drawing/2014/main" id="{1FB342FC-AF20-BD12-0739-3EC4EB243D1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D43F15A4-71A2-F404-DAC3-25F85FFFC0CE}"/>
              </a:ext>
            </a:extLst>
          </p:cNvPr>
          <p:cNvPicPr>
            <a:picLocks noChangeAspect="1"/>
          </p:cNvPicPr>
          <p:nvPr/>
        </p:nvPicPr>
        <p:blipFill>
          <a:blip r:embed="rId2"/>
          <a:stretch>
            <a:fillRect/>
          </a:stretch>
        </p:blipFill>
        <p:spPr>
          <a:xfrm>
            <a:off x="2468244" y="628331"/>
            <a:ext cx="8057515" cy="5850341"/>
          </a:xfrm>
          <a:prstGeom prst="rect">
            <a:avLst/>
          </a:prstGeom>
        </p:spPr>
      </p:pic>
      <p:sp>
        <p:nvSpPr>
          <p:cNvPr id="6" name="Footer Placeholder 5">
            <a:extLst>
              <a:ext uri="{FF2B5EF4-FFF2-40B4-BE49-F238E27FC236}">
                <a16:creationId xmlns:a16="http://schemas.microsoft.com/office/drawing/2014/main" id="{C8ED9F31-5083-7465-A9D9-E6E8C957C280}"/>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2749479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28125-9262-2BCC-7335-4A5264F307B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6418A9-491E-B695-7369-DD8CCD4F029A}"/>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E1605DEA-66D8-ED6E-0AFE-48D4DAF38A7A}"/>
              </a:ext>
            </a:extLst>
          </p:cNvPr>
          <p:cNvPicPr>
            <a:picLocks noChangeAspect="1"/>
          </p:cNvPicPr>
          <p:nvPr/>
        </p:nvPicPr>
        <p:blipFill>
          <a:blip r:embed="rId2"/>
          <a:stretch>
            <a:fillRect/>
          </a:stretch>
        </p:blipFill>
        <p:spPr>
          <a:xfrm>
            <a:off x="848360" y="681036"/>
            <a:ext cx="10744200" cy="5384483"/>
          </a:xfrm>
          <a:prstGeom prst="rect">
            <a:avLst/>
          </a:prstGeom>
        </p:spPr>
      </p:pic>
      <p:sp>
        <p:nvSpPr>
          <p:cNvPr id="5" name="Footer Placeholder 4">
            <a:extLst>
              <a:ext uri="{FF2B5EF4-FFF2-40B4-BE49-F238E27FC236}">
                <a16:creationId xmlns:a16="http://schemas.microsoft.com/office/drawing/2014/main" id="{F9A018FB-A5A2-828B-CC5E-0EF9152F505F}"/>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0912348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7A358-AE12-7108-B1B3-5A87AE0E1F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89950A-BA97-AC5D-5D99-76AB81D35218}"/>
              </a:ext>
            </a:extLst>
          </p:cNvPr>
          <p:cNvSpPr>
            <a:spLocks noGrp="1"/>
          </p:cNvSpPr>
          <p:nvPr>
            <p:ph idx="1"/>
          </p:nvPr>
        </p:nvSpPr>
        <p:spPr/>
        <p:txBody>
          <a:bodyPr/>
          <a:lstStyle/>
          <a:p>
            <a:endParaRPr lang="en-IN"/>
          </a:p>
        </p:txBody>
      </p:sp>
      <p:sp>
        <p:nvSpPr>
          <p:cNvPr id="4" name="AutoShape 2">
            <a:extLst>
              <a:ext uri="{FF2B5EF4-FFF2-40B4-BE49-F238E27FC236}">
                <a16:creationId xmlns:a16="http://schemas.microsoft.com/office/drawing/2014/main" id="{5E57D36D-3094-9710-5BD8-41675D125268}"/>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C72B5029-58E8-5854-48FE-D45C982C80AA}"/>
              </a:ext>
            </a:extLst>
          </p:cNvPr>
          <p:cNvPicPr>
            <a:picLocks noChangeAspect="1"/>
          </p:cNvPicPr>
          <p:nvPr/>
        </p:nvPicPr>
        <p:blipFill>
          <a:blip r:embed="rId2"/>
          <a:stretch>
            <a:fillRect/>
          </a:stretch>
        </p:blipFill>
        <p:spPr>
          <a:xfrm>
            <a:off x="1490662" y="1090612"/>
            <a:ext cx="9210675" cy="4676775"/>
          </a:xfrm>
          <a:prstGeom prst="rect">
            <a:avLst/>
          </a:prstGeom>
        </p:spPr>
      </p:pic>
      <p:sp>
        <p:nvSpPr>
          <p:cNvPr id="6" name="Footer Placeholder 5">
            <a:extLst>
              <a:ext uri="{FF2B5EF4-FFF2-40B4-BE49-F238E27FC236}">
                <a16:creationId xmlns:a16="http://schemas.microsoft.com/office/drawing/2014/main" id="{4CEEB0EB-952D-5A19-F9FB-BF6203E6B93E}"/>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362982689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0D0B1-3443-71A0-28D3-FE08FC4C65E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374BCF1-2E74-251F-EEA8-9369D8C8C27C}"/>
              </a:ext>
            </a:extLst>
          </p:cNvPr>
          <p:cNvSpPr>
            <a:spLocks noGrp="1"/>
          </p:cNvSpPr>
          <p:nvPr>
            <p:ph idx="1"/>
          </p:nvPr>
        </p:nvSpPr>
        <p:spPr/>
        <p:txBody>
          <a:bodyPr>
            <a:normAutofit/>
          </a:bodyPr>
          <a:lstStyle/>
          <a:p>
            <a:r>
              <a:rPr lang="en-IN" b="0" i="0" dirty="0">
                <a:solidFill>
                  <a:srgbClr val="444444"/>
                </a:solidFill>
                <a:effectLst/>
                <a:latin typeface="Courier New" panose="02070309020205020404" pitchFamily="49" charset="0"/>
              </a:rPr>
              <a:t>DECLARE_TASKLET(name, </a:t>
            </a:r>
            <a:r>
              <a:rPr lang="en-IN" b="0" i="0" dirty="0" err="1">
                <a:solidFill>
                  <a:srgbClr val="444444"/>
                </a:solidFill>
                <a:effectLst/>
                <a:latin typeface="Courier New" panose="02070309020205020404" pitchFamily="49" charset="0"/>
              </a:rPr>
              <a:t>func</a:t>
            </a:r>
            <a:r>
              <a:rPr lang="en-IN" b="0" i="0" dirty="0">
                <a:solidFill>
                  <a:srgbClr val="444444"/>
                </a:solidFill>
                <a:effectLst/>
                <a:latin typeface="Courier New" panose="02070309020205020404" pitchFamily="49" charset="0"/>
              </a:rPr>
              <a:t>, data) </a:t>
            </a:r>
          </a:p>
          <a:p>
            <a:r>
              <a:rPr lang="en-IN" b="0" i="0" dirty="0">
                <a:solidFill>
                  <a:srgbClr val="A31515"/>
                </a:solidFill>
                <a:effectLst/>
                <a:latin typeface="Courier New" panose="02070309020205020404" pitchFamily="49" charset="0"/>
              </a:rPr>
              <a:t>void</a:t>
            </a:r>
            <a:r>
              <a:rPr lang="en-IN" b="0" i="0" dirty="0">
                <a:solidFill>
                  <a:srgbClr val="444444"/>
                </a:solidFill>
                <a:effectLst/>
                <a:latin typeface="Courier New" panose="02070309020205020404" pitchFamily="49" charset="0"/>
              </a:rPr>
              <a:t> </a:t>
            </a:r>
            <a:r>
              <a:rPr lang="en-IN" b="0" i="0" dirty="0" err="1">
                <a:solidFill>
                  <a:srgbClr val="A31515"/>
                </a:solidFill>
                <a:effectLst/>
                <a:latin typeface="Courier New" panose="02070309020205020404" pitchFamily="49" charset="0"/>
              </a:rPr>
              <a:t>tasklet_init</a:t>
            </a:r>
            <a:r>
              <a:rPr lang="en-IN" b="0" i="0" dirty="0">
                <a:solidFill>
                  <a:srgbClr val="444444"/>
                </a:solidFill>
                <a:effectLst/>
                <a:latin typeface="Courier New" panose="02070309020205020404" pitchFamily="49" charset="0"/>
              </a:rPr>
              <a:t>(</a:t>
            </a:r>
            <a:r>
              <a:rPr lang="en-IN" b="0" i="0" dirty="0">
                <a:solidFill>
                  <a:srgbClr val="0000FF"/>
                </a:solidFill>
                <a:effectLst/>
                <a:latin typeface="Courier New" panose="02070309020205020404" pitchFamily="49" charset="0"/>
              </a:rPr>
              <a:t>struct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tasklet_struct</a:t>
            </a:r>
            <a:r>
              <a:rPr lang="en-IN" b="0" i="0" dirty="0">
                <a:solidFill>
                  <a:srgbClr val="444444"/>
                </a:solidFill>
                <a:effectLst/>
                <a:latin typeface="Courier New" panose="02070309020205020404" pitchFamily="49" charset="0"/>
              </a:rPr>
              <a:t> *t, </a:t>
            </a:r>
            <a:r>
              <a:rPr lang="en-IN" b="0" i="0" dirty="0">
                <a:solidFill>
                  <a:srgbClr val="A31515"/>
                </a:solidFill>
                <a:effectLst/>
                <a:latin typeface="Courier New" panose="02070309020205020404" pitchFamily="49" charset="0"/>
              </a:rPr>
              <a:t>void</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func</a:t>
            </a:r>
            <a:r>
              <a:rPr lang="en-IN" b="0" i="0" dirty="0">
                <a:solidFill>
                  <a:srgbClr val="444444"/>
                </a:solidFill>
                <a:effectLst/>
                <a:latin typeface="Courier New" panose="02070309020205020404" pitchFamily="49" charset="0"/>
              </a:rPr>
              <a:t>)(</a:t>
            </a:r>
            <a:r>
              <a:rPr lang="en-IN" b="0" i="0" dirty="0">
                <a:solidFill>
                  <a:srgbClr val="A31515"/>
                </a:solidFill>
                <a:effectLst/>
                <a:latin typeface="Courier New" panose="02070309020205020404" pitchFamily="49" charset="0"/>
              </a:rPr>
              <a:t>unsigned</a:t>
            </a:r>
            <a:r>
              <a:rPr lang="en-IN" b="0" i="0" dirty="0">
                <a:solidFill>
                  <a:srgbClr val="444444"/>
                </a:solidFill>
                <a:effectLst/>
                <a:latin typeface="Courier New" panose="02070309020205020404" pitchFamily="49" charset="0"/>
              </a:rPr>
              <a:t> </a:t>
            </a:r>
            <a:r>
              <a:rPr lang="en-IN" b="0" i="0" dirty="0">
                <a:solidFill>
                  <a:srgbClr val="A31515"/>
                </a:solidFill>
                <a:effectLst/>
                <a:latin typeface="Courier New" panose="02070309020205020404" pitchFamily="49" charset="0"/>
              </a:rPr>
              <a:t>long</a:t>
            </a:r>
            <a:r>
              <a:rPr lang="en-IN" b="0" i="0" dirty="0">
                <a:solidFill>
                  <a:srgbClr val="444444"/>
                </a:solidFill>
                <a:effectLst/>
                <a:latin typeface="Courier New" panose="02070309020205020404" pitchFamily="49" charset="0"/>
              </a:rPr>
              <a:t>), </a:t>
            </a:r>
            <a:r>
              <a:rPr lang="en-IN" b="0" i="0" dirty="0">
                <a:solidFill>
                  <a:srgbClr val="A31515"/>
                </a:solidFill>
                <a:effectLst/>
                <a:latin typeface="Courier New" panose="02070309020205020404" pitchFamily="49" charset="0"/>
              </a:rPr>
              <a:t>unsigned</a:t>
            </a:r>
            <a:r>
              <a:rPr lang="en-IN" b="0" i="0" dirty="0">
                <a:solidFill>
                  <a:srgbClr val="444444"/>
                </a:solidFill>
                <a:effectLst/>
                <a:latin typeface="Courier New" panose="02070309020205020404" pitchFamily="49" charset="0"/>
              </a:rPr>
              <a:t> </a:t>
            </a:r>
            <a:r>
              <a:rPr lang="en-IN" b="0" i="0" dirty="0">
                <a:solidFill>
                  <a:srgbClr val="A31515"/>
                </a:solidFill>
                <a:effectLst/>
                <a:latin typeface="Courier New" panose="02070309020205020404" pitchFamily="49" charset="0"/>
              </a:rPr>
              <a:t>long</a:t>
            </a:r>
            <a:r>
              <a:rPr lang="en-IN" b="0" i="0" dirty="0">
                <a:solidFill>
                  <a:srgbClr val="444444"/>
                </a:solidFill>
                <a:effectLst/>
                <a:latin typeface="Courier New" panose="02070309020205020404" pitchFamily="49" charset="0"/>
              </a:rPr>
              <a:t> data); </a:t>
            </a:r>
          </a:p>
          <a:p>
            <a:r>
              <a:rPr lang="en-IN" b="0" i="0" dirty="0">
                <a:solidFill>
                  <a:srgbClr val="A31515"/>
                </a:solidFill>
                <a:effectLst/>
                <a:latin typeface="Courier New" panose="02070309020205020404" pitchFamily="49" charset="0"/>
              </a:rPr>
              <a:t>void</a:t>
            </a:r>
            <a:r>
              <a:rPr lang="en-IN" b="0" i="0" dirty="0">
                <a:solidFill>
                  <a:srgbClr val="444444"/>
                </a:solidFill>
                <a:effectLst/>
                <a:latin typeface="Courier New" panose="02070309020205020404" pitchFamily="49" charset="0"/>
              </a:rPr>
              <a:t> </a:t>
            </a:r>
            <a:r>
              <a:rPr lang="en-IN" b="0" i="0" dirty="0" err="1">
                <a:solidFill>
                  <a:srgbClr val="A31515"/>
                </a:solidFill>
                <a:effectLst/>
                <a:latin typeface="Courier New" panose="02070309020205020404" pitchFamily="49" charset="0"/>
              </a:rPr>
              <a:t>tasklet_disable</a:t>
            </a:r>
            <a:r>
              <a:rPr lang="en-IN" b="0" i="0" dirty="0">
                <a:solidFill>
                  <a:srgbClr val="444444"/>
                </a:solidFill>
                <a:effectLst/>
                <a:latin typeface="Courier New" panose="02070309020205020404" pitchFamily="49" charset="0"/>
              </a:rPr>
              <a:t>(</a:t>
            </a:r>
            <a:r>
              <a:rPr lang="en-IN" b="0" i="0" dirty="0">
                <a:solidFill>
                  <a:srgbClr val="0000FF"/>
                </a:solidFill>
                <a:effectLst/>
                <a:latin typeface="Courier New" panose="02070309020205020404" pitchFamily="49" charset="0"/>
              </a:rPr>
              <a:t>struct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tasklet_struct</a:t>
            </a:r>
            <a:r>
              <a:rPr lang="en-IN" b="0" i="0" dirty="0">
                <a:solidFill>
                  <a:srgbClr val="444444"/>
                </a:solidFill>
                <a:effectLst/>
                <a:latin typeface="Courier New" panose="02070309020205020404" pitchFamily="49" charset="0"/>
              </a:rPr>
              <a:t> *t); </a:t>
            </a:r>
          </a:p>
          <a:p>
            <a:r>
              <a:rPr lang="en-IN" b="0" i="0" dirty="0">
                <a:solidFill>
                  <a:srgbClr val="A31515"/>
                </a:solidFill>
                <a:effectLst/>
                <a:latin typeface="Courier New" panose="02070309020205020404" pitchFamily="49" charset="0"/>
              </a:rPr>
              <a:t>void</a:t>
            </a:r>
            <a:r>
              <a:rPr lang="en-IN" b="0" i="0" dirty="0">
                <a:solidFill>
                  <a:srgbClr val="444444"/>
                </a:solidFill>
                <a:effectLst/>
                <a:latin typeface="Courier New" panose="02070309020205020404" pitchFamily="49" charset="0"/>
              </a:rPr>
              <a:t> </a:t>
            </a:r>
            <a:r>
              <a:rPr lang="en-IN" b="0" i="0" dirty="0" err="1">
                <a:solidFill>
                  <a:srgbClr val="A31515"/>
                </a:solidFill>
                <a:effectLst/>
                <a:latin typeface="Courier New" panose="02070309020205020404" pitchFamily="49" charset="0"/>
              </a:rPr>
              <a:t>tasklet_enable</a:t>
            </a:r>
            <a:r>
              <a:rPr lang="en-IN" b="0" i="0" dirty="0">
                <a:solidFill>
                  <a:srgbClr val="444444"/>
                </a:solidFill>
                <a:effectLst/>
                <a:latin typeface="Courier New" panose="02070309020205020404" pitchFamily="49" charset="0"/>
              </a:rPr>
              <a:t>(</a:t>
            </a:r>
            <a:r>
              <a:rPr lang="en-IN" b="0" i="0" dirty="0">
                <a:solidFill>
                  <a:srgbClr val="0000FF"/>
                </a:solidFill>
                <a:effectLst/>
                <a:latin typeface="Courier New" panose="02070309020205020404" pitchFamily="49" charset="0"/>
              </a:rPr>
              <a:t>struct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tasklet_struct</a:t>
            </a:r>
            <a:r>
              <a:rPr lang="en-IN" b="0" i="0" dirty="0">
                <a:solidFill>
                  <a:srgbClr val="444444"/>
                </a:solidFill>
                <a:effectLst/>
                <a:latin typeface="Courier New" panose="02070309020205020404" pitchFamily="49" charset="0"/>
              </a:rPr>
              <a:t> *t);</a:t>
            </a:r>
          </a:p>
          <a:p>
            <a:r>
              <a:rPr lang="en-IN" b="0" i="0" dirty="0">
                <a:solidFill>
                  <a:srgbClr val="A31515"/>
                </a:solidFill>
                <a:effectLst/>
                <a:latin typeface="Courier New" panose="02070309020205020404" pitchFamily="49" charset="0"/>
              </a:rPr>
              <a:t>void</a:t>
            </a:r>
            <a:r>
              <a:rPr lang="en-IN" b="0" i="0" dirty="0">
                <a:solidFill>
                  <a:srgbClr val="444444"/>
                </a:solidFill>
                <a:effectLst/>
                <a:latin typeface="Courier New" panose="02070309020205020404" pitchFamily="49" charset="0"/>
              </a:rPr>
              <a:t> </a:t>
            </a:r>
            <a:r>
              <a:rPr lang="en-IN" b="0" i="0" dirty="0" err="1">
                <a:solidFill>
                  <a:srgbClr val="A31515"/>
                </a:solidFill>
                <a:effectLst/>
                <a:latin typeface="Courier New" panose="02070309020205020404" pitchFamily="49" charset="0"/>
              </a:rPr>
              <a:t>tasklet_schedule</a:t>
            </a:r>
            <a:r>
              <a:rPr lang="en-IN" b="0" i="0" dirty="0">
                <a:solidFill>
                  <a:srgbClr val="444444"/>
                </a:solidFill>
                <a:effectLst/>
                <a:latin typeface="Courier New" panose="02070309020205020404" pitchFamily="49" charset="0"/>
              </a:rPr>
              <a:t>(</a:t>
            </a:r>
            <a:r>
              <a:rPr lang="en-IN" b="0" i="0" dirty="0">
                <a:solidFill>
                  <a:srgbClr val="0000FF"/>
                </a:solidFill>
                <a:effectLst/>
                <a:latin typeface="Courier New" panose="02070309020205020404" pitchFamily="49" charset="0"/>
              </a:rPr>
              <a:t>struct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tasklet_struct</a:t>
            </a:r>
            <a:r>
              <a:rPr lang="en-IN" b="0" i="0" dirty="0">
                <a:solidFill>
                  <a:srgbClr val="444444"/>
                </a:solidFill>
                <a:effectLst/>
                <a:latin typeface="Courier New" panose="02070309020205020404" pitchFamily="49" charset="0"/>
              </a:rPr>
              <a:t> *t); </a:t>
            </a:r>
          </a:p>
          <a:p>
            <a:r>
              <a:rPr lang="en-IN" b="0" i="0" dirty="0">
                <a:solidFill>
                  <a:srgbClr val="A31515"/>
                </a:solidFill>
                <a:effectLst/>
                <a:latin typeface="Courier New" panose="02070309020205020404" pitchFamily="49" charset="0"/>
              </a:rPr>
              <a:t>void</a:t>
            </a:r>
            <a:r>
              <a:rPr lang="en-IN" b="0" i="0" dirty="0">
                <a:solidFill>
                  <a:srgbClr val="444444"/>
                </a:solidFill>
                <a:effectLst/>
                <a:latin typeface="Courier New" panose="02070309020205020404" pitchFamily="49" charset="0"/>
              </a:rPr>
              <a:t> </a:t>
            </a:r>
            <a:r>
              <a:rPr lang="en-IN" b="0" i="0" dirty="0" err="1">
                <a:solidFill>
                  <a:srgbClr val="A31515"/>
                </a:solidFill>
                <a:effectLst/>
                <a:latin typeface="Courier New" panose="02070309020205020404" pitchFamily="49" charset="0"/>
              </a:rPr>
              <a:t>tasklet_kill</a:t>
            </a:r>
            <a:r>
              <a:rPr lang="en-IN" b="0" i="0" dirty="0">
                <a:solidFill>
                  <a:srgbClr val="444444"/>
                </a:solidFill>
                <a:effectLst/>
                <a:latin typeface="Courier New" panose="02070309020205020404" pitchFamily="49" charset="0"/>
              </a:rPr>
              <a:t>(</a:t>
            </a:r>
            <a:r>
              <a:rPr lang="en-IN" b="0" i="0" dirty="0">
                <a:solidFill>
                  <a:srgbClr val="0000FF"/>
                </a:solidFill>
                <a:effectLst/>
                <a:latin typeface="Courier New" panose="02070309020205020404" pitchFamily="49" charset="0"/>
              </a:rPr>
              <a:t>struct</a:t>
            </a:r>
            <a:r>
              <a:rPr lang="en-IN" b="0" i="0" dirty="0">
                <a:solidFill>
                  <a:srgbClr val="444444"/>
                </a:solidFill>
                <a:effectLst/>
                <a:latin typeface="Courier New" panose="02070309020205020404" pitchFamily="49" charset="0"/>
              </a:rPr>
              <a:t> </a:t>
            </a:r>
            <a:r>
              <a:rPr lang="en-IN" b="0" i="0" dirty="0" err="1">
                <a:solidFill>
                  <a:srgbClr val="444444"/>
                </a:solidFill>
                <a:effectLst/>
                <a:latin typeface="Courier New" panose="02070309020205020404" pitchFamily="49" charset="0"/>
              </a:rPr>
              <a:t>tasklet_struct</a:t>
            </a:r>
            <a:r>
              <a:rPr lang="en-IN" b="0" i="0" dirty="0">
                <a:solidFill>
                  <a:srgbClr val="444444"/>
                </a:solidFill>
                <a:effectLst/>
                <a:latin typeface="Courier New" panose="02070309020205020404" pitchFamily="49" charset="0"/>
              </a:rPr>
              <a:t> *t)；</a:t>
            </a:r>
            <a:endParaRPr lang="en-IN" dirty="0"/>
          </a:p>
        </p:txBody>
      </p:sp>
      <p:sp>
        <p:nvSpPr>
          <p:cNvPr id="4" name="Footer Placeholder 3">
            <a:extLst>
              <a:ext uri="{FF2B5EF4-FFF2-40B4-BE49-F238E27FC236}">
                <a16:creationId xmlns:a16="http://schemas.microsoft.com/office/drawing/2014/main" id="{F785ADF7-2154-F66C-067E-51A913087BE6}"/>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0289505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713C3-8A73-4532-9154-1B84F51A5838}"/>
              </a:ext>
            </a:extLst>
          </p:cNvPr>
          <p:cNvSpPr>
            <a:spLocks noGrp="1"/>
          </p:cNvSpPr>
          <p:nvPr>
            <p:ph type="title"/>
          </p:nvPr>
        </p:nvSpPr>
        <p:spPr>
          <a:xfrm>
            <a:off x="838200" y="365125"/>
            <a:ext cx="10515600" cy="714375"/>
          </a:xfrm>
        </p:spPr>
        <p:txBody>
          <a:bodyPr>
            <a:normAutofit/>
          </a:bodyPr>
          <a:lstStyle/>
          <a:p>
            <a:r>
              <a:rPr lang="en-IN" dirty="0"/>
              <a:t>Top Halves and Bottom halves</a:t>
            </a:r>
          </a:p>
        </p:txBody>
      </p:sp>
      <p:sp>
        <p:nvSpPr>
          <p:cNvPr id="3" name="Content Placeholder 2">
            <a:extLst>
              <a:ext uri="{FF2B5EF4-FFF2-40B4-BE49-F238E27FC236}">
                <a16:creationId xmlns:a16="http://schemas.microsoft.com/office/drawing/2014/main" id="{47C2A2E6-A4AB-42A3-BC3D-F39C2A3FFCBA}"/>
              </a:ext>
            </a:extLst>
          </p:cNvPr>
          <p:cNvSpPr>
            <a:spLocks noGrp="1"/>
          </p:cNvSpPr>
          <p:nvPr>
            <p:ph sz="half" idx="1"/>
          </p:nvPr>
        </p:nvSpPr>
        <p:spPr>
          <a:xfrm>
            <a:off x="838200" y="1498600"/>
            <a:ext cx="6197600" cy="5359399"/>
          </a:xfrm>
        </p:spPr>
        <p:txBody>
          <a:bodyPr>
            <a:normAutofit fontScale="92500" lnSpcReduction="20000"/>
          </a:bodyPr>
          <a:lstStyle/>
          <a:p>
            <a:pPr marL="0" indent="0">
              <a:buNone/>
            </a:pPr>
            <a:r>
              <a:rPr lang="en-IN" dirty="0"/>
              <a:t>Processing of interrupts is split into two parts : Top half and Bottom half</a:t>
            </a:r>
          </a:p>
          <a:p>
            <a:pPr marL="0" indent="0">
              <a:buNone/>
            </a:pPr>
            <a:endParaRPr lang="en-IN" dirty="0"/>
          </a:p>
          <a:p>
            <a:pPr marL="0" indent="0">
              <a:buNone/>
            </a:pPr>
            <a:r>
              <a:rPr lang="en-IN" dirty="0"/>
              <a:t>Consider Network card receive packet</a:t>
            </a:r>
          </a:p>
          <a:p>
            <a:pPr marL="514350" indent="-514350">
              <a:buAutoNum type="arabicPeriod"/>
            </a:pPr>
            <a:r>
              <a:rPr lang="en-IN" dirty="0"/>
              <a:t>Issues interrupt</a:t>
            </a:r>
          </a:p>
          <a:p>
            <a:pPr marL="514350" indent="-514350">
              <a:buAutoNum type="arabicPeriod"/>
            </a:pPr>
            <a:r>
              <a:rPr lang="en-IN" dirty="0"/>
              <a:t>Interrupt runs, acknowledge hardware</a:t>
            </a:r>
          </a:p>
          <a:p>
            <a:pPr marL="514350" indent="-514350">
              <a:buAutoNum type="arabicPeriod"/>
            </a:pPr>
            <a:r>
              <a:rPr lang="en-IN" dirty="0"/>
              <a:t>Copies packet into memory</a:t>
            </a:r>
          </a:p>
          <a:p>
            <a:pPr marL="0" indent="0">
              <a:buNone/>
            </a:pPr>
            <a:r>
              <a:rPr lang="en-IN" dirty="0"/>
              <a:t>These are important, time-critical and hardware specific (think of Gigabit traffic)</a:t>
            </a:r>
          </a:p>
          <a:p>
            <a:pPr marL="0" indent="0">
              <a:buNone/>
            </a:pPr>
            <a:r>
              <a:rPr lang="en-IN" dirty="0"/>
              <a:t>If buffers are not cleared, the packets will get dropped</a:t>
            </a:r>
          </a:p>
          <a:p>
            <a:pPr marL="0" indent="0">
              <a:buNone/>
            </a:pPr>
            <a:r>
              <a:rPr lang="en-IN" dirty="0"/>
              <a:t>This is Top half</a:t>
            </a:r>
          </a:p>
          <a:p>
            <a:pPr marL="0" indent="0">
              <a:buNone/>
            </a:pPr>
            <a:r>
              <a:rPr lang="en-IN" dirty="0"/>
              <a:t>The remaining processing of packet is performed in Bottom half</a:t>
            </a:r>
          </a:p>
          <a:p>
            <a:pPr marL="514350" indent="-514350">
              <a:buAutoNum type="arabicPeriod"/>
            </a:pPr>
            <a:endParaRPr lang="en-IN" dirty="0"/>
          </a:p>
          <a:p>
            <a:pPr marL="0" indent="0">
              <a:buNone/>
            </a:pPr>
            <a:endParaRPr lang="en-IN" dirty="0"/>
          </a:p>
        </p:txBody>
      </p:sp>
      <p:sp>
        <p:nvSpPr>
          <p:cNvPr id="4" name="Content Placeholder 3">
            <a:extLst>
              <a:ext uri="{FF2B5EF4-FFF2-40B4-BE49-F238E27FC236}">
                <a16:creationId xmlns:a16="http://schemas.microsoft.com/office/drawing/2014/main" id="{2232BEFA-FCF8-46DC-B17F-6E309C2AB296}"/>
              </a:ext>
            </a:extLst>
          </p:cNvPr>
          <p:cNvSpPr>
            <a:spLocks noGrp="1"/>
          </p:cNvSpPr>
          <p:nvPr>
            <p:ph sz="half" idx="2"/>
          </p:nvPr>
        </p:nvSpPr>
        <p:spPr>
          <a:xfrm>
            <a:off x="7988300" y="1825625"/>
            <a:ext cx="3365500" cy="4351338"/>
          </a:xfrm>
        </p:spPr>
        <p:txBody>
          <a:bodyPr>
            <a:normAutofit fontScale="92500" lnSpcReduction="20000"/>
          </a:bodyPr>
          <a:lstStyle/>
          <a:p>
            <a:endParaRPr lang="en-IN" dirty="0"/>
          </a:p>
        </p:txBody>
      </p:sp>
      <p:pic>
        <p:nvPicPr>
          <p:cNvPr id="3074" name="Picture 2" descr="Top Halves and Bottom Halves – TutorialsDaddy">
            <a:extLst>
              <a:ext uri="{FF2B5EF4-FFF2-40B4-BE49-F238E27FC236}">
                <a16:creationId xmlns:a16="http://schemas.microsoft.com/office/drawing/2014/main" id="{FFC51C0B-C699-4344-A567-DBFDDDE720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2542" y="1993900"/>
            <a:ext cx="3821258" cy="3721100"/>
          </a:xfrm>
          <a:prstGeom prst="rect">
            <a:avLst/>
          </a:prstGeom>
          <a:noFill/>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6C6D8711-EE46-D5AE-E4D3-5264319EB566}"/>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2617832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AD83-8EEE-4FAB-990D-F6E24A8863AC}"/>
              </a:ext>
            </a:extLst>
          </p:cNvPr>
          <p:cNvSpPr>
            <a:spLocks noGrp="1"/>
          </p:cNvSpPr>
          <p:nvPr>
            <p:ph type="title"/>
          </p:nvPr>
        </p:nvSpPr>
        <p:spPr>
          <a:xfrm>
            <a:off x="838200" y="365125"/>
            <a:ext cx="10515600" cy="447675"/>
          </a:xfrm>
        </p:spPr>
        <p:txBody>
          <a:bodyPr>
            <a:normAutofit fontScale="90000"/>
          </a:bodyPr>
          <a:lstStyle/>
          <a:p>
            <a:r>
              <a:rPr lang="en-IN" dirty="0">
                <a:latin typeface="Times New Roman" panose="02020603050405020304" pitchFamily="18" charset="0"/>
                <a:cs typeface="Times New Roman" panose="02020603050405020304" pitchFamily="18" charset="0"/>
              </a:rPr>
              <a:t>Registering Interrupt handlers</a:t>
            </a:r>
          </a:p>
        </p:txBody>
      </p:sp>
      <p:sp>
        <p:nvSpPr>
          <p:cNvPr id="5" name="Content Placeholder 4">
            <a:extLst>
              <a:ext uri="{FF2B5EF4-FFF2-40B4-BE49-F238E27FC236}">
                <a16:creationId xmlns:a16="http://schemas.microsoft.com/office/drawing/2014/main" id="{D88F0118-139E-430A-B6A5-E8876F61E029}"/>
              </a:ext>
            </a:extLst>
          </p:cNvPr>
          <p:cNvSpPr>
            <a:spLocks noGrp="1"/>
          </p:cNvSpPr>
          <p:nvPr>
            <p:ph idx="1"/>
          </p:nvPr>
        </p:nvSpPr>
        <p:spPr>
          <a:xfrm>
            <a:off x="838200" y="1181100"/>
            <a:ext cx="10515600" cy="5435600"/>
          </a:xfrm>
        </p:spPr>
        <p:txBody>
          <a:bodyPr/>
          <a:lstStyle/>
          <a:p>
            <a:r>
              <a:rPr lang="en-IN" dirty="0">
                <a:latin typeface="Times New Roman" panose="02020603050405020304" pitchFamily="18" charset="0"/>
                <a:cs typeface="Times New Roman" panose="02020603050405020304" pitchFamily="18" charset="0"/>
              </a:rPr>
              <a:t>Drivers managing hardware must register interrupt handlers</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request_irq</a:t>
            </a:r>
            <a:r>
              <a:rPr lang="en-IN" sz="1800" b="0" i="0" u="none" strike="noStrike" baseline="0" dirty="0">
                <a:latin typeface="Times New Roman" panose="02020603050405020304" pitchFamily="18" charset="0"/>
                <a:cs typeface="Times New Roman" panose="02020603050405020304" pitchFamily="18" charset="0"/>
              </a:rPr>
              <a:t>: allocate a given interrupt line */</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int </a:t>
            </a:r>
            <a:r>
              <a:rPr lang="en-IN" sz="1800" b="0" i="0" u="none" strike="noStrike" baseline="0" dirty="0" err="1">
                <a:latin typeface="Times New Roman" panose="02020603050405020304" pitchFamily="18" charset="0"/>
                <a:cs typeface="Times New Roman" panose="02020603050405020304" pitchFamily="18" charset="0"/>
              </a:rPr>
              <a:t>request_irq</a:t>
            </a:r>
            <a:r>
              <a:rPr lang="en-IN" sz="1800" b="0" i="0" u="none" strike="noStrike" baseline="0" dirty="0">
                <a:latin typeface="Times New Roman" panose="02020603050405020304" pitchFamily="18" charset="0"/>
                <a:cs typeface="Times New Roman" panose="02020603050405020304" pitchFamily="18" charset="0"/>
              </a:rPr>
              <a:t>(unsigned int </a:t>
            </a:r>
            <a:r>
              <a:rPr lang="en-IN" sz="1800" b="0" i="0" u="none" strike="noStrike" baseline="0" dirty="0" err="1">
                <a:latin typeface="Times New Roman" panose="02020603050405020304" pitchFamily="18" charset="0"/>
                <a:cs typeface="Times New Roman" panose="02020603050405020304" pitchFamily="18" charset="0"/>
              </a:rPr>
              <a:t>irq</a:t>
            </a:r>
            <a:r>
              <a:rPr lang="en-IN" sz="1800" b="0" i="0" u="none" strike="noStrike" baseline="0" dirty="0">
                <a:latin typeface="Times New Roman" panose="02020603050405020304" pitchFamily="18" charset="0"/>
                <a:cs typeface="Times New Roman" panose="02020603050405020304" pitchFamily="18" charset="0"/>
              </a:rPr>
              <a:t>,</a:t>
            </a:r>
          </a:p>
          <a:p>
            <a:pPr marL="0" indent="0" algn="l">
              <a:buNone/>
            </a:pPr>
            <a:r>
              <a:rPr lang="en-IN" sz="1800" b="0" i="0" u="none" strike="noStrike" baseline="0" dirty="0" err="1">
                <a:latin typeface="Times New Roman" panose="02020603050405020304" pitchFamily="18" charset="0"/>
                <a:cs typeface="Times New Roman" panose="02020603050405020304" pitchFamily="18" charset="0"/>
              </a:rPr>
              <a:t>irq_handler_t</a:t>
            </a:r>
            <a:r>
              <a:rPr lang="en-IN" sz="1800" b="0" i="0" u="none" strike="noStrike" baseline="0" dirty="0">
                <a:latin typeface="Times New Roman" panose="02020603050405020304" pitchFamily="18" charset="0"/>
                <a:cs typeface="Times New Roman" panose="02020603050405020304" pitchFamily="18" charset="0"/>
              </a:rPr>
              <a:t> handler,</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unsigned long flags,</a:t>
            </a:r>
          </a:p>
          <a:p>
            <a:pPr marL="0" indent="0" algn="l">
              <a:buNone/>
            </a:pPr>
            <a:r>
              <a:rPr lang="en-IN" sz="1800" b="0" i="0" u="none" strike="noStrike" baseline="0" dirty="0" err="1">
                <a:latin typeface="Times New Roman" panose="02020603050405020304" pitchFamily="18" charset="0"/>
                <a:cs typeface="Times New Roman" panose="02020603050405020304" pitchFamily="18" charset="0"/>
              </a:rPr>
              <a:t>const</a:t>
            </a:r>
            <a:r>
              <a:rPr lang="en-IN" sz="1800" b="0" i="0" u="none" strike="noStrike" baseline="0" dirty="0">
                <a:latin typeface="Times New Roman" panose="02020603050405020304" pitchFamily="18" charset="0"/>
                <a:cs typeface="Times New Roman" panose="02020603050405020304" pitchFamily="18" charset="0"/>
              </a:rPr>
              <a:t> char *name,</a:t>
            </a:r>
          </a:p>
          <a:p>
            <a:pPr marL="0" indent="0" algn="l">
              <a:buNone/>
            </a:pPr>
            <a:r>
              <a:rPr lang="en-IN" sz="1800" b="0" i="0" u="none" strike="noStrike" baseline="0" dirty="0">
                <a:latin typeface="Times New Roman" panose="02020603050405020304" pitchFamily="18" charset="0"/>
                <a:cs typeface="Times New Roman" panose="02020603050405020304" pitchFamily="18" charset="0"/>
              </a:rPr>
              <a:t>void *dev)</a:t>
            </a:r>
          </a:p>
          <a:p>
            <a:pPr marL="0" indent="0" algn="l">
              <a:buNone/>
            </a:pPr>
            <a:endParaRPr lang="en-IN" sz="1800" dirty="0">
              <a:latin typeface="Times New Roman" panose="02020603050405020304" pitchFamily="18" charset="0"/>
              <a:cs typeface="Times New Roman" panose="02020603050405020304" pitchFamily="18" charset="0"/>
            </a:endParaRPr>
          </a:p>
          <a:p>
            <a:pPr marL="0" indent="0" algn="l">
              <a:buNone/>
            </a:pPr>
            <a:r>
              <a:rPr lang="en-IN" sz="1800" dirty="0" err="1">
                <a:latin typeface="Times New Roman" panose="02020603050405020304" pitchFamily="18" charset="0"/>
                <a:cs typeface="Times New Roman" panose="02020603050405020304" pitchFamily="18" charset="0"/>
              </a:rPr>
              <a:t>Irq</a:t>
            </a:r>
            <a:r>
              <a:rPr lang="en-IN" sz="1800" dirty="0">
                <a:latin typeface="Times New Roman" panose="02020603050405020304" pitchFamily="18" charset="0"/>
                <a:cs typeface="Times New Roman" panose="02020603050405020304" pitchFamily="18" charset="0"/>
              </a:rPr>
              <a:t>: Interrupt number</a:t>
            </a:r>
          </a:p>
          <a:p>
            <a:pPr marL="0" indent="0" algn="l">
              <a:buNone/>
            </a:pPr>
            <a:r>
              <a:rPr lang="en-IN" sz="1800" dirty="0">
                <a:latin typeface="Times New Roman" panose="02020603050405020304" pitchFamily="18" charset="0"/>
                <a:cs typeface="Times New Roman" panose="02020603050405020304" pitchFamily="18" charset="0"/>
              </a:rPr>
              <a:t>Handler: function pointer to actual interrupt handler that services the interrupt</a:t>
            </a:r>
          </a:p>
          <a:p>
            <a:pPr marL="0" indent="0" algn="l">
              <a:buNone/>
            </a:pPr>
            <a:r>
              <a:rPr lang="en-IN" sz="1800" dirty="0">
                <a:latin typeface="Times New Roman" panose="02020603050405020304" pitchFamily="18" charset="0"/>
                <a:cs typeface="Times New Roman" panose="02020603050405020304" pitchFamily="18" charset="0"/>
              </a:rPr>
              <a:t>Flags: various interrupt handler flags</a:t>
            </a:r>
          </a:p>
          <a:p>
            <a:pPr marL="0" indent="0" algn="l">
              <a:buNone/>
            </a:pPr>
            <a:r>
              <a:rPr lang="en-IN" sz="1800" dirty="0">
                <a:latin typeface="Times New Roman" panose="02020603050405020304" pitchFamily="18" charset="0"/>
                <a:cs typeface="Times New Roman" panose="02020603050405020304" pitchFamily="18" charset="0"/>
              </a:rPr>
              <a:t>Name: for /proc/interrupts</a:t>
            </a:r>
          </a:p>
          <a:p>
            <a:pPr marL="0" indent="0" algn="l">
              <a:buNone/>
            </a:pPr>
            <a:r>
              <a:rPr lang="en-IN" sz="1800" dirty="0">
                <a:latin typeface="Times New Roman" panose="02020603050405020304" pitchFamily="18" charset="0"/>
                <a:cs typeface="Times New Roman" panose="02020603050405020304" pitchFamily="18" charset="0"/>
              </a:rPr>
              <a:t>Dev: pointer/unique cookie for shared interrupt lines (can be set to NULL is not shared)</a:t>
            </a:r>
          </a:p>
          <a:p>
            <a:pPr marL="0" indent="0" algn="l">
              <a:buNone/>
            </a:pPr>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9C58EB62-151F-C718-591F-07AFED1A206D}"/>
              </a:ext>
            </a:extLst>
          </p:cNvPr>
          <p:cNvSpPr>
            <a:spLocks noGrp="1"/>
          </p:cNvSpPr>
          <p:nvPr>
            <p:ph type="ftr" sz="quarter" idx="11"/>
          </p:nvPr>
        </p:nvSpPr>
        <p:spPr/>
        <p:txBody>
          <a:bodyPr/>
          <a:lstStyle/>
          <a:p>
            <a:r>
              <a:rPr lang="en-US"/>
              <a:t>All images are from internet</a:t>
            </a:r>
            <a:endParaRPr lang="en-IN"/>
          </a:p>
        </p:txBody>
      </p:sp>
    </p:spTree>
    <p:extLst>
      <p:ext uri="{BB962C8B-B14F-4D97-AF65-F5344CB8AC3E}">
        <p14:creationId xmlns:p14="http://schemas.microsoft.com/office/powerpoint/2010/main" val="18117831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2008</TotalTime>
  <Words>6775</Words>
  <Application>Microsoft Office PowerPoint</Application>
  <PresentationFormat>Widescreen</PresentationFormat>
  <Paragraphs>543</Paragraphs>
  <Slides>75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75</vt:i4>
      </vt:variant>
    </vt:vector>
  </HeadingPairs>
  <TitlesOfParts>
    <vt:vector size="89" baseType="lpstr">
      <vt:lpstr>-apple-system</vt:lpstr>
      <vt:lpstr>Arial</vt:lpstr>
      <vt:lpstr>Bembo</vt:lpstr>
      <vt:lpstr>Bembo-Italic</vt:lpstr>
      <vt:lpstr>Calibri</vt:lpstr>
      <vt:lpstr>Calibri Light</vt:lpstr>
      <vt:lpstr>Courier</vt:lpstr>
      <vt:lpstr>Courier New</vt:lpstr>
      <vt:lpstr>FranklinGothic-Demi</vt:lpstr>
      <vt:lpstr>open sans</vt:lpstr>
      <vt:lpstr>Roboto</vt:lpstr>
      <vt:lpstr>Tahoma</vt:lpstr>
      <vt:lpstr>Times New Roman</vt:lpstr>
      <vt:lpstr>Office Theme</vt:lpstr>
      <vt:lpstr>Interrupts and Handlers Bottom halves and deferring work</vt:lpstr>
      <vt:lpstr>Interrupts</vt:lpstr>
      <vt:lpstr>PowerPoint Presentation</vt:lpstr>
      <vt:lpstr>PowerPoint Presentation</vt:lpstr>
      <vt:lpstr>Exceptions</vt:lpstr>
      <vt:lpstr>Interrupt Handlers</vt:lpstr>
      <vt:lpstr>Interrupt handlers</vt:lpstr>
      <vt:lpstr>Top Halves and Bottom halves</vt:lpstr>
      <vt:lpstr>Registering Interrupt handlers</vt:lpstr>
      <vt:lpstr>Interrupt Handler flags</vt:lpstr>
      <vt:lpstr>ISR Cookie</vt:lpstr>
      <vt:lpstr>PowerPoint Presentation</vt:lpstr>
      <vt:lpstr>Freeing the Interrupt Handler</vt:lpstr>
      <vt:lpstr>Writing an Interrupt Handler</vt:lpstr>
      <vt:lpstr>Shared handlers</vt:lpstr>
      <vt:lpstr>Interrupt Stack</vt:lpstr>
      <vt:lpstr>/proc/interrupts</vt:lpstr>
      <vt:lpstr>Disabling Interrupts</vt:lpstr>
      <vt:lpstr>Interrupt Control</vt:lpstr>
      <vt:lpstr>PowerPoint Presentation</vt:lpstr>
      <vt:lpstr>Why store the state?</vt:lpstr>
      <vt:lpstr>Disabling a Specific Interrupt Line</vt:lpstr>
      <vt:lpstr>PowerPoint Presentation</vt:lpstr>
      <vt:lpstr>Status of Interrupt system</vt:lpstr>
      <vt:lpstr>Are interrupt handlers preemptible?</vt:lpstr>
      <vt:lpstr>Inter Processor Interrupts </vt:lpstr>
      <vt:lpstr>Bottom Halves and Deferring work</vt:lpstr>
      <vt:lpstr>The job of bottom halves is to perform any interrupt-related work not performed by the interrupt handler.</vt:lpstr>
      <vt:lpstr>The Original “Bottom Half”</vt:lpstr>
      <vt:lpstr>PowerPoint Presentation</vt:lpstr>
      <vt:lpstr>2.3 Kernel onwards: Softirqs and Tasklets</vt:lpstr>
      <vt:lpstr>PowerPoint Presentation</vt:lpstr>
      <vt:lpstr>PowerPoint Presentation</vt:lpstr>
      <vt:lpstr>Softirq Implementation</vt:lpstr>
      <vt:lpstr>The softirq Handler </vt:lpstr>
      <vt:lpstr>do_softirq</vt:lpstr>
      <vt:lpstr>Softirqs</vt:lpstr>
      <vt:lpstr>Top half registering softirq</vt:lpstr>
      <vt:lpstr>How to raise softirq?</vt:lpstr>
      <vt:lpstr>Tasklets</vt:lpstr>
      <vt:lpstr>PowerPoint Presentation</vt:lpstr>
      <vt:lpstr>Tasklet_Schedule</vt:lpstr>
      <vt:lpstr>do_softirq()  -&gt; tasklet_action() and tasklet_hi_action()</vt:lpstr>
      <vt:lpstr>How to declare tasklet?</vt:lpstr>
      <vt:lpstr>ksoftirqd</vt:lpstr>
      <vt:lpstr>Workqueues</vt:lpstr>
      <vt:lpstr>Implementing workqueues</vt:lpstr>
      <vt:lpstr>Default worker threads</vt:lpstr>
      <vt:lpstr>Important data structures</vt:lpstr>
      <vt:lpstr>PowerPoint Presentation</vt:lpstr>
      <vt:lpstr>Work is represented by work_struct structure</vt:lpstr>
      <vt:lpstr>Worker threads</vt:lpstr>
      <vt:lpstr>PowerPoint Presentation</vt:lpstr>
      <vt:lpstr>PowerPoint Presentation</vt:lpstr>
      <vt:lpstr>Using work queues</vt:lpstr>
      <vt:lpstr>Workqueue handler</vt:lpstr>
      <vt:lpstr>Scheduling work</vt:lpstr>
      <vt:lpstr>To flush workqueue (eg: unloading)</vt:lpstr>
      <vt:lpstr>Creating new workqueues</vt:lpstr>
      <vt:lpstr>Which bottomhalf should I use?</vt:lpstr>
      <vt:lpstr>Locking Between the Bottom Halves</vt:lpstr>
      <vt:lpstr>PowerPoint Presentation</vt:lpstr>
      <vt:lpstr>Extra reading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Interrupts and Handlers Bottom halves and deferring work</dc:title>
  <dc:creator>Deepa n</dc:creator>
  <cp:lastModifiedBy>Deepa n</cp:lastModifiedBy>
  <cp:revision>69</cp:revision>
  <dcterms:created xsi:type="dcterms:W3CDTF">2021-11-20T03:10:57Z</dcterms:created>
  <dcterms:modified xsi:type="dcterms:W3CDTF">2025-01-18T23:47:43Z</dcterms:modified>
</cp:coreProperties>
</file>