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9" r:id="rId1"/>
  </p:sldMasterIdLst>
  <p:notesMasterIdLst>
    <p:notesMasterId r:id="rId44"/>
  </p:notesMasterIdLst>
  <p:sldIdLst>
    <p:sldId id="256" r:id="rId2"/>
    <p:sldId id="257" r:id="rId3"/>
    <p:sldId id="258" r:id="rId4"/>
    <p:sldId id="259" r:id="rId5"/>
    <p:sldId id="285" r:id="rId6"/>
    <p:sldId id="260" r:id="rId7"/>
    <p:sldId id="262" r:id="rId8"/>
    <p:sldId id="263" r:id="rId9"/>
    <p:sldId id="261" r:id="rId10"/>
    <p:sldId id="264" r:id="rId11"/>
    <p:sldId id="265" r:id="rId12"/>
    <p:sldId id="273" r:id="rId13"/>
    <p:sldId id="266" r:id="rId14"/>
    <p:sldId id="267" r:id="rId15"/>
    <p:sldId id="268" r:id="rId16"/>
    <p:sldId id="269" r:id="rId17"/>
    <p:sldId id="270" r:id="rId18"/>
    <p:sldId id="271" r:id="rId19"/>
    <p:sldId id="274" r:id="rId20"/>
    <p:sldId id="280" r:id="rId21"/>
    <p:sldId id="275" r:id="rId22"/>
    <p:sldId id="276" r:id="rId23"/>
    <p:sldId id="277" r:id="rId24"/>
    <p:sldId id="278" r:id="rId25"/>
    <p:sldId id="279" r:id="rId26"/>
    <p:sldId id="284" r:id="rId27"/>
    <p:sldId id="281" r:id="rId28"/>
    <p:sldId id="282" r:id="rId29"/>
    <p:sldId id="283" r:id="rId30"/>
    <p:sldId id="292" r:id="rId31"/>
    <p:sldId id="286" r:id="rId32"/>
    <p:sldId id="287" r:id="rId33"/>
    <p:sldId id="288" r:id="rId34"/>
    <p:sldId id="289" r:id="rId35"/>
    <p:sldId id="290" r:id="rId36"/>
    <p:sldId id="293" r:id="rId37"/>
    <p:sldId id="294" r:id="rId38"/>
    <p:sldId id="291"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2ADD9-A177-4EA9-BBC0-F8D5ED0A5AA0}"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B76-340B-491F-9073-95E8321BBF4C}" type="slidenum">
              <a:rPr lang="en-IN" smtClean="0"/>
              <a:t>‹#›</a:t>
            </a:fld>
            <a:endParaRPr lang="en-IN"/>
          </a:p>
        </p:txBody>
      </p:sp>
    </p:spTree>
    <p:extLst>
      <p:ext uri="{BB962C8B-B14F-4D97-AF65-F5344CB8AC3E}">
        <p14:creationId xmlns:p14="http://schemas.microsoft.com/office/powerpoint/2010/main" val="80448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341B76-340B-491F-9073-95E8321BBF4C}" type="slidenum">
              <a:rPr lang="en-IN" smtClean="0"/>
              <a:t>19</a:t>
            </a:fld>
            <a:endParaRPr lang="en-IN"/>
          </a:p>
        </p:txBody>
      </p:sp>
    </p:spTree>
    <p:extLst>
      <p:ext uri="{BB962C8B-B14F-4D97-AF65-F5344CB8AC3E}">
        <p14:creationId xmlns:p14="http://schemas.microsoft.com/office/powerpoint/2010/main" val="291242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341B76-340B-491F-9073-95E8321BBF4C}" type="slidenum">
              <a:rPr lang="en-IN" smtClean="0"/>
              <a:t>20</a:t>
            </a:fld>
            <a:endParaRPr lang="en-IN"/>
          </a:p>
        </p:txBody>
      </p:sp>
    </p:spTree>
    <p:extLst>
      <p:ext uri="{BB962C8B-B14F-4D97-AF65-F5344CB8AC3E}">
        <p14:creationId xmlns:p14="http://schemas.microsoft.com/office/powerpoint/2010/main" val="87064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4EA3-D961-4281-B8B2-A00ADC8707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4EB7C2-97B0-4EDB-A23B-0F347A2F3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FBD014-C1C4-43C6-A407-3153F0E99556}"/>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5" name="Footer Placeholder 4">
            <a:extLst>
              <a:ext uri="{FF2B5EF4-FFF2-40B4-BE49-F238E27FC236}">
                <a16:creationId xmlns:a16="http://schemas.microsoft.com/office/drawing/2014/main" id="{91E94C78-6982-4360-8DE4-99C612B2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D0D67-B985-40DC-AD52-08BD74E53EF9}"/>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246393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876D-2973-4870-8CBB-7A459A89D5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8BD2CB-E95E-45E5-BA35-C0B5C954D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3F564-6C6C-4976-AAB9-E67734626129}"/>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5" name="Footer Placeholder 4">
            <a:extLst>
              <a:ext uri="{FF2B5EF4-FFF2-40B4-BE49-F238E27FC236}">
                <a16:creationId xmlns:a16="http://schemas.microsoft.com/office/drawing/2014/main" id="{ECC5A999-D62C-4B40-93D0-A396376F3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3E4AF-71D9-42AB-A846-6D1FE89C5485}"/>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208300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02799B-E605-41FB-BFB3-DA83FF73F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E6F7C6-50B5-4A6E-8D2E-5F05C5B11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F3607B-C35F-4A33-91E1-25020F8A9F91}"/>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5" name="Footer Placeholder 4">
            <a:extLst>
              <a:ext uri="{FF2B5EF4-FFF2-40B4-BE49-F238E27FC236}">
                <a16:creationId xmlns:a16="http://schemas.microsoft.com/office/drawing/2014/main" id="{B273C57E-4BE2-489F-9F30-62B6096D0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18EA8-34D7-4FA2-9643-8466E20D50C4}"/>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84691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2380-4CDE-49B4-8C05-883E46CE1E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2B9AFD-6980-4F36-B802-5E7B99395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C35C2-A304-4FBA-A96E-DE20F01F233F}"/>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5" name="Footer Placeholder 4">
            <a:extLst>
              <a:ext uri="{FF2B5EF4-FFF2-40B4-BE49-F238E27FC236}">
                <a16:creationId xmlns:a16="http://schemas.microsoft.com/office/drawing/2014/main" id="{F64A38E0-77A9-46D3-A487-57FF5E352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649EA2-C4E2-44A9-94BA-1272099DB6BC}"/>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127814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B118-DBC1-424F-A654-A273E7AA3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9F56E8-AE2B-419B-B41A-D163CB74F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5D09E-AB11-43A5-9AF7-E4E7E65EA353}"/>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5" name="Footer Placeholder 4">
            <a:extLst>
              <a:ext uri="{FF2B5EF4-FFF2-40B4-BE49-F238E27FC236}">
                <a16:creationId xmlns:a16="http://schemas.microsoft.com/office/drawing/2014/main" id="{64618913-EB21-4952-8B98-5F21677EA5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85F349-6BE0-48B2-8431-73B551E500EE}"/>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79726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31ED-B95C-4FD9-8BB6-804918A7F0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C92C25-D77D-46E0-9C5C-64B13897C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7E0D7-222B-4290-B5FE-B555ABB482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A88B3F-082A-4939-86DF-BAC0EB1C622E}"/>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6" name="Footer Placeholder 5">
            <a:extLst>
              <a:ext uri="{FF2B5EF4-FFF2-40B4-BE49-F238E27FC236}">
                <a16:creationId xmlns:a16="http://schemas.microsoft.com/office/drawing/2014/main" id="{B93CB677-3DA0-4C9A-817E-E1F1E4DFC1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A15E11-FC85-4EA3-A6C5-2598D18F9BBD}"/>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170516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1747-A7B6-450C-8059-D7F71FD2E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70E2DE-6B45-496C-A103-1F2232B48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CE0B4-ED1D-433F-96D5-E1C29E2837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91C505-A153-42E2-BD5B-EEBDF07C55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2DF43-9878-4DBA-9E87-0DF32545E8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1A5675-895B-4919-BFC6-175B7F48E853}"/>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8" name="Footer Placeholder 7">
            <a:extLst>
              <a:ext uri="{FF2B5EF4-FFF2-40B4-BE49-F238E27FC236}">
                <a16:creationId xmlns:a16="http://schemas.microsoft.com/office/drawing/2014/main" id="{065EEB9D-3A2B-4540-984A-380345A9CF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ECCF06-5D87-4DE2-9E3F-26FB1555B476}"/>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40648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D42A-1A07-43C0-AFB8-8BCA0E3DFB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837DCB-512D-45D7-9557-18A8AB4C935F}"/>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4" name="Footer Placeholder 3">
            <a:extLst>
              <a:ext uri="{FF2B5EF4-FFF2-40B4-BE49-F238E27FC236}">
                <a16:creationId xmlns:a16="http://schemas.microsoft.com/office/drawing/2014/main" id="{773695B7-857C-4593-8FAB-FE4AFF06C9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CD984D-0ED6-439D-A816-EEC8A1A99332}"/>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286337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28E05F-EB4D-4DDF-9C79-F64054C1DA2D}"/>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3" name="Footer Placeholder 2">
            <a:extLst>
              <a:ext uri="{FF2B5EF4-FFF2-40B4-BE49-F238E27FC236}">
                <a16:creationId xmlns:a16="http://schemas.microsoft.com/office/drawing/2014/main" id="{8C1D2671-6BCE-44F8-8085-62DD3FBE6E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B5118D-C4EC-44B4-BE18-9C19719D89B3}"/>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123731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3338-833D-43C5-80F9-14029955A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65C0F7-1B14-4F4C-9075-F34101686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2E3B64-4F8B-4395-8A43-C82F74CB1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9F046-79AC-4294-910D-564EEB3206C6}"/>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6" name="Footer Placeholder 5">
            <a:extLst>
              <a:ext uri="{FF2B5EF4-FFF2-40B4-BE49-F238E27FC236}">
                <a16:creationId xmlns:a16="http://schemas.microsoft.com/office/drawing/2014/main" id="{3AD35555-B424-4F51-923A-E8A0D59E07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330F5-199A-4A94-BBF5-9B32B6C72DBD}"/>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393011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586F-22CA-460F-9912-49E3B212E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A8995D-62C2-49E6-A8A2-6C5C79CBD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E7B603-88F8-483D-BDD5-77304C1D0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8CAC5-DB9F-466D-8E72-32202158443D}"/>
              </a:ext>
            </a:extLst>
          </p:cNvPr>
          <p:cNvSpPr>
            <a:spLocks noGrp="1"/>
          </p:cNvSpPr>
          <p:nvPr>
            <p:ph type="dt" sz="half" idx="10"/>
          </p:nvPr>
        </p:nvSpPr>
        <p:spPr/>
        <p:txBody>
          <a:bodyPr/>
          <a:lstStyle/>
          <a:p>
            <a:fld id="{8546F34A-EB5A-4676-B031-98C66E64B9F4}" type="datetimeFigureOut">
              <a:rPr lang="en-IN" smtClean="0"/>
              <a:t>23-11-2023</a:t>
            </a:fld>
            <a:endParaRPr lang="en-IN"/>
          </a:p>
        </p:txBody>
      </p:sp>
      <p:sp>
        <p:nvSpPr>
          <p:cNvPr id="6" name="Footer Placeholder 5">
            <a:extLst>
              <a:ext uri="{FF2B5EF4-FFF2-40B4-BE49-F238E27FC236}">
                <a16:creationId xmlns:a16="http://schemas.microsoft.com/office/drawing/2014/main" id="{F307570F-993F-4D1E-9F13-913A391AB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01B4F-6E1B-4F5A-8346-7ED0E4E6EFBE}"/>
              </a:ext>
            </a:extLst>
          </p:cNvPr>
          <p:cNvSpPr>
            <a:spLocks noGrp="1"/>
          </p:cNvSpPr>
          <p:nvPr>
            <p:ph type="sldNum" sz="quarter" idx="12"/>
          </p:nvPr>
        </p:nvSpPr>
        <p:spPr/>
        <p:txBody>
          <a:bodyPr/>
          <a:lstStyle/>
          <a:p>
            <a:fld id="{16A7D5F0-2958-44C7-AC64-AAF2F03C29D8}" type="slidenum">
              <a:rPr lang="en-IN" smtClean="0"/>
              <a:t>‹#›</a:t>
            </a:fld>
            <a:endParaRPr lang="en-IN"/>
          </a:p>
        </p:txBody>
      </p:sp>
    </p:spTree>
    <p:extLst>
      <p:ext uri="{BB962C8B-B14F-4D97-AF65-F5344CB8AC3E}">
        <p14:creationId xmlns:p14="http://schemas.microsoft.com/office/powerpoint/2010/main" val="216563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7E5F5-1D63-46AD-8BD7-ACE6D30CF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5DBA6-3340-45F5-BBC0-6A48B7EBD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1D618-875E-4E7A-BF53-D10848E96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6F34A-EB5A-4676-B031-98C66E64B9F4}" type="datetimeFigureOut">
              <a:rPr lang="en-IN" smtClean="0"/>
              <a:t>23-11-2023</a:t>
            </a:fld>
            <a:endParaRPr lang="en-IN"/>
          </a:p>
        </p:txBody>
      </p:sp>
      <p:sp>
        <p:nvSpPr>
          <p:cNvPr id="5" name="Footer Placeholder 4">
            <a:extLst>
              <a:ext uri="{FF2B5EF4-FFF2-40B4-BE49-F238E27FC236}">
                <a16:creationId xmlns:a16="http://schemas.microsoft.com/office/drawing/2014/main" id="{1C423149-4032-4C3D-9D79-72BBA2B18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8CFB52-7E65-4889-ACD6-F0F7EECDA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7D5F0-2958-44C7-AC64-AAF2F03C29D8}" type="slidenum">
              <a:rPr lang="en-IN" smtClean="0"/>
              <a:t>‹#›</a:t>
            </a:fld>
            <a:endParaRPr lang="en-IN"/>
          </a:p>
        </p:txBody>
      </p:sp>
    </p:spTree>
    <p:extLst>
      <p:ext uri="{BB962C8B-B14F-4D97-AF65-F5344CB8AC3E}">
        <p14:creationId xmlns:p14="http://schemas.microsoft.com/office/powerpoint/2010/main" val="273794640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A268-4287-4C98-BC8C-38735A32A10B}"/>
              </a:ext>
            </a:extLst>
          </p:cNvPr>
          <p:cNvSpPr>
            <a:spLocks noGrp="1"/>
          </p:cNvSpPr>
          <p:nvPr>
            <p:ph type="ctrTitle"/>
          </p:nvPr>
        </p:nvSpPr>
        <p:spPr/>
        <p:txBody>
          <a:bodyPr/>
          <a:lstStyle/>
          <a:p>
            <a:r>
              <a:rPr lang="en-IN" dirty="0"/>
              <a:t>Process Management</a:t>
            </a:r>
          </a:p>
        </p:txBody>
      </p:sp>
      <p:sp>
        <p:nvSpPr>
          <p:cNvPr id="3" name="Subtitle 2">
            <a:extLst>
              <a:ext uri="{FF2B5EF4-FFF2-40B4-BE49-F238E27FC236}">
                <a16:creationId xmlns:a16="http://schemas.microsoft.com/office/drawing/2014/main" id="{2C433688-C0FE-46E9-80BA-316AB71F9797}"/>
              </a:ext>
            </a:extLst>
          </p:cNvPr>
          <p:cNvSpPr>
            <a:spLocks noGrp="1"/>
          </p:cNvSpPr>
          <p:nvPr>
            <p:ph type="subTitle" idx="1"/>
          </p:nvPr>
        </p:nvSpPr>
        <p:spPr/>
        <p:txBody>
          <a:bodyPr>
            <a:normAutofit/>
          </a:bodyPr>
          <a:lstStyle/>
          <a:p>
            <a:r>
              <a:rPr lang="en-IN" dirty="0" err="1"/>
              <a:t>Dr.</a:t>
            </a:r>
            <a:r>
              <a:rPr lang="en-IN" dirty="0"/>
              <a:t> </a:t>
            </a:r>
            <a:r>
              <a:rPr lang="en-IN" dirty="0" err="1"/>
              <a:t>Deepamala.N</a:t>
            </a:r>
            <a:endParaRPr lang="en-IN" dirty="0"/>
          </a:p>
          <a:p>
            <a:r>
              <a:rPr lang="en-IN" dirty="0"/>
              <a:t>Associate Professor</a:t>
            </a:r>
          </a:p>
          <a:p>
            <a:r>
              <a:rPr lang="en-IN" dirty="0"/>
              <a:t>RVCE</a:t>
            </a:r>
          </a:p>
        </p:txBody>
      </p:sp>
    </p:spTree>
    <p:extLst>
      <p:ext uri="{BB962C8B-B14F-4D97-AF65-F5344CB8AC3E}">
        <p14:creationId xmlns:p14="http://schemas.microsoft.com/office/powerpoint/2010/main" val="236708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03F0-EFBE-481B-AB94-1D84AD7053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A3953A-BAB3-4919-A1D4-0D733E4F54A7}"/>
              </a:ext>
            </a:extLst>
          </p:cNvPr>
          <p:cNvSpPr>
            <a:spLocks noGrp="1"/>
          </p:cNvSpPr>
          <p:nvPr>
            <p:ph sz="half" idx="1"/>
          </p:nvPr>
        </p:nvSpPr>
        <p:spPr>
          <a:xfrm>
            <a:off x="327991" y="2141537"/>
            <a:ext cx="4864495" cy="4351338"/>
          </a:xfrm>
        </p:spPr>
        <p:txBody>
          <a:bodyPr/>
          <a:lstStyle/>
          <a:p>
            <a:r>
              <a:rPr lang="en-IN" dirty="0">
                <a:latin typeface="Times New Roman" panose="02020603050405020304" pitchFamily="18" charset="0"/>
                <a:cs typeface="Times New Roman" panose="02020603050405020304" pitchFamily="18" charset="0"/>
              </a:rPr>
              <a:t>Each thread will have its own stack but share the heap</a:t>
            </a:r>
          </a:p>
          <a:p>
            <a:r>
              <a:rPr lang="en-IN" b="0" i="0" dirty="0">
                <a:effectLst/>
                <a:latin typeface="Times New Roman" panose="02020603050405020304" pitchFamily="18" charset="0"/>
                <a:cs typeface="Times New Roman" panose="02020603050405020304" pitchFamily="18" charset="0"/>
              </a:rPr>
              <a:t>Threads are sometimes called lightweight processes because they have their own stack but can access shared data</a:t>
            </a: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11170C4-A3F6-46A6-A594-D307A34F2069}"/>
              </a:ext>
            </a:extLst>
          </p:cNvPr>
          <p:cNvSpPr>
            <a:spLocks noGrp="1"/>
          </p:cNvSpPr>
          <p:nvPr>
            <p:ph sz="half" idx="2"/>
          </p:nvPr>
        </p:nvSpPr>
        <p:spPr/>
        <p:txBody>
          <a:bodyPr/>
          <a:lstStyle/>
          <a:p>
            <a:endParaRPr lang="en-IN"/>
          </a:p>
        </p:txBody>
      </p:sp>
      <p:pic>
        <p:nvPicPr>
          <p:cNvPr id="4098" name="Picture 2" descr="diagram of single and multi-treaded process">
            <a:extLst>
              <a:ext uri="{FF2B5EF4-FFF2-40B4-BE49-F238E27FC236}">
                <a16:creationId xmlns:a16="http://schemas.microsoft.com/office/drawing/2014/main" id="{545ACD18-E2DF-4E8B-9899-BBC99FF7C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382" y="187325"/>
            <a:ext cx="6858000" cy="630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158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DD87-33FC-4D87-A629-8F893405F4C9}"/>
              </a:ext>
            </a:extLst>
          </p:cNvPr>
          <p:cNvSpPr>
            <a:spLocks noGrp="1"/>
          </p:cNvSpPr>
          <p:nvPr>
            <p:ph type="title"/>
          </p:nvPr>
        </p:nvSpPr>
        <p:spPr/>
        <p:txBody>
          <a:bodyPr/>
          <a:lstStyle/>
          <a:p>
            <a:r>
              <a:rPr lang="en-IN" dirty="0" err="1"/>
              <a:t>Thread_info</a:t>
            </a:r>
            <a:endParaRPr lang="en-IN" dirty="0"/>
          </a:p>
        </p:txBody>
      </p:sp>
      <p:sp>
        <p:nvSpPr>
          <p:cNvPr id="5" name="Content Placeholder 4">
            <a:extLst>
              <a:ext uri="{FF2B5EF4-FFF2-40B4-BE49-F238E27FC236}">
                <a16:creationId xmlns:a16="http://schemas.microsoft.com/office/drawing/2014/main" id="{845040F9-F843-4DDB-99F0-74317BC9A638}"/>
              </a:ext>
            </a:extLst>
          </p:cNvPr>
          <p:cNvSpPr>
            <a:spLocks noGrp="1"/>
          </p:cNvSpPr>
          <p:nvPr>
            <p:ph idx="1"/>
          </p:nvPr>
        </p:nvSpPr>
        <p:spPr/>
        <p:txBody>
          <a:bodyPr/>
          <a:lstStyle/>
          <a:p>
            <a:r>
              <a:rPr lang="en-IN" dirty="0"/>
              <a:t>Linux uses part of a task’s kernel stack to store a structure </a:t>
            </a:r>
            <a:r>
              <a:rPr lang="en-IN" dirty="0" err="1"/>
              <a:t>thread_info</a:t>
            </a:r>
            <a:endParaRPr lang="en-IN" dirty="0"/>
          </a:p>
          <a:p>
            <a:r>
              <a:rPr lang="en-IN" dirty="0" err="1"/>
              <a:t>Thread_info</a:t>
            </a:r>
            <a:r>
              <a:rPr lang="en-IN" dirty="0"/>
              <a:t> and the </a:t>
            </a:r>
            <a:r>
              <a:rPr lang="en-IN" dirty="0" err="1"/>
              <a:t>task_struct</a:t>
            </a:r>
            <a:r>
              <a:rPr lang="en-IN" dirty="0"/>
              <a:t> contain pointers to each other</a:t>
            </a:r>
          </a:p>
          <a:p>
            <a:endParaRPr lang="en-IN" dirty="0"/>
          </a:p>
        </p:txBody>
      </p:sp>
      <p:pic>
        <p:nvPicPr>
          <p:cNvPr id="7" name="Picture 6">
            <a:extLst>
              <a:ext uri="{FF2B5EF4-FFF2-40B4-BE49-F238E27FC236}">
                <a16:creationId xmlns:a16="http://schemas.microsoft.com/office/drawing/2014/main" id="{C85AC432-8B44-4AED-95F6-800CEDD605EB}"/>
              </a:ext>
            </a:extLst>
          </p:cNvPr>
          <p:cNvPicPr>
            <a:picLocks noChangeAspect="1"/>
          </p:cNvPicPr>
          <p:nvPr/>
        </p:nvPicPr>
        <p:blipFill>
          <a:blip r:embed="rId2"/>
          <a:stretch>
            <a:fillRect/>
          </a:stretch>
        </p:blipFill>
        <p:spPr>
          <a:xfrm>
            <a:off x="717895" y="3035300"/>
            <a:ext cx="9934575" cy="3457575"/>
          </a:xfrm>
          <a:prstGeom prst="rect">
            <a:avLst/>
          </a:prstGeom>
        </p:spPr>
      </p:pic>
    </p:spTree>
    <p:extLst>
      <p:ext uri="{BB962C8B-B14F-4D97-AF65-F5344CB8AC3E}">
        <p14:creationId xmlns:p14="http://schemas.microsoft.com/office/powerpoint/2010/main" val="133160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72E6F-3AD8-478A-8A69-011A6A25FAE1}"/>
              </a:ext>
            </a:extLst>
          </p:cNvPr>
          <p:cNvSpPr>
            <a:spLocks noGrp="1"/>
          </p:cNvSpPr>
          <p:nvPr>
            <p:ph idx="1"/>
          </p:nvPr>
        </p:nvSpPr>
        <p:spPr>
          <a:xfrm>
            <a:off x="838200" y="506437"/>
            <a:ext cx="10515600" cy="5670526"/>
          </a:xfrm>
        </p:spPr>
        <p:txBody>
          <a:bodyPr/>
          <a:lstStyle/>
          <a:p>
            <a:r>
              <a:rPr lang="en-IN" dirty="0"/>
              <a:t>Know your stack size using command “</a:t>
            </a:r>
            <a:r>
              <a:rPr lang="en-IN" dirty="0" err="1"/>
              <a:t>ulimit</a:t>
            </a:r>
            <a:r>
              <a:rPr lang="en-IN" dirty="0"/>
              <a:t> –a” or “</a:t>
            </a:r>
            <a:r>
              <a:rPr lang="en-IN" dirty="0" err="1"/>
              <a:t>ulimit</a:t>
            </a:r>
            <a:r>
              <a:rPr lang="en-IN" dirty="0"/>
              <a:t> –s”</a:t>
            </a:r>
          </a:p>
          <a:p>
            <a:r>
              <a:rPr lang="en-IN" dirty="0"/>
              <a:t>Stack size was changed from 4KB to 8KB in 2011</a:t>
            </a:r>
          </a:p>
          <a:p>
            <a:r>
              <a:rPr lang="en-IN" dirty="0"/>
              <a:t> Some OS like </a:t>
            </a:r>
            <a:r>
              <a:rPr lang="en-IN" dirty="0" err="1"/>
              <a:t>Redhat</a:t>
            </a:r>
            <a:r>
              <a:rPr lang="en-IN" dirty="0"/>
              <a:t> 7.1 kernel has 16KB stack size</a:t>
            </a:r>
          </a:p>
          <a:p>
            <a:r>
              <a:rPr lang="en-IN" dirty="0"/>
              <a:t>If stack size is 8KB, </a:t>
            </a:r>
            <a:r>
              <a:rPr lang="en-IN" b="0" i="0" dirty="0">
                <a:solidFill>
                  <a:srgbClr val="232629"/>
                </a:solidFill>
                <a:effectLst/>
                <a:latin typeface="-apple-system"/>
              </a:rPr>
              <a:t>Each process only gets 8192 bytes of kernel stack, aligned to a 8192-byte boundary, so whenever the stack pointer is altered by a push or a pop, the low 13 bits are the only part that changes. 2^13==8192.</a:t>
            </a:r>
            <a:endParaRPr lang="en-IN" dirty="0"/>
          </a:p>
          <a:p>
            <a:endParaRPr lang="en-IN" dirty="0"/>
          </a:p>
        </p:txBody>
      </p:sp>
    </p:spTree>
    <p:extLst>
      <p:ext uri="{BB962C8B-B14F-4D97-AF65-F5344CB8AC3E}">
        <p14:creationId xmlns:p14="http://schemas.microsoft.com/office/powerpoint/2010/main" val="393329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2DB5B5-8502-4BAF-BCDF-98D72E0724B3}"/>
              </a:ext>
            </a:extLst>
          </p:cNvPr>
          <p:cNvSpPr>
            <a:spLocks noGrp="1"/>
          </p:cNvSpPr>
          <p:nvPr>
            <p:ph sz="half" idx="1"/>
          </p:nvPr>
        </p:nvSpPr>
        <p:spPr>
          <a:xfrm>
            <a:off x="838200" y="689113"/>
            <a:ext cx="5181600" cy="5487850"/>
          </a:xfrm>
        </p:spPr>
        <p:txBody>
          <a:bodyPr/>
          <a:lstStyle/>
          <a:p>
            <a:pPr marL="0" indent="0" algn="l">
              <a:buNone/>
            </a:pPr>
            <a:r>
              <a:rPr lang="en-IN" sz="1800" b="0" i="0" u="none" strike="noStrike" baseline="0" dirty="0">
                <a:latin typeface="Courier"/>
              </a:rPr>
              <a:t>struct </a:t>
            </a:r>
            <a:r>
              <a:rPr lang="en-IN" sz="1800" b="0" i="0" u="none" strike="noStrike" baseline="0" dirty="0" err="1">
                <a:latin typeface="Courier"/>
              </a:rPr>
              <a:t>thread_info</a:t>
            </a:r>
            <a:r>
              <a:rPr lang="en-IN" sz="1800" b="0" i="0" u="none" strike="noStrike" baseline="0" dirty="0">
                <a:latin typeface="Courier"/>
              </a:rPr>
              <a:t> {</a:t>
            </a:r>
          </a:p>
          <a:p>
            <a:pPr marL="457200" lvl="1" indent="0">
              <a:buNone/>
            </a:pPr>
            <a:r>
              <a:rPr lang="en-IN" sz="1400" b="0" i="0" u="none" strike="noStrike" baseline="0" dirty="0">
                <a:latin typeface="Courier"/>
              </a:rPr>
              <a:t>struct </a:t>
            </a:r>
            <a:r>
              <a:rPr lang="en-IN" sz="1400" b="0" i="0" u="none" strike="noStrike" baseline="0" dirty="0" err="1">
                <a:latin typeface="Courier"/>
              </a:rPr>
              <a:t>task_struct</a:t>
            </a:r>
            <a:r>
              <a:rPr lang="en-IN" sz="1400" b="0" i="0" u="none" strike="noStrike" baseline="0" dirty="0">
                <a:latin typeface="Courier"/>
              </a:rPr>
              <a:t> *task;</a:t>
            </a:r>
          </a:p>
          <a:p>
            <a:pPr marL="457200" lvl="1" indent="0">
              <a:buNone/>
            </a:pPr>
            <a:r>
              <a:rPr lang="fr-FR" sz="1400" b="0" i="0" u="none" strike="noStrike" baseline="0" dirty="0" err="1">
                <a:latin typeface="Courier"/>
              </a:rPr>
              <a:t>struct</a:t>
            </a:r>
            <a:r>
              <a:rPr lang="fr-FR" sz="1400" b="0" i="0" u="none" strike="noStrike" baseline="0" dirty="0">
                <a:latin typeface="Courier"/>
              </a:rPr>
              <a:t> </a:t>
            </a:r>
            <a:r>
              <a:rPr lang="fr-FR" sz="1400" b="0" i="0" u="none" strike="noStrike" baseline="0" dirty="0" err="1">
                <a:latin typeface="Courier"/>
              </a:rPr>
              <a:t>exec_domain</a:t>
            </a:r>
            <a:r>
              <a:rPr lang="fr-FR" sz="1400" b="0" i="0" u="none" strike="noStrike" baseline="0" dirty="0">
                <a:latin typeface="Courier"/>
              </a:rPr>
              <a:t> *</a:t>
            </a:r>
            <a:r>
              <a:rPr lang="fr-FR" sz="1400" b="0" i="0" u="none" strike="noStrike" baseline="0" dirty="0" err="1">
                <a:latin typeface="Courier"/>
              </a:rPr>
              <a:t>exec_domain</a:t>
            </a:r>
            <a:r>
              <a:rPr lang="fr-FR" sz="1400" b="0" i="0" u="none" strike="noStrike" baseline="0" dirty="0">
                <a:latin typeface="Courier"/>
              </a:rPr>
              <a:t>;</a:t>
            </a:r>
          </a:p>
          <a:p>
            <a:pPr marL="457200" lvl="1" indent="0">
              <a:buNone/>
            </a:pPr>
            <a:r>
              <a:rPr lang="en-IN" sz="1400" b="0" i="0" u="none" strike="noStrike" baseline="0" dirty="0">
                <a:latin typeface="Courier"/>
              </a:rPr>
              <a:t>__u32 flags;</a:t>
            </a:r>
          </a:p>
          <a:p>
            <a:pPr marL="457200" lvl="1" indent="0">
              <a:buNone/>
            </a:pPr>
            <a:r>
              <a:rPr lang="en-IN" sz="1400" b="0" i="0" u="none" strike="noStrike" baseline="0" dirty="0">
                <a:latin typeface="Courier"/>
              </a:rPr>
              <a:t>__u32 status;</a:t>
            </a:r>
          </a:p>
          <a:p>
            <a:pPr marL="457200" lvl="1" indent="0">
              <a:buNone/>
            </a:pPr>
            <a:r>
              <a:rPr lang="en-IN" sz="1400" b="0" i="0" u="none" strike="noStrike" baseline="0" dirty="0">
                <a:latin typeface="Courier"/>
              </a:rPr>
              <a:t>__u32 </a:t>
            </a:r>
            <a:r>
              <a:rPr lang="en-IN" sz="1400" b="0" i="0" u="none" strike="noStrike" baseline="0" dirty="0" err="1">
                <a:latin typeface="Courier"/>
              </a:rPr>
              <a:t>cpu</a:t>
            </a:r>
            <a:r>
              <a:rPr lang="en-IN" sz="1400" b="0" i="0" u="none" strike="noStrike" baseline="0" dirty="0">
                <a:latin typeface="Courier"/>
              </a:rPr>
              <a:t>;</a:t>
            </a:r>
          </a:p>
          <a:p>
            <a:pPr marL="457200" lvl="1" indent="0">
              <a:buNone/>
            </a:pPr>
            <a:r>
              <a:rPr lang="en-IN" sz="1400" b="0" i="0" u="none" strike="noStrike" baseline="0" dirty="0">
                <a:latin typeface="Courier"/>
              </a:rPr>
              <a:t>int </a:t>
            </a:r>
            <a:r>
              <a:rPr lang="en-IN" sz="1400" b="0" i="0" u="none" strike="noStrike" baseline="0" dirty="0" err="1">
                <a:latin typeface="Courier"/>
              </a:rPr>
              <a:t>preempt_count</a:t>
            </a:r>
            <a:r>
              <a:rPr lang="en-IN" sz="1400" b="0" i="0" u="none" strike="noStrike" baseline="0" dirty="0">
                <a:latin typeface="Courier"/>
              </a:rPr>
              <a:t>;</a:t>
            </a:r>
          </a:p>
          <a:p>
            <a:pPr marL="457200" lvl="1" indent="0">
              <a:buNone/>
            </a:pPr>
            <a:r>
              <a:rPr lang="fr-FR" sz="1400" b="0" i="0" u="none" strike="noStrike" baseline="0" dirty="0" err="1">
                <a:latin typeface="Courier"/>
              </a:rPr>
              <a:t>mm_segment_t</a:t>
            </a:r>
            <a:r>
              <a:rPr lang="fr-FR" sz="1400" b="0" i="0" u="none" strike="noStrike" baseline="0" dirty="0">
                <a:latin typeface="Courier"/>
              </a:rPr>
              <a:t> </a:t>
            </a:r>
            <a:r>
              <a:rPr lang="fr-FR" sz="1400" b="0" i="0" u="none" strike="noStrike" baseline="0" dirty="0" err="1">
                <a:latin typeface="Courier"/>
              </a:rPr>
              <a:t>addr_limit</a:t>
            </a:r>
            <a:r>
              <a:rPr lang="fr-FR" sz="1400" b="0" i="0" u="none" strike="noStrike" baseline="0" dirty="0">
                <a:latin typeface="Courier"/>
              </a:rPr>
              <a:t>;</a:t>
            </a:r>
          </a:p>
          <a:p>
            <a:pPr marL="457200" lvl="1" indent="0">
              <a:buNone/>
            </a:pPr>
            <a:r>
              <a:rPr lang="sv-SE" sz="1400" b="0" i="0" u="none" strike="noStrike" baseline="0" dirty="0">
                <a:latin typeface="Courier"/>
              </a:rPr>
              <a:t>struct restart_block restart_block;</a:t>
            </a:r>
          </a:p>
          <a:p>
            <a:pPr marL="457200" lvl="1" indent="0">
              <a:buNone/>
            </a:pPr>
            <a:r>
              <a:rPr lang="en-IN" sz="1400" b="0" i="0" u="none" strike="noStrike" baseline="0" dirty="0">
                <a:latin typeface="Courier"/>
              </a:rPr>
              <a:t>void *</a:t>
            </a:r>
            <a:r>
              <a:rPr lang="en-IN" sz="1400" b="0" i="0" u="none" strike="noStrike" baseline="0" dirty="0" err="1">
                <a:latin typeface="Courier"/>
              </a:rPr>
              <a:t>sysenter_return</a:t>
            </a:r>
            <a:r>
              <a:rPr lang="en-IN" sz="1400" b="0" i="0" u="none" strike="noStrike" baseline="0" dirty="0">
                <a:latin typeface="Courier"/>
              </a:rPr>
              <a:t>;</a:t>
            </a:r>
          </a:p>
          <a:p>
            <a:pPr marL="457200" lvl="1" indent="0">
              <a:buNone/>
            </a:pPr>
            <a:r>
              <a:rPr lang="en-IN" sz="1400" b="0" i="0" u="none" strike="noStrike" baseline="0" dirty="0">
                <a:latin typeface="Courier"/>
              </a:rPr>
              <a:t>int </a:t>
            </a:r>
            <a:r>
              <a:rPr lang="en-IN" sz="1400" b="0" i="0" u="none" strike="noStrike" baseline="0" dirty="0" err="1">
                <a:latin typeface="Courier"/>
              </a:rPr>
              <a:t>uaccess_err</a:t>
            </a:r>
            <a:r>
              <a:rPr lang="en-IN" sz="1400" b="0" i="0" u="none" strike="noStrike" baseline="0" dirty="0">
                <a:latin typeface="Courier"/>
              </a:rPr>
              <a:t>;</a:t>
            </a:r>
          </a:p>
          <a:p>
            <a:pPr marL="0" indent="0" algn="l">
              <a:buNone/>
            </a:pPr>
            <a:r>
              <a:rPr lang="en-IN" sz="1800" b="0" i="0" u="none" strike="noStrike" baseline="0" dirty="0">
                <a:latin typeface="Courier"/>
              </a:rPr>
              <a:t>};</a:t>
            </a:r>
            <a:endParaRPr lang="en-IN" dirty="0"/>
          </a:p>
        </p:txBody>
      </p:sp>
      <p:sp>
        <p:nvSpPr>
          <p:cNvPr id="6" name="Content Placeholder 5">
            <a:extLst>
              <a:ext uri="{FF2B5EF4-FFF2-40B4-BE49-F238E27FC236}">
                <a16:creationId xmlns:a16="http://schemas.microsoft.com/office/drawing/2014/main" id="{7DF812F9-FB86-4D3B-8C63-16EB4880445A}"/>
              </a:ext>
            </a:extLst>
          </p:cNvPr>
          <p:cNvSpPr>
            <a:spLocks noGrp="1"/>
          </p:cNvSpPr>
          <p:nvPr>
            <p:ph sz="half" idx="2"/>
          </p:nvPr>
        </p:nvSpPr>
        <p:spPr>
          <a:xfrm>
            <a:off x="6172202" y="651945"/>
            <a:ext cx="5754757" cy="5739641"/>
          </a:xfrm>
        </p:spPr>
        <p:txBody>
          <a:bodyPr/>
          <a:lstStyle/>
          <a:p>
            <a:pPr marL="0" indent="0">
              <a:buNone/>
            </a:pPr>
            <a:r>
              <a:rPr lang="en-IN" dirty="0"/>
              <a:t>How to find </a:t>
            </a:r>
            <a:r>
              <a:rPr lang="en-IN" dirty="0" err="1"/>
              <a:t>thread_info</a:t>
            </a:r>
            <a:r>
              <a:rPr lang="en-IN" dirty="0"/>
              <a:t> from kernel stack?</a:t>
            </a:r>
          </a:p>
          <a:p>
            <a:pPr marL="0" indent="0" algn="l">
              <a:buNone/>
            </a:pPr>
            <a:r>
              <a:rPr lang="en-IN" sz="1800" b="0" i="0" u="none" strike="noStrike" baseline="0" dirty="0" err="1">
                <a:latin typeface="Courier"/>
              </a:rPr>
              <a:t>movl</a:t>
            </a:r>
            <a:r>
              <a:rPr lang="en-IN" sz="1800" b="0" i="0" u="none" strike="noStrike" baseline="0" dirty="0">
                <a:latin typeface="Courier"/>
              </a:rPr>
              <a:t> $0xFFFFE000, %</a:t>
            </a:r>
            <a:r>
              <a:rPr lang="en-IN" sz="1800" b="0" i="0" u="none" strike="noStrike" baseline="0" dirty="0" err="1">
                <a:latin typeface="Courier"/>
              </a:rPr>
              <a:t>eax</a:t>
            </a:r>
            <a:endParaRPr lang="en-IN" sz="1800" b="0" i="0" u="none" strike="noStrike" baseline="0" dirty="0">
              <a:latin typeface="Courier"/>
            </a:endParaRPr>
          </a:p>
          <a:p>
            <a:pPr marL="0" indent="0" algn="l">
              <a:buNone/>
            </a:pPr>
            <a:r>
              <a:rPr lang="en-IN" sz="1800" b="0" i="0" u="none" strike="noStrike" baseline="0" dirty="0" err="1">
                <a:latin typeface="Courier"/>
              </a:rPr>
              <a:t>andl</a:t>
            </a:r>
            <a:r>
              <a:rPr lang="en-IN" sz="1800" b="0" i="0" u="none" strike="noStrike" baseline="0" dirty="0">
                <a:latin typeface="Courier"/>
              </a:rPr>
              <a:t> %</a:t>
            </a:r>
            <a:r>
              <a:rPr lang="en-IN" sz="1800" b="0" i="0" u="none" strike="noStrike" baseline="0" dirty="0" err="1">
                <a:latin typeface="Courier"/>
              </a:rPr>
              <a:t>esp</a:t>
            </a:r>
            <a:r>
              <a:rPr lang="en-IN" sz="1800" b="0" i="0" u="none" strike="noStrike" baseline="0" dirty="0">
                <a:latin typeface="Courier"/>
              </a:rPr>
              <a:t>, %</a:t>
            </a:r>
            <a:r>
              <a:rPr lang="en-IN" sz="1800" b="0" i="0" u="none" strike="noStrike" baseline="0" dirty="0" err="1">
                <a:latin typeface="Courier"/>
              </a:rPr>
              <a:t>eax</a:t>
            </a:r>
            <a:r>
              <a:rPr lang="en-IN" sz="1800" b="0" i="0" u="none" strike="noStrike" baseline="0" dirty="0">
                <a:latin typeface="Courier"/>
              </a:rPr>
              <a:t> (mask out last 13 bits)</a:t>
            </a:r>
          </a:p>
          <a:p>
            <a:pPr marL="0" indent="0" algn="l">
              <a:buNone/>
            </a:pPr>
            <a:endParaRPr lang="en-IN" sz="1800" dirty="0">
              <a:latin typeface="Courier"/>
            </a:endParaRPr>
          </a:p>
          <a:p>
            <a:pPr marL="0" indent="0" algn="l">
              <a:buNone/>
            </a:pPr>
            <a:r>
              <a:rPr lang="en-IN" sz="1800" dirty="0">
                <a:latin typeface="Courier"/>
              </a:rPr>
              <a:t>This assembly code is part of </a:t>
            </a:r>
            <a:r>
              <a:rPr lang="en-IN" sz="1800" dirty="0" err="1">
                <a:latin typeface="Courier"/>
              </a:rPr>
              <a:t>current_thread_info</a:t>
            </a:r>
            <a:r>
              <a:rPr lang="en-IN" sz="1800" dirty="0">
                <a:latin typeface="Courier"/>
              </a:rPr>
              <a:t>(), and return </a:t>
            </a:r>
            <a:r>
              <a:rPr lang="en-IN" sz="1800" dirty="0" err="1">
                <a:latin typeface="Courier"/>
              </a:rPr>
              <a:t>current_thread_info</a:t>
            </a:r>
            <a:r>
              <a:rPr lang="en-IN" sz="1800" dirty="0">
                <a:latin typeface="Courier"/>
              </a:rPr>
              <a:t>()-&gt;task</a:t>
            </a:r>
            <a:endParaRPr lang="en-IN" dirty="0"/>
          </a:p>
        </p:txBody>
      </p:sp>
      <p:pic>
        <p:nvPicPr>
          <p:cNvPr id="10" name="Picture 9">
            <a:extLst>
              <a:ext uri="{FF2B5EF4-FFF2-40B4-BE49-F238E27FC236}">
                <a16:creationId xmlns:a16="http://schemas.microsoft.com/office/drawing/2014/main" id="{4AE9F582-F0AB-4ED7-97EB-00837F19B7B9}"/>
              </a:ext>
            </a:extLst>
          </p:cNvPr>
          <p:cNvPicPr>
            <a:picLocks noChangeAspect="1"/>
          </p:cNvPicPr>
          <p:nvPr/>
        </p:nvPicPr>
        <p:blipFill>
          <a:blip r:embed="rId2"/>
          <a:stretch>
            <a:fillRect/>
          </a:stretch>
        </p:blipFill>
        <p:spPr>
          <a:xfrm>
            <a:off x="1801259" y="3521766"/>
            <a:ext cx="9782175" cy="3200400"/>
          </a:xfrm>
          <a:prstGeom prst="rect">
            <a:avLst/>
          </a:prstGeom>
        </p:spPr>
      </p:pic>
    </p:spTree>
    <p:extLst>
      <p:ext uri="{BB962C8B-B14F-4D97-AF65-F5344CB8AC3E}">
        <p14:creationId xmlns:p14="http://schemas.microsoft.com/office/powerpoint/2010/main" val="399035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8562-3848-48C9-B128-B44DD01A6FC6}"/>
              </a:ext>
            </a:extLst>
          </p:cNvPr>
          <p:cNvSpPr>
            <a:spLocks noGrp="1"/>
          </p:cNvSpPr>
          <p:nvPr>
            <p:ph type="title"/>
          </p:nvPr>
        </p:nvSpPr>
        <p:spPr/>
        <p:txBody>
          <a:bodyPr/>
          <a:lstStyle/>
          <a:p>
            <a:r>
              <a:rPr lang="en-IN" dirty="0"/>
              <a:t>Storing the process descriptor</a:t>
            </a:r>
          </a:p>
        </p:txBody>
      </p:sp>
      <p:sp>
        <p:nvSpPr>
          <p:cNvPr id="3" name="Content Placeholder 2">
            <a:extLst>
              <a:ext uri="{FF2B5EF4-FFF2-40B4-BE49-F238E27FC236}">
                <a16:creationId xmlns:a16="http://schemas.microsoft.com/office/drawing/2014/main" id="{919AB4B1-068B-4579-A62A-7A8F2CC11419}"/>
              </a:ext>
            </a:extLst>
          </p:cNvPr>
          <p:cNvSpPr>
            <a:spLocks noGrp="1"/>
          </p:cNvSpPr>
          <p:nvPr>
            <p:ph sz="half" idx="1"/>
          </p:nvPr>
        </p:nvSpPr>
        <p:spPr>
          <a:xfrm>
            <a:off x="1008821" y="1799121"/>
            <a:ext cx="10515600" cy="4932984"/>
          </a:xfrm>
        </p:spPr>
        <p:txBody>
          <a:bodyPr>
            <a:normAutofit/>
          </a:bodyPr>
          <a:lstStyle/>
          <a:p>
            <a:r>
              <a:rPr lang="en-IN" sz="2000" b="0" i="0" u="none" strike="noStrike" baseline="0" dirty="0">
                <a:latin typeface="Times New Roman" panose="02020603050405020304" pitchFamily="18" charset="0"/>
                <a:cs typeface="Times New Roman" panose="02020603050405020304" pitchFamily="18" charset="0"/>
              </a:rPr>
              <a:t>The system identifies processes by a unique </a:t>
            </a:r>
            <a:r>
              <a:rPr lang="en-IN" sz="2000" b="0" i="1" u="none" strike="noStrike" baseline="0" dirty="0">
                <a:latin typeface="Times New Roman" panose="02020603050405020304" pitchFamily="18" charset="0"/>
                <a:cs typeface="Times New Roman" panose="02020603050405020304" pitchFamily="18" charset="0"/>
              </a:rPr>
              <a:t>process identification </a:t>
            </a:r>
            <a:r>
              <a:rPr lang="en-IN" sz="2000" b="0" i="0" u="none" strike="noStrike" baseline="0" dirty="0">
                <a:latin typeface="Times New Roman" panose="02020603050405020304" pitchFamily="18" charset="0"/>
                <a:cs typeface="Times New Roman" panose="02020603050405020304" pitchFamily="18" charset="0"/>
              </a:rPr>
              <a:t>value or </a:t>
            </a:r>
            <a:r>
              <a:rPr lang="en-IN" sz="2000" b="0" i="1" u="none" strike="noStrike" baseline="0" dirty="0">
                <a:latin typeface="Times New Roman" panose="02020603050405020304" pitchFamily="18" charset="0"/>
                <a:cs typeface="Times New Roman" panose="02020603050405020304" pitchFamily="18" charset="0"/>
              </a:rPr>
              <a:t>PID</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The PID is a numerical value represented by the type </a:t>
            </a:r>
            <a:r>
              <a:rPr lang="en-IN" sz="2000" b="0" i="0" u="none" strike="noStrike" baseline="0" dirty="0" err="1">
                <a:latin typeface="Times New Roman" panose="02020603050405020304" pitchFamily="18" charset="0"/>
                <a:cs typeface="Times New Roman" panose="02020603050405020304" pitchFamily="18" charset="0"/>
              </a:rPr>
              <a:t>pid_t</a:t>
            </a:r>
            <a:r>
              <a:rPr lang="en-IN" sz="2000" b="0" i="0" u="none" strike="noStrike" baseline="0" dirty="0">
                <a:latin typeface="Times New Roman" panose="02020603050405020304" pitchFamily="18" charset="0"/>
                <a:cs typeface="Times New Roman" panose="02020603050405020304" pitchFamily="18" charset="0"/>
              </a:rPr>
              <a:t>, which is typically an int.</a:t>
            </a:r>
          </a:p>
          <a:p>
            <a:pPr algn="l"/>
            <a:r>
              <a:rPr lang="en-IN" sz="2000" dirty="0">
                <a:latin typeface="Times New Roman" panose="02020603050405020304" pitchFamily="18" charset="0"/>
                <a:cs typeface="Times New Roman" panose="02020603050405020304" pitchFamily="18" charset="0"/>
              </a:rPr>
              <a:t>Maximum value for PID is 32,768 (older values) for 64 bit systems its </a:t>
            </a:r>
            <a:r>
              <a:rPr lang="en-IN" sz="2000" b="0" i="0" dirty="0">
                <a:solidFill>
                  <a:srgbClr val="292929"/>
                </a:solidFill>
                <a:effectLst/>
                <a:latin typeface="Times New Roman" panose="02020603050405020304" pitchFamily="18" charset="0"/>
                <a:cs typeface="Times New Roman" panose="02020603050405020304" pitchFamily="18" charset="0"/>
              </a:rPr>
              <a:t>2²²  </a:t>
            </a:r>
            <a:r>
              <a:rPr lang="en-IN" sz="2000" b="0" i="0" dirty="0" err="1">
                <a:solidFill>
                  <a:srgbClr val="292929"/>
                </a:solidFill>
                <a:effectLst/>
                <a:latin typeface="Times New Roman" panose="02020603050405020304" pitchFamily="18" charset="0"/>
                <a:cs typeface="Times New Roman" panose="02020603050405020304" pitchFamily="18" charset="0"/>
              </a:rPr>
              <a:t>ie</a:t>
            </a:r>
            <a:r>
              <a:rPr lang="en-IN" sz="2000" b="0" i="0" dirty="0">
                <a:solidFill>
                  <a:srgbClr val="292929"/>
                </a:solidFill>
                <a:effectLst/>
                <a:latin typeface="Times New Roman" panose="02020603050405020304" pitchFamily="18" charset="0"/>
                <a:cs typeface="Times New Roman" panose="02020603050405020304" pitchFamily="18" charset="0"/>
              </a:rPr>
              <a:t> 4 million</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Can be changed in /proc/sys/kernel/</a:t>
            </a:r>
            <a:r>
              <a:rPr lang="en-IN" sz="2000" dirty="0" err="1">
                <a:latin typeface="Times New Roman" panose="02020603050405020304" pitchFamily="18" charset="0"/>
                <a:cs typeface="Times New Roman" panose="02020603050405020304" pitchFamily="18" charset="0"/>
              </a:rPr>
              <a:t>pid_max</a:t>
            </a:r>
            <a:endParaRPr lang="en-IN" sz="2000" dirty="0">
              <a:latin typeface="Times New Roman" panose="02020603050405020304" pitchFamily="18" charset="0"/>
              <a:cs typeface="Times New Roman" panose="02020603050405020304" pitchFamily="18" charset="0"/>
            </a:endParaRPr>
          </a:p>
          <a:p>
            <a:pPr algn="l"/>
            <a:r>
              <a:rPr lang="en-IN" sz="2000" dirty="0" err="1">
                <a:latin typeface="Times New Roman" panose="02020603050405020304" pitchFamily="18" charset="0"/>
                <a:cs typeface="Times New Roman" panose="02020603050405020304" pitchFamily="18" charset="0"/>
              </a:rPr>
              <a:t>init</a:t>
            </a:r>
            <a:r>
              <a:rPr lang="en-IN" sz="2000" dirty="0">
                <a:latin typeface="Times New Roman" panose="02020603050405020304" pitchFamily="18" charset="0"/>
                <a:cs typeface="Times New Roman" panose="02020603050405020304" pitchFamily="18" charset="0"/>
              </a:rPr>
              <a:t> process has PID 1</a:t>
            </a:r>
          </a:p>
          <a:p>
            <a:pPr algn="l"/>
            <a:endParaRPr lang="en-IN" sz="2000" dirty="0">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To observe threads</a:t>
            </a:r>
          </a:p>
          <a:p>
            <a:pPr marL="0" indent="0" algn="l">
              <a:buNone/>
            </a:pPr>
            <a:r>
              <a:rPr lang="en-IN" sz="2000" dirty="0">
                <a:latin typeface="Times New Roman" panose="02020603050405020304" pitchFamily="18" charset="0"/>
                <a:cs typeface="Times New Roman" panose="02020603050405020304" pitchFamily="18" charset="0"/>
              </a:rPr>
              <a:t>Ps –T –p &lt;</a:t>
            </a:r>
            <a:r>
              <a:rPr lang="en-IN" sz="2000" dirty="0" err="1">
                <a:latin typeface="Times New Roman" panose="02020603050405020304" pitchFamily="18" charset="0"/>
                <a:cs typeface="Times New Roman" panose="02020603050405020304" pitchFamily="18" charset="0"/>
              </a:rPr>
              <a:t>pid</a:t>
            </a:r>
            <a:r>
              <a:rPr lang="en-IN" sz="2000" dirty="0">
                <a:latin typeface="Times New Roman" panose="02020603050405020304" pitchFamily="18" charset="0"/>
                <a:cs typeface="Times New Roman" panose="02020603050405020304" pitchFamily="18" charset="0"/>
              </a:rPr>
              <a:t>&gt;</a:t>
            </a:r>
          </a:p>
          <a:p>
            <a:pPr marL="0" indent="0" algn="l">
              <a:buNone/>
            </a:pPr>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realtime</a:t>
            </a:r>
            <a:r>
              <a:rPr lang="en-IN" sz="2000" dirty="0">
                <a:latin typeface="Times New Roman" panose="02020603050405020304" pitchFamily="18" charset="0"/>
                <a:cs typeface="Times New Roman" panose="02020603050405020304" pitchFamily="18" charset="0"/>
              </a:rPr>
              <a:t> view </a:t>
            </a:r>
          </a:p>
          <a:p>
            <a:pPr marL="0" indent="0" algn="l">
              <a:buNone/>
            </a:pPr>
            <a:r>
              <a:rPr lang="en-IN" sz="2000" dirty="0">
                <a:latin typeface="Times New Roman" panose="02020603050405020304" pitchFamily="18" charset="0"/>
                <a:cs typeface="Times New Roman" panose="02020603050405020304" pitchFamily="18" charset="0"/>
              </a:rPr>
              <a:t>Top –H –p &lt;</a:t>
            </a:r>
            <a:r>
              <a:rPr lang="en-IN" sz="2000" dirty="0" err="1">
                <a:latin typeface="Times New Roman" panose="02020603050405020304" pitchFamily="18" charset="0"/>
                <a:cs typeface="Times New Roman" panose="02020603050405020304" pitchFamily="18" charset="0"/>
              </a:rPr>
              <a:t>pid</a:t>
            </a:r>
            <a:r>
              <a:rPr lang="en-IN" sz="2000" dirty="0">
                <a:latin typeface="Times New Roman" panose="02020603050405020304" pitchFamily="18" charset="0"/>
                <a:cs typeface="Times New Roman" panose="02020603050405020304" pitchFamily="18" charset="0"/>
              </a:rPr>
              <a:t>&gt;</a:t>
            </a:r>
          </a:p>
          <a:p>
            <a:pPr marL="0" indent="0" algn="l">
              <a:buNone/>
            </a:pPr>
            <a:endParaRPr lang="en-IN" sz="2000" dirty="0">
              <a:latin typeface="Times New Roman" panose="02020603050405020304" pitchFamily="18" charset="0"/>
              <a:cs typeface="Times New Roman" panose="02020603050405020304" pitchFamily="18" charset="0"/>
            </a:endParaRPr>
          </a:p>
          <a:p>
            <a:pPr algn="l"/>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32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794C-05B3-4F62-B7D1-73EB311443B7}"/>
              </a:ext>
            </a:extLst>
          </p:cNvPr>
          <p:cNvSpPr>
            <a:spLocks noGrp="1"/>
          </p:cNvSpPr>
          <p:nvPr>
            <p:ph type="title"/>
          </p:nvPr>
        </p:nvSpPr>
        <p:spPr/>
        <p:txBody>
          <a:bodyPr/>
          <a:lstStyle/>
          <a:p>
            <a:r>
              <a:rPr lang="en-IN" dirty="0"/>
              <a:t>Assignment Slide</a:t>
            </a:r>
          </a:p>
        </p:txBody>
      </p:sp>
      <p:sp>
        <p:nvSpPr>
          <p:cNvPr id="3" name="Content Placeholder 2">
            <a:extLst>
              <a:ext uri="{FF2B5EF4-FFF2-40B4-BE49-F238E27FC236}">
                <a16:creationId xmlns:a16="http://schemas.microsoft.com/office/drawing/2014/main" id="{1E236B09-E537-430A-BBA5-8978FB780F76}"/>
              </a:ext>
            </a:extLst>
          </p:cNvPr>
          <p:cNvSpPr>
            <a:spLocks noGrp="1"/>
          </p:cNvSpPr>
          <p:nvPr>
            <p:ph sz="half" idx="1"/>
          </p:nvPr>
        </p:nvSpPr>
        <p:spPr>
          <a:xfrm>
            <a:off x="838200" y="1825625"/>
            <a:ext cx="8610600" cy="4351338"/>
          </a:xfrm>
        </p:spPr>
        <p:txBody>
          <a:bodyPr/>
          <a:lstStyle/>
          <a:p>
            <a:pPr marL="0" indent="0">
              <a:buNone/>
            </a:pPr>
            <a:r>
              <a:rPr lang="en-IN" dirty="0"/>
              <a:t>Explore various types of processes in Linux</a:t>
            </a:r>
          </a:p>
          <a:p>
            <a:pPr marL="514350" indent="-514350">
              <a:buAutoNum type="arabicPeriod"/>
            </a:pPr>
            <a:r>
              <a:rPr lang="en-IN" dirty="0"/>
              <a:t>Parent process</a:t>
            </a:r>
          </a:p>
          <a:p>
            <a:pPr marL="514350" indent="-514350">
              <a:buAutoNum type="arabicPeriod"/>
            </a:pPr>
            <a:r>
              <a:rPr lang="en-IN" dirty="0"/>
              <a:t>Child process</a:t>
            </a:r>
          </a:p>
          <a:p>
            <a:pPr marL="514350" indent="-514350">
              <a:buAutoNum type="arabicPeriod"/>
            </a:pPr>
            <a:r>
              <a:rPr lang="en-IN" dirty="0"/>
              <a:t>Orphan process</a:t>
            </a:r>
          </a:p>
          <a:p>
            <a:pPr marL="514350" indent="-514350">
              <a:buAutoNum type="arabicPeriod"/>
            </a:pPr>
            <a:r>
              <a:rPr lang="en-IN" dirty="0"/>
              <a:t>Zombie process</a:t>
            </a:r>
          </a:p>
          <a:p>
            <a:pPr marL="514350" indent="-514350">
              <a:buAutoNum type="arabicPeriod"/>
            </a:pPr>
            <a:r>
              <a:rPr lang="en-IN" dirty="0"/>
              <a:t>Daemon process</a:t>
            </a:r>
          </a:p>
          <a:p>
            <a:pPr marL="514350" indent="-514350">
              <a:buAutoNum type="arabicPeriod"/>
            </a:pPr>
            <a:endParaRPr lang="en-IN" dirty="0"/>
          </a:p>
          <a:p>
            <a:pPr marL="0" indent="0">
              <a:buNone/>
            </a:pPr>
            <a:r>
              <a:rPr lang="en-IN" dirty="0"/>
              <a:t>Check: </a:t>
            </a:r>
            <a:r>
              <a:rPr lang="en-IN" b="0" i="0" dirty="0" err="1">
                <a:solidFill>
                  <a:srgbClr val="232629"/>
                </a:solidFill>
                <a:effectLst/>
                <a:latin typeface="-apple-system"/>
              </a:rPr>
              <a:t>ps</a:t>
            </a:r>
            <a:r>
              <a:rPr lang="en-IN" b="0" i="0" dirty="0">
                <a:solidFill>
                  <a:srgbClr val="232629"/>
                </a:solidFill>
                <a:effectLst/>
                <a:latin typeface="-apple-system"/>
              </a:rPr>
              <a:t> -</a:t>
            </a:r>
            <a:r>
              <a:rPr lang="en-IN" b="0" i="0" dirty="0" err="1">
                <a:solidFill>
                  <a:srgbClr val="232629"/>
                </a:solidFill>
                <a:effectLst/>
                <a:latin typeface="-apple-system"/>
              </a:rPr>
              <a:t>eo</a:t>
            </a:r>
            <a:r>
              <a:rPr lang="en-IN" b="0" i="0" dirty="0">
                <a:solidFill>
                  <a:srgbClr val="232629"/>
                </a:solidFill>
                <a:effectLst/>
                <a:latin typeface="-apple-system"/>
              </a:rPr>
              <a:t> </a:t>
            </a:r>
            <a:r>
              <a:rPr lang="en-IN" b="0" i="0" dirty="0" err="1">
                <a:solidFill>
                  <a:srgbClr val="232629"/>
                </a:solidFill>
                <a:effectLst/>
                <a:latin typeface="-apple-system"/>
              </a:rPr>
              <a:t>pid,ppid,status,cmd</a:t>
            </a:r>
            <a:endParaRPr lang="en-IN" dirty="0"/>
          </a:p>
        </p:txBody>
      </p:sp>
    </p:spTree>
    <p:extLst>
      <p:ext uri="{BB962C8B-B14F-4D97-AF65-F5344CB8AC3E}">
        <p14:creationId xmlns:p14="http://schemas.microsoft.com/office/powerpoint/2010/main" val="232093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319D-1C99-45B2-97C8-DEE2A8BD463D}"/>
              </a:ext>
            </a:extLst>
          </p:cNvPr>
          <p:cNvSpPr>
            <a:spLocks noGrp="1"/>
          </p:cNvSpPr>
          <p:nvPr>
            <p:ph type="title"/>
          </p:nvPr>
        </p:nvSpPr>
        <p:spPr>
          <a:xfrm>
            <a:off x="838200" y="365125"/>
            <a:ext cx="10515600" cy="430005"/>
          </a:xfrm>
        </p:spPr>
        <p:txBody>
          <a:bodyPr>
            <a:normAutofit fontScale="90000"/>
          </a:bodyPr>
          <a:lstStyle/>
          <a:p>
            <a:r>
              <a:rPr lang="en-IN" dirty="0"/>
              <a:t>Process State</a:t>
            </a:r>
          </a:p>
        </p:txBody>
      </p:sp>
      <p:sp>
        <p:nvSpPr>
          <p:cNvPr id="3" name="Content Placeholder 2">
            <a:extLst>
              <a:ext uri="{FF2B5EF4-FFF2-40B4-BE49-F238E27FC236}">
                <a16:creationId xmlns:a16="http://schemas.microsoft.com/office/drawing/2014/main" id="{B3775630-26D6-457C-980F-657D9C7AF3CB}"/>
              </a:ext>
            </a:extLst>
          </p:cNvPr>
          <p:cNvSpPr>
            <a:spLocks noGrp="1"/>
          </p:cNvSpPr>
          <p:nvPr>
            <p:ph sz="half" idx="1"/>
          </p:nvPr>
        </p:nvSpPr>
        <p:spPr/>
        <p:txBody>
          <a:bodyPr/>
          <a:lstStyle/>
          <a:p>
            <a:endParaRPr lang="en-IN"/>
          </a:p>
        </p:txBody>
      </p:sp>
      <p:pic>
        <p:nvPicPr>
          <p:cNvPr id="5122" name="Picture 2" descr="Linux Kernel Process Management | Process Descriptor and the Task Structure  | InformIT">
            <a:extLst>
              <a:ext uri="{FF2B5EF4-FFF2-40B4-BE49-F238E27FC236}">
                <a16:creationId xmlns:a16="http://schemas.microsoft.com/office/drawing/2014/main" id="{A98FAFA8-15C1-4571-9B67-2BC6527B8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422" y="1272208"/>
            <a:ext cx="5958177" cy="558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C4B9EFC-5119-48B0-BD3C-440FE25ABF9F}"/>
              </a:ext>
            </a:extLst>
          </p:cNvPr>
          <p:cNvSpPr>
            <a:spLocks noGrp="1"/>
          </p:cNvSpPr>
          <p:nvPr>
            <p:ph idx="1"/>
          </p:nvPr>
        </p:nvSpPr>
        <p:spPr>
          <a:xfrm>
            <a:off x="838200" y="397565"/>
            <a:ext cx="10515600" cy="5779398"/>
          </a:xfrm>
        </p:spPr>
        <p:txBody>
          <a:bodyPr>
            <a:normAutofit/>
          </a:bodyPr>
          <a:lstStyle/>
          <a:p>
            <a:pPr algn="l"/>
            <a:r>
              <a:rPr lang="en-IN" sz="2000" b="0" i="0" u="none" strike="noStrike" baseline="0" dirty="0">
                <a:latin typeface="Times New Roman" panose="02020603050405020304" pitchFamily="18" charset="0"/>
                <a:cs typeface="Times New Roman" panose="02020603050405020304" pitchFamily="18" charset="0"/>
              </a:rPr>
              <a:t>TASK_RUNNING—The process is runnable; it is either currently running or on a </a:t>
            </a:r>
            <a:r>
              <a:rPr lang="en-IN" sz="2000" b="0" i="0" u="none" strike="noStrike" baseline="0" dirty="0" err="1">
                <a:latin typeface="Times New Roman" panose="02020603050405020304" pitchFamily="18" charset="0"/>
                <a:cs typeface="Times New Roman" panose="02020603050405020304" pitchFamily="18" charset="0"/>
              </a:rPr>
              <a:t>runqueue</a:t>
            </a:r>
            <a:r>
              <a:rPr lang="en-IN" sz="2000" b="0" i="0" u="none" strike="noStrike" baseline="0" dirty="0">
                <a:latin typeface="Times New Roman" panose="02020603050405020304" pitchFamily="18" charset="0"/>
                <a:cs typeface="Times New Roman" panose="02020603050405020304" pitchFamily="18" charset="0"/>
              </a:rPr>
              <a:t> waiting to run (</a:t>
            </a:r>
            <a:r>
              <a:rPr lang="en-IN" sz="2000" b="0" i="0" u="none" strike="noStrike" baseline="0" dirty="0" err="1">
                <a:latin typeface="Times New Roman" panose="02020603050405020304" pitchFamily="18" charset="0"/>
                <a:cs typeface="Times New Roman" panose="02020603050405020304" pitchFamily="18" charset="0"/>
              </a:rPr>
              <a:t>runqueues</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TASK_INTERRUPTIBLE—The process is sleeping (that is, it is blocked), waiting for some condition to occur.</a:t>
            </a:r>
          </a:p>
          <a:p>
            <a:pPr algn="l"/>
            <a:r>
              <a:rPr lang="en-IN" sz="2000" b="0" i="0" u="none" strike="noStrike" baseline="0" dirty="0">
                <a:latin typeface="Times New Roman" panose="02020603050405020304" pitchFamily="18" charset="0"/>
                <a:cs typeface="Times New Roman" panose="02020603050405020304" pitchFamily="18" charset="0"/>
              </a:rPr>
              <a:t>TASK_UNINTERRUPTIBLE—This state is identical to TASK_INTERRUPTIBLE except that it does </a:t>
            </a:r>
            <a:r>
              <a:rPr lang="en-IN" sz="2000" b="0" i="1" u="none" strike="noStrike" baseline="0" dirty="0">
                <a:latin typeface="Times New Roman" panose="02020603050405020304" pitchFamily="18" charset="0"/>
                <a:cs typeface="Times New Roman" panose="02020603050405020304" pitchFamily="18" charset="0"/>
              </a:rPr>
              <a:t>not </a:t>
            </a:r>
            <a:r>
              <a:rPr lang="en-IN" sz="2000" b="0" i="0" u="none" strike="noStrike" baseline="0" dirty="0">
                <a:latin typeface="Times New Roman" panose="02020603050405020304" pitchFamily="18" charset="0"/>
                <a:cs typeface="Times New Roman" panose="02020603050405020304" pitchFamily="18" charset="0"/>
              </a:rPr>
              <a:t>wake up and become runnable if it receives a signal. This is used in situations where the process must wait without interruption or when the event is expected to occur quite quickly. Because the task does not respond to signals in this state, TASK_UNINTERRUPTIBLE is less often used than TASK_INTERRUPTIBLE.</a:t>
            </a:r>
          </a:p>
          <a:p>
            <a:pPr algn="l"/>
            <a:r>
              <a:rPr lang="en-IN" sz="2000" b="0" i="0" u="none" strike="noStrike" baseline="0" dirty="0">
                <a:latin typeface="Times New Roman" panose="02020603050405020304" pitchFamily="18" charset="0"/>
                <a:cs typeface="Times New Roman" panose="02020603050405020304" pitchFamily="18" charset="0"/>
              </a:rPr>
              <a:t>TASK_TRACED—The process is being </a:t>
            </a:r>
            <a:r>
              <a:rPr lang="en-IN" sz="2000" b="0" i="1" u="none" strike="noStrike" baseline="0" dirty="0">
                <a:latin typeface="Times New Roman" panose="02020603050405020304" pitchFamily="18" charset="0"/>
                <a:cs typeface="Times New Roman" panose="02020603050405020304" pitchFamily="18" charset="0"/>
              </a:rPr>
              <a:t>traced </a:t>
            </a:r>
            <a:r>
              <a:rPr lang="en-IN" sz="2000" b="0" i="0" u="none" strike="noStrike" baseline="0" dirty="0">
                <a:latin typeface="Times New Roman" panose="02020603050405020304" pitchFamily="18" charset="0"/>
                <a:cs typeface="Times New Roman" panose="02020603050405020304" pitchFamily="18" charset="0"/>
              </a:rPr>
              <a:t>by another process, such as a debugger, via </a:t>
            </a:r>
            <a:r>
              <a:rPr lang="en-IN" sz="2000" b="0" i="1" u="none" strike="noStrike" baseline="0" dirty="0" err="1">
                <a:latin typeface="Times New Roman" panose="02020603050405020304" pitchFamily="18" charset="0"/>
                <a:cs typeface="Times New Roman" panose="02020603050405020304" pitchFamily="18" charset="0"/>
              </a:rPr>
              <a:t>ptrace</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TASK_STOPPED—Process execution has stopped; the task is not running nor is it eligible to run.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92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450D-E4DA-4AE7-A48E-A807391CC575}"/>
              </a:ext>
            </a:extLst>
          </p:cNvPr>
          <p:cNvSpPr>
            <a:spLocks noGrp="1"/>
          </p:cNvSpPr>
          <p:nvPr>
            <p:ph type="title"/>
          </p:nvPr>
        </p:nvSpPr>
        <p:spPr>
          <a:xfrm>
            <a:off x="838200" y="365126"/>
            <a:ext cx="10515600" cy="496266"/>
          </a:xfrm>
        </p:spPr>
        <p:txBody>
          <a:bodyPr>
            <a:normAutofit fontScale="90000"/>
          </a:bodyPr>
          <a:lstStyle/>
          <a:p>
            <a:r>
              <a:rPr lang="en-IN" dirty="0"/>
              <a:t>Task Uninterruptible</a:t>
            </a:r>
          </a:p>
        </p:txBody>
      </p:sp>
      <p:sp>
        <p:nvSpPr>
          <p:cNvPr id="3" name="Content Placeholder 2">
            <a:extLst>
              <a:ext uri="{FF2B5EF4-FFF2-40B4-BE49-F238E27FC236}">
                <a16:creationId xmlns:a16="http://schemas.microsoft.com/office/drawing/2014/main" id="{0B9E46A1-A898-4870-A959-221BCF08BA0D}"/>
              </a:ext>
            </a:extLst>
          </p:cNvPr>
          <p:cNvSpPr>
            <a:spLocks noGrp="1"/>
          </p:cNvSpPr>
          <p:nvPr>
            <p:ph idx="1"/>
          </p:nvPr>
        </p:nvSpPr>
        <p:spPr>
          <a:xfrm>
            <a:off x="838200" y="1325217"/>
            <a:ext cx="10515600" cy="4851746"/>
          </a:xfrm>
        </p:spPr>
        <p:txBody>
          <a:bodyPr/>
          <a:lstStyle/>
          <a:p>
            <a:r>
              <a:rPr lang="en-IN" b="0" i="0" dirty="0">
                <a:solidFill>
                  <a:srgbClr val="000000"/>
                </a:solidFill>
                <a:effectLst/>
                <a:latin typeface="roboto" panose="02000000000000000000" pitchFamily="2" charset="0"/>
              </a:rPr>
              <a:t>One of the curious features of Unix systems (including Linux) is the "uninterruptible sleep" state. </a:t>
            </a:r>
          </a:p>
          <a:p>
            <a:r>
              <a:rPr lang="en-IN" b="0" i="0" dirty="0">
                <a:solidFill>
                  <a:srgbClr val="000000"/>
                </a:solidFill>
                <a:effectLst/>
                <a:latin typeface="roboto" panose="02000000000000000000" pitchFamily="2" charset="0"/>
              </a:rPr>
              <a:t>This is a state that a process can enter when doing certain system calls. </a:t>
            </a:r>
            <a:endParaRPr lang="en-IN" dirty="0">
              <a:solidFill>
                <a:srgbClr val="000000"/>
              </a:solidFill>
              <a:latin typeface="roboto" panose="02000000000000000000" pitchFamily="2" charset="0"/>
            </a:endParaRPr>
          </a:p>
          <a:p>
            <a:r>
              <a:rPr lang="en-IN" b="0" i="0" dirty="0" err="1">
                <a:solidFill>
                  <a:srgbClr val="000000"/>
                </a:solidFill>
                <a:effectLst/>
                <a:latin typeface="roboto" panose="02000000000000000000" pitchFamily="2" charset="0"/>
              </a:rPr>
              <a:t>mkdir</a:t>
            </a:r>
            <a:r>
              <a:rPr lang="en-IN" b="0" i="0" dirty="0">
                <a:solidFill>
                  <a:srgbClr val="000000"/>
                </a:solidFill>
                <a:effectLst/>
                <a:latin typeface="roboto" panose="02000000000000000000" pitchFamily="2" charset="0"/>
              </a:rPr>
              <a:t> system call is not interruptible</a:t>
            </a:r>
          </a:p>
          <a:p>
            <a:endParaRPr lang="en-IN" dirty="0">
              <a:solidFill>
                <a:srgbClr val="000000"/>
              </a:solidFill>
              <a:latin typeface="roboto" panose="02000000000000000000" pitchFamily="2" charset="0"/>
            </a:endParaRPr>
          </a:p>
          <a:p>
            <a:pPr marL="0" indent="0">
              <a:buNone/>
            </a:pPr>
            <a:r>
              <a:rPr lang="en-IN" b="0" i="0" dirty="0">
                <a:solidFill>
                  <a:srgbClr val="000000"/>
                </a:solidFill>
                <a:effectLst/>
                <a:latin typeface="roboto" panose="02000000000000000000" pitchFamily="2" charset="0"/>
              </a:rPr>
              <a:t>The process state is changed using </a:t>
            </a:r>
          </a:p>
          <a:p>
            <a:pPr marL="0" indent="0">
              <a:buNone/>
            </a:pPr>
            <a:r>
              <a:rPr lang="en-IN" sz="1800" b="0" i="0" u="none" strike="noStrike" baseline="0" dirty="0" err="1">
                <a:latin typeface="Courier"/>
              </a:rPr>
              <a:t>set_task_state</a:t>
            </a:r>
            <a:r>
              <a:rPr lang="en-IN" sz="1800" b="0" i="0" u="none" strike="noStrike" baseline="0" dirty="0">
                <a:latin typeface="Courier"/>
              </a:rPr>
              <a:t>(task, state);</a:t>
            </a:r>
            <a:r>
              <a:rPr lang="en-IN" sz="1800" u="none" strike="noStrike" baseline="0" dirty="0">
                <a:solidFill>
                  <a:srgbClr val="000000"/>
                </a:solidFill>
                <a:latin typeface="roboto" panose="02000000000000000000" pitchFamily="2" charset="0"/>
              </a:rPr>
              <a:t> </a:t>
            </a:r>
            <a:endParaRPr lang="en-IN" sz="1800" dirty="0">
              <a:solidFill>
                <a:srgbClr val="000000"/>
              </a:solidFill>
              <a:latin typeface="roboto" panose="02000000000000000000" pitchFamily="2" charset="0"/>
            </a:endParaRPr>
          </a:p>
          <a:p>
            <a:pPr marL="0" indent="0">
              <a:buNone/>
            </a:pPr>
            <a:r>
              <a:rPr lang="en-IN" sz="1800" dirty="0">
                <a:solidFill>
                  <a:srgbClr val="000000"/>
                </a:solidFill>
                <a:latin typeface="roboto" panose="02000000000000000000" pitchFamily="2" charset="0"/>
              </a:rPr>
              <a:t>Same as</a:t>
            </a:r>
          </a:p>
          <a:p>
            <a:pPr marL="0" indent="0">
              <a:buNone/>
            </a:pPr>
            <a:r>
              <a:rPr lang="en-IN" sz="1800" b="0" i="0" u="none" strike="noStrike" baseline="0" dirty="0">
                <a:latin typeface="Courier"/>
              </a:rPr>
              <a:t>task-&gt;state = state;</a:t>
            </a:r>
            <a:endParaRPr lang="en-IN" b="0" i="0" dirty="0">
              <a:solidFill>
                <a:srgbClr val="000000"/>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1731343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0BFF-E3CB-4901-A12F-9D25DA40E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8EA9C8-2A29-4BEE-87F0-115B6FA6BCC7}"/>
              </a:ext>
            </a:extLst>
          </p:cNvPr>
          <p:cNvSpPr>
            <a:spLocks noGrp="1"/>
          </p:cNvSpPr>
          <p:nvPr>
            <p:ph idx="1"/>
          </p:nvPr>
        </p:nvSpPr>
        <p:spPr/>
        <p:txBody>
          <a:bodyPr/>
          <a:lstStyle/>
          <a:p>
            <a:r>
              <a:rPr lang="en-IN" dirty="0"/>
              <a:t>TO move to </a:t>
            </a:r>
            <a:r>
              <a:rPr lang="en-IN" dirty="0" err="1"/>
              <a:t>init</a:t>
            </a:r>
            <a:r>
              <a:rPr lang="en-IN" dirty="0"/>
              <a:t> from current process</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for (task = current; task != &amp;</a:t>
            </a:r>
            <a:r>
              <a:rPr lang="en-IN" sz="2000" b="0" i="0" u="none" strike="noStrike" baseline="0" dirty="0" err="1">
                <a:latin typeface="Times New Roman" panose="02020603050405020304" pitchFamily="18" charset="0"/>
                <a:cs typeface="Times New Roman" panose="02020603050405020304" pitchFamily="18" charset="0"/>
              </a:rPr>
              <a:t>init_task</a:t>
            </a:r>
            <a:r>
              <a:rPr lang="en-IN" sz="2000" b="0" i="0" u="none" strike="noStrike" baseline="0" dirty="0">
                <a:latin typeface="Times New Roman" panose="02020603050405020304" pitchFamily="18" charset="0"/>
                <a:cs typeface="Times New Roman" panose="02020603050405020304" pitchFamily="18" charset="0"/>
              </a:rPr>
              <a:t>; task = task-&gt;parent)</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 task now points to </a:t>
            </a:r>
            <a:r>
              <a:rPr lang="en-IN" sz="2000" b="0" i="0" u="none" strike="noStrike" baseline="0" dirty="0" err="1">
                <a:latin typeface="Times New Roman" panose="02020603050405020304" pitchFamily="18" charset="0"/>
                <a:cs typeface="Times New Roman" panose="02020603050405020304" pitchFamily="18" charset="0"/>
              </a:rPr>
              <a:t>init</a:t>
            </a:r>
            <a:r>
              <a:rPr lang="en-IN" sz="20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a:latin typeface="Courier"/>
              </a:rPr>
              <a:t>*/</a:t>
            </a:r>
          </a:p>
          <a:p>
            <a:pPr marL="0" indent="0" algn="l">
              <a:buNone/>
            </a:pPr>
            <a:endParaRPr lang="en-IN" sz="1800" dirty="0">
              <a:latin typeface="Courier"/>
            </a:endParaRPr>
          </a:p>
          <a:p>
            <a:pPr marL="0" indent="0" algn="l">
              <a:buNone/>
            </a:pPr>
            <a:endParaRPr lang="en-IN" sz="1800" dirty="0">
              <a:latin typeface="Courier"/>
            </a:endParaRP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To obtain the next task in the list, given any valid task, use</a:t>
            </a:r>
          </a:p>
          <a:p>
            <a:pPr algn="l"/>
            <a:r>
              <a:rPr lang="en-IN" sz="1800" b="0" i="0" u="none" strike="noStrike" baseline="0" dirty="0" err="1">
                <a:latin typeface="Times New Roman" panose="02020603050405020304" pitchFamily="18" charset="0"/>
                <a:cs typeface="Times New Roman" panose="02020603050405020304" pitchFamily="18" charset="0"/>
              </a:rPr>
              <a:t>list_entry</a:t>
            </a:r>
            <a:r>
              <a:rPr lang="en-IN" sz="1800" b="0" i="0" u="none" strike="noStrike" baseline="0" dirty="0">
                <a:latin typeface="Times New Roman" panose="02020603050405020304" pitchFamily="18" charset="0"/>
                <a:cs typeface="Times New Roman" panose="02020603050405020304" pitchFamily="18" charset="0"/>
              </a:rPr>
              <a:t>(task-&gt;</a:t>
            </a:r>
            <a:r>
              <a:rPr lang="en-IN" sz="1800" b="0" i="0" u="none" strike="noStrike" baseline="0" dirty="0" err="1">
                <a:latin typeface="Times New Roman" panose="02020603050405020304" pitchFamily="18" charset="0"/>
                <a:cs typeface="Times New Roman" panose="02020603050405020304" pitchFamily="18" charset="0"/>
              </a:rPr>
              <a:t>tasks.next</a:t>
            </a:r>
            <a:r>
              <a:rPr lang="en-IN" sz="1800" b="0" i="0" u="none" strike="noStrike" baseline="0" dirty="0">
                <a:latin typeface="Times New Roman" panose="02020603050405020304" pitchFamily="18" charset="0"/>
                <a:cs typeface="Times New Roman" panose="02020603050405020304" pitchFamily="18" charset="0"/>
              </a:rPr>
              <a:t>, struct </a:t>
            </a:r>
            <a:r>
              <a:rPr lang="en-IN" sz="1800" b="0" i="0" u="none" strike="noStrike" baseline="0" dirty="0" err="1">
                <a:latin typeface="Times New Roman" panose="02020603050405020304" pitchFamily="18" charset="0"/>
                <a:cs typeface="Times New Roman" panose="02020603050405020304" pitchFamily="18" charset="0"/>
              </a:rPr>
              <a:t>task_struct</a:t>
            </a:r>
            <a:r>
              <a:rPr lang="en-IN" sz="1800" b="0" i="0" u="none" strike="noStrike" baseline="0" dirty="0">
                <a:latin typeface="Times New Roman" panose="02020603050405020304" pitchFamily="18" charset="0"/>
                <a:cs typeface="Times New Roman" panose="02020603050405020304" pitchFamily="18" charset="0"/>
              </a:rPr>
              <a:t>, tasks)</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Obtaining the previous task works the same way:</a:t>
            </a:r>
          </a:p>
          <a:p>
            <a:pPr algn="l"/>
            <a:r>
              <a:rPr lang="en-IN" sz="1800" b="0" i="0" u="none" strike="noStrike" baseline="0" dirty="0" err="1">
                <a:latin typeface="Times New Roman" panose="02020603050405020304" pitchFamily="18" charset="0"/>
                <a:cs typeface="Times New Roman" panose="02020603050405020304" pitchFamily="18" charset="0"/>
              </a:rPr>
              <a:t>list_entry</a:t>
            </a:r>
            <a:r>
              <a:rPr lang="en-IN" sz="1800" b="0" i="0" u="none" strike="noStrike" baseline="0" dirty="0">
                <a:latin typeface="Times New Roman" panose="02020603050405020304" pitchFamily="18" charset="0"/>
                <a:cs typeface="Times New Roman" panose="02020603050405020304" pitchFamily="18" charset="0"/>
              </a:rPr>
              <a:t>(task-&gt;</a:t>
            </a:r>
            <a:r>
              <a:rPr lang="en-IN" sz="1800" b="0" i="0" u="none" strike="noStrike" baseline="0" dirty="0" err="1">
                <a:latin typeface="Times New Roman" panose="02020603050405020304" pitchFamily="18" charset="0"/>
                <a:cs typeface="Times New Roman" panose="02020603050405020304" pitchFamily="18" charset="0"/>
              </a:rPr>
              <a:t>tasks.prev</a:t>
            </a:r>
            <a:r>
              <a:rPr lang="en-IN" sz="1800" b="0" i="0" u="none" strike="noStrike" baseline="0" dirty="0">
                <a:latin typeface="Times New Roman" panose="02020603050405020304" pitchFamily="18" charset="0"/>
                <a:cs typeface="Times New Roman" panose="02020603050405020304" pitchFamily="18" charset="0"/>
              </a:rPr>
              <a:t>, struct </a:t>
            </a:r>
            <a:r>
              <a:rPr lang="en-IN" sz="1800" b="0" i="0" u="none" strike="noStrike" baseline="0" dirty="0" err="1">
                <a:latin typeface="Times New Roman" panose="02020603050405020304" pitchFamily="18" charset="0"/>
                <a:cs typeface="Times New Roman" panose="02020603050405020304" pitchFamily="18" charset="0"/>
              </a:rPr>
              <a:t>task_struct</a:t>
            </a:r>
            <a:r>
              <a:rPr lang="en-IN" sz="1800" b="0" i="0" u="none" strike="noStrike" baseline="0" dirty="0">
                <a:latin typeface="Times New Roman" panose="02020603050405020304" pitchFamily="18" charset="0"/>
                <a:cs typeface="Times New Roman" panose="02020603050405020304" pitchFamily="18" charset="0"/>
              </a:rPr>
              <a:t>, tasks)</a:t>
            </a:r>
            <a:endParaRPr lang="en-IN" sz="1800" dirty="0">
              <a:latin typeface="Times New Roman" panose="02020603050405020304" pitchFamily="18" charset="0"/>
              <a:cs typeface="Times New Roman" panose="02020603050405020304" pitchFamily="18" charset="0"/>
            </a:endParaRPr>
          </a:p>
        </p:txBody>
      </p:sp>
      <p:pic>
        <p:nvPicPr>
          <p:cNvPr id="2050" name="Picture 2" descr="Linux kernel internals Introduction to process descriptors Upon">
            <a:extLst>
              <a:ext uri="{FF2B5EF4-FFF2-40B4-BE49-F238E27FC236}">
                <a16:creationId xmlns:a16="http://schemas.microsoft.com/office/drawing/2014/main" id="{E8EAA69E-A6C4-4FB9-A635-CD337919C4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953" y="1420836"/>
            <a:ext cx="4493456" cy="337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95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5EAD-EE73-4559-B3C4-E93EFAF9C3C6}"/>
              </a:ext>
            </a:extLst>
          </p:cNvPr>
          <p:cNvSpPr>
            <a:spLocks noGrp="1"/>
          </p:cNvSpPr>
          <p:nvPr>
            <p:ph type="title"/>
          </p:nvPr>
        </p:nvSpPr>
        <p:spPr/>
        <p:txBody>
          <a:bodyPr/>
          <a:lstStyle/>
          <a:p>
            <a:r>
              <a:rPr lang="en-IN" dirty="0"/>
              <a:t>Process - </a:t>
            </a:r>
            <a:r>
              <a:rPr lang="en-IN" sz="1800" b="0" i="0" u="none" strike="noStrike" baseline="0" dirty="0">
                <a:latin typeface="Bembo" panose="020B0604020202020204" pitchFamily="18" charset="0"/>
              </a:rPr>
              <a:t>A </a:t>
            </a:r>
            <a:r>
              <a:rPr lang="en-IN" sz="1800" b="0" i="1" u="none" strike="noStrike" baseline="0" dirty="0">
                <a:latin typeface="Bembo-Italic"/>
              </a:rPr>
              <a:t>process </a:t>
            </a:r>
            <a:r>
              <a:rPr lang="en-IN" sz="1800" b="0" i="0" u="none" strike="noStrike" baseline="0" dirty="0">
                <a:latin typeface="Bembo" panose="020B0604020202020204" pitchFamily="18" charset="0"/>
              </a:rPr>
              <a:t>is a program (object code stored on some media) in the midst of execution.</a:t>
            </a:r>
            <a:endParaRPr lang="en-IN" dirty="0"/>
          </a:p>
        </p:txBody>
      </p:sp>
      <p:sp>
        <p:nvSpPr>
          <p:cNvPr id="3" name="Content Placeholder 2">
            <a:extLst>
              <a:ext uri="{FF2B5EF4-FFF2-40B4-BE49-F238E27FC236}">
                <a16:creationId xmlns:a16="http://schemas.microsoft.com/office/drawing/2014/main" id="{A90B40E0-566B-4AA9-9B14-D339DBB7894C}"/>
              </a:ext>
            </a:extLst>
          </p:cNvPr>
          <p:cNvSpPr>
            <a:spLocks noGrp="1"/>
          </p:cNvSpPr>
          <p:nvPr>
            <p:ph idx="1"/>
          </p:nvPr>
        </p:nvSpPr>
        <p:spPr/>
        <p:txBody>
          <a:bodyPr>
            <a:normAutofit/>
          </a:bodyPr>
          <a:lstStyle/>
          <a:p>
            <a:pPr algn="just"/>
            <a:r>
              <a:rPr lang="en-IN" dirty="0"/>
              <a:t>Some Operating systems were designed to manage only one process at a time (</a:t>
            </a:r>
            <a:r>
              <a:rPr lang="en-IN" dirty="0" err="1"/>
              <a:t>eg</a:t>
            </a:r>
            <a:r>
              <a:rPr lang="en-IN" dirty="0"/>
              <a:t>: PC_DOS, CP/M)</a:t>
            </a:r>
          </a:p>
          <a:p>
            <a:pPr algn="just"/>
            <a:r>
              <a:rPr lang="en-IN" dirty="0"/>
              <a:t>Modern OS are designed to manage multiple processes concurrently (</a:t>
            </a:r>
            <a:r>
              <a:rPr lang="en-IN" dirty="0" err="1"/>
              <a:t>eg</a:t>
            </a:r>
            <a:r>
              <a:rPr lang="en-IN" dirty="0"/>
              <a:t>: Windows, Unix/Linux)</a:t>
            </a:r>
          </a:p>
          <a:p>
            <a:pPr algn="just"/>
            <a:r>
              <a:rPr lang="en-IN" dirty="0"/>
              <a:t>These are more complex</a:t>
            </a:r>
          </a:p>
          <a:p>
            <a:pPr algn="just"/>
            <a:r>
              <a:rPr lang="en-IN" dirty="0"/>
              <a:t>As a process manager, OS must keep track of each process that is currently in existence, to facilitate cooperation among them and to mediate competing demands.</a:t>
            </a:r>
          </a:p>
          <a:p>
            <a:pPr algn="just"/>
            <a:r>
              <a:rPr lang="en-IN" dirty="0"/>
              <a:t>Kernel uses some special data structures to do this</a:t>
            </a:r>
          </a:p>
          <a:p>
            <a:pPr marL="0" indent="0">
              <a:buNone/>
            </a:pPr>
            <a:endParaRPr lang="en-IN" dirty="0"/>
          </a:p>
        </p:txBody>
      </p:sp>
    </p:spTree>
    <p:extLst>
      <p:ext uri="{BB962C8B-B14F-4D97-AF65-F5344CB8AC3E}">
        <p14:creationId xmlns:p14="http://schemas.microsoft.com/office/powerpoint/2010/main" val="81215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661AB-1FB2-425F-83E2-6077F1BDF46F}"/>
              </a:ext>
            </a:extLst>
          </p:cNvPr>
          <p:cNvSpPr>
            <a:spLocks noGrp="1"/>
          </p:cNvSpPr>
          <p:nvPr>
            <p:ph type="title"/>
          </p:nvPr>
        </p:nvSpPr>
        <p:spPr>
          <a:xfrm>
            <a:off x="838200" y="66822"/>
            <a:ext cx="10515600" cy="1325563"/>
          </a:xfrm>
        </p:spPr>
        <p:txBody>
          <a:bodyPr/>
          <a:lstStyle/>
          <a:p>
            <a:r>
              <a:rPr lang="en-IN" dirty="0"/>
              <a:t>Print process children</a:t>
            </a:r>
          </a:p>
        </p:txBody>
      </p:sp>
      <p:sp>
        <p:nvSpPr>
          <p:cNvPr id="5" name="Content Placeholder 4">
            <a:extLst>
              <a:ext uri="{FF2B5EF4-FFF2-40B4-BE49-F238E27FC236}">
                <a16:creationId xmlns:a16="http://schemas.microsoft.com/office/drawing/2014/main" id="{EE1831D8-F937-411D-8C16-59DBE25ADE7E}"/>
              </a:ext>
            </a:extLst>
          </p:cNvPr>
          <p:cNvSpPr>
            <a:spLocks noGrp="1"/>
          </p:cNvSpPr>
          <p:nvPr>
            <p:ph sz="half" idx="1"/>
          </p:nvPr>
        </p:nvSpPr>
        <p:spPr>
          <a:xfrm>
            <a:off x="309489" y="1223889"/>
            <a:ext cx="5710311" cy="5387926"/>
          </a:xfrm>
        </p:spPr>
        <p:txBody>
          <a:bodyPr>
            <a:normAutofit/>
          </a:bodyPr>
          <a:lstStyle/>
          <a:p>
            <a:pPr marL="0" indent="0" algn="l">
              <a:buNone/>
            </a:pPr>
            <a:r>
              <a:rPr lang="en-IN" sz="2000" b="0" i="0" u="none" strike="noStrike" baseline="0" dirty="0">
                <a:latin typeface="Times New Roman" panose="02020603050405020304" pitchFamily="18" charset="0"/>
                <a:cs typeface="Times New Roman" panose="02020603050405020304" pitchFamily="18" charset="0"/>
              </a:rPr>
              <a:t>Similarly, it is possible to iterate over a process’s children with</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struct </a:t>
            </a:r>
            <a:r>
              <a:rPr lang="en-IN" sz="2000" b="0" i="0" u="none" strike="noStrike" baseline="0" dirty="0" err="1">
                <a:latin typeface="Times New Roman" panose="02020603050405020304" pitchFamily="18" charset="0"/>
                <a:cs typeface="Times New Roman" panose="02020603050405020304" pitchFamily="18" charset="0"/>
              </a:rPr>
              <a:t>task_struct</a:t>
            </a:r>
            <a:r>
              <a:rPr lang="en-IN" sz="2000" b="0" i="0" u="none" strike="noStrike" baseline="0" dirty="0">
                <a:latin typeface="Times New Roman" panose="02020603050405020304" pitchFamily="18" charset="0"/>
                <a:cs typeface="Times New Roman" panose="02020603050405020304" pitchFamily="18" charset="0"/>
              </a:rPr>
              <a:t> *task;</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struct </a:t>
            </a:r>
            <a:r>
              <a:rPr lang="en-IN" sz="2000" b="0" i="0" u="none" strike="noStrike" baseline="0" dirty="0" err="1">
                <a:latin typeface="Times New Roman" panose="02020603050405020304" pitchFamily="18" charset="0"/>
                <a:cs typeface="Times New Roman" panose="02020603050405020304" pitchFamily="18" charset="0"/>
              </a:rPr>
              <a:t>list_head</a:t>
            </a:r>
            <a:r>
              <a:rPr lang="en-IN" sz="2000" b="0" i="0" u="none" strike="noStrike" baseline="0" dirty="0">
                <a:latin typeface="Times New Roman" panose="02020603050405020304" pitchFamily="18" charset="0"/>
                <a:cs typeface="Times New Roman" panose="02020603050405020304" pitchFamily="18" charset="0"/>
              </a:rPr>
              <a:t> *list;</a:t>
            </a:r>
          </a:p>
          <a:p>
            <a:pPr marL="0" indent="0" algn="l">
              <a:buNone/>
            </a:pPr>
            <a:r>
              <a:rPr lang="en-IN" sz="2000" b="0" i="0" u="none" strike="noStrike" baseline="0" dirty="0" err="1">
                <a:latin typeface="Times New Roman" panose="02020603050405020304" pitchFamily="18" charset="0"/>
                <a:cs typeface="Times New Roman" panose="02020603050405020304" pitchFamily="18" charset="0"/>
              </a:rPr>
              <a:t>list_for_each</a:t>
            </a:r>
            <a:r>
              <a:rPr lang="en-IN" sz="2000" b="0" i="0" u="none" strike="noStrike" baseline="0" dirty="0">
                <a:latin typeface="Times New Roman" panose="02020603050405020304" pitchFamily="18" charset="0"/>
                <a:cs typeface="Times New Roman" panose="02020603050405020304" pitchFamily="18" charset="0"/>
              </a:rPr>
              <a:t>(list, &amp;current-&gt;children) {</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task = </a:t>
            </a:r>
            <a:r>
              <a:rPr lang="en-IN" sz="2000" b="0" i="0" u="none" strike="noStrike" baseline="0" dirty="0" err="1">
                <a:latin typeface="Times New Roman" panose="02020603050405020304" pitchFamily="18" charset="0"/>
                <a:cs typeface="Times New Roman" panose="02020603050405020304" pitchFamily="18" charset="0"/>
              </a:rPr>
              <a:t>list_entry</a:t>
            </a:r>
            <a:r>
              <a:rPr lang="en-IN" sz="2000" b="0" i="0" u="none" strike="noStrike" baseline="0" dirty="0">
                <a:latin typeface="Times New Roman" panose="02020603050405020304" pitchFamily="18" charset="0"/>
                <a:cs typeface="Times New Roman" panose="02020603050405020304" pitchFamily="18" charset="0"/>
              </a:rPr>
              <a:t>(list, struct </a:t>
            </a:r>
            <a:r>
              <a:rPr lang="en-IN" sz="2000" b="0" i="0" u="none" strike="noStrike" baseline="0" dirty="0" err="1">
                <a:latin typeface="Times New Roman" panose="02020603050405020304" pitchFamily="18" charset="0"/>
                <a:cs typeface="Times New Roman" panose="02020603050405020304" pitchFamily="18" charset="0"/>
              </a:rPr>
              <a:t>task_struct</a:t>
            </a:r>
            <a:r>
              <a:rPr lang="en-IN" sz="2000" b="0" i="0" u="none" strike="noStrike" baseline="0" dirty="0">
                <a:latin typeface="Times New Roman" panose="02020603050405020304" pitchFamily="18" charset="0"/>
                <a:cs typeface="Times New Roman" panose="02020603050405020304" pitchFamily="18" charset="0"/>
              </a:rPr>
              <a:t>, sibling);</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 task now points to one of current’s children */</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DDBC96D-AF11-4EC9-A92F-93333B4E2B65}"/>
              </a:ext>
            </a:extLst>
          </p:cNvPr>
          <p:cNvSpPr>
            <a:spLocks noGrp="1"/>
          </p:cNvSpPr>
          <p:nvPr>
            <p:ph sz="half" idx="2"/>
          </p:nvPr>
        </p:nvSpPr>
        <p:spPr/>
        <p:txBody>
          <a:bodyPr/>
          <a:lstStyle/>
          <a:p>
            <a:endParaRPr lang="en-IN"/>
          </a:p>
        </p:txBody>
      </p:sp>
      <p:sp>
        <p:nvSpPr>
          <p:cNvPr id="9" name="TextBox 8">
            <a:extLst>
              <a:ext uri="{FF2B5EF4-FFF2-40B4-BE49-F238E27FC236}">
                <a16:creationId xmlns:a16="http://schemas.microsoft.com/office/drawing/2014/main" id="{034EB82B-5859-44AE-B424-5FB073682E26}"/>
              </a:ext>
            </a:extLst>
          </p:cNvPr>
          <p:cNvSpPr txBox="1"/>
          <p:nvPr/>
        </p:nvSpPr>
        <p:spPr>
          <a:xfrm>
            <a:off x="263697" y="4642290"/>
            <a:ext cx="5181600" cy="830997"/>
          </a:xfrm>
          <a:prstGeom prst="rect">
            <a:avLst/>
          </a:prstGeom>
          <a:noFill/>
          <a:ln>
            <a:solidFill>
              <a:schemeClr val="tx1"/>
            </a:solidFill>
          </a:ln>
        </p:spPr>
        <p:txBody>
          <a:bodyPr wrap="square" rtlCol="0">
            <a:spAutoFit/>
          </a:bodyPr>
          <a:lstStyle/>
          <a:p>
            <a:r>
              <a:rPr lang="en-IN" sz="1200" b="1" dirty="0"/>
              <a:t>Name</a:t>
            </a:r>
            <a:r>
              <a:rPr lang="en-IN" sz="1200" dirty="0"/>
              <a:t>: </a:t>
            </a:r>
            <a:r>
              <a:rPr lang="en-IN" sz="1200" dirty="0" err="1"/>
              <a:t>list_for_each</a:t>
            </a:r>
            <a:r>
              <a:rPr lang="en-IN" sz="1200" dirty="0"/>
              <a:t> — iterate over a list</a:t>
            </a:r>
          </a:p>
          <a:p>
            <a:r>
              <a:rPr lang="en-IN" sz="1200" b="1" dirty="0"/>
              <a:t>Synopsis</a:t>
            </a:r>
            <a:r>
              <a:rPr lang="en-IN" sz="1200" dirty="0"/>
              <a:t>: </a:t>
            </a:r>
            <a:r>
              <a:rPr lang="en-IN" sz="1200" dirty="0" err="1"/>
              <a:t>list_for_each</a:t>
            </a:r>
            <a:r>
              <a:rPr lang="en-IN" sz="1200" dirty="0"/>
              <a:t> (</a:t>
            </a:r>
            <a:r>
              <a:rPr lang="en-IN" sz="1200" dirty="0" err="1"/>
              <a:t>pos</a:t>
            </a:r>
            <a:r>
              <a:rPr lang="en-IN" sz="1200" dirty="0"/>
              <a:t>, head);</a:t>
            </a:r>
          </a:p>
          <a:p>
            <a:r>
              <a:rPr lang="en-IN" sz="1200" b="1" dirty="0"/>
              <a:t>Arguments</a:t>
            </a:r>
            <a:r>
              <a:rPr lang="en-IN" sz="1200" dirty="0"/>
              <a:t>: </a:t>
            </a:r>
            <a:r>
              <a:rPr lang="en-IN" sz="1200" dirty="0" err="1"/>
              <a:t>Pos</a:t>
            </a:r>
            <a:r>
              <a:rPr lang="en-IN" sz="1200" dirty="0"/>
              <a:t> :the struct </a:t>
            </a:r>
            <a:r>
              <a:rPr lang="en-IN" sz="1200" dirty="0" err="1"/>
              <a:t>list_head</a:t>
            </a:r>
            <a:r>
              <a:rPr lang="en-IN" sz="1200" dirty="0"/>
              <a:t> to use as a loop cursor, Head:  the head for your list.</a:t>
            </a:r>
            <a:endParaRPr lang="en-IN" dirty="0"/>
          </a:p>
        </p:txBody>
      </p:sp>
      <p:sp>
        <p:nvSpPr>
          <p:cNvPr id="10" name="TextBox 9">
            <a:extLst>
              <a:ext uri="{FF2B5EF4-FFF2-40B4-BE49-F238E27FC236}">
                <a16:creationId xmlns:a16="http://schemas.microsoft.com/office/drawing/2014/main" id="{178A140C-7182-4084-99B9-EEDB6A8F0805}"/>
              </a:ext>
            </a:extLst>
          </p:cNvPr>
          <p:cNvSpPr txBox="1"/>
          <p:nvPr/>
        </p:nvSpPr>
        <p:spPr>
          <a:xfrm>
            <a:off x="263697" y="5641145"/>
            <a:ext cx="5181600" cy="1015663"/>
          </a:xfrm>
          <a:prstGeom prst="rect">
            <a:avLst/>
          </a:prstGeom>
          <a:noFill/>
          <a:ln>
            <a:solidFill>
              <a:schemeClr val="tx1"/>
            </a:solidFill>
          </a:ln>
        </p:spPr>
        <p:txBody>
          <a:bodyPr wrap="square" rtlCol="0">
            <a:spAutoFit/>
          </a:bodyPr>
          <a:lstStyle/>
          <a:p>
            <a:r>
              <a:rPr lang="en-IN" sz="1200" b="1" dirty="0"/>
              <a:t>Name</a:t>
            </a:r>
            <a:r>
              <a:rPr lang="en-IN" sz="1200" dirty="0"/>
              <a:t>: </a:t>
            </a:r>
            <a:r>
              <a:rPr lang="en-IN" sz="1200" dirty="0" err="1"/>
              <a:t>list_entry</a:t>
            </a:r>
            <a:r>
              <a:rPr lang="en-IN" sz="1200" dirty="0"/>
              <a:t> — get the struct for this entry</a:t>
            </a:r>
          </a:p>
          <a:p>
            <a:r>
              <a:rPr lang="en-IN" sz="1200" b="1" dirty="0"/>
              <a:t>Synopsis</a:t>
            </a:r>
            <a:r>
              <a:rPr lang="en-IN" sz="1200" dirty="0"/>
              <a:t>: </a:t>
            </a:r>
            <a:r>
              <a:rPr lang="en-IN" sz="1200" dirty="0" err="1"/>
              <a:t>list_entry</a:t>
            </a:r>
            <a:r>
              <a:rPr lang="en-IN" sz="1200" dirty="0"/>
              <a:t> (</a:t>
            </a:r>
            <a:r>
              <a:rPr lang="en-IN" sz="1200" dirty="0" err="1"/>
              <a:t>ptr</a:t>
            </a:r>
            <a:r>
              <a:rPr lang="en-IN" sz="1200" dirty="0"/>
              <a:t>, type, member);</a:t>
            </a:r>
          </a:p>
          <a:p>
            <a:r>
              <a:rPr lang="en-IN" sz="1200" b="1" dirty="0"/>
              <a:t>Arguments</a:t>
            </a:r>
            <a:r>
              <a:rPr lang="en-IN" sz="1200" dirty="0"/>
              <a:t>: </a:t>
            </a:r>
            <a:r>
              <a:rPr lang="en-IN" sz="1200" dirty="0" err="1"/>
              <a:t>ptr</a:t>
            </a:r>
            <a:r>
              <a:rPr lang="en-IN" sz="1200" dirty="0"/>
              <a:t> - the struct </a:t>
            </a:r>
            <a:r>
              <a:rPr lang="en-IN" sz="1200" dirty="0" err="1"/>
              <a:t>list_head</a:t>
            </a:r>
            <a:r>
              <a:rPr lang="en-IN" sz="1200" dirty="0"/>
              <a:t> pointer.</a:t>
            </a:r>
          </a:p>
          <a:p>
            <a:r>
              <a:rPr lang="en-IN" sz="1200" dirty="0"/>
              <a:t>Type - the type of the struct this is embedded in.</a:t>
            </a:r>
          </a:p>
          <a:p>
            <a:r>
              <a:rPr lang="en-IN" sz="1200" dirty="0"/>
              <a:t>Member - the name of the </a:t>
            </a:r>
            <a:r>
              <a:rPr lang="en-IN" sz="1200" dirty="0" err="1"/>
              <a:t>list_head</a:t>
            </a:r>
            <a:r>
              <a:rPr lang="en-IN" sz="1200" dirty="0"/>
              <a:t> within the struct.</a:t>
            </a:r>
          </a:p>
        </p:txBody>
      </p:sp>
      <p:pic>
        <p:nvPicPr>
          <p:cNvPr id="12" name="Picture 11">
            <a:extLst>
              <a:ext uri="{FF2B5EF4-FFF2-40B4-BE49-F238E27FC236}">
                <a16:creationId xmlns:a16="http://schemas.microsoft.com/office/drawing/2014/main" id="{B6DE0FD7-B66D-4699-AE0B-CEBD6499D460}"/>
              </a:ext>
            </a:extLst>
          </p:cNvPr>
          <p:cNvPicPr>
            <a:picLocks noChangeAspect="1"/>
          </p:cNvPicPr>
          <p:nvPr/>
        </p:nvPicPr>
        <p:blipFill>
          <a:blip r:embed="rId3"/>
          <a:stretch>
            <a:fillRect/>
          </a:stretch>
        </p:blipFill>
        <p:spPr>
          <a:xfrm>
            <a:off x="5561354" y="1146077"/>
            <a:ext cx="6630646" cy="3819818"/>
          </a:xfrm>
          <a:prstGeom prst="rect">
            <a:avLst/>
          </a:prstGeom>
        </p:spPr>
      </p:pic>
    </p:spTree>
    <p:extLst>
      <p:ext uri="{BB962C8B-B14F-4D97-AF65-F5344CB8AC3E}">
        <p14:creationId xmlns:p14="http://schemas.microsoft.com/office/powerpoint/2010/main" val="153274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097B-0F3E-4066-B2FA-F550C6288FFB}"/>
              </a:ext>
            </a:extLst>
          </p:cNvPr>
          <p:cNvSpPr>
            <a:spLocks noGrp="1"/>
          </p:cNvSpPr>
          <p:nvPr>
            <p:ph type="title"/>
          </p:nvPr>
        </p:nvSpPr>
        <p:spPr/>
        <p:txBody>
          <a:bodyPr/>
          <a:lstStyle/>
          <a:p>
            <a:r>
              <a:rPr lang="en-IN" dirty="0"/>
              <a:t>Process Creation</a:t>
            </a:r>
          </a:p>
        </p:txBody>
      </p:sp>
      <p:sp>
        <p:nvSpPr>
          <p:cNvPr id="3" name="Content Placeholder 2">
            <a:extLst>
              <a:ext uri="{FF2B5EF4-FFF2-40B4-BE49-F238E27FC236}">
                <a16:creationId xmlns:a16="http://schemas.microsoft.com/office/drawing/2014/main" id="{6A82B1F8-ED7D-4664-9C5E-0A28FC1F6894}"/>
              </a:ext>
            </a:extLst>
          </p:cNvPr>
          <p:cNvSpPr>
            <a:spLocks noGrp="1"/>
          </p:cNvSpPr>
          <p:nvPr>
            <p:ph idx="1"/>
          </p:nvPr>
        </p:nvSpPr>
        <p:spPr>
          <a:xfrm>
            <a:off x="838200" y="1825625"/>
            <a:ext cx="10515600" cy="4667250"/>
          </a:xfrm>
        </p:spPr>
        <p:txBody>
          <a:bodyPr/>
          <a:lstStyle/>
          <a:p>
            <a:endParaRPr lang="en-IN" dirty="0"/>
          </a:p>
        </p:txBody>
      </p:sp>
      <p:pic>
        <p:nvPicPr>
          <p:cNvPr id="1026" name="Picture 2" descr="Function hierarchy for process creation">
            <a:extLst>
              <a:ext uri="{FF2B5EF4-FFF2-40B4-BE49-F238E27FC236}">
                <a16:creationId xmlns:a16="http://schemas.microsoft.com/office/drawing/2014/main" id="{FB34A59C-5B21-4D81-8EE6-19E2843EE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710" y="1536016"/>
            <a:ext cx="6872507" cy="488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917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4450-995C-4206-911C-B2EF67E5CEBF}"/>
              </a:ext>
            </a:extLst>
          </p:cNvPr>
          <p:cNvSpPr>
            <a:spLocks noGrp="1"/>
          </p:cNvSpPr>
          <p:nvPr>
            <p:ph type="title"/>
          </p:nvPr>
        </p:nvSpPr>
        <p:spPr>
          <a:xfrm>
            <a:off x="846406" y="322922"/>
            <a:ext cx="10515600" cy="1325563"/>
          </a:xfrm>
        </p:spPr>
        <p:txBody>
          <a:bodyPr>
            <a:normAutofit fontScale="90000"/>
          </a:bodyPr>
          <a:lstStyle/>
          <a:p>
            <a:r>
              <a:rPr lang="en-IN" dirty="0"/>
              <a:t>Process Creation – fork() </a:t>
            </a:r>
            <a:br>
              <a:rPr lang="en-IN" dirty="0"/>
            </a:br>
            <a:r>
              <a:rPr lang="en-IN" dirty="0"/>
              <a:t>	fork calls-&gt; clone -&gt; </a:t>
            </a:r>
            <a:r>
              <a:rPr lang="en-IN" dirty="0" err="1"/>
              <a:t>do_fork</a:t>
            </a:r>
            <a:r>
              <a:rPr lang="en-IN" dirty="0"/>
              <a:t> (kernel/</a:t>
            </a:r>
            <a:r>
              <a:rPr lang="en-IN" dirty="0" err="1"/>
              <a:t>fork.c</a:t>
            </a:r>
            <a:r>
              <a:rPr lang="en-IN" dirty="0"/>
              <a:t>)</a:t>
            </a:r>
            <a:br>
              <a:rPr lang="en-IN" dirty="0"/>
            </a:br>
            <a:r>
              <a:rPr lang="en-IN" dirty="0" err="1"/>
              <a:t>Copy_process</a:t>
            </a:r>
            <a:endParaRPr lang="en-IN" dirty="0"/>
          </a:p>
        </p:txBody>
      </p:sp>
      <p:sp>
        <p:nvSpPr>
          <p:cNvPr id="3" name="Content Placeholder 2">
            <a:extLst>
              <a:ext uri="{FF2B5EF4-FFF2-40B4-BE49-F238E27FC236}">
                <a16:creationId xmlns:a16="http://schemas.microsoft.com/office/drawing/2014/main" id="{BBB2FFE6-9917-4905-816F-219CC5B25AB7}"/>
              </a:ext>
            </a:extLst>
          </p:cNvPr>
          <p:cNvSpPr>
            <a:spLocks noGrp="1"/>
          </p:cNvSpPr>
          <p:nvPr>
            <p:ph idx="1"/>
          </p:nvPr>
        </p:nvSpPr>
        <p:spPr>
          <a:xfrm>
            <a:off x="838200" y="1825624"/>
            <a:ext cx="10515600" cy="4709453"/>
          </a:xfrm>
        </p:spPr>
        <p:txBody>
          <a:bodyPr/>
          <a:lstStyle/>
          <a:p>
            <a:pPr marL="0" indent="0">
              <a:buNone/>
            </a:pPr>
            <a:r>
              <a:rPr lang="en-IN" dirty="0"/>
              <a:t>Step 1:</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It calls </a:t>
            </a:r>
            <a:r>
              <a:rPr lang="en-IN" sz="2400" b="0" i="0" u="none" strike="noStrike" baseline="0" dirty="0" err="1">
                <a:latin typeface="Times New Roman" panose="02020603050405020304" pitchFamily="18" charset="0"/>
                <a:cs typeface="Times New Roman" panose="02020603050405020304" pitchFamily="18" charset="0"/>
              </a:rPr>
              <a:t>dup_task_struct</a:t>
            </a:r>
            <a:r>
              <a:rPr lang="en-IN" sz="2400" b="0" i="0" u="none" strike="noStrike" baseline="0" dirty="0">
                <a:latin typeface="Times New Roman" panose="02020603050405020304" pitchFamily="18" charset="0"/>
                <a:cs typeface="Times New Roman" panose="02020603050405020304" pitchFamily="18" charset="0"/>
              </a:rPr>
              <a:t>(), which creates a new kernel stack, </a:t>
            </a:r>
            <a:r>
              <a:rPr lang="en-IN" sz="2400" b="0" i="0" u="none" strike="noStrike" baseline="0" dirty="0" err="1">
                <a:latin typeface="Times New Roman" panose="02020603050405020304" pitchFamily="18" charset="0"/>
                <a:cs typeface="Times New Roman" panose="02020603050405020304" pitchFamily="18" charset="0"/>
              </a:rPr>
              <a:t>thread_info</a:t>
            </a:r>
            <a:r>
              <a:rPr lang="en-IN" sz="2400" b="0" i="0" u="none" strike="noStrike" baseline="0" dirty="0">
                <a:latin typeface="Times New Roman" panose="02020603050405020304" pitchFamily="18" charset="0"/>
                <a:cs typeface="Times New Roman" panose="02020603050405020304" pitchFamily="18" charset="0"/>
              </a:rPr>
              <a:t> structure,</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and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for the new process. The new values are identical to those of</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the current task. At this point, the child and parent process descriptors are identical.</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l">
              <a:buNone/>
            </a:pPr>
            <a:r>
              <a:rPr lang="en-IN" sz="2400" dirty="0">
                <a:latin typeface="Times New Roman" panose="02020603050405020304" pitchFamily="18" charset="0"/>
                <a:cs typeface="Times New Roman" panose="02020603050405020304" pitchFamily="18" charset="0"/>
              </a:rPr>
              <a:t>Step 2:</a:t>
            </a:r>
          </a:p>
          <a:p>
            <a:pPr marL="0" indent="0" algn="l">
              <a:buNone/>
            </a:pPr>
            <a:endParaRPr lang="en-IN" sz="2400" dirty="0">
              <a:latin typeface="Times New Roman" panose="02020603050405020304" pitchFamily="18" charset="0"/>
              <a:cs typeface="Times New Roman" panose="02020603050405020304" pitchFamily="18" charset="0"/>
            </a:endParaRP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It then checks that the new child will not exceed the resource limits on the number</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of processes for the current user.</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739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FBDA0-D88A-496F-97EA-597D52E8815D}"/>
              </a:ext>
            </a:extLst>
          </p:cNvPr>
          <p:cNvSpPr>
            <a:spLocks noGrp="1"/>
          </p:cNvSpPr>
          <p:nvPr>
            <p:ph sz="half" idx="1"/>
          </p:nvPr>
        </p:nvSpPr>
        <p:spPr>
          <a:xfrm>
            <a:off x="295422" y="182880"/>
            <a:ext cx="6555544" cy="5994083"/>
          </a:xfrm>
        </p:spPr>
        <p:txBody>
          <a:bodyPr>
            <a:normAutofit fontScale="92500"/>
          </a:bodyPr>
          <a:lstStyle/>
          <a:p>
            <a:pPr marL="0" indent="0">
              <a:buNone/>
            </a:pPr>
            <a:r>
              <a:rPr lang="en-IN" sz="2400" dirty="0">
                <a:latin typeface="Times New Roman" panose="02020603050405020304" pitchFamily="18" charset="0"/>
                <a:cs typeface="Times New Roman" panose="02020603050405020304" pitchFamily="18" charset="0"/>
              </a:rPr>
              <a:t>Step 3:</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The child needs to differentiate itself from its parent. Various members of the process descriptor are cleared or set to initial values. Members of the process descriptor not inherited are primarily statistical information. The bulk of the values in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remain unchanged.</a:t>
            </a:r>
          </a:p>
          <a:p>
            <a:pPr marL="0" indent="0" algn="just">
              <a:buNone/>
            </a:pPr>
            <a:endParaRPr lang="en-IN" sz="2400" b="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Step 4:</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The child’s state is set to TASK_UNINTERRUPTIBLE to ensure that it does not yet run.</a:t>
            </a:r>
          </a:p>
          <a:p>
            <a:pPr marL="0" indent="0" algn="just">
              <a:buNone/>
            </a:pPr>
            <a:r>
              <a:rPr lang="en-IN" sz="2400" dirty="0">
                <a:latin typeface="Times New Roman" panose="02020603050405020304" pitchFamily="18" charset="0"/>
                <a:cs typeface="Times New Roman" panose="02020603050405020304" pitchFamily="18" charset="0"/>
              </a:rPr>
              <a:t>Step 5:</a:t>
            </a:r>
          </a:p>
          <a:p>
            <a:pPr marL="0" indent="0" algn="just">
              <a:buNone/>
            </a:pPr>
            <a:r>
              <a:rPr lang="en-IN" sz="2400" b="0" i="0" u="none" strike="noStrike" baseline="0" dirty="0" err="1">
                <a:latin typeface="Times New Roman" panose="02020603050405020304" pitchFamily="18" charset="0"/>
                <a:cs typeface="Times New Roman" panose="02020603050405020304" pitchFamily="18" charset="0"/>
              </a:rPr>
              <a:t>copy_process</a:t>
            </a:r>
            <a:r>
              <a:rPr lang="en-IN" sz="2400" b="0" i="0" u="none" strike="noStrike" baseline="0" dirty="0">
                <a:latin typeface="Times New Roman" panose="02020603050405020304" pitchFamily="18" charset="0"/>
                <a:cs typeface="Times New Roman" panose="02020603050405020304" pitchFamily="18" charset="0"/>
              </a:rPr>
              <a:t>() calls </a:t>
            </a:r>
            <a:r>
              <a:rPr lang="en-IN" sz="2400" b="0" i="0" u="none" strike="noStrike" baseline="0" dirty="0" err="1">
                <a:latin typeface="Times New Roman" panose="02020603050405020304" pitchFamily="18" charset="0"/>
                <a:cs typeface="Times New Roman" panose="02020603050405020304" pitchFamily="18" charset="0"/>
              </a:rPr>
              <a:t>copy_flags</a:t>
            </a:r>
            <a:r>
              <a:rPr lang="en-IN" sz="2400" b="0" i="0" u="none" strike="noStrike" baseline="0" dirty="0">
                <a:latin typeface="Times New Roman" panose="02020603050405020304" pitchFamily="18" charset="0"/>
                <a:cs typeface="Times New Roman" panose="02020603050405020304" pitchFamily="18" charset="0"/>
              </a:rPr>
              <a:t>() to update the flags member of the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The PF_SUPERPRIV flag, which denotes whether a task used superuser privileges, is cleared. The PF_FORKNOEXEC flag, which denotes a process that has not called exec(), is set.</a:t>
            </a:r>
            <a:endParaRPr lang="en-IN" sz="2400" dirty="0">
              <a:latin typeface="Times New Roman" panose="02020603050405020304" pitchFamily="18" charset="0"/>
              <a:cs typeface="Times New Roman" panose="02020603050405020304" pitchFamily="18" charset="0"/>
            </a:endParaRPr>
          </a:p>
          <a:p>
            <a:pPr marL="0" indent="0" algn="l">
              <a:buNone/>
            </a:pP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FC7948F-9AEC-4336-8FDE-5F46E8C54BC2}"/>
              </a:ext>
            </a:extLst>
          </p:cNvPr>
          <p:cNvSpPr>
            <a:spLocks noGrp="1"/>
          </p:cNvSpPr>
          <p:nvPr>
            <p:ph sz="half" idx="2"/>
          </p:nvPr>
        </p:nvSpPr>
        <p:spPr/>
        <p:txBody>
          <a:bodyPr>
            <a:normAutofit fontScale="92500"/>
          </a:bodyPr>
          <a:lstStyle/>
          <a:p>
            <a:endParaRPr lang="en-IN"/>
          </a:p>
        </p:txBody>
      </p:sp>
      <p:pic>
        <p:nvPicPr>
          <p:cNvPr id="6" name="Picture 5">
            <a:extLst>
              <a:ext uri="{FF2B5EF4-FFF2-40B4-BE49-F238E27FC236}">
                <a16:creationId xmlns:a16="http://schemas.microsoft.com/office/drawing/2014/main" id="{88BB5F91-DE11-4E6C-8D89-3113B9115811}"/>
              </a:ext>
            </a:extLst>
          </p:cNvPr>
          <p:cNvPicPr>
            <a:picLocks noChangeAspect="1"/>
          </p:cNvPicPr>
          <p:nvPr/>
        </p:nvPicPr>
        <p:blipFill>
          <a:blip r:embed="rId2"/>
          <a:stretch>
            <a:fillRect/>
          </a:stretch>
        </p:blipFill>
        <p:spPr>
          <a:xfrm>
            <a:off x="7094367" y="426719"/>
            <a:ext cx="4905375" cy="5750243"/>
          </a:xfrm>
          <a:prstGeom prst="rect">
            <a:avLst/>
          </a:prstGeom>
        </p:spPr>
      </p:pic>
    </p:spTree>
    <p:extLst>
      <p:ext uri="{BB962C8B-B14F-4D97-AF65-F5344CB8AC3E}">
        <p14:creationId xmlns:p14="http://schemas.microsoft.com/office/powerpoint/2010/main" val="1243656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225C2-7B0D-4F99-B345-E8A66FB1B9BA}"/>
              </a:ext>
            </a:extLst>
          </p:cNvPr>
          <p:cNvSpPr>
            <a:spLocks noGrp="1"/>
          </p:cNvSpPr>
          <p:nvPr>
            <p:ph idx="1"/>
          </p:nvPr>
        </p:nvSpPr>
        <p:spPr>
          <a:xfrm>
            <a:off x="838200" y="717452"/>
            <a:ext cx="10515600" cy="5459511"/>
          </a:xfrm>
        </p:spPr>
        <p:txBody>
          <a:bodyPr/>
          <a:lstStyle/>
          <a:p>
            <a:pPr marL="0" indent="0">
              <a:buNone/>
            </a:pPr>
            <a:r>
              <a:rPr lang="en-IN" dirty="0"/>
              <a:t>Step 6:</a:t>
            </a:r>
          </a:p>
          <a:p>
            <a:pPr marL="0" indent="0">
              <a:buNone/>
            </a:pPr>
            <a:r>
              <a:rPr lang="en-IN" sz="2400" b="0" i="0" u="none" strike="noStrike" baseline="0" dirty="0">
                <a:latin typeface="Times New Roman" panose="02020603050405020304" pitchFamily="18" charset="0"/>
                <a:cs typeface="Times New Roman" panose="02020603050405020304" pitchFamily="18" charset="0"/>
              </a:rPr>
              <a:t>It calls </a:t>
            </a:r>
            <a:r>
              <a:rPr lang="en-IN" sz="2400" b="0" i="0" u="none" strike="noStrike" baseline="0" dirty="0" err="1">
                <a:latin typeface="Times New Roman" panose="02020603050405020304" pitchFamily="18" charset="0"/>
                <a:cs typeface="Times New Roman" panose="02020603050405020304" pitchFamily="18" charset="0"/>
              </a:rPr>
              <a:t>alloc_pid</a:t>
            </a:r>
            <a:r>
              <a:rPr lang="en-IN" sz="2400" b="0" i="0" u="none" strike="noStrike" baseline="0" dirty="0">
                <a:latin typeface="Times New Roman" panose="02020603050405020304" pitchFamily="18" charset="0"/>
                <a:cs typeface="Times New Roman" panose="02020603050405020304" pitchFamily="18" charset="0"/>
              </a:rPr>
              <a:t>() to assign an available PID to the new task.</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Step 7:</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Depending on the flags passed to clone(), </a:t>
            </a:r>
            <a:r>
              <a:rPr lang="en-IN" sz="2400" b="0" i="0" u="none" strike="noStrike" baseline="0" dirty="0" err="1">
                <a:latin typeface="Times New Roman" panose="02020603050405020304" pitchFamily="18" charset="0"/>
                <a:cs typeface="Times New Roman" panose="02020603050405020304" pitchFamily="18" charset="0"/>
              </a:rPr>
              <a:t>copy_process</a:t>
            </a:r>
            <a:r>
              <a:rPr lang="en-IN" sz="2400" b="0" i="0" u="none" strike="noStrike" baseline="0" dirty="0">
                <a:latin typeface="Times New Roman" panose="02020603050405020304" pitchFamily="18" charset="0"/>
                <a:cs typeface="Times New Roman" panose="02020603050405020304" pitchFamily="18" charset="0"/>
              </a:rPr>
              <a:t>() either duplicates or</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shares open files, filesystem information, signal handlers, process address space, and namespace. These resources are typically shared between threads in a given process; otherwise they are unique and thus copied here.</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Step 8:</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Finally, </a:t>
            </a:r>
            <a:r>
              <a:rPr lang="en-IN" sz="2400" b="0" i="0" u="none" strike="noStrike" baseline="0" dirty="0" err="1">
                <a:latin typeface="Times New Roman" panose="02020603050405020304" pitchFamily="18" charset="0"/>
                <a:cs typeface="Times New Roman" panose="02020603050405020304" pitchFamily="18" charset="0"/>
              </a:rPr>
              <a:t>copy_process</a:t>
            </a:r>
            <a:r>
              <a:rPr lang="en-IN" sz="2400" b="0" i="0" u="none" strike="noStrike" baseline="0" dirty="0">
                <a:latin typeface="Times New Roman" panose="02020603050405020304" pitchFamily="18" charset="0"/>
                <a:cs typeface="Times New Roman" panose="02020603050405020304" pitchFamily="18" charset="0"/>
              </a:rPr>
              <a:t>() cleans up and returns to the caller a pointer to the new</a:t>
            </a:r>
          </a:p>
          <a:p>
            <a:pPr marL="0" indent="0" algn="just">
              <a:buNone/>
            </a:pPr>
            <a:r>
              <a:rPr lang="en-IN" sz="2400" b="0" i="0" u="none" strike="noStrike" baseline="0" dirty="0">
                <a:latin typeface="Times New Roman" panose="02020603050405020304" pitchFamily="18" charset="0"/>
                <a:cs typeface="Times New Roman" panose="02020603050405020304" pitchFamily="18" charset="0"/>
              </a:rPr>
              <a:t>child.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68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3A1C5-B3AC-408E-B212-08B4B24DA62E}"/>
              </a:ext>
            </a:extLst>
          </p:cNvPr>
          <p:cNvSpPr>
            <a:spLocks noGrp="1"/>
          </p:cNvSpPr>
          <p:nvPr>
            <p:ph idx="1"/>
          </p:nvPr>
        </p:nvSpPr>
        <p:spPr>
          <a:xfrm>
            <a:off x="838200" y="675249"/>
            <a:ext cx="10515600" cy="5501714"/>
          </a:xfrm>
        </p:spPr>
        <p:txBody>
          <a:bodyPr>
            <a:normAutofit/>
          </a:bodyPr>
          <a:lstStyle/>
          <a:p>
            <a:pPr marL="0" indent="0" algn="just">
              <a:buNone/>
            </a:pPr>
            <a:r>
              <a:rPr lang="en-IN" b="0" i="0" u="none" strike="noStrike" baseline="0" dirty="0">
                <a:latin typeface="Times New Roman" panose="02020603050405020304" pitchFamily="18" charset="0"/>
                <a:cs typeface="Times New Roman" panose="02020603050405020304" pitchFamily="18" charset="0"/>
              </a:rPr>
              <a:t>Back in </a:t>
            </a:r>
            <a:r>
              <a:rPr lang="en-IN" b="0" i="0" u="none" strike="noStrike" baseline="0" dirty="0" err="1">
                <a:latin typeface="Times New Roman" panose="02020603050405020304" pitchFamily="18" charset="0"/>
                <a:cs typeface="Times New Roman" panose="02020603050405020304" pitchFamily="18" charset="0"/>
              </a:rPr>
              <a:t>do_fork</a:t>
            </a:r>
            <a:r>
              <a:rPr lang="en-IN" b="0" i="0" u="none" strike="noStrike" baseline="0" dirty="0">
                <a:latin typeface="Times New Roman" panose="02020603050405020304" pitchFamily="18" charset="0"/>
                <a:cs typeface="Times New Roman" panose="02020603050405020304" pitchFamily="18" charset="0"/>
              </a:rPr>
              <a:t>(), if </a:t>
            </a:r>
            <a:r>
              <a:rPr lang="en-IN" b="0" i="0" u="none" strike="noStrike" baseline="0" dirty="0" err="1">
                <a:latin typeface="Times New Roman" panose="02020603050405020304" pitchFamily="18" charset="0"/>
                <a:cs typeface="Times New Roman" panose="02020603050405020304" pitchFamily="18" charset="0"/>
              </a:rPr>
              <a:t>copy_process</a:t>
            </a:r>
            <a:r>
              <a:rPr lang="en-IN" b="0" i="0" u="none" strike="noStrike" baseline="0" dirty="0">
                <a:latin typeface="Times New Roman" panose="02020603050405020304" pitchFamily="18" charset="0"/>
                <a:cs typeface="Times New Roman" panose="02020603050405020304" pitchFamily="18" charset="0"/>
              </a:rPr>
              <a:t>() returns successfully, the new child is woken up and run. Deliberately, the kernel runs the child process first. (In fork parent or child can run first or simultaneously (multiple cores))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b="0" i="0" u="none" strike="noStrike" baseline="0" dirty="0">
                <a:latin typeface="Times New Roman" panose="02020603050405020304" pitchFamily="18" charset="0"/>
                <a:cs typeface="Times New Roman" panose="02020603050405020304" pitchFamily="18" charset="0"/>
              </a:rPr>
              <a:t>In the common case of the child simply calling exec() immediately, this eliminates any copy-on-write overhead that would occur if the parent ran first and began writing to the address space.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56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AE7C-9DDF-41A6-BF64-90FE5AF472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EEFCB1-B2E9-4B5A-88AC-BEC0B99F6B7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8F227C6-62B4-45CE-A768-0A88BD2CE602}"/>
              </a:ext>
            </a:extLst>
          </p:cNvPr>
          <p:cNvPicPr>
            <a:picLocks noChangeAspect="1"/>
          </p:cNvPicPr>
          <p:nvPr/>
        </p:nvPicPr>
        <p:blipFill>
          <a:blip r:embed="rId2"/>
          <a:stretch>
            <a:fillRect/>
          </a:stretch>
        </p:blipFill>
        <p:spPr>
          <a:xfrm>
            <a:off x="1551329" y="365125"/>
            <a:ext cx="9154185" cy="6030239"/>
          </a:xfrm>
          <a:prstGeom prst="rect">
            <a:avLst/>
          </a:prstGeom>
        </p:spPr>
      </p:pic>
    </p:spTree>
    <p:extLst>
      <p:ext uri="{BB962C8B-B14F-4D97-AF65-F5344CB8AC3E}">
        <p14:creationId xmlns:p14="http://schemas.microsoft.com/office/powerpoint/2010/main" val="378033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B307-BEE2-4A98-B9E3-949CFD46ABE1}"/>
              </a:ext>
            </a:extLst>
          </p:cNvPr>
          <p:cNvSpPr>
            <a:spLocks noGrp="1"/>
          </p:cNvSpPr>
          <p:nvPr>
            <p:ph type="title"/>
          </p:nvPr>
        </p:nvSpPr>
        <p:spPr>
          <a:xfrm>
            <a:off x="838200" y="365125"/>
            <a:ext cx="10515600" cy="450801"/>
          </a:xfrm>
        </p:spPr>
        <p:txBody>
          <a:bodyPr>
            <a:normAutofit fontScale="90000"/>
          </a:bodyPr>
          <a:lstStyle/>
          <a:p>
            <a:r>
              <a:rPr lang="en-IN" dirty="0"/>
              <a:t>COW</a:t>
            </a:r>
          </a:p>
        </p:txBody>
      </p:sp>
      <p:sp>
        <p:nvSpPr>
          <p:cNvPr id="3" name="Content Placeholder 2">
            <a:extLst>
              <a:ext uri="{FF2B5EF4-FFF2-40B4-BE49-F238E27FC236}">
                <a16:creationId xmlns:a16="http://schemas.microsoft.com/office/drawing/2014/main" id="{FE50911A-CEFD-44CC-AE3D-63293DA7BF4B}"/>
              </a:ext>
            </a:extLst>
          </p:cNvPr>
          <p:cNvSpPr>
            <a:spLocks noGrp="1"/>
          </p:cNvSpPr>
          <p:nvPr>
            <p:ph idx="1"/>
          </p:nvPr>
        </p:nvSpPr>
        <p:spPr>
          <a:xfrm>
            <a:off x="838200" y="1139483"/>
            <a:ext cx="10515600" cy="5037480"/>
          </a:xfrm>
        </p:spPr>
        <p:txBody>
          <a:bodyPr>
            <a:normAutofit/>
          </a:bodyPr>
          <a:lstStyle/>
          <a:p>
            <a:pPr marL="0" indent="0" algn="l">
              <a:buNone/>
            </a:pPr>
            <a:r>
              <a:rPr lang="en-IN" b="0" i="0" u="none" strike="noStrike" baseline="0" dirty="0">
                <a:latin typeface="Times New Roman" panose="02020603050405020304" pitchFamily="18" charset="0"/>
                <a:cs typeface="Times New Roman" panose="02020603050405020304" pitchFamily="18" charset="0"/>
              </a:rPr>
              <a:t>Copy-on-write (or </a:t>
            </a:r>
            <a:r>
              <a:rPr lang="en-IN" b="0" i="1" u="none" strike="noStrike" baseline="0" dirty="0">
                <a:latin typeface="Times New Roman" panose="02020603050405020304" pitchFamily="18" charset="0"/>
                <a:cs typeface="Times New Roman" panose="02020603050405020304" pitchFamily="18" charset="0"/>
              </a:rPr>
              <a:t>COW</a:t>
            </a:r>
            <a:r>
              <a:rPr lang="en-IN" b="0" i="0" u="none" strike="noStrike" baseline="0" dirty="0">
                <a:latin typeface="Times New Roman" panose="02020603050405020304" pitchFamily="18" charset="0"/>
                <a:cs typeface="Times New Roman" panose="02020603050405020304" pitchFamily="18" charset="0"/>
              </a:rPr>
              <a:t>) is a technique to delay or altogether prevent copying of the data. Rather than duplicate the process address space, the parent and the child can share a single copy.</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BC377C-6BBC-4583-B7E9-B774F665A665}"/>
              </a:ext>
            </a:extLst>
          </p:cNvPr>
          <p:cNvPicPr>
            <a:picLocks noChangeAspect="1"/>
          </p:cNvPicPr>
          <p:nvPr/>
        </p:nvPicPr>
        <p:blipFill>
          <a:blip r:embed="rId2"/>
          <a:stretch>
            <a:fillRect/>
          </a:stretch>
        </p:blipFill>
        <p:spPr>
          <a:xfrm>
            <a:off x="4400404" y="2482874"/>
            <a:ext cx="6657975" cy="4733925"/>
          </a:xfrm>
          <a:prstGeom prst="rect">
            <a:avLst/>
          </a:prstGeom>
        </p:spPr>
      </p:pic>
    </p:spTree>
    <p:extLst>
      <p:ext uri="{BB962C8B-B14F-4D97-AF65-F5344CB8AC3E}">
        <p14:creationId xmlns:p14="http://schemas.microsoft.com/office/powerpoint/2010/main" val="1887673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A2C2-E433-4263-9C16-77EA11EDB30D}"/>
              </a:ext>
            </a:extLst>
          </p:cNvPr>
          <p:cNvSpPr>
            <a:spLocks noGrp="1"/>
          </p:cNvSpPr>
          <p:nvPr>
            <p:ph type="title"/>
          </p:nvPr>
        </p:nvSpPr>
        <p:spPr/>
        <p:txBody>
          <a:bodyPr/>
          <a:lstStyle/>
          <a:p>
            <a:r>
              <a:rPr lang="en-IN" dirty="0" err="1"/>
              <a:t>vfork</a:t>
            </a:r>
            <a:endParaRPr lang="en-IN" dirty="0"/>
          </a:p>
        </p:txBody>
      </p:sp>
      <p:sp>
        <p:nvSpPr>
          <p:cNvPr id="3" name="Content Placeholder 2">
            <a:extLst>
              <a:ext uri="{FF2B5EF4-FFF2-40B4-BE49-F238E27FC236}">
                <a16:creationId xmlns:a16="http://schemas.microsoft.com/office/drawing/2014/main" id="{94F57F7B-0C79-426A-872C-B66645CF0304}"/>
              </a:ext>
            </a:extLst>
          </p:cNvPr>
          <p:cNvSpPr>
            <a:spLocks noGrp="1"/>
          </p:cNvSpPr>
          <p:nvPr>
            <p:ph idx="1"/>
          </p:nvPr>
        </p:nvSpPr>
        <p:spPr>
          <a:xfrm>
            <a:off x="838200" y="1336431"/>
            <a:ext cx="10515600" cy="4840532"/>
          </a:xfrm>
        </p:spPr>
        <p:txBody>
          <a:bodyPr>
            <a:normAutofit fontScale="92500"/>
          </a:bodyPr>
          <a:lstStyle/>
          <a:p>
            <a:pPr marL="0" indent="0" algn="just">
              <a:buNone/>
            </a:pPr>
            <a:r>
              <a:rPr lang="en-IN" sz="2400" b="0" i="0" u="none" strike="noStrike" baseline="0" dirty="0">
                <a:latin typeface="Times New Roman" panose="02020603050405020304" pitchFamily="18" charset="0"/>
                <a:cs typeface="Times New Roman" panose="02020603050405020304" pitchFamily="18" charset="0"/>
              </a:rPr>
              <a:t>The </a:t>
            </a:r>
            <a:r>
              <a:rPr lang="en-IN" sz="2400" b="0" i="0" u="none" strike="noStrike" baseline="0" dirty="0" err="1">
                <a:latin typeface="Times New Roman" panose="02020603050405020304" pitchFamily="18" charset="0"/>
                <a:cs typeface="Times New Roman" panose="02020603050405020304" pitchFamily="18" charset="0"/>
              </a:rPr>
              <a:t>vfork</a:t>
            </a:r>
            <a:r>
              <a:rPr lang="en-IN" sz="2400" b="0" i="0" u="none" strike="noStrike" baseline="0" dirty="0">
                <a:latin typeface="Times New Roman" panose="02020603050405020304" pitchFamily="18" charset="0"/>
                <a:cs typeface="Times New Roman" panose="02020603050405020304" pitchFamily="18" charset="0"/>
              </a:rPr>
              <a:t>() system call has the same effect as fork(), except that the page table entries of the parent process are not copied. Instead, the child executes as the sole thread in the parent’s address space, and the parent is blocked until the child either calls exec() or exits.</a:t>
            </a:r>
          </a:p>
          <a:p>
            <a:pPr marL="0" indent="0" algn="l">
              <a:buNone/>
            </a:pPr>
            <a:r>
              <a:rPr lang="en-IN" sz="2200" b="0" i="0" u="none" strike="noStrike" baseline="0" dirty="0">
                <a:latin typeface="Bembo" panose="02020502050201020203" pitchFamily="18" charset="0"/>
              </a:rPr>
              <a:t>The </a:t>
            </a:r>
            <a:r>
              <a:rPr lang="en-IN" sz="2200" b="0" i="0" u="none" strike="noStrike" baseline="0" dirty="0" err="1">
                <a:latin typeface="Courier"/>
              </a:rPr>
              <a:t>vfork</a:t>
            </a:r>
            <a:r>
              <a:rPr lang="en-IN" sz="2200" b="0" i="0" u="none" strike="noStrike" baseline="0" dirty="0">
                <a:latin typeface="Courier"/>
              </a:rPr>
              <a:t>() </a:t>
            </a:r>
            <a:r>
              <a:rPr lang="en-IN" sz="2200" b="0" i="0" u="none" strike="noStrike" baseline="0" dirty="0">
                <a:latin typeface="Bembo" panose="02020502050201020203" pitchFamily="18" charset="0"/>
              </a:rPr>
              <a:t>system call is implemented via a special flag to the </a:t>
            </a:r>
            <a:r>
              <a:rPr lang="en-IN" sz="2200" b="0" i="0" u="none" strike="noStrike" baseline="0" dirty="0">
                <a:latin typeface="Courier"/>
              </a:rPr>
              <a:t>clone() </a:t>
            </a:r>
            <a:r>
              <a:rPr lang="en-IN" sz="2200" b="0" i="0" u="none" strike="noStrike" baseline="0" dirty="0">
                <a:latin typeface="Bembo" panose="02020502050201020203" pitchFamily="18" charset="0"/>
              </a:rPr>
              <a:t>system call:</a:t>
            </a:r>
          </a:p>
          <a:p>
            <a:pPr marL="0" indent="0" algn="l">
              <a:buNone/>
            </a:pPr>
            <a:r>
              <a:rPr lang="en-IN" sz="2200" b="0" i="0" u="none" strike="noStrike" baseline="0" dirty="0">
                <a:latin typeface="Bembo" panose="02020502050201020203" pitchFamily="18" charset="0"/>
              </a:rPr>
              <a:t>1. In </a:t>
            </a:r>
            <a:r>
              <a:rPr lang="en-IN" sz="2200" b="0" i="0" u="none" strike="noStrike" baseline="0" dirty="0" err="1">
                <a:latin typeface="Courier"/>
              </a:rPr>
              <a:t>copy_process</a:t>
            </a:r>
            <a:r>
              <a:rPr lang="en-IN" sz="2200" b="0" i="0" u="none" strike="noStrike" baseline="0" dirty="0">
                <a:latin typeface="Courier"/>
              </a:rPr>
              <a:t>()</a:t>
            </a:r>
            <a:r>
              <a:rPr lang="en-IN" sz="2200" b="0" i="0" u="none" strike="noStrike" baseline="0" dirty="0">
                <a:latin typeface="Bembo" panose="02020502050201020203" pitchFamily="18" charset="0"/>
              </a:rPr>
              <a:t>, the </a:t>
            </a:r>
            <a:r>
              <a:rPr lang="en-IN" sz="2200" b="0" i="0" u="none" strike="noStrike" baseline="0" dirty="0" err="1">
                <a:latin typeface="Courier"/>
              </a:rPr>
              <a:t>task_struct</a:t>
            </a:r>
            <a:r>
              <a:rPr lang="en-IN" sz="2200" b="0" i="0" u="none" strike="noStrike" baseline="0" dirty="0">
                <a:latin typeface="Courier"/>
              </a:rPr>
              <a:t> </a:t>
            </a:r>
            <a:r>
              <a:rPr lang="en-IN" sz="2200" b="0" i="0" u="none" strike="noStrike" baseline="0" dirty="0">
                <a:latin typeface="Bembo" panose="02020502050201020203" pitchFamily="18" charset="0"/>
              </a:rPr>
              <a:t>member </a:t>
            </a:r>
            <a:r>
              <a:rPr lang="en-IN" sz="2200" b="0" i="0" u="none" strike="noStrike" baseline="0" dirty="0" err="1">
                <a:latin typeface="Courier"/>
              </a:rPr>
              <a:t>vfork_done</a:t>
            </a:r>
            <a:r>
              <a:rPr lang="en-IN" sz="2200" b="0" i="0" u="none" strike="noStrike" baseline="0" dirty="0">
                <a:latin typeface="Courier"/>
              </a:rPr>
              <a:t> </a:t>
            </a:r>
            <a:r>
              <a:rPr lang="en-IN" sz="2200" b="0" i="0" u="none" strike="noStrike" baseline="0" dirty="0">
                <a:latin typeface="Bembo" panose="02020502050201020203" pitchFamily="18" charset="0"/>
              </a:rPr>
              <a:t>is set to </a:t>
            </a:r>
            <a:r>
              <a:rPr lang="en-IN" sz="2200" b="0" i="0" u="none" strike="noStrike" baseline="0" dirty="0">
                <a:latin typeface="Courier"/>
              </a:rPr>
              <a:t>NULL</a:t>
            </a:r>
            <a:r>
              <a:rPr lang="en-IN" sz="2200" b="0" i="0" u="none" strike="noStrike" baseline="0" dirty="0">
                <a:latin typeface="Bembo" panose="02020502050201020203" pitchFamily="18" charset="0"/>
              </a:rPr>
              <a:t>.</a:t>
            </a:r>
          </a:p>
          <a:p>
            <a:pPr marL="0" indent="0" algn="l">
              <a:buNone/>
            </a:pPr>
            <a:r>
              <a:rPr lang="en-IN" sz="2200" b="0" i="0" u="none" strike="noStrike" baseline="0" dirty="0">
                <a:latin typeface="Bembo" panose="02020502050201020203" pitchFamily="18" charset="0"/>
              </a:rPr>
              <a:t>2. In </a:t>
            </a:r>
            <a:r>
              <a:rPr lang="en-IN" sz="2200" b="0" i="0" u="none" strike="noStrike" baseline="0" dirty="0" err="1">
                <a:latin typeface="Courier"/>
              </a:rPr>
              <a:t>do_fork</a:t>
            </a:r>
            <a:r>
              <a:rPr lang="en-IN" sz="2200" b="0" i="0" u="none" strike="noStrike" baseline="0" dirty="0">
                <a:latin typeface="Courier"/>
              </a:rPr>
              <a:t>()</a:t>
            </a:r>
            <a:r>
              <a:rPr lang="en-IN" sz="2200" b="0" i="0" u="none" strike="noStrike" baseline="0" dirty="0">
                <a:latin typeface="Bembo" panose="02020502050201020203" pitchFamily="18" charset="0"/>
              </a:rPr>
              <a:t>, if the special flag was given, </a:t>
            </a:r>
            <a:r>
              <a:rPr lang="en-IN" sz="2200" b="0" i="0" u="none" strike="noStrike" baseline="0" dirty="0" err="1">
                <a:latin typeface="Courier"/>
              </a:rPr>
              <a:t>vfork_done</a:t>
            </a:r>
            <a:r>
              <a:rPr lang="en-IN" sz="2200" b="0" i="0" u="none" strike="noStrike" baseline="0" dirty="0">
                <a:latin typeface="Courier"/>
              </a:rPr>
              <a:t> </a:t>
            </a:r>
            <a:r>
              <a:rPr lang="en-IN" sz="2200" b="0" i="0" u="none" strike="noStrike" baseline="0" dirty="0">
                <a:latin typeface="Bembo" panose="02020502050201020203" pitchFamily="18" charset="0"/>
              </a:rPr>
              <a:t>is pointed at a specific</a:t>
            </a:r>
          </a:p>
          <a:p>
            <a:pPr marL="0" indent="0" algn="l">
              <a:buNone/>
            </a:pPr>
            <a:r>
              <a:rPr lang="en-IN" sz="2200" b="0" i="0" u="none" strike="noStrike" baseline="0" dirty="0">
                <a:latin typeface="Bembo" panose="02020502050201020203" pitchFamily="18" charset="0"/>
              </a:rPr>
              <a:t>address.</a:t>
            </a:r>
          </a:p>
          <a:p>
            <a:pPr marL="0" indent="0" algn="l">
              <a:buNone/>
            </a:pPr>
            <a:r>
              <a:rPr lang="en-IN" sz="2200" b="0" i="0" u="none" strike="noStrike" baseline="0" dirty="0">
                <a:latin typeface="Bembo" panose="02020502050201020203" pitchFamily="18" charset="0"/>
              </a:rPr>
              <a:t>3. After the child is first run, the parent—instead of returning—waits for the child to</a:t>
            </a:r>
          </a:p>
          <a:p>
            <a:pPr marL="0" indent="0" algn="l">
              <a:buNone/>
            </a:pPr>
            <a:r>
              <a:rPr lang="en-IN" sz="2200" b="0" i="0" u="none" strike="noStrike" baseline="0" dirty="0">
                <a:latin typeface="Bembo" panose="02020502050201020203" pitchFamily="18" charset="0"/>
              </a:rPr>
              <a:t>signal it through the </a:t>
            </a:r>
            <a:r>
              <a:rPr lang="en-IN" sz="2200" b="0" i="0" u="none" strike="noStrike" baseline="0" dirty="0" err="1">
                <a:latin typeface="Courier"/>
              </a:rPr>
              <a:t>vfork_done</a:t>
            </a:r>
            <a:r>
              <a:rPr lang="en-IN" sz="2200" b="0" i="0" u="none" strike="noStrike" baseline="0" dirty="0">
                <a:latin typeface="Courier"/>
              </a:rPr>
              <a:t> </a:t>
            </a:r>
            <a:r>
              <a:rPr lang="en-IN" sz="2200" b="0" i="0" u="none" strike="noStrike" baseline="0" dirty="0">
                <a:latin typeface="Bembo" panose="02020502050201020203" pitchFamily="18" charset="0"/>
              </a:rPr>
              <a:t>pointer.</a:t>
            </a:r>
          </a:p>
          <a:p>
            <a:pPr marL="0" indent="0" algn="l">
              <a:buNone/>
            </a:pPr>
            <a:r>
              <a:rPr lang="en-IN" sz="2200" b="0" i="0" u="none" strike="noStrike" baseline="0" dirty="0">
                <a:latin typeface="Bembo" panose="02020502050201020203" pitchFamily="18" charset="0"/>
              </a:rPr>
              <a:t>4. In the </a:t>
            </a:r>
            <a:r>
              <a:rPr lang="en-IN" sz="2200" b="0" i="0" u="none" strike="noStrike" baseline="0" dirty="0" err="1">
                <a:latin typeface="Courier"/>
              </a:rPr>
              <a:t>mm_release</a:t>
            </a:r>
            <a:r>
              <a:rPr lang="en-IN" sz="2200" b="0" i="0" u="none" strike="noStrike" baseline="0" dirty="0">
                <a:latin typeface="Courier"/>
              </a:rPr>
              <a:t>() </a:t>
            </a:r>
            <a:r>
              <a:rPr lang="en-IN" sz="2200" b="0" i="0" u="none" strike="noStrike" baseline="0" dirty="0">
                <a:latin typeface="Bembo" panose="02020502050201020203" pitchFamily="18" charset="0"/>
              </a:rPr>
              <a:t>function, which is used when a task exits a memory address</a:t>
            </a:r>
          </a:p>
          <a:p>
            <a:pPr marL="0" indent="0" algn="l">
              <a:buNone/>
            </a:pPr>
            <a:r>
              <a:rPr lang="en-IN" sz="2200" b="0" i="0" u="none" strike="noStrike" baseline="0" dirty="0">
                <a:latin typeface="Bembo" panose="02020502050201020203" pitchFamily="18" charset="0"/>
              </a:rPr>
              <a:t>space,  </a:t>
            </a:r>
            <a:r>
              <a:rPr lang="en-IN" sz="2200" b="0" i="0" u="none" strike="noStrike" baseline="0" dirty="0" err="1">
                <a:latin typeface="Courier"/>
              </a:rPr>
              <a:t>vfork_done</a:t>
            </a:r>
            <a:r>
              <a:rPr lang="en-IN" sz="2200" b="0" i="0" u="none" strike="noStrike" baseline="0" dirty="0">
                <a:latin typeface="Courier"/>
              </a:rPr>
              <a:t> </a:t>
            </a:r>
            <a:r>
              <a:rPr lang="en-IN" sz="2200" b="0" i="0" u="none" strike="noStrike" baseline="0" dirty="0">
                <a:latin typeface="Bembo" panose="02020502050201020203" pitchFamily="18" charset="0"/>
              </a:rPr>
              <a:t>is checked to see whether it is </a:t>
            </a:r>
            <a:r>
              <a:rPr lang="en-IN" sz="2200" b="0" i="0" u="none" strike="noStrike" baseline="0" dirty="0">
                <a:latin typeface="Courier"/>
              </a:rPr>
              <a:t>NULL</a:t>
            </a:r>
            <a:r>
              <a:rPr lang="en-IN" sz="2200" b="0" i="0" u="none" strike="noStrike" baseline="0" dirty="0">
                <a:latin typeface="Bembo" panose="02020502050201020203" pitchFamily="18" charset="0"/>
              </a:rPr>
              <a:t>. If it is not, the parent is </a:t>
            </a:r>
            <a:r>
              <a:rPr lang="en-IN" sz="2200" b="0" i="0" u="none" strike="noStrike" baseline="0" dirty="0" err="1">
                <a:latin typeface="Bembo" panose="02020502050201020203" pitchFamily="18" charset="0"/>
              </a:rPr>
              <a:t>signaled</a:t>
            </a:r>
            <a:r>
              <a:rPr lang="en-IN" sz="2200" b="0" i="0" u="none" strike="noStrike" baseline="0" dirty="0">
                <a:latin typeface="Bembo" panose="02020502050201020203" pitchFamily="18" charset="0"/>
              </a:rPr>
              <a:t>.</a:t>
            </a:r>
          </a:p>
          <a:p>
            <a:pPr marL="0" indent="0" algn="l">
              <a:buNone/>
            </a:pPr>
            <a:r>
              <a:rPr lang="en-IN" sz="2200" b="0" i="0" u="none" strike="noStrike" baseline="0" dirty="0">
                <a:latin typeface="Bembo" panose="02020502050201020203" pitchFamily="18" charset="0"/>
              </a:rPr>
              <a:t>5. Back in </a:t>
            </a:r>
            <a:r>
              <a:rPr lang="en-IN" sz="2200" b="0" i="0" u="none" strike="noStrike" baseline="0" dirty="0" err="1">
                <a:latin typeface="Courier"/>
              </a:rPr>
              <a:t>do_fork</a:t>
            </a:r>
            <a:r>
              <a:rPr lang="en-IN" sz="2200" b="0" i="0" u="none" strike="noStrike" baseline="0" dirty="0">
                <a:latin typeface="Courier"/>
              </a:rPr>
              <a:t>()</a:t>
            </a:r>
            <a:r>
              <a:rPr lang="en-IN" sz="2200" b="0" i="0" u="none" strike="noStrike" baseline="0" dirty="0">
                <a:latin typeface="Bembo" panose="02020502050201020203" pitchFamily="18" charset="0"/>
              </a:rPr>
              <a:t>, the parent wakes up and returns.</a:t>
            </a:r>
          </a:p>
          <a:p>
            <a:pPr marL="0" indent="0" algn="l">
              <a:buNone/>
            </a:pPr>
            <a:endParaRPr lang="en-IN" sz="2200" dirty="0">
              <a:latin typeface="Bembo" panose="02020502050201020203" pitchFamily="18" charset="0"/>
              <a:cs typeface="Times New Roman" panose="02020603050405020304" pitchFamily="18" charset="0"/>
            </a:endParaRPr>
          </a:p>
          <a:p>
            <a:pPr marL="0" indent="0" algn="l">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775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817BB-6EE4-46E8-9C32-24AC83D20ADC}"/>
              </a:ext>
            </a:extLst>
          </p:cNvPr>
          <p:cNvSpPr>
            <a:spLocks noGrp="1"/>
          </p:cNvSpPr>
          <p:nvPr>
            <p:ph idx="1"/>
          </p:nvPr>
        </p:nvSpPr>
        <p:spPr>
          <a:xfrm>
            <a:off x="838200" y="492369"/>
            <a:ext cx="10515600" cy="5684594"/>
          </a:xfrm>
        </p:spPr>
        <p:txBody>
          <a:bodyPr>
            <a:normAutofit/>
          </a:bodyPr>
          <a:lstStyle/>
          <a:p>
            <a:pPr marL="0" indent="0" algn="l">
              <a:buNone/>
            </a:pPr>
            <a:r>
              <a:rPr lang="en-IN" sz="2400" b="0" i="0" u="none" strike="noStrike" baseline="0" dirty="0">
                <a:latin typeface="Bembo" panose="02020502050201020203" pitchFamily="18" charset="0"/>
              </a:rPr>
              <a:t>If this all goes as planned, the child is now executing in a new address space, and the parent is again executing in its original address space. The overhead is lower, but the implementation is not pretty.</a:t>
            </a:r>
            <a:endParaRPr lang="en-IN" sz="3600" dirty="0"/>
          </a:p>
        </p:txBody>
      </p:sp>
    </p:spTree>
    <p:extLst>
      <p:ext uri="{BB962C8B-B14F-4D97-AF65-F5344CB8AC3E}">
        <p14:creationId xmlns:p14="http://schemas.microsoft.com/office/powerpoint/2010/main" val="324778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DB4A-54E0-453E-8181-7E4ADF627A6B}"/>
              </a:ext>
            </a:extLst>
          </p:cNvPr>
          <p:cNvSpPr>
            <a:spLocks noGrp="1"/>
          </p:cNvSpPr>
          <p:nvPr>
            <p:ph type="title"/>
          </p:nvPr>
        </p:nvSpPr>
        <p:spPr/>
        <p:txBody>
          <a:bodyPr/>
          <a:lstStyle/>
          <a:p>
            <a:r>
              <a:rPr lang="en-IN" dirty="0"/>
              <a:t>Process Control Block(PCB) or Task Record or </a:t>
            </a:r>
            <a:r>
              <a:rPr lang="en-IN" dirty="0" err="1"/>
              <a:t>task_struct</a:t>
            </a:r>
            <a:endParaRPr lang="en-IN" dirty="0"/>
          </a:p>
        </p:txBody>
      </p:sp>
      <p:sp>
        <p:nvSpPr>
          <p:cNvPr id="3" name="Content Placeholder 2">
            <a:extLst>
              <a:ext uri="{FF2B5EF4-FFF2-40B4-BE49-F238E27FC236}">
                <a16:creationId xmlns:a16="http://schemas.microsoft.com/office/drawing/2014/main" id="{EBF0A670-F3A8-4AD5-AC3D-AB735929577B}"/>
              </a:ext>
            </a:extLst>
          </p:cNvPr>
          <p:cNvSpPr>
            <a:spLocks noGrp="1"/>
          </p:cNvSpPr>
          <p:nvPr>
            <p:ph idx="1"/>
          </p:nvPr>
        </p:nvSpPr>
        <p:spPr>
          <a:xfrm>
            <a:off x="838200" y="1825624"/>
            <a:ext cx="10515600" cy="5032375"/>
          </a:xfrm>
        </p:spPr>
        <p:txBody>
          <a:bodyPr>
            <a:normAutofit/>
          </a:bodyPr>
          <a:lstStyle/>
          <a:p>
            <a:pPr algn="l"/>
            <a:r>
              <a:rPr lang="en-IN" sz="2400" b="0" i="0" u="none" strike="noStrike" baseline="0" dirty="0">
                <a:latin typeface="Bembo" panose="02020502050201020203" pitchFamily="18" charset="0"/>
              </a:rPr>
              <a:t>OS kernel creates a data-structure for each current process, known as process control block or task record or </a:t>
            </a:r>
            <a:r>
              <a:rPr lang="en-IN" sz="2400" b="0" i="0" u="none" strike="noStrike" baseline="0" dirty="0" err="1">
                <a:latin typeface="Bembo" panose="02020502050201020203" pitchFamily="18" charset="0"/>
              </a:rPr>
              <a:t>task_struct</a:t>
            </a:r>
            <a:endParaRPr lang="en-IN" sz="2400" b="0" i="0" u="none" strike="noStrike" baseline="0" dirty="0">
              <a:latin typeface="Bembo" panose="02020502050201020203" pitchFamily="18" charset="0"/>
            </a:endParaRPr>
          </a:p>
          <a:p>
            <a:pPr algn="l"/>
            <a:r>
              <a:rPr lang="en-IN" sz="2400" b="0" i="0" u="none" strike="noStrike" baseline="0" dirty="0">
                <a:latin typeface="Bembo" panose="02020502050201020203" pitchFamily="18" charset="0"/>
              </a:rPr>
              <a:t>The kernel stores the list of processes in a circular doubly linked list called the </a:t>
            </a:r>
            <a:r>
              <a:rPr lang="en-IN" sz="2400" b="0" i="1" u="none" strike="noStrike" baseline="0" dirty="0">
                <a:latin typeface="Bembo-Italic"/>
              </a:rPr>
              <a:t>task list</a:t>
            </a:r>
            <a:r>
              <a:rPr lang="en-IN" sz="2400" b="0" i="0" u="none" strike="noStrike" baseline="0" dirty="0">
                <a:latin typeface="Bembo" panose="02020502050201020203" pitchFamily="18" charset="0"/>
              </a:rPr>
              <a:t>.</a:t>
            </a:r>
          </a:p>
          <a:p>
            <a:pPr algn="l"/>
            <a:endParaRPr lang="en-IN" sz="2400" dirty="0">
              <a:latin typeface="Bembo" panose="02020502050201020203" pitchFamily="18" charset="0"/>
            </a:endParaRPr>
          </a:p>
          <a:p>
            <a:pPr algn="l"/>
            <a:endParaRPr lang="en-IN" sz="2400" b="0" i="0" u="none" strike="noStrike" baseline="0" dirty="0">
              <a:latin typeface="Bembo" panose="02020502050201020203" pitchFamily="18" charset="0"/>
            </a:endParaRPr>
          </a:p>
          <a:p>
            <a:endParaRPr lang="en-IN" sz="2400" b="0" i="0" u="none" strike="noStrike" baseline="0" dirty="0">
              <a:latin typeface="Bembo" panose="02020502050201020203" pitchFamily="18" charset="0"/>
            </a:endParaRPr>
          </a:p>
          <a:p>
            <a:endParaRPr lang="en-IN" sz="2400" b="0" i="0" u="none" strike="noStrike" baseline="0" dirty="0">
              <a:latin typeface="Bembo" panose="02020502050201020203" pitchFamily="18" charset="0"/>
            </a:endParaRPr>
          </a:p>
          <a:p>
            <a:pPr algn="just"/>
            <a:r>
              <a:rPr lang="en-IN" sz="2400" b="0" i="0" u="none" strike="noStrike" baseline="0" dirty="0">
                <a:latin typeface="Times New Roman" panose="02020603050405020304" pitchFamily="18" charset="0"/>
                <a:cs typeface="Times New Roman" panose="02020603050405020304" pitchFamily="18" charset="0"/>
              </a:rPr>
              <a:t>Each element in the task list is a </a:t>
            </a:r>
            <a:r>
              <a:rPr lang="en-IN" sz="2400" b="0" i="1" u="none" strike="noStrike" baseline="0" dirty="0">
                <a:latin typeface="Times New Roman" panose="02020603050405020304" pitchFamily="18" charset="0"/>
                <a:cs typeface="Times New Roman" panose="02020603050405020304" pitchFamily="18" charset="0"/>
              </a:rPr>
              <a:t>process descriptor </a:t>
            </a:r>
            <a:r>
              <a:rPr lang="en-IN" sz="2400" b="0" i="0" u="none" strike="noStrike" baseline="0" dirty="0">
                <a:latin typeface="Times New Roman" panose="02020603050405020304" pitchFamily="18" charset="0"/>
                <a:cs typeface="Times New Roman" panose="02020603050405020304" pitchFamily="18" charset="0"/>
              </a:rPr>
              <a:t>of the type struct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which is defined in &lt;</a:t>
            </a:r>
            <a:r>
              <a:rPr lang="en-IN" sz="2400" b="0" i="0" u="none" strike="noStrike" baseline="0" dirty="0" err="1">
                <a:latin typeface="Times New Roman" panose="02020603050405020304" pitchFamily="18" charset="0"/>
                <a:cs typeface="Times New Roman" panose="02020603050405020304" pitchFamily="18" charset="0"/>
              </a:rPr>
              <a:t>linux</a:t>
            </a:r>
            <a:r>
              <a:rPr lang="en-IN" sz="2400" b="0" i="0" u="none" strike="noStrike" baseline="0" dirty="0">
                <a:latin typeface="Times New Roman" panose="02020603050405020304" pitchFamily="18" charset="0"/>
                <a:cs typeface="Times New Roman" panose="02020603050405020304" pitchFamily="18" charset="0"/>
              </a:rPr>
              <a:t>/</a:t>
            </a:r>
            <a:r>
              <a:rPr lang="en-IN" sz="2400" b="0" i="0" u="none" strike="noStrike" baseline="0" dirty="0" err="1">
                <a:latin typeface="Times New Roman" panose="02020603050405020304" pitchFamily="18" charset="0"/>
                <a:cs typeface="Times New Roman" panose="02020603050405020304" pitchFamily="18" charset="0"/>
              </a:rPr>
              <a:t>sched.h</a:t>
            </a:r>
            <a:r>
              <a:rPr lang="en-IN" sz="2400" b="0" i="0" u="none" strike="noStrike" baseline="0" dirty="0">
                <a:latin typeface="Times New Roman" panose="02020603050405020304" pitchFamily="18" charset="0"/>
                <a:cs typeface="Times New Roman" panose="02020603050405020304" pitchFamily="18" charset="0"/>
              </a:rPr>
              <a:t>&gt;. The process descriptor contains all the information about a specific process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33F5F0-0012-4A28-92BD-1D170935B80E}"/>
              </a:ext>
            </a:extLst>
          </p:cNvPr>
          <p:cNvPicPr>
            <a:picLocks noChangeAspect="1"/>
          </p:cNvPicPr>
          <p:nvPr/>
        </p:nvPicPr>
        <p:blipFill>
          <a:blip r:embed="rId2"/>
          <a:stretch>
            <a:fillRect/>
          </a:stretch>
        </p:blipFill>
        <p:spPr>
          <a:xfrm>
            <a:off x="2167973" y="3536948"/>
            <a:ext cx="6610350" cy="1609725"/>
          </a:xfrm>
          <a:prstGeom prst="rect">
            <a:avLst/>
          </a:prstGeom>
        </p:spPr>
      </p:pic>
    </p:spTree>
    <p:extLst>
      <p:ext uri="{BB962C8B-B14F-4D97-AF65-F5344CB8AC3E}">
        <p14:creationId xmlns:p14="http://schemas.microsoft.com/office/powerpoint/2010/main" val="877437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F6A3-2CC4-4687-B5F1-98FCA2BA8363}"/>
              </a:ext>
            </a:extLst>
          </p:cNvPr>
          <p:cNvSpPr>
            <a:spLocks noGrp="1"/>
          </p:cNvSpPr>
          <p:nvPr>
            <p:ph type="title"/>
          </p:nvPr>
        </p:nvSpPr>
        <p:spPr/>
        <p:txBody>
          <a:bodyPr/>
          <a:lstStyle/>
          <a:p>
            <a:r>
              <a:rPr lang="en-IN" dirty="0"/>
              <a:t>Shared PID (Shared Address space)</a:t>
            </a:r>
          </a:p>
        </p:txBody>
      </p:sp>
      <p:sp>
        <p:nvSpPr>
          <p:cNvPr id="3" name="Content Placeholder 2">
            <a:extLst>
              <a:ext uri="{FF2B5EF4-FFF2-40B4-BE49-F238E27FC236}">
                <a16:creationId xmlns:a16="http://schemas.microsoft.com/office/drawing/2014/main" id="{69781032-53E9-4021-B01D-DD1DBC619F7A}"/>
              </a:ext>
            </a:extLst>
          </p:cNvPr>
          <p:cNvSpPr>
            <a:spLocks noGrp="1"/>
          </p:cNvSpPr>
          <p:nvPr>
            <p:ph idx="1"/>
          </p:nvPr>
        </p:nvSpPr>
        <p:spPr/>
        <p:txBody>
          <a:bodyPr/>
          <a:lstStyle/>
          <a:p>
            <a:r>
              <a:rPr lang="en-IN" dirty="0" err="1"/>
              <a:t>vfork</a:t>
            </a:r>
            <a:r>
              <a:rPr lang="en-IN" dirty="0"/>
              <a:t> suspends the parent process until the child terminates, so when </a:t>
            </a:r>
            <a:r>
              <a:rPr lang="en-IN" dirty="0" err="1"/>
              <a:t>vfork</a:t>
            </a:r>
            <a:r>
              <a:rPr lang="en-IN" dirty="0"/>
              <a:t> returns in the parent, the child has already exited and the new return value is able to be stored at the same location the old one was stored in the child.</a:t>
            </a:r>
          </a:p>
          <a:p>
            <a:r>
              <a:rPr lang="en-IN" dirty="0" err="1"/>
              <a:t>Wait_for_vfork_done</a:t>
            </a:r>
            <a:r>
              <a:rPr lang="en-IN" dirty="0"/>
              <a:t> waits</a:t>
            </a:r>
          </a:p>
          <a:p>
            <a:pPr marL="0" indent="0">
              <a:buNone/>
            </a:pPr>
            <a:r>
              <a:rPr lang="en-IN" dirty="0"/>
              <a:t>For the child to complete and</a:t>
            </a:r>
          </a:p>
          <a:p>
            <a:pPr marL="0" indent="0">
              <a:buNone/>
            </a:pPr>
            <a:r>
              <a:rPr lang="en-IN" dirty="0"/>
              <a:t>Return the child </a:t>
            </a:r>
            <a:r>
              <a:rPr lang="en-IN" dirty="0" err="1"/>
              <a:t>pid</a:t>
            </a:r>
            <a:r>
              <a:rPr lang="en-IN" dirty="0"/>
              <a:t>.</a:t>
            </a:r>
          </a:p>
          <a:p>
            <a:endParaRPr lang="en-IN" dirty="0"/>
          </a:p>
        </p:txBody>
      </p:sp>
      <p:pic>
        <p:nvPicPr>
          <p:cNvPr id="7" name="Picture 6">
            <a:extLst>
              <a:ext uri="{FF2B5EF4-FFF2-40B4-BE49-F238E27FC236}">
                <a16:creationId xmlns:a16="http://schemas.microsoft.com/office/drawing/2014/main" id="{78F8CA98-0F08-47AA-AA08-6ADF8382B5CD}"/>
              </a:ext>
            </a:extLst>
          </p:cNvPr>
          <p:cNvPicPr>
            <a:picLocks noChangeAspect="1"/>
          </p:cNvPicPr>
          <p:nvPr/>
        </p:nvPicPr>
        <p:blipFill>
          <a:blip r:embed="rId2"/>
          <a:stretch>
            <a:fillRect/>
          </a:stretch>
        </p:blipFill>
        <p:spPr>
          <a:xfrm>
            <a:off x="5723500" y="3164034"/>
            <a:ext cx="5753100" cy="3328841"/>
          </a:xfrm>
          <a:prstGeom prst="rect">
            <a:avLst/>
          </a:prstGeom>
        </p:spPr>
      </p:pic>
    </p:spTree>
    <p:extLst>
      <p:ext uri="{BB962C8B-B14F-4D97-AF65-F5344CB8AC3E}">
        <p14:creationId xmlns:p14="http://schemas.microsoft.com/office/powerpoint/2010/main" val="328897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1A1-42A5-45F5-86AB-F8B62F92E1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138C8D-C7BE-4837-9411-E8264F4C4AF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170AD6F-792B-4A56-88C6-BA6F47B1CEE3}"/>
              </a:ext>
            </a:extLst>
          </p:cNvPr>
          <p:cNvPicPr>
            <a:picLocks noChangeAspect="1"/>
          </p:cNvPicPr>
          <p:nvPr/>
        </p:nvPicPr>
        <p:blipFill>
          <a:blip r:embed="rId2"/>
          <a:stretch>
            <a:fillRect/>
          </a:stretch>
        </p:blipFill>
        <p:spPr>
          <a:xfrm>
            <a:off x="1670391" y="365125"/>
            <a:ext cx="8389473" cy="5811838"/>
          </a:xfrm>
          <a:prstGeom prst="rect">
            <a:avLst/>
          </a:prstGeom>
        </p:spPr>
      </p:pic>
    </p:spTree>
    <p:extLst>
      <p:ext uri="{BB962C8B-B14F-4D97-AF65-F5344CB8AC3E}">
        <p14:creationId xmlns:p14="http://schemas.microsoft.com/office/powerpoint/2010/main" val="877097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AA42-A9B7-4DA8-8D46-99EBA4657A88}"/>
              </a:ext>
            </a:extLst>
          </p:cNvPr>
          <p:cNvSpPr>
            <a:spLocks noGrp="1"/>
          </p:cNvSpPr>
          <p:nvPr>
            <p:ph type="title"/>
          </p:nvPr>
        </p:nvSpPr>
        <p:spPr>
          <a:xfrm>
            <a:off x="838200" y="365125"/>
            <a:ext cx="10515600" cy="746223"/>
          </a:xfrm>
        </p:spPr>
        <p:txBody>
          <a:bodyPr/>
          <a:lstStyle/>
          <a:p>
            <a:r>
              <a:rPr lang="en-IN" dirty="0"/>
              <a:t>Linux Implementation of threads</a:t>
            </a:r>
          </a:p>
        </p:txBody>
      </p:sp>
      <p:sp>
        <p:nvSpPr>
          <p:cNvPr id="3" name="Content Placeholder 2">
            <a:extLst>
              <a:ext uri="{FF2B5EF4-FFF2-40B4-BE49-F238E27FC236}">
                <a16:creationId xmlns:a16="http://schemas.microsoft.com/office/drawing/2014/main" id="{26A91A6D-5C62-4C9D-B395-385468779876}"/>
              </a:ext>
            </a:extLst>
          </p:cNvPr>
          <p:cNvSpPr>
            <a:spLocks noGrp="1"/>
          </p:cNvSpPr>
          <p:nvPr>
            <p:ph idx="1"/>
          </p:nvPr>
        </p:nvSpPr>
        <p:spPr>
          <a:xfrm>
            <a:off x="838200" y="1308295"/>
            <a:ext cx="10515600" cy="5373859"/>
          </a:xfrm>
        </p:spPr>
        <p:txBody>
          <a:bodyPr>
            <a:normAutofit lnSpcReduction="10000"/>
          </a:bodyPr>
          <a:lstStyle/>
          <a:p>
            <a:pPr algn="l"/>
            <a:r>
              <a:rPr lang="en-IN" sz="2000" b="0" i="0" u="none" strike="noStrike" baseline="0" dirty="0">
                <a:latin typeface="Times New Roman" panose="02020603050405020304" pitchFamily="18" charset="0"/>
                <a:cs typeface="Times New Roman" panose="02020603050405020304" pitchFamily="18" charset="0"/>
              </a:rPr>
              <a:t>Multiple threads are executed within the same program in a shared memory address space</a:t>
            </a:r>
          </a:p>
          <a:p>
            <a:pPr algn="l"/>
            <a:r>
              <a:rPr lang="en-IN" sz="2000" b="0" i="0" u="none" strike="noStrike" baseline="0" dirty="0">
                <a:latin typeface="Times New Roman" panose="02020603050405020304" pitchFamily="18" charset="0"/>
                <a:cs typeface="Times New Roman" panose="02020603050405020304" pitchFamily="18" charset="0"/>
              </a:rPr>
              <a:t>They can also share open files and other resources. Threads enable </a:t>
            </a:r>
            <a:r>
              <a:rPr lang="en-IN" sz="2000" b="0" i="1" u="none" strike="noStrike" baseline="0" dirty="0">
                <a:latin typeface="Times New Roman" panose="02020603050405020304" pitchFamily="18" charset="0"/>
                <a:cs typeface="Times New Roman" panose="02020603050405020304" pitchFamily="18" charset="0"/>
              </a:rPr>
              <a:t>concurrent programming </a:t>
            </a:r>
            <a:r>
              <a:rPr lang="en-IN" sz="2000" b="0" i="0" u="none" strike="noStrike" baseline="0" dirty="0">
                <a:latin typeface="Times New Roman" panose="02020603050405020304" pitchFamily="18" charset="0"/>
                <a:cs typeface="Times New Roman" panose="02020603050405020304" pitchFamily="18" charset="0"/>
              </a:rPr>
              <a:t>and, on multiple processor systems, true </a:t>
            </a:r>
            <a:r>
              <a:rPr lang="en-IN" sz="2000" b="0" i="1" u="none" strike="noStrike" baseline="0" dirty="0">
                <a:latin typeface="Times New Roman" panose="02020603050405020304" pitchFamily="18" charset="0"/>
                <a:cs typeface="Times New Roman" panose="02020603050405020304" pitchFamily="18" charset="0"/>
              </a:rPr>
              <a:t>parallelism</a:t>
            </a:r>
            <a:r>
              <a:rPr lang="en-IN" sz="2000" b="0" i="0" u="none" strike="noStrike" baseline="0" dirty="0">
                <a:latin typeface="Times New Roman" panose="02020603050405020304" pitchFamily="18" charset="0"/>
                <a:cs typeface="Times New Roman" panose="02020603050405020304" pitchFamily="18" charset="0"/>
              </a:rPr>
              <a:t>.</a:t>
            </a:r>
          </a:p>
          <a:p>
            <a:r>
              <a:rPr lang="en-IN" sz="2000" b="0" i="0" u="none" strike="noStrike" baseline="0" dirty="0">
                <a:latin typeface="Times New Roman" panose="02020603050405020304" pitchFamily="18" charset="0"/>
                <a:cs typeface="Times New Roman" panose="02020603050405020304" pitchFamily="18" charset="0"/>
              </a:rPr>
              <a:t>Each thread has a unique </a:t>
            </a:r>
            <a:r>
              <a:rPr lang="en-IN" sz="2000" b="0" i="0" u="none" strike="noStrike" baseline="0" dirty="0" err="1">
                <a:latin typeface="Times New Roman" panose="02020603050405020304" pitchFamily="18" charset="0"/>
                <a:cs typeface="Times New Roman" panose="02020603050405020304" pitchFamily="18" charset="0"/>
              </a:rPr>
              <a:t>task_struct</a:t>
            </a:r>
            <a:r>
              <a:rPr lang="en-IN" sz="2000" b="0" i="0" u="none" strike="noStrike" baseline="0" dirty="0">
                <a:latin typeface="Times New Roman" panose="02020603050405020304" pitchFamily="18" charset="0"/>
                <a:cs typeface="Times New Roman" panose="02020603050405020304" pitchFamily="18" charset="0"/>
              </a:rPr>
              <a:t> and appears to the kernel as a normal process</a:t>
            </a:r>
          </a:p>
          <a:p>
            <a:r>
              <a:rPr lang="en-IN" sz="2000" dirty="0">
                <a:latin typeface="Times New Roman" panose="02020603050405020304" pitchFamily="18" charset="0"/>
                <a:cs typeface="Times New Roman" panose="02020603050405020304" pitchFamily="18" charset="0"/>
              </a:rPr>
              <a:t>We know that fork, </a:t>
            </a:r>
            <a:r>
              <a:rPr lang="en-IN" sz="2000" dirty="0" err="1">
                <a:latin typeface="Times New Roman" panose="02020603050405020304" pitchFamily="18" charset="0"/>
                <a:cs typeface="Times New Roman" panose="02020603050405020304" pitchFamily="18" charset="0"/>
              </a:rPr>
              <a:t>vfork</a:t>
            </a:r>
            <a:r>
              <a:rPr lang="en-IN" sz="2000" dirty="0">
                <a:latin typeface="Times New Roman" panose="02020603050405020304" pitchFamily="18" charset="0"/>
                <a:cs typeface="Times New Roman" panose="02020603050405020304" pitchFamily="18" charset="0"/>
              </a:rPr>
              <a:t>, threads: all call clone system call.</a:t>
            </a:r>
          </a:p>
          <a:p>
            <a:pPr marL="0" indent="0">
              <a:buNone/>
            </a:pPr>
            <a:endParaRPr lang="en-IN" sz="2000" b="0" i="0" u="none" strike="noStrike" baseline="0" dirty="0">
              <a:latin typeface="Times New Roman" panose="02020603050405020304" pitchFamily="18" charset="0"/>
              <a:cs typeface="Times New Roman" panose="02020603050405020304" pitchFamily="18" charset="0"/>
            </a:endParaRPr>
          </a:p>
          <a:p>
            <a:pPr marL="0" indent="0">
              <a:buNone/>
            </a:pPr>
            <a:r>
              <a:rPr lang="en-IN" dirty="0"/>
              <a:t>Creating threads</a:t>
            </a:r>
          </a:p>
          <a:p>
            <a:pPr marL="0" indent="0">
              <a:buNone/>
            </a:pPr>
            <a:endParaRPr lang="en-IN" dirty="0"/>
          </a:p>
          <a:p>
            <a:pPr marL="0" indent="0">
              <a:buNone/>
            </a:pPr>
            <a:r>
              <a:rPr lang="en-IN" sz="2000" dirty="0">
                <a:latin typeface="Times New Roman" panose="02020603050405020304" pitchFamily="18" charset="0"/>
                <a:cs typeface="Times New Roman" panose="02020603050405020304" pitchFamily="18" charset="0"/>
              </a:rPr>
              <a:t>Clone system call is called for threads (with flags corresponding to specific resources to be shared)</a:t>
            </a:r>
          </a:p>
          <a:p>
            <a:pPr marL="0" indent="0">
              <a:buNone/>
            </a:pPr>
            <a:r>
              <a:rPr lang="en-IN" sz="2000" b="0" i="0" u="none" strike="noStrike" baseline="0" dirty="0">
                <a:latin typeface="Times New Roman" panose="02020603050405020304" pitchFamily="18" charset="0"/>
                <a:cs typeface="Times New Roman" panose="02020603050405020304" pitchFamily="18" charset="0"/>
              </a:rPr>
              <a:t>clone(CLONE_VM | CLONE_FS | CLONE_FILES | CLONE_SIGHAND, 0);</a:t>
            </a:r>
          </a:p>
          <a:p>
            <a:pPr marL="0" indent="0">
              <a:buNone/>
            </a:pPr>
            <a:r>
              <a:rPr lang="en-IN" sz="2000" dirty="0">
                <a:latin typeface="Times New Roman" panose="02020603050405020304" pitchFamily="18" charset="0"/>
                <a:cs typeface="Times New Roman" panose="02020603050405020304" pitchFamily="18" charset="0"/>
              </a:rPr>
              <a:t>Fork:</a:t>
            </a:r>
          </a:p>
          <a:p>
            <a:pPr marL="0" indent="0">
              <a:buNone/>
            </a:pPr>
            <a:r>
              <a:rPr lang="en-IN" sz="2000" b="0" i="0" u="none" strike="noStrike" baseline="0" dirty="0">
                <a:latin typeface="Times New Roman" panose="02020603050405020304" pitchFamily="18" charset="0"/>
                <a:cs typeface="Times New Roman" panose="02020603050405020304" pitchFamily="18" charset="0"/>
              </a:rPr>
              <a:t>clone(SIGCHLD, 0);</a:t>
            </a:r>
          </a:p>
          <a:p>
            <a:pPr marL="0" indent="0">
              <a:buNone/>
            </a:pPr>
            <a:r>
              <a:rPr lang="en-IN" sz="2000" dirty="0" err="1">
                <a:latin typeface="Times New Roman" panose="02020603050405020304" pitchFamily="18" charset="0"/>
                <a:cs typeface="Times New Roman" panose="02020603050405020304" pitchFamily="18" charset="0"/>
              </a:rPr>
              <a:t>Vfork</a:t>
            </a:r>
            <a:r>
              <a:rPr lang="en-IN" sz="2000" dirty="0">
                <a:latin typeface="Times New Roman" panose="02020603050405020304" pitchFamily="18" charset="0"/>
                <a:cs typeface="Times New Roman" panose="02020603050405020304" pitchFamily="18" charset="0"/>
              </a:rPr>
              <a:t>:</a:t>
            </a:r>
          </a:p>
          <a:p>
            <a:pPr marL="0" indent="0">
              <a:buNone/>
            </a:pPr>
            <a:r>
              <a:rPr lang="en-IN" sz="2000" b="0" i="0" u="none" strike="noStrike" baseline="0" dirty="0">
                <a:latin typeface="Times New Roman" panose="02020603050405020304" pitchFamily="18" charset="0"/>
                <a:cs typeface="Times New Roman" panose="02020603050405020304" pitchFamily="18" charset="0"/>
              </a:rPr>
              <a:t>clone(CLONE_VFORK | CLONE_VM | SIGCHLD, 0);</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2101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FABE-8E2F-4EAB-854C-55FAD55848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DA73BB-FEE9-4504-89AA-0EEE3B447CF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6833980-63BB-4166-B737-D6F7FCCE7653}"/>
              </a:ext>
            </a:extLst>
          </p:cNvPr>
          <p:cNvPicPr>
            <a:picLocks noChangeAspect="1"/>
          </p:cNvPicPr>
          <p:nvPr/>
        </p:nvPicPr>
        <p:blipFill>
          <a:blip r:embed="rId2"/>
          <a:stretch>
            <a:fillRect/>
          </a:stretch>
        </p:blipFill>
        <p:spPr>
          <a:xfrm>
            <a:off x="1462307" y="365125"/>
            <a:ext cx="9299478" cy="6425917"/>
          </a:xfrm>
          <a:prstGeom prst="rect">
            <a:avLst/>
          </a:prstGeom>
        </p:spPr>
      </p:pic>
    </p:spTree>
    <p:extLst>
      <p:ext uri="{BB962C8B-B14F-4D97-AF65-F5344CB8AC3E}">
        <p14:creationId xmlns:p14="http://schemas.microsoft.com/office/powerpoint/2010/main" val="959163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2CA0-B759-4F95-998E-80CE7665A7D8}"/>
              </a:ext>
            </a:extLst>
          </p:cNvPr>
          <p:cNvSpPr>
            <a:spLocks noGrp="1"/>
          </p:cNvSpPr>
          <p:nvPr>
            <p:ph type="title"/>
          </p:nvPr>
        </p:nvSpPr>
        <p:spPr/>
        <p:txBody>
          <a:bodyPr/>
          <a:lstStyle/>
          <a:p>
            <a:r>
              <a:rPr lang="en-IN" dirty="0"/>
              <a:t>PID in threads</a:t>
            </a:r>
          </a:p>
        </p:txBody>
      </p:sp>
      <p:sp>
        <p:nvSpPr>
          <p:cNvPr id="3" name="Content Placeholder 2">
            <a:extLst>
              <a:ext uri="{FF2B5EF4-FFF2-40B4-BE49-F238E27FC236}">
                <a16:creationId xmlns:a16="http://schemas.microsoft.com/office/drawing/2014/main" id="{6A7AFDCD-5DB1-43B3-8C29-0F463FF0BFEA}"/>
              </a:ext>
            </a:extLst>
          </p:cNvPr>
          <p:cNvSpPr>
            <a:spLocks noGrp="1"/>
          </p:cNvSpPr>
          <p:nvPr>
            <p:ph idx="1"/>
          </p:nvPr>
        </p:nvSpPr>
        <p:spPr/>
        <p:txBody>
          <a:bodyPr/>
          <a:lstStyle/>
          <a:p>
            <a:r>
              <a:rPr lang="en-IN" dirty="0"/>
              <a:t>In user space the threads have same PID </a:t>
            </a:r>
          </a:p>
          <a:p>
            <a:r>
              <a:rPr lang="en-IN" dirty="0"/>
              <a:t>check using command </a:t>
            </a:r>
            <a:r>
              <a:rPr lang="en-IN" dirty="0" err="1"/>
              <a:t>ps</a:t>
            </a:r>
            <a:r>
              <a:rPr lang="en-IN" dirty="0"/>
              <a:t> -T –p &lt;</a:t>
            </a:r>
            <a:r>
              <a:rPr lang="en-IN" dirty="0" err="1"/>
              <a:t>pid</a:t>
            </a:r>
            <a:r>
              <a:rPr lang="en-IN" dirty="0"/>
              <a:t>&gt; for user space details </a:t>
            </a:r>
          </a:p>
          <a:p>
            <a:r>
              <a:rPr lang="en-IN" dirty="0"/>
              <a:t>Top –H –p &lt;</a:t>
            </a:r>
            <a:r>
              <a:rPr lang="en-IN" dirty="0" err="1"/>
              <a:t>pid</a:t>
            </a:r>
            <a:r>
              <a:rPr lang="en-IN" dirty="0"/>
              <a:t>&gt; for real-time view</a:t>
            </a:r>
          </a:p>
          <a:p>
            <a:r>
              <a:rPr lang="en-IN" dirty="0"/>
              <a:t>In kernel threads have different </a:t>
            </a:r>
            <a:r>
              <a:rPr lang="en-IN" dirty="0" err="1"/>
              <a:t>task_Struct</a:t>
            </a:r>
            <a:r>
              <a:rPr lang="en-IN" dirty="0"/>
              <a:t> and different PID so that processor can schedule independently</a:t>
            </a:r>
          </a:p>
          <a:p>
            <a:endParaRPr lang="en-IN" dirty="0"/>
          </a:p>
        </p:txBody>
      </p:sp>
      <p:pic>
        <p:nvPicPr>
          <p:cNvPr id="5" name="Picture 4">
            <a:extLst>
              <a:ext uri="{FF2B5EF4-FFF2-40B4-BE49-F238E27FC236}">
                <a16:creationId xmlns:a16="http://schemas.microsoft.com/office/drawing/2014/main" id="{7776A9FD-75FB-4136-AA96-5CD1B9AE79E5}"/>
              </a:ext>
            </a:extLst>
          </p:cNvPr>
          <p:cNvPicPr>
            <a:picLocks noChangeAspect="1"/>
          </p:cNvPicPr>
          <p:nvPr/>
        </p:nvPicPr>
        <p:blipFill>
          <a:blip r:embed="rId2"/>
          <a:stretch>
            <a:fillRect/>
          </a:stretch>
        </p:blipFill>
        <p:spPr>
          <a:xfrm>
            <a:off x="4605190" y="3699803"/>
            <a:ext cx="6048375" cy="3158197"/>
          </a:xfrm>
          <a:prstGeom prst="rect">
            <a:avLst/>
          </a:prstGeom>
        </p:spPr>
      </p:pic>
    </p:spTree>
    <p:extLst>
      <p:ext uri="{BB962C8B-B14F-4D97-AF65-F5344CB8AC3E}">
        <p14:creationId xmlns:p14="http://schemas.microsoft.com/office/powerpoint/2010/main" val="304380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3E6E-6F82-4810-A27D-1620164CADFE}"/>
              </a:ext>
            </a:extLst>
          </p:cNvPr>
          <p:cNvSpPr>
            <a:spLocks noGrp="1"/>
          </p:cNvSpPr>
          <p:nvPr>
            <p:ph type="title"/>
          </p:nvPr>
        </p:nvSpPr>
        <p:spPr>
          <a:xfrm>
            <a:off x="838200" y="365126"/>
            <a:ext cx="10515600" cy="577410"/>
          </a:xfrm>
        </p:spPr>
        <p:txBody>
          <a:bodyPr>
            <a:normAutofit fontScale="90000"/>
          </a:bodyPr>
          <a:lstStyle/>
          <a:p>
            <a:r>
              <a:rPr lang="en-IN" dirty="0"/>
              <a:t>Kernel Threads</a:t>
            </a:r>
          </a:p>
        </p:txBody>
      </p:sp>
      <p:sp>
        <p:nvSpPr>
          <p:cNvPr id="3" name="Content Placeholder 2">
            <a:extLst>
              <a:ext uri="{FF2B5EF4-FFF2-40B4-BE49-F238E27FC236}">
                <a16:creationId xmlns:a16="http://schemas.microsoft.com/office/drawing/2014/main" id="{2117946B-46A7-4869-ADAE-4A114FA87935}"/>
              </a:ext>
            </a:extLst>
          </p:cNvPr>
          <p:cNvSpPr>
            <a:spLocks noGrp="1"/>
          </p:cNvSpPr>
          <p:nvPr>
            <p:ph idx="1"/>
          </p:nvPr>
        </p:nvSpPr>
        <p:spPr>
          <a:xfrm>
            <a:off x="838200" y="1223889"/>
            <a:ext cx="10515600" cy="4953074"/>
          </a:xfrm>
        </p:spPr>
        <p:txBody>
          <a:bodyPr>
            <a:normAutofit/>
          </a:bodyPr>
          <a:lstStyle/>
          <a:p>
            <a:pPr algn="l"/>
            <a:r>
              <a:rPr lang="en-IN" sz="2400" b="0" i="0" u="none" strike="noStrike" baseline="0" dirty="0">
                <a:latin typeface="Times New Roman" panose="02020603050405020304" pitchFamily="18" charset="0"/>
                <a:cs typeface="Times New Roman" panose="02020603050405020304" pitchFamily="18" charset="0"/>
              </a:rPr>
              <a:t>kernel has to perform some operations in the background, the kernel accomplishes this via </a:t>
            </a:r>
            <a:r>
              <a:rPr lang="en-IN" sz="2400" b="0" i="1" u="none" strike="noStrike" baseline="0" dirty="0">
                <a:latin typeface="Times New Roman" panose="02020603050405020304" pitchFamily="18" charset="0"/>
                <a:cs typeface="Times New Roman" panose="02020603050405020304" pitchFamily="18" charset="0"/>
              </a:rPr>
              <a:t>kernel threads</a:t>
            </a:r>
          </a:p>
          <a:p>
            <a:pPr algn="l"/>
            <a:r>
              <a:rPr lang="en-IN" sz="2400" i="1" dirty="0">
                <a:latin typeface="Times New Roman" panose="02020603050405020304" pitchFamily="18" charset="0"/>
                <a:cs typeface="Times New Roman" panose="02020603050405020304" pitchFamily="18" charset="0"/>
              </a:rPr>
              <a:t>Examples are </a:t>
            </a:r>
            <a:r>
              <a:rPr lang="en-IN" sz="2400" b="0" i="1" u="none" strike="noStrike" baseline="0" dirty="0">
                <a:latin typeface="Times New Roman" panose="02020603050405020304" pitchFamily="18" charset="0"/>
                <a:cs typeface="Times New Roman" panose="02020603050405020304" pitchFamily="18" charset="0"/>
              </a:rPr>
              <a:t>flush </a:t>
            </a:r>
            <a:r>
              <a:rPr lang="en-IN" sz="2400" b="0" i="0" u="none" strike="noStrike" baseline="0" dirty="0">
                <a:latin typeface="Times New Roman" panose="02020603050405020304" pitchFamily="18" charset="0"/>
                <a:cs typeface="Times New Roman" panose="02020603050405020304" pitchFamily="18" charset="0"/>
              </a:rPr>
              <a:t>tasks and the </a:t>
            </a:r>
            <a:r>
              <a:rPr lang="en-IN" sz="2400" b="0" i="1" u="none" strike="noStrike" baseline="0" dirty="0" err="1">
                <a:latin typeface="Times New Roman" panose="02020603050405020304" pitchFamily="18" charset="0"/>
                <a:cs typeface="Times New Roman" panose="02020603050405020304" pitchFamily="18" charset="0"/>
              </a:rPr>
              <a:t>ksoftirqd</a:t>
            </a:r>
            <a:r>
              <a:rPr lang="en-IN" sz="2400" b="0" i="1"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task</a:t>
            </a:r>
          </a:p>
          <a:p>
            <a:pPr algn="l"/>
            <a:r>
              <a:rPr lang="en-IN" sz="2400" dirty="0">
                <a:latin typeface="Times New Roman" panose="02020603050405020304" pitchFamily="18" charset="0"/>
                <a:cs typeface="Times New Roman" panose="02020603050405020304" pitchFamily="18" charset="0"/>
              </a:rPr>
              <a:t>See kernel threads with “</a:t>
            </a:r>
            <a:r>
              <a:rPr lang="en-IN" sz="2400" dirty="0" err="1">
                <a:latin typeface="Times New Roman" panose="02020603050405020304" pitchFamily="18" charset="0"/>
                <a:cs typeface="Times New Roman" panose="02020603050405020304" pitchFamily="18" charset="0"/>
              </a:rPr>
              <a:t>ps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ef</a:t>
            </a:r>
            <a:r>
              <a:rPr lang="en-IN" sz="2400" dirty="0">
                <a:latin typeface="Times New Roman" panose="02020603050405020304" pitchFamily="18" charset="0"/>
                <a:cs typeface="Times New Roman" panose="02020603050405020304" pitchFamily="18" charset="0"/>
              </a:rPr>
              <a:t>”</a:t>
            </a:r>
          </a:p>
          <a:p>
            <a:pPr algn="l"/>
            <a:r>
              <a:rPr lang="en-IN" sz="2400" b="0" i="0" u="none" strike="noStrike" baseline="0" dirty="0">
                <a:latin typeface="Times New Roman" panose="02020603050405020304" pitchFamily="18" charset="0"/>
                <a:cs typeface="Times New Roman" panose="02020603050405020304" pitchFamily="18" charset="0"/>
              </a:rPr>
              <a:t>The significant difference between kernel threads and normal processes is that kernel threads do not have an address space. (Their mm pointer, which points at their address space, is NULL.) </a:t>
            </a:r>
          </a:p>
          <a:p>
            <a:pPr algn="l"/>
            <a:r>
              <a:rPr lang="en-IN" sz="2400" b="0" i="0" u="none" strike="noStrike" baseline="0" dirty="0">
                <a:latin typeface="Times New Roman" panose="02020603050405020304" pitchFamily="18" charset="0"/>
                <a:cs typeface="Times New Roman" panose="02020603050405020304" pitchFamily="18" charset="0"/>
              </a:rPr>
              <a:t>They operate only in kernel-space and do not context switch into user-space. </a:t>
            </a:r>
          </a:p>
          <a:p>
            <a:pPr algn="l"/>
            <a:r>
              <a:rPr lang="en-IN" sz="2400" b="0" i="0" u="none" strike="noStrike" baseline="0" dirty="0">
                <a:latin typeface="Times New Roman" panose="02020603050405020304" pitchFamily="18" charset="0"/>
                <a:cs typeface="Times New Roman" panose="02020603050405020304" pitchFamily="18" charset="0"/>
              </a:rPr>
              <a:t>Kernel threads, however, are schedulable and preemptable, the same as normal processes</a:t>
            </a:r>
          </a:p>
        </p:txBody>
      </p:sp>
    </p:spTree>
    <p:extLst>
      <p:ext uri="{BB962C8B-B14F-4D97-AF65-F5344CB8AC3E}">
        <p14:creationId xmlns:p14="http://schemas.microsoft.com/office/powerpoint/2010/main" val="2225694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01CF-4557-4E88-8C60-0842335E24B6}"/>
              </a:ext>
            </a:extLst>
          </p:cNvPr>
          <p:cNvSpPr>
            <a:spLocks noGrp="1"/>
          </p:cNvSpPr>
          <p:nvPr>
            <p:ph type="title"/>
          </p:nvPr>
        </p:nvSpPr>
        <p:spPr>
          <a:xfrm>
            <a:off x="838200" y="365126"/>
            <a:ext cx="10515600" cy="507072"/>
          </a:xfrm>
        </p:spPr>
        <p:txBody>
          <a:bodyPr>
            <a:normAutofit fontScale="90000"/>
          </a:bodyPr>
          <a:lstStyle/>
          <a:p>
            <a:r>
              <a:rPr lang="en-IN" dirty="0"/>
              <a:t>syntax</a:t>
            </a:r>
          </a:p>
        </p:txBody>
      </p:sp>
      <p:sp>
        <p:nvSpPr>
          <p:cNvPr id="3" name="Content Placeholder 2">
            <a:extLst>
              <a:ext uri="{FF2B5EF4-FFF2-40B4-BE49-F238E27FC236}">
                <a16:creationId xmlns:a16="http://schemas.microsoft.com/office/drawing/2014/main" id="{BCEA5CA5-6506-4278-9242-78BDDBA0CF11}"/>
              </a:ext>
            </a:extLst>
          </p:cNvPr>
          <p:cNvSpPr>
            <a:spLocks noGrp="1"/>
          </p:cNvSpPr>
          <p:nvPr>
            <p:ph idx="1"/>
          </p:nvPr>
        </p:nvSpPr>
        <p:spPr>
          <a:xfrm>
            <a:off x="838200" y="1364566"/>
            <a:ext cx="10515600" cy="5128308"/>
          </a:xfrm>
        </p:spPr>
        <p:txBody>
          <a:bodyPr/>
          <a:lstStyle/>
          <a:p>
            <a:pPr marL="0" indent="0" algn="l">
              <a:buNone/>
            </a:pPr>
            <a:r>
              <a:rPr lang="en-IN" sz="2800" dirty="0">
                <a:latin typeface="Times New Roman" panose="02020603050405020304" pitchFamily="18" charset="0"/>
                <a:cs typeface="Times New Roman" panose="02020603050405020304" pitchFamily="18" charset="0"/>
              </a:rPr>
              <a:t>Syntax:</a:t>
            </a:r>
          </a:p>
          <a:p>
            <a:pPr marL="0" indent="0" algn="l">
              <a:buNone/>
            </a:pPr>
            <a:r>
              <a:rPr lang="en-IN" sz="2800" b="0" i="0" u="none" strike="noStrike" baseline="0" dirty="0">
                <a:latin typeface="Times New Roman" panose="02020603050405020304" pitchFamily="18" charset="0"/>
                <a:cs typeface="Times New Roman" panose="02020603050405020304" pitchFamily="18" charset="0"/>
              </a:rPr>
              <a:t>struct </a:t>
            </a:r>
            <a:r>
              <a:rPr lang="en-IN" sz="2800" b="0" i="0" u="none" strike="noStrike" baseline="0" dirty="0" err="1">
                <a:latin typeface="Times New Roman" panose="02020603050405020304" pitchFamily="18" charset="0"/>
                <a:cs typeface="Times New Roman" panose="02020603050405020304" pitchFamily="18" charset="0"/>
              </a:rPr>
              <a:t>task_struct</a:t>
            </a:r>
            <a:r>
              <a:rPr lang="en-IN" sz="2800" b="0" i="0" u="none" strike="noStrike" baseline="0" dirty="0">
                <a:latin typeface="Times New Roman" panose="02020603050405020304" pitchFamily="18" charset="0"/>
                <a:cs typeface="Times New Roman" panose="02020603050405020304" pitchFamily="18" charset="0"/>
              </a:rPr>
              <a:t> *</a:t>
            </a:r>
            <a:r>
              <a:rPr lang="en-IN" sz="2800" b="0" i="0" u="none" strike="noStrike" baseline="0" dirty="0" err="1">
                <a:latin typeface="Times New Roman" panose="02020603050405020304" pitchFamily="18" charset="0"/>
                <a:cs typeface="Times New Roman" panose="02020603050405020304" pitchFamily="18" charset="0"/>
              </a:rPr>
              <a:t>kthread_create</a:t>
            </a:r>
            <a:r>
              <a:rPr lang="en-IN" sz="2800" b="0" i="0" u="none" strike="noStrike" baseline="0" dirty="0">
                <a:latin typeface="Times New Roman" panose="02020603050405020304" pitchFamily="18" charset="0"/>
                <a:cs typeface="Times New Roman" panose="02020603050405020304" pitchFamily="18" charset="0"/>
              </a:rPr>
              <a:t>(int (*</a:t>
            </a:r>
            <a:r>
              <a:rPr lang="en-IN" sz="2800" b="0" i="0" u="none" strike="noStrike" baseline="0" dirty="0" err="1">
                <a:latin typeface="Times New Roman" panose="02020603050405020304" pitchFamily="18" charset="0"/>
                <a:cs typeface="Times New Roman" panose="02020603050405020304" pitchFamily="18" charset="0"/>
              </a:rPr>
              <a:t>threadfn</a:t>
            </a:r>
            <a:r>
              <a:rPr lang="en-IN" sz="2800" b="0" i="0" u="none" strike="noStrike" baseline="0" dirty="0">
                <a:latin typeface="Times New Roman" panose="02020603050405020304" pitchFamily="18" charset="0"/>
                <a:cs typeface="Times New Roman" panose="02020603050405020304" pitchFamily="18" charset="0"/>
              </a:rPr>
              <a:t>)(void *data),</a:t>
            </a:r>
          </a:p>
          <a:p>
            <a:pPr marL="0" indent="0" algn="l">
              <a:buNone/>
            </a:pPr>
            <a:r>
              <a:rPr lang="en-IN" sz="2800" b="0" i="0" u="none" strike="noStrike" baseline="0" dirty="0">
                <a:latin typeface="Times New Roman" panose="02020603050405020304" pitchFamily="18" charset="0"/>
                <a:cs typeface="Times New Roman" panose="02020603050405020304" pitchFamily="18" charset="0"/>
              </a:rPr>
              <a:t>void *data,</a:t>
            </a:r>
          </a:p>
          <a:p>
            <a:pPr marL="0" indent="0" algn="l">
              <a:buNone/>
            </a:pPr>
            <a:r>
              <a:rPr lang="en-IN" sz="2800" b="0" i="0" u="none" strike="noStrike" baseline="0" dirty="0" err="1">
                <a:latin typeface="Times New Roman" panose="02020603050405020304" pitchFamily="18" charset="0"/>
                <a:cs typeface="Times New Roman" panose="02020603050405020304" pitchFamily="18" charset="0"/>
              </a:rPr>
              <a:t>const</a:t>
            </a:r>
            <a:r>
              <a:rPr lang="en-IN" sz="2800" b="0" i="0" u="none" strike="noStrike" baseline="0" dirty="0">
                <a:latin typeface="Times New Roman" panose="02020603050405020304" pitchFamily="18" charset="0"/>
                <a:cs typeface="Times New Roman" panose="02020603050405020304" pitchFamily="18" charset="0"/>
              </a:rPr>
              <a:t> char </a:t>
            </a:r>
            <a:r>
              <a:rPr lang="en-IN" sz="2800" b="0" i="0" u="none" strike="noStrike" baseline="0" dirty="0" err="1">
                <a:latin typeface="Times New Roman" panose="02020603050405020304" pitchFamily="18" charset="0"/>
                <a:cs typeface="Times New Roman" panose="02020603050405020304" pitchFamily="18" charset="0"/>
              </a:rPr>
              <a:t>namefmt</a:t>
            </a:r>
            <a:r>
              <a:rPr lang="en-IN" sz="2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2800" b="0" i="0" u="none" strike="noStrike" baseline="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0" indent="0">
              <a:buNone/>
            </a:pPr>
            <a:r>
              <a:rPr lang="en-IN" dirty="0"/>
              <a:t>Arg1: Thread function is called on thread creation</a:t>
            </a:r>
          </a:p>
          <a:p>
            <a:pPr marL="0" indent="0">
              <a:buNone/>
            </a:pPr>
            <a:r>
              <a:rPr lang="en-IN" dirty="0"/>
              <a:t>Arg2: data argument is passed to thread function</a:t>
            </a:r>
          </a:p>
          <a:p>
            <a:pPr marL="0" indent="0">
              <a:buNone/>
            </a:pPr>
            <a:r>
              <a:rPr lang="en-IN" dirty="0"/>
              <a:t>Arg3: process is named </a:t>
            </a:r>
            <a:r>
              <a:rPr lang="en-IN" dirty="0" err="1"/>
              <a:t>namefmt</a:t>
            </a:r>
            <a:endParaRPr lang="en-IN" dirty="0"/>
          </a:p>
          <a:p>
            <a:pPr marL="0" indent="0">
              <a:buNone/>
            </a:pPr>
            <a:r>
              <a:rPr lang="en-IN" dirty="0"/>
              <a:t>The process is created and will be in </a:t>
            </a:r>
            <a:r>
              <a:rPr lang="en-IN" dirty="0" err="1"/>
              <a:t>unrunnable</a:t>
            </a:r>
            <a:r>
              <a:rPr lang="en-IN" dirty="0"/>
              <a:t> state. It can be made to run with </a:t>
            </a:r>
            <a:r>
              <a:rPr lang="en-IN" dirty="0" err="1"/>
              <a:t>wake_up_process</a:t>
            </a:r>
            <a:r>
              <a:rPr lang="en-IN" dirty="0"/>
              <a:t>()</a:t>
            </a:r>
          </a:p>
          <a:p>
            <a:pPr marL="0" indent="0">
              <a:buNone/>
            </a:pPr>
            <a:endParaRPr lang="en-IN" dirty="0"/>
          </a:p>
        </p:txBody>
      </p:sp>
    </p:spTree>
    <p:extLst>
      <p:ext uri="{BB962C8B-B14F-4D97-AF65-F5344CB8AC3E}">
        <p14:creationId xmlns:p14="http://schemas.microsoft.com/office/powerpoint/2010/main" val="280423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C1E45-C97E-4AC3-AF26-6D8B78AE31A8}"/>
              </a:ext>
            </a:extLst>
          </p:cNvPr>
          <p:cNvSpPr>
            <a:spLocks noGrp="1"/>
          </p:cNvSpPr>
          <p:nvPr>
            <p:ph idx="1"/>
          </p:nvPr>
        </p:nvSpPr>
        <p:spPr>
          <a:xfrm>
            <a:off x="838200" y="590842"/>
            <a:ext cx="10515600" cy="6267157"/>
          </a:xfrm>
        </p:spPr>
        <p:txBody>
          <a:bodyPr>
            <a:normAutofit fontScale="77500" lnSpcReduction="20000"/>
          </a:bodyPr>
          <a:lstStyle/>
          <a:p>
            <a:r>
              <a:rPr lang="en-IN" dirty="0"/>
              <a:t>A process can be created and made runnable with a single function, </a:t>
            </a:r>
            <a:r>
              <a:rPr lang="en-IN" dirty="0" err="1"/>
              <a:t>kthread_run</a:t>
            </a:r>
            <a:r>
              <a:rPr lang="en-IN" dirty="0"/>
              <a:t>():</a:t>
            </a:r>
          </a:p>
          <a:p>
            <a:endParaRPr lang="en-IN" dirty="0"/>
          </a:p>
          <a:p>
            <a:pPr marL="0" indent="0" algn="l">
              <a:buNone/>
            </a:pPr>
            <a:r>
              <a:rPr lang="en-IN" sz="2400" b="0" i="0" u="none" strike="noStrike" baseline="0" dirty="0">
                <a:latin typeface="Times New Roman" panose="02020603050405020304" pitchFamily="18" charset="0"/>
                <a:cs typeface="Times New Roman" panose="02020603050405020304" pitchFamily="18" charset="0"/>
              </a:rPr>
              <a:t>struct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err="1">
                <a:latin typeface="Times New Roman" panose="02020603050405020304" pitchFamily="18" charset="0"/>
                <a:cs typeface="Times New Roman" panose="02020603050405020304" pitchFamily="18" charset="0"/>
              </a:rPr>
              <a:t>kthread_run</a:t>
            </a:r>
            <a:r>
              <a:rPr lang="en-IN" sz="2400" b="0" i="0" u="none" strike="noStrike" baseline="0" dirty="0">
                <a:latin typeface="Times New Roman" panose="02020603050405020304" pitchFamily="18" charset="0"/>
                <a:cs typeface="Times New Roman" panose="02020603050405020304" pitchFamily="18" charset="0"/>
              </a:rPr>
              <a:t>(int (*</a:t>
            </a:r>
            <a:r>
              <a:rPr lang="en-IN" sz="2400" b="0" i="0" u="none" strike="noStrike" baseline="0" dirty="0" err="1">
                <a:latin typeface="Times New Roman" panose="02020603050405020304" pitchFamily="18" charset="0"/>
                <a:cs typeface="Times New Roman" panose="02020603050405020304" pitchFamily="18" charset="0"/>
              </a:rPr>
              <a:t>threadfn</a:t>
            </a:r>
            <a:r>
              <a:rPr lang="en-IN" sz="2400" b="0" i="0" u="none" strike="noStrike" baseline="0" dirty="0">
                <a:latin typeface="Times New Roman" panose="02020603050405020304" pitchFamily="18" charset="0"/>
                <a:cs typeface="Times New Roman" panose="02020603050405020304" pitchFamily="18" charset="0"/>
              </a:rPr>
              <a:t>)(void *data),</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void *data,</a:t>
            </a:r>
          </a:p>
          <a:p>
            <a:pPr marL="0" indent="0" algn="l">
              <a:buNone/>
            </a:pPr>
            <a:r>
              <a:rPr lang="en-IN" sz="2400" b="0" i="0" u="none" strike="noStrike" baseline="0" dirty="0" err="1">
                <a:latin typeface="Times New Roman" panose="02020603050405020304" pitchFamily="18" charset="0"/>
                <a:cs typeface="Times New Roman" panose="02020603050405020304" pitchFamily="18" charset="0"/>
              </a:rPr>
              <a:t>const</a:t>
            </a:r>
            <a:r>
              <a:rPr lang="en-IN" sz="2400" b="0" i="0" u="none" strike="noStrike" baseline="0" dirty="0">
                <a:latin typeface="Times New Roman" panose="02020603050405020304" pitchFamily="18" charset="0"/>
                <a:cs typeface="Times New Roman" panose="02020603050405020304" pitchFamily="18" charset="0"/>
              </a:rPr>
              <a:t> char </a:t>
            </a:r>
            <a:r>
              <a:rPr lang="en-IN" sz="2400" b="0" i="0" u="none" strike="noStrike" baseline="0" dirty="0" err="1">
                <a:latin typeface="Times New Roman" panose="02020603050405020304" pitchFamily="18" charset="0"/>
                <a:cs typeface="Times New Roman" panose="02020603050405020304" pitchFamily="18" charset="0"/>
              </a:rPr>
              <a:t>namefmt</a:t>
            </a:r>
            <a:r>
              <a:rPr lang="en-IN" sz="24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a:t>
            </a:r>
          </a:p>
          <a:p>
            <a:pPr marL="0" indent="0" algn="l">
              <a:buNone/>
            </a:pPr>
            <a:endParaRPr lang="en-IN" sz="2400" dirty="0">
              <a:latin typeface="Times New Roman" panose="02020603050405020304" pitchFamily="18" charset="0"/>
              <a:cs typeface="Times New Roman" panose="02020603050405020304" pitchFamily="18" charset="0"/>
            </a:endParaRPr>
          </a:p>
          <a:p>
            <a:pPr marL="0" indent="0" algn="l">
              <a:buNone/>
            </a:pPr>
            <a:r>
              <a:rPr lang="en-IN" sz="2600" b="0" i="0" u="none" strike="noStrike" baseline="0" dirty="0">
                <a:latin typeface="Times New Roman" panose="02020603050405020304" pitchFamily="18" charset="0"/>
                <a:cs typeface="Times New Roman" panose="02020603050405020304" pitchFamily="18" charset="0"/>
              </a:rPr>
              <a:t>This routine, implemented as a macro, simply calls both </a:t>
            </a:r>
            <a:r>
              <a:rPr lang="en-IN" sz="2600" b="0" i="0" u="none" strike="noStrike" baseline="0" dirty="0" err="1">
                <a:latin typeface="Times New Roman" panose="02020603050405020304" pitchFamily="18" charset="0"/>
                <a:cs typeface="Times New Roman" panose="02020603050405020304" pitchFamily="18" charset="0"/>
              </a:rPr>
              <a:t>kthread_create</a:t>
            </a:r>
            <a:r>
              <a:rPr lang="en-IN" sz="2600" b="0" i="0" u="none" strike="noStrike" baseline="0" dirty="0">
                <a:latin typeface="Times New Roman" panose="02020603050405020304" pitchFamily="18" charset="0"/>
                <a:cs typeface="Times New Roman" panose="02020603050405020304" pitchFamily="18" charset="0"/>
              </a:rPr>
              <a:t>() and</a:t>
            </a:r>
          </a:p>
          <a:p>
            <a:pPr marL="0" indent="0" algn="l">
              <a:buNone/>
            </a:pPr>
            <a:r>
              <a:rPr lang="en-IN" sz="2600" b="0" i="0" u="none" strike="noStrike" baseline="0" dirty="0" err="1">
                <a:latin typeface="Times New Roman" panose="02020603050405020304" pitchFamily="18" charset="0"/>
                <a:cs typeface="Times New Roman" panose="02020603050405020304" pitchFamily="18" charset="0"/>
              </a:rPr>
              <a:t>wake_up_process</a:t>
            </a:r>
            <a:r>
              <a:rPr lang="en-IN" sz="26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2600" b="0" i="0" u="none" strike="noStrike" baseline="0" dirty="0">
                <a:latin typeface="Times New Roman" panose="02020603050405020304" pitchFamily="18" charset="0"/>
                <a:cs typeface="Times New Roman" panose="02020603050405020304" pitchFamily="18" charset="0"/>
              </a:rPr>
              <a:t>#define </a:t>
            </a:r>
            <a:r>
              <a:rPr lang="en-IN" sz="2600" b="0" i="0" u="none" strike="noStrike" baseline="0" dirty="0" err="1">
                <a:latin typeface="Times New Roman" panose="02020603050405020304" pitchFamily="18" charset="0"/>
                <a:cs typeface="Times New Roman" panose="02020603050405020304" pitchFamily="18" charset="0"/>
              </a:rPr>
              <a:t>kthread_run</a:t>
            </a:r>
            <a:r>
              <a:rPr lang="en-IN" sz="2600" b="0" i="0" u="none" strike="noStrike" baseline="0" dirty="0">
                <a:latin typeface="Times New Roman" panose="02020603050405020304" pitchFamily="18" charset="0"/>
                <a:cs typeface="Times New Roman" panose="02020603050405020304" pitchFamily="18" charset="0"/>
              </a:rPr>
              <a:t>(</a:t>
            </a:r>
            <a:r>
              <a:rPr lang="en-IN" sz="2600" b="0" i="0" u="none" strike="noStrike" baseline="0" dirty="0" err="1">
                <a:latin typeface="Times New Roman" panose="02020603050405020304" pitchFamily="18" charset="0"/>
                <a:cs typeface="Times New Roman" panose="02020603050405020304" pitchFamily="18" charset="0"/>
              </a:rPr>
              <a:t>threadfn</a:t>
            </a:r>
            <a:r>
              <a:rPr lang="en-IN" sz="2600" b="0" i="0" u="none" strike="noStrike" baseline="0" dirty="0">
                <a:latin typeface="Times New Roman" panose="02020603050405020304" pitchFamily="18" charset="0"/>
                <a:cs typeface="Times New Roman" panose="02020603050405020304" pitchFamily="18" charset="0"/>
              </a:rPr>
              <a:t>, data, </a:t>
            </a:r>
            <a:r>
              <a:rPr lang="en-IN" sz="2600" b="0" i="0" u="none" strike="noStrike" baseline="0" dirty="0" err="1">
                <a:latin typeface="Times New Roman" panose="02020603050405020304" pitchFamily="18" charset="0"/>
                <a:cs typeface="Times New Roman" panose="02020603050405020304" pitchFamily="18" charset="0"/>
              </a:rPr>
              <a:t>namefmt</a:t>
            </a:r>
            <a:r>
              <a:rPr lang="en-IN" sz="2600" b="0" i="0" u="none" strike="noStrike" baseline="0" dirty="0">
                <a:latin typeface="Times New Roman" panose="02020603050405020304" pitchFamily="18" charset="0"/>
                <a:cs typeface="Times New Roman" panose="02020603050405020304" pitchFamily="18" charset="0"/>
              </a:rPr>
              <a:t>, ...) </a:t>
            </a:r>
          </a:p>
          <a:p>
            <a:pPr marL="0" indent="0" algn="l">
              <a:buNone/>
            </a:pPr>
            <a:r>
              <a:rPr lang="en-IN" sz="26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2600" b="0" i="0" u="none" strike="noStrike" baseline="0" dirty="0">
                <a:latin typeface="Times New Roman" panose="02020603050405020304" pitchFamily="18" charset="0"/>
                <a:cs typeface="Times New Roman" panose="02020603050405020304" pitchFamily="18" charset="0"/>
              </a:rPr>
              <a:t>struct </a:t>
            </a:r>
            <a:r>
              <a:rPr lang="en-IN" sz="2600" b="0" i="0" u="none" strike="noStrike" baseline="0" dirty="0" err="1">
                <a:latin typeface="Times New Roman" panose="02020603050405020304" pitchFamily="18" charset="0"/>
                <a:cs typeface="Times New Roman" panose="02020603050405020304" pitchFamily="18" charset="0"/>
              </a:rPr>
              <a:t>task_struct</a:t>
            </a:r>
            <a:r>
              <a:rPr lang="en-IN" sz="2600" b="0" i="0" u="none" strike="noStrike" baseline="0" dirty="0">
                <a:latin typeface="Times New Roman" panose="02020603050405020304" pitchFamily="18" charset="0"/>
                <a:cs typeface="Times New Roman" panose="02020603050405020304" pitchFamily="18" charset="0"/>
              </a:rPr>
              <a:t> *k; </a:t>
            </a:r>
          </a:p>
          <a:p>
            <a:pPr marL="0" indent="0" algn="l">
              <a:buNone/>
            </a:pPr>
            <a:r>
              <a:rPr lang="en-IN" sz="2600" b="0" i="0" u="none" strike="noStrike" baseline="0" dirty="0">
                <a:latin typeface="Times New Roman" panose="02020603050405020304" pitchFamily="18" charset="0"/>
                <a:cs typeface="Times New Roman" panose="02020603050405020304" pitchFamily="18" charset="0"/>
              </a:rPr>
              <a:t>k = </a:t>
            </a:r>
            <a:r>
              <a:rPr lang="en-IN" sz="2600" b="0" i="0" u="none" strike="noStrike" baseline="0" dirty="0" err="1">
                <a:latin typeface="Times New Roman" panose="02020603050405020304" pitchFamily="18" charset="0"/>
                <a:cs typeface="Times New Roman" panose="02020603050405020304" pitchFamily="18" charset="0"/>
              </a:rPr>
              <a:t>kthread_create</a:t>
            </a:r>
            <a:r>
              <a:rPr lang="en-IN" sz="2600" b="0" i="0" u="none" strike="noStrike" baseline="0" dirty="0">
                <a:latin typeface="Times New Roman" panose="02020603050405020304" pitchFamily="18" charset="0"/>
                <a:cs typeface="Times New Roman" panose="02020603050405020304" pitchFamily="18" charset="0"/>
              </a:rPr>
              <a:t>(</a:t>
            </a:r>
            <a:r>
              <a:rPr lang="en-IN" sz="2600" b="0" i="0" u="none" strike="noStrike" baseline="0" dirty="0" err="1">
                <a:latin typeface="Times New Roman" panose="02020603050405020304" pitchFamily="18" charset="0"/>
                <a:cs typeface="Times New Roman" panose="02020603050405020304" pitchFamily="18" charset="0"/>
              </a:rPr>
              <a:t>threadfn</a:t>
            </a:r>
            <a:r>
              <a:rPr lang="en-IN" sz="2600" b="0" i="0" u="none" strike="noStrike" baseline="0" dirty="0">
                <a:latin typeface="Times New Roman" panose="02020603050405020304" pitchFamily="18" charset="0"/>
                <a:cs typeface="Times New Roman" panose="02020603050405020304" pitchFamily="18" charset="0"/>
              </a:rPr>
              <a:t>, data, </a:t>
            </a:r>
            <a:r>
              <a:rPr lang="en-IN" sz="2600" b="0" i="0" u="none" strike="noStrike" baseline="0" dirty="0" err="1">
                <a:latin typeface="Times New Roman" panose="02020603050405020304" pitchFamily="18" charset="0"/>
                <a:cs typeface="Times New Roman" panose="02020603050405020304" pitchFamily="18" charset="0"/>
              </a:rPr>
              <a:t>namefmt</a:t>
            </a:r>
            <a:r>
              <a:rPr lang="en-IN" sz="2600" b="0" i="0" u="none" strike="noStrike" baseline="0" dirty="0">
                <a:latin typeface="Times New Roman" panose="02020603050405020304" pitchFamily="18" charset="0"/>
                <a:cs typeface="Times New Roman" panose="02020603050405020304" pitchFamily="18" charset="0"/>
              </a:rPr>
              <a:t>, ## __VA_ARGS__); </a:t>
            </a:r>
          </a:p>
          <a:p>
            <a:pPr marL="0" indent="0" algn="l">
              <a:buNone/>
            </a:pPr>
            <a:r>
              <a:rPr lang="en-IN" sz="2600" b="0" i="0" u="none" strike="noStrike" baseline="0" dirty="0">
                <a:latin typeface="Times New Roman" panose="02020603050405020304" pitchFamily="18" charset="0"/>
                <a:cs typeface="Times New Roman" panose="02020603050405020304" pitchFamily="18" charset="0"/>
              </a:rPr>
              <a:t>if (!IS_ERR(k)) </a:t>
            </a:r>
          </a:p>
          <a:p>
            <a:pPr marL="0" indent="0" algn="l">
              <a:buNone/>
            </a:pPr>
            <a:r>
              <a:rPr lang="en-IN" sz="2600" b="0" i="0" u="none" strike="noStrike" baseline="0" dirty="0" err="1">
                <a:latin typeface="Times New Roman" panose="02020603050405020304" pitchFamily="18" charset="0"/>
                <a:cs typeface="Times New Roman" panose="02020603050405020304" pitchFamily="18" charset="0"/>
              </a:rPr>
              <a:t>wake_up_process</a:t>
            </a:r>
            <a:r>
              <a:rPr lang="en-IN" sz="2600" b="0" i="0" u="none" strike="noStrike" baseline="0" dirty="0">
                <a:latin typeface="Times New Roman" panose="02020603050405020304" pitchFamily="18" charset="0"/>
                <a:cs typeface="Times New Roman" panose="02020603050405020304" pitchFamily="18" charset="0"/>
              </a:rPr>
              <a:t>(k); </a:t>
            </a:r>
          </a:p>
          <a:p>
            <a:pPr marL="0" indent="0" algn="l">
              <a:buNone/>
            </a:pPr>
            <a:r>
              <a:rPr lang="en-IN" sz="2600" b="0" i="0" u="none" strike="noStrike" baseline="0" dirty="0">
                <a:latin typeface="Times New Roman" panose="02020603050405020304" pitchFamily="18" charset="0"/>
                <a:cs typeface="Times New Roman" panose="02020603050405020304" pitchFamily="18" charset="0"/>
              </a:rPr>
              <a:t>k; </a:t>
            </a:r>
          </a:p>
          <a:p>
            <a:pPr marL="0" indent="0" algn="l">
              <a:buNone/>
            </a:pPr>
            <a:r>
              <a:rPr lang="en-IN" sz="2600" b="0" i="0" u="none" strike="noStrike" baseline="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499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4B20-2D39-4441-A160-269E3B65D5E0}"/>
              </a:ext>
            </a:extLst>
          </p:cNvPr>
          <p:cNvSpPr>
            <a:spLocks noGrp="1"/>
          </p:cNvSpPr>
          <p:nvPr>
            <p:ph type="title"/>
          </p:nvPr>
        </p:nvSpPr>
        <p:spPr/>
        <p:txBody>
          <a:bodyPr/>
          <a:lstStyle/>
          <a:p>
            <a:r>
              <a:rPr lang="en-IN" dirty="0"/>
              <a:t>To stop the thread</a:t>
            </a:r>
          </a:p>
        </p:txBody>
      </p:sp>
      <p:sp>
        <p:nvSpPr>
          <p:cNvPr id="3" name="Content Placeholder 2">
            <a:extLst>
              <a:ext uri="{FF2B5EF4-FFF2-40B4-BE49-F238E27FC236}">
                <a16:creationId xmlns:a16="http://schemas.microsoft.com/office/drawing/2014/main" id="{C9E281C7-732B-435C-8D1C-84EBEE130F6A}"/>
              </a:ext>
            </a:extLst>
          </p:cNvPr>
          <p:cNvSpPr>
            <a:spLocks noGrp="1"/>
          </p:cNvSpPr>
          <p:nvPr>
            <p:ph idx="1"/>
          </p:nvPr>
        </p:nvSpPr>
        <p:spPr/>
        <p:txBody>
          <a:bodyPr>
            <a:normAutofit/>
          </a:bodyPr>
          <a:lstStyle/>
          <a:p>
            <a:pPr marL="0" indent="0">
              <a:buNone/>
            </a:pPr>
            <a:r>
              <a:rPr lang="en-IN" sz="2400" b="0" i="0" u="none" strike="noStrike" baseline="0" dirty="0">
                <a:latin typeface="Times New Roman" panose="02020603050405020304" pitchFamily="18" charset="0"/>
                <a:cs typeface="Times New Roman" panose="02020603050405020304" pitchFamily="18" charset="0"/>
              </a:rPr>
              <a:t>int </a:t>
            </a:r>
            <a:r>
              <a:rPr lang="en-IN" sz="2400" b="0" i="0" u="none" strike="noStrike" baseline="0" dirty="0" err="1">
                <a:latin typeface="Times New Roman" panose="02020603050405020304" pitchFamily="18" charset="0"/>
                <a:cs typeface="Times New Roman" panose="02020603050405020304" pitchFamily="18" charset="0"/>
              </a:rPr>
              <a:t>kthread_stop</a:t>
            </a:r>
            <a:r>
              <a:rPr lang="en-IN" sz="2400" b="0" i="0" u="none" strike="noStrike" baseline="0" dirty="0">
                <a:latin typeface="Times New Roman" panose="02020603050405020304" pitchFamily="18" charset="0"/>
                <a:cs typeface="Times New Roman" panose="02020603050405020304" pitchFamily="18" charset="0"/>
              </a:rPr>
              <a:t>(struct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*k)</a:t>
            </a:r>
          </a:p>
          <a:p>
            <a:pPr marL="0" indent="0" algn="l">
              <a:buNone/>
            </a:pPr>
            <a:r>
              <a:rPr lang="en-IN" sz="2400" dirty="0">
                <a:latin typeface="Times New Roman" panose="02020603050405020304" pitchFamily="18" charset="0"/>
                <a:cs typeface="Times New Roman" panose="02020603050405020304" pitchFamily="18" charset="0"/>
              </a:rPr>
              <a:t>Input is the </a:t>
            </a:r>
            <a:r>
              <a:rPr lang="en-IN" sz="2400" b="0" i="0" u="none" strike="noStrike" baseline="0" dirty="0">
                <a:latin typeface="Times New Roman" panose="02020603050405020304" pitchFamily="18" charset="0"/>
                <a:cs typeface="Times New Roman" panose="02020603050405020304" pitchFamily="18" charset="0"/>
              </a:rPr>
              <a:t>address of the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structure returned by </a:t>
            </a:r>
            <a:r>
              <a:rPr lang="en-IN" sz="2400" b="0" i="0" u="none" strike="noStrike" baseline="0" dirty="0" err="1">
                <a:latin typeface="Times New Roman" panose="02020603050405020304" pitchFamily="18" charset="0"/>
                <a:cs typeface="Times New Roman" panose="02020603050405020304" pitchFamily="18" charset="0"/>
              </a:rPr>
              <a:t>kthread_create</a:t>
            </a:r>
            <a:r>
              <a:rPr lang="en-IN" sz="2400" b="0" i="0" u="none" strike="noStrike" baseline="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537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5DF0-FC32-43A7-A76B-BA0BD2235F08}"/>
              </a:ext>
            </a:extLst>
          </p:cNvPr>
          <p:cNvSpPr>
            <a:spLocks noGrp="1"/>
          </p:cNvSpPr>
          <p:nvPr>
            <p:ph type="title"/>
          </p:nvPr>
        </p:nvSpPr>
        <p:spPr>
          <a:xfrm>
            <a:off x="838200" y="365125"/>
            <a:ext cx="10515600" cy="549275"/>
          </a:xfrm>
        </p:spPr>
        <p:txBody>
          <a:bodyPr>
            <a:normAutofit fontScale="90000"/>
          </a:bodyPr>
          <a:lstStyle/>
          <a:p>
            <a:r>
              <a:rPr lang="en-IN" dirty="0"/>
              <a:t>Process Termination</a:t>
            </a:r>
          </a:p>
        </p:txBody>
      </p:sp>
      <p:sp>
        <p:nvSpPr>
          <p:cNvPr id="3" name="Content Placeholder 2">
            <a:extLst>
              <a:ext uri="{FF2B5EF4-FFF2-40B4-BE49-F238E27FC236}">
                <a16:creationId xmlns:a16="http://schemas.microsoft.com/office/drawing/2014/main" id="{9104AA73-C618-4C47-AF2A-F0576CDC03FF}"/>
              </a:ext>
            </a:extLst>
          </p:cNvPr>
          <p:cNvSpPr>
            <a:spLocks noGrp="1"/>
          </p:cNvSpPr>
          <p:nvPr>
            <p:ph idx="1"/>
          </p:nvPr>
        </p:nvSpPr>
        <p:spPr>
          <a:xfrm>
            <a:off x="838200" y="1209822"/>
            <a:ext cx="10515600" cy="4967141"/>
          </a:xfrm>
        </p:spPr>
        <p:txBody>
          <a:bodyPr>
            <a:normAutofit/>
          </a:bodyPr>
          <a:lstStyle/>
          <a:p>
            <a:pPr marL="0" indent="0" algn="just">
              <a:buNone/>
            </a:pPr>
            <a:r>
              <a:rPr lang="en-IN" sz="2400" b="0" i="0" u="none" strike="noStrike" baseline="0" dirty="0">
                <a:latin typeface="Times New Roman" panose="02020603050405020304" pitchFamily="18" charset="0"/>
                <a:cs typeface="Times New Roman" panose="02020603050405020304" pitchFamily="18" charset="0"/>
              </a:rPr>
              <a:t>Process termination occurs when:</a:t>
            </a:r>
          </a:p>
          <a:p>
            <a:pPr marL="0" indent="0" algn="just">
              <a:buNone/>
            </a:pPr>
            <a:r>
              <a:rPr lang="en-IN" sz="2400" dirty="0">
                <a:latin typeface="Times New Roman" panose="02020603050405020304" pitchFamily="18" charset="0"/>
                <a:cs typeface="Times New Roman" panose="02020603050405020304" pitchFamily="18" charset="0"/>
              </a:rPr>
              <a:t>1. T</a:t>
            </a:r>
            <a:r>
              <a:rPr lang="en-IN" sz="2400" b="0" i="0" u="none" strike="noStrike" baseline="0" dirty="0">
                <a:latin typeface="Times New Roman" panose="02020603050405020304" pitchFamily="18" charset="0"/>
                <a:cs typeface="Times New Roman" panose="02020603050405020304" pitchFamily="18" charset="0"/>
              </a:rPr>
              <a:t>he process calls the exit() system call, either explicitly when it is ready to terminate.</a:t>
            </a:r>
          </a:p>
          <a:p>
            <a:pPr marL="0" indent="0" algn="just">
              <a:buNone/>
            </a:pPr>
            <a:r>
              <a:rPr lang="en-IN" sz="2400" dirty="0">
                <a:latin typeface="Times New Roman" panose="02020603050405020304" pitchFamily="18" charset="0"/>
                <a:cs typeface="Times New Roman" panose="02020603050405020304" pitchFamily="18" charset="0"/>
              </a:rPr>
              <a:t>2. I</a:t>
            </a:r>
            <a:r>
              <a:rPr lang="en-IN" sz="2400" b="0" i="0" u="none" strike="noStrike" baseline="0" dirty="0">
                <a:latin typeface="Times New Roman" panose="02020603050405020304" pitchFamily="18" charset="0"/>
                <a:cs typeface="Times New Roman" panose="02020603050405020304" pitchFamily="18" charset="0"/>
              </a:rPr>
              <a:t>mplicitly on return from the main subroutine of any program (here C compiler calls exit after main() returns).</a:t>
            </a:r>
          </a:p>
          <a:p>
            <a:pPr marL="0" indent="0" algn="just">
              <a:buNone/>
            </a:pPr>
            <a:r>
              <a:rPr lang="en-IN" sz="2400" dirty="0">
                <a:latin typeface="Times New Roman" panose="02020603050405020304" pitchFamily="18" charset="0"/>
                <a:cs typeface="Times New Roman" panose="02020603050405020304" pitchFamily="18" charset="0"/>
              </a:rPr>
              <a:t>3. Process may terminate involuntarily when it receives a signal or exception it cannot handle</a:t>
            </a:r>
          </a:p>
          <a:p>
            <a:pPr marL="0" indent="0" algn="just">
              <a:buNone/>
            </a:pPr>
            <a:endParaRPr lang="en-IN" sz="2400" b="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Whatever may be the reason, exit is handled by </a:t>
            </a:r>
            <a:r>
              <a:rPr lang="en-IN" sz="2400" dirty="0" err="1">
                <a:latin typeface="Times New Roman" panose="02020603050405020304" pitchFamily="18" charset="0"/>
                <a:cs typeface="Times New Roman" panose="02020603050405020304" pitchFamily="18" charset="0"/>
              </a:rPr>
              <a:t>do_exit</a:t>
            </a:r>
            <a:r>
              <a:rPr lang="en-IN" sz="2400" dirty="0">
                <a:latin typeface="Times New Roman" panose="02020603050405020304" pitchFamily="18" charset="0"/>
                <a:cs typeface="Times New Roman" panose="02020603050405020304" pitchFamily="18" charset="0"/>
              </a:rPr>
              <a:t>() (kernel/</a:t>
            </a:r>
            <a:r>
              <a:rPr lang="en-IN" sz="2400" dirty="0" err="1">
                <a:latin typeface="Times New Roman" panose="02020603050405020304" pitchFamily="18" charset="0"/>
                <a:cs typeface="Times New Roman" panose="02020603050405020304" pitchFamily="18" charset="0"/>
              </a:rPr>
              <a:t>exit.c</a:t>
            </a:r>
            <a:r>
              <a:rPr lang="en-IN" sz="2400" dirty="0">
                <a:latin typeface="Times New Roman" panose="02020603050405020304" pitchFamily="18" charset="0"/>
                <a:cs typeface="Times New Roman" panose="02020603050405020304" pitchFamily="18" charset="0"/>
              </a:rPr>
              <a:t>)</a:t>
            </a:r>
            <a:endParaRPr lang="en-IN" sz="24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39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8CDBF-648B-418B-A2EC-3DD35A5987B7}"/>
              </a:ext>
            </a:extLst>
          </p:cNvPr>
          <p:cNvSpPr>
            <a:spLocks noGrp="1"/>
          </p:cNvSpPr>
          <p:nvPr>
            <p:ph type="title"/>
          </p:nvPr>
        </p:nvSpPr>
        <p:spPr>
          <a:xfrm>
            <a:off x="838200" y="365125"/>
            <a:ext cx="10515600" cy="721553"/>
          </a:xfrm>
        </p:spPr>
        <p:txBody>
          <a:bodyPr/>
          <a:lstStyle/>
          <a:p>
            <a:r>
              <a:rPr lang="en-IN" dirty="0" err="1"/>
              <a:t>task_struct</a:t>
            </a:r>
            <a:endParaRPr lang="en-IN" dirty="0"/>
          </a:p>
        </p:txBody>
      </p:sp>
      <p:sp>
        <p:nvSpPr>
          <p:cNvPr id="5" name="Content Placeholder 4">
            <a:extLst>
              <a:ext uri="{FF2B5EF4-FFF2-40B4-BE49-F238E27FC236}">
                <a16:creationId xmlns:a16="http://schemas.microsoft.com/office/drawing/2014/main" id="{303AD13B-1A89-4BE4-ABD1-EC594029D3C4}"/>
              </a:ext>
            </a:extLst>
          </p:cNvPr>
          <p:cNvSpPr>
            <a:spLocks noGrp="1"/>
          </p:cNvSpPr>
          <p:nvPr>
            <p:ph sz="half" idx="1"/>
          </p:nvPr>
        </p:nvSpPr>
        <p:spPr>
          <a:xfrm>
            <a:off x="384313" y="1232452"/>
            <a:ext cx="5635487" cy="5446644"/>
          </a:xfrm>
        </p:spPr>
        <p:txBody>
          <a:bodyPr>
            <a:normAutofit fontScale="85000" lnSpcReduction="20000"/>
          </a:bodyPr>
          <a:lstStyle/>
          <a:p>
            <a:endParaRPr lang="en-IN" dirty="0"/>
          </a:p>
          <a:p>
            <a:pPr algn="just"/>
            <a:r>
              <a:rPr lang="en-IN" dirty="0"/>
              <a:t>Many important information are kept in Linux “</a:t>
            </a:r>
            <a:r>
              <a:rPr lang="en-IN" dirty="0" err="1"/>
              <a:t>task_struct</a:t>
            </a:r>
            <a:r>
              <a:rPr lang="en-IN" dirty="0"/>
              <a:t>” structure like </a:t>
            </a:r>
            <a:r>
              <a:rPr lang="en-IN" dirty="0" err="1"/>
              <a:t>pid</a:t>
            </a:r>
            <a:r>
              <a:rPr lang="en-IN" dirty="0"/>
              <a:t>, state of the process,  priority of the process, process address space, pending signals, scheduling, virtual memory structures etc.</a:t>
            </a:r>
          </a:p>
          <a:p>
            <a:pPr algn="just"/>
            <a:endParaRPr lang="en-IN" dirty="0"/>
          </a:p>
          <a:p>
            <a:pPr algn="just"/>
            <a:r>
              <a:rPr lang="en-IN" dirty="0">
                <a:solidFill>
                  <a:srgbClr val="0B0B61"/>
                </a:solidFill>
                <a:latin typeface="Liberation Mono"/>
              </a:rPr>
              <a:t>/</a:t>
            </a:r>
            <a:r>
              <a:rPr lang="en-IN" dirty="0" err="1">
                <a:solidFill>
                  <a:srgbClr val="0B0B61"/>
                </a:solidFill>
                <a:latin typeface="Liberation Mono"/>
              </a:rPr>
              <a:t>usr</a:t>
            </a:r>
            <a:r>
              <a:rPr lang="en-IN" dirty="0">
                <a:solidFill>
                  <a:srgbClr val="0B0B61"/>
                </a:solidFill>
                <a:latin typeface="Liberation Mono"/>
              </a:rPr>
              <a:t>/</a:t>
            </a:r>
            <a:r>
              <a:rPr lang="en-IN" dirty="0" err="1">
                <a:solidFill>
                  <a:srgbClr val="0B0B61"/>
                </a:solidFill>
                <a:latin typeface="Liberation Mono"/>
              </a:rPr>
              <a:t>src</a:t>
            </a:r>
            <a:r>
              <a:rPr lang="en-IN" dirty="0">
                <a:solidFill>
                  <a:srgbClr val="0B0B61"/>
                </a:solidFill>
                <a:latin typeface="Liberation Mono"/>
              </a:rPr>
              <a:t>/&lt;</a:t>
            </a:r>
            <a:r>
              <a:rPr lang="en-IN" dirty="0" err="1">
                <a:solidFill>
                  <a:srgbClr val="0B0B61"/>
                </a:solidFill>
                <a:latin typeface="Liberation Mono"/>
              </a:rPr>
              <a:t>linux</a:t>
            </a:r>
            <a:r>
              <a:rPr lang="en-IN" dirty="0">
                <a:solidFill>
                  <a:srgbClr val="0B0B61"/>
                </a:solidFill>
                <a:latin typeface="Liberation Mono"/>
              </a:rPr>
              <a:t>..&gt;/include/</a:t>
            </a:r>
            <a:r>
              <a:rPr lang="en-IN" dirty="0" err="1">
                <a:solidFill>
                  <a:srgbClr val="0B0B61"/>
                </a:solidFill>
                <a:latin typeface="Liberation Mono"/>
              </a:rPr>
              <a:t>linux</a:t>
            </a:r>
            <a:r>
              <a:rPr lang="en-IN" dirty="0">
                <a:solidFill>
                  <a:srgbClr val="0B0B61"/>
                </a:solidFill>
                <a:latin typeface="Liberation Mono"/>
              </a:rPr>
              <a:t>/</a:t>
            </a:r>
            <a:r>
              <a:rPr lang="en-IN" dirty="0" err="1">
                <a:solidFill>
                  <a:srgbClr val="0B0B61"/>
                </a:solidFill>
                <a:latin typeface="Liberation Mono"/>
              </a:rPr>
              <a:t>sched.h</a:t>
            </a:r>
            <a:endParaRPr lang="en-IN" dirty="0">
              <a:solidFill>
                <a:srgbClr val="0B0B61"/>
              </a:solidFill>
              <a:latin typeface="Liberation Mono"/>
            </a:endParaRPr>
          </a:p>
          <a:p>
            <a:pPr algn="just"/>
            <a:r>
              <a:rPr lang="en-IN" dirty="0">
                <a:latin typeface="Liberation Mono"/>
              </a:rPr>
              <a:t>Threads also have </a:t>
            </a:r>
            <a:r>
              <a:rPr lang="en-IN" dirty="0" err="1">
                <a:latin typeface="Liberation Mono"/>
              </a:rPr>
              <a:t>task_struct</a:t>
            </a:r>
            <a:r>
              <a:rPr lang="en-IN" dirty="0">
                <a:latin typeface="Liberation Mono"/>
              </a:rPr>
              <a:t> allocated.</a:t>
            </a:r>
          </a:p>
          <a:p>
            <a:pPr algn="just"/>
            <a:r>
              <a:rPr lang="en-IN" dirty="0" err="1">
                <a:latin typeface="Liberation Mono"/>
              </a:rPr>
              <a:t>Task_Struct</a:t>
            </a:r>
            <a:r>
              <a:rPr lang="en-IN" dirty="0">
                <a:latin typeface="Liberation Mono"/>
              </a:rPr>
              <a:t> is allocated via slab allocator</a:t>
            </a:r>
          </a:p>
          <a:p>
            <a:pPr algn="just"/>
            <a:r>
              <a:rPr lang="en-IN" dirty="0">
                <a:latin typeface="Liberation Mono"/>
              </a:rPr>
              <a:t>Recent kernels have </a:t>
            </a:r>
            <a:r>
              <a:rPr lang="en-IN" dirty="0" err="1">
                <a:latin typeface="Liberation Mono"/>
              </a:rPr>
              <a:t>thread_info</a:t>
            </a:r>
            <a:r>
              <a:rPr lang="en-IN" dirty="0">
                <a:latin typeface="Liberation Mono"/>
              </a:rPr>
              <a:t> which stays in bottom of stack</a:t>
            </a:r>
          </a:p>
          <a:p>
            <a:pPr algn="just"/>
            <a:r>
              <a:rPr lang="en-IN" dirty="0">
                <a:latin typeface="Liberation Mono"/>
              </a:rPr>
              <a:t>This is processor independent PCB</a:t>
            </a:r>
          </a:p>
        </p:txBody>
      </p:sp>
      <p:sp>
        <p:nvSpPr>
          <p:cNvPr id="6" name="Content Placeholder 5">
            <a:extLst>
              <a:ext uri="{FF2B5EF4-FFF2-40B4-BE49-F238E27FC236}">
                <a16:creationId xmlns:a16="http://schemas.microsoft.com/office/drawing/2014/main" id="{1B4D8296-BD14-415B-BCF0-5690AC8D59AA}"/>
              </a:ext>
            </a:extLst>
          </p:cNvPr>
          <p:cNvSpPr>
            <a:spLocks noGrp="1"/>
          </p:cNvSpPr>
          <p:nvPr>
            <p:ph sz="half" idx="2"/>
          </p:nvPr>
        </p:nvSpPr>
        <p:spPr>
          <a:xfrm>
            <a:off x="6771860" y="1825625"/>
            <a:ext cx="4581939" cy="4351338"/>
          </a:xfrm>
        </p:spPr>
        <p:txBody>
          <a:bodyPr>
            <a:normAutofit fontScale="85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t>Process Descriptor and task list</a:t>
            </a:r>
          </a:p>
        </p:txBody>
      </p:sp>
      <p:pic>
        <p:nvPicPr>
          <p:cNvPr id="1026" name="Picture 2" descr="Process Descriptor and the Task Structure">
            <a:extLst>
              <a:ext uri="{FF2B5EF4-FFF2-40B4-BE49-F238E27FC236}">
                <a16:creationId xmlns:a16="http://schemas.microsoft.com/office/drawing/2014/main" id="{04084E42-CABF-43C8-9EFD-D98D66802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93" y="1489627"/>
            <a:ext cx="5085907" cy="3878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841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BA86E-8A7D-4306-8F58-89E6A1C4FB01}"/>
              </a:ext>
            </a:extLst>
          </p:cNvPr>
          <p:cNvSpPr>
            <a:spLocks noGrp="1"/>
          </p:cNvSpPr>
          <p:nvPr>
            <p:ph idx="1"/>
          </p:nvPr>
        </p:nvSpPr>
        <p:spPr>
          <a:xfrm>
            <a:off x="838200" y="407963"/>
            <a:ext cx="10515600" cy="633046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Step 1:</a:t>
            </a:r>
          </a:p>
          <a:p>
            <a:pPr marL="0" indent="0">
              <a:buNone/>
            </a:pPr>
            <a:r>
              <a:rPr lang="en-IN" sz="2000" b="0" i="0" u="none" strike="noStrike" baseline="0" dirty="0">
                <a:latin typeface="Times New Roman" panose="02020603050405020304" pitchFamily="18" charset="0"/>
                <a:cs typeface="Times New Roman" panose="02020603050405020304" pitchFamily="18" charset="0"/>
              </a:rPr>
              <a:t>It sets the PF_EXITING flag in the flags member of the </a:t>
            </a:r>
            <a:r>
              <a:rPr lang="en-IN" sz="2000" b="0" i="0" u="none" strike="noStrike" baseline="0" dirty="0" err="1">
                <a:latin typeface="Times New Roman" panose="02020603050405020304" pitchFamily="18" charset="0"/>
                <a:cs typeface="Times New Roman" panose="02020603050405020304" pitchFamily="18" charset="0"/>
              </a:rPr>
              <a:t>task_struct</a:t>
            </a:r>
            <a:r>
              <a:rPr lang="en-IN" sz="2000" b="0" i="0" u="none" strike="noStrike" baseline="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Step 2:</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It calls </a:t>
            </a:r>
            <a:r>
              <a:rPr lang="en-IN" sz="2000" b="0" i="0" u="none" strike="noStrike" baseline="0" dirty="0" err="1">
                <a:latin typeface="Times New Roman" panose="02020603050405020304" pitchFamily="18" charset="0"/>
                <a:cs typeface="Times New Roman" panose="02020603050405020304" pitchFamily="18" charset="0"/>
              </a:rPr>
              <a:t>del_timer_sync</a:t>
            </a:r>
            <a:r>
              <a:rPr lang="en-IN" sz="2000" b="0" i="0" u="none" strike="noStrike" baseline="0" dirty="0">
                <a:latin typeface="Times New Roman" panose="02020603050405020304" pitchFamily="18" charset="0"/>
                <a:cs typeface="Times New Roman" panose="02020603050405020304" pitchFamily="18" charset="0"/>
              </a:rPr>
              <a:t>() to remove any kernel timers. Upon return, it is guaranteed that no timer is queued and that no timer handler is running.</a:t>
            </a:r>
          </a:p>
          <a:p>
            <a:pPr marL="0" indent="0" algn="l">
              <a:buNone/>
            </a:pPr>
            <a:r>
              <a:rPr lang="en-IN" sz="2000" dirty="0">
                <a:latin typeface="Times New Roman" panose="02020603050405020304" pitchFamily="18" charset="0"/>
                <a:cs typeface="Times New Roman" panose="02020603050405020304" pitchFamily="18" charset="0"/>
              </a:rPr>
              <a:t>Step 3:</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If BSD process accounting is enabled, </a:t>
            </a:r>
            <a:r>
              <a:rPr lang="en-IN" sz="2000" b="0" i="0" u="none" strike="noStrike" baseline="0" dirty="0" err="1">
                <a:latin typeface="Times New Roman" panose="02020603050405020304" pitchFamily="18" charset="0"/>
                <a:cs typeface="Times New Roman" panose="02020603050405020304" pitchFamily="18" charset="0"/>
              </a:rPr>
              <a:t>do_exit</a:t>
            </a:r>
            <a:r>
              <a:rPr lang="en-IN" sz="2000" b="0" i="0" u="none" strike="noStrike" baseline="0" dirty="0">
                <a:latin typeface="Times New Roman" panose="02020603050405020304" pitchFamily="18" charset="0"/>
                <a:cs typeface="Times New Roman" panose="02020603050405020304" pitchFamily="18" charset="0"/>
              </a:rPr>
              <a:t>() calls </a:t>
            </a:r>
            <a:r>
              <a:rPr lang="en-IN" sz="2000" b="0" i="0" u="none" strike="noStrike" baseline="0" dirty="0" err="1">
                <a:latin typeface="Times New Roman" panose="02020603050405020304" pitchFamily="18" charset="0"/>
                <a:cs typeface="Times New Roman" panose="02020603050405020304" pitchFamily="18" charset="0"/>
              </a:rPr>
              <a:t>acct_update_integrals</a:t>
            </a:r>
            <a:r>
              <a:rPr lang="en-IN" sz="2000" b="0" i="0" u="none" strike="noStrike" baseline="0" dirty="0">
                <a:latin typeface="Times New Roman" panose="02020603050405020304" pitchFamily="18" charset="0"/>
                <a:cs typeface="Times New Roman" panose="02020603050405020304" pitchFamily="18" charset="0"/>
              </a:rPr>
              <a:t>() to write out accounting information</a:t>
            </a:r>
          </a:p>
          <a:p>
            <a:pPr marL="0" indent="0" algn="l">
              <a:buNone/>
            </a:pPr>
            <a:r>
              <a:rPr lang="en-IN" sz="2000" dirty="0">
                <a:latin typeface="Times New Roman" panose="02020603050405020304" pitchFamily="18" charset="0"/>
                <a:cs typeface="Times New Roman" panose="02020603050405020304" pitchFamily="18" charset="0"/>
              </a:rPr>
              <a:t>Step 4:</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It calls </a:t>
            </a:r>
            <a:r>
              <a:rPr lang="en-IN" sz="2000" b="0" i="0" u="none" strike="noStrike" baseline="0" dirty="0" err="1">
                <a:latin typeface="Times New Roman" panose="02020603050405020304" pitchFamily="18" charset="0"/>
                <a:cs typeface="Times New Roman" panose="02020603050405020304" pitchFamily="18" charset="0"/>
              </a:rPr>
              <a:t>exit_mm</a:t>
            </a:r>
            <a:r>
              <a:rPr lang="en-IN" sz="2000" b="0" i="0" u="none" strike="noStrike" baseline="0" dirty="0">
                <a:latin typeface="Times New Roman" panose="02020603050405020304" pitchFamily="18" charset="0"/>
                <a:cs typeface="Times New Roman" panose="02020603050405020304" pitchFamily="18" charset="0"/>
              </a:rPr>
              <a:t>() to release the </a:t>
            </a:r>
            <a:r>
              <a:rPr lang="en-IN" sz="2000" b="0" i="0" u="none" strike="noStrike" baseline="0" dirty="0" err="1">
                <a:latin typeface="Times New Roman" panose="02020603050405020304" pitchFamily="18" charset="0"/>
                <a:cs typeface="Times New Roman" panose="02020603050405020304" pitchFamily="18" charset="0"/>
              </a:rPr>
              <a:t>mm_struct</a:t>
            </a:r>
            <a:r>
              <a:rPr lang="en-IN" sz="2000" b="0" i="0" u="none" strike="noStrike" baseline="0" dirty="0">
                <a:latin typeface="Times New Roman" panose="02020603050405020304" pitchFamily="18" charset="0"/>
                <a:cs typeface="Times New Roman" panose="02020603050405020304" pitchFamily="18" charset="0"/>
              </a:rPr>
              <a:t> held by this process. If no other process is using this address space—that it, if the address space is not shared—the kernel then destroys it.</a:t>
            </a:r>
          </a:p>
          <a:p>
            <a:pPr marL="0" indent="0" algn="l">
              <a:buNone/>
            </a:pPr>
            <a:r>
              <a:rPr lang="en-IN" sz="2000" dirty="0">
                <a:latin typeface="Times New Roman" panose="02020603050405020304" pitchFamily="18" charset="0"/>
                <a:cs typeface="Times New Roman" panose="02020603050405020304" pitchFamily="18" charset="0"/>
              </a:rPr>
              <a:t>Step 5:</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It calls </a:t>
            </a:r>
            <a:r>
              <a:rPr lang="en-IN" sz="2000" b="0" i="0" u="none" strike="noStrike" baseline="0" dirty="0" err="1">
                <a:latin typeface="Times New Roman" panose="02020603050405020304" pitchFamily="18" charset="0"/>
                <a:cs typeface="Times New Roman" panose="02020603050405020304" pitchFamily="18" charset="0"/>
              </a:rPr>
              <a:t>exit_sem</a:t>
            </a:r>
            <a:r>
              <a:rPr lang="en-IN" sz="2000" b="0" i="0" u="none" strike="noStrike" baseline="0" dirty="0">
                <a:latin typeface="Times New Roman" panose="02020603050405020304" pitchFamily="18" charset="0"/>
                <a:cs typeface="Times New Roman" panose="02020603050405020304" pitchFamily="18" charset="0"/>
              </a:rPr>
              <a:t>(). If the process is queued waiting for an IPC semaphore, it is dequeued here</a:t>
            </a:r>
          </a:p>
          <a:p>
            <a:pPr marL="0" indent="0" algn="l">
              <a:buNone/>
            </a:pPr>
            <a:r>
              <a:rPr lang="en-IN" sz="2000" dirty="0">
                <a:latin typeface="Times New Roman" panose="02020603050405020304" pitchFamily="18" charset="0"/>
                <a:cs typeface="Times New Roman" panose="02020603050405020304" pitchFamily="18" charset="0"/>
              </a:rPr>
              <a:t>Step 6:</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It then calls </a:t>
            </a:r>
            <a:r>
              <a:rPr lang="en-IN" sz="2000" b="0" i="0" u="none" strike="noStrike" baseline="0" dirty="0" err="1">
                <a:latin typeface="Times New Roman" panose="02020603050405020304" pitchFamily="18" charset="0"/>
                <a:cs typeface="Times New Roman" panose="02020603050405020304" pitchFamily="18" charset="0"/>
              </a:rPr>
              <a:t>exit_files</a:t>
            </a:r>
            <a:r>
              <a:rPr lang="en-IN" sz="2000" b="0" i="0" u="none" strike="noStrike" baseline="0" dirty="0">
                <a:latin typeface="Times New Roman" panose="02020603050405020304" pitchFamily="18" charset="0"/>
                <a:cs typeface="Times New Roman" panose="02020603050405020304" pitchFamily="18" charset="0"/>
              </a:rPr>
              <a:t>() and </a:t>
            </a:r>
            <a:r>
              <a:rPr lang="en-IN" sz="2000" b="0" i="0" u="none" strike="noStrike" baseline="0" dirty="0" err="1">
                <a:latin typeface="Times New Roman" panose="02020603050405020304" pitchFamily="18" charset="0"/>
                <a:cs typeface="Times New Roman" panose="02020603050405020304" pitchFamily="18" charset="0"/>
              </a:rPr>
              <a:t>exit_fs</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exit_namespace</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exit_sighand</a:t>
            </a:r>
            <a:r>
              <a:rPr lang="en-IN" sz="2000" b="0" i="0" u="none" strike="noStrike" baseline="0" dirty="0">
                <a:latin typeface="Times New Roman" panose="02020603050405020304" pitchFamily="18" charset="0"/>
                <a:cs typeface="Times New Roman" panose="02020603050405020304" pitchFamily="18" charset="0"/>
              </a:rPr>
              <a:t> to decrement the usage count of objects related to file descriptors and filesystem data, respectively. If either usage counts reach zero, the object is no longer in use by any process, and it is destroyed.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851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B6A9C-60B9-4D12-8EA5-8FCBBF98ECC2}"/>
              </a:ext>
            </a:extLst>
          </p:cNvPr>
          <p:cNvSpPr>
            <a:spLocks noGrp="1"/>
          </p:cNvSpPr>
          <p:nvPr>
            <p:ph idx="1"/>
          </p:nvPr>
        </p:nvSpPr>
        <p:spPr>
          <a:xfrm>
            <a:off x="838200" y="337625"/>
            <a:ext cx="10515600" cy="621792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Step 7:</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It sets the task’s exit code, stored in the </a:t>
            </a:r>
            <a:r>
              <a:rPr lang="en-IN" sz="2400" b="0" i="0" u="none" strike="noStrike" baseline="0" dirty="0" err="1">
                <a:latin typeface="Times New Roman" panose="02020603050405020304" pitchFamily="18" charset="0"/>
                <a:cs typeface="Times New Roman" panose="02020603050405020304" pitchFamily="18" charset="0"/>
              </a:rPr>
              <a:t>exit_code</a:t>
            </a:r>
            <a:r>
              <a:rPr lang="en-IN" sz="2400" b="0" i="0" u="none" strike="noStrike" baseline="0" dirty="0">
                <a:latin typeface="Times New Roman" panose="02020603050405020304" pitchFamily="18" charset="0"/>
                <a:cs typeface="Times New Roman" panose="02020603050405020304" pitchFamily="18" charset="0"/>
              </a:rPr>
              <a:t> member of the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to the code provided by exit() or whatever kernel mechanism forced the termination. The exit code is stored here for optional retrieval by the parent</a:t>
            </a:r>
          </a:p>
          <a:p>
            <a:pPr marL="0" indent="0" algn="l">
              <a:buNone/>
            </a:pPr>
            <a:r>
              <a:rPr lang="en-IN" sz="2400" dirty="0">
                <a:latin typeface="Times New Roman" panose="02020603050405020304" pitchFamily="18" charset="0"/>
                <a:cs typeface="Times New Roman" panose="02020603050405020304" pitchFamily="18" charset="0"/>
              </a:rPr>
              <a:t>Step 8:</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It calls </a:t>
            </a:r>
            <a:r>
              <a:rPr lang="en-IN" sz="2400" b="0" i="0" u="none" strike="noStrike" baseline="0" dirty="0" err="1">
                <a:latin typeface="Times New Roman" panose="02020603050405020304" pitchFamily="18" charset="0"/>
                <a:cs typeface="Times New Roman" panose="02020603050405020304" pitchFamily="18" charset="0"/>
              </a:rPr>
              <a:t>exit_notify</a:t>
            </a:r>
            <a:r>
              <a:rPr lang="en-IN" sz="2400" b="0" i="0" u="none" strike="noStrike" baseline="0" dirty="0">
                <a:latin typeface="Times New Roman" panose="02020603050405020304" pitchFamily="18" charset="0"/>
                <a:cs typeface="Times New Roman" panose="02020603050405020304" pitchFamily="18" charset="0"/>
              </a:rPr>
              <a:t>() to send signals to the task’s parent, reparents any of the task’s children to another thread in their thread group or the </a:t>
            </a:r>
            <a:r>
              <a:rPr lang="en-IN" sz="2400" b="0" i="0" u="none" strike="noStrike" baseline="0" dirty="0" err="1">
                <a:latin typeface="Times New Roman" panose="02020603050405020304" pitchFamily="18" charset="0"/>
                <a:cs typeface="Times New Roman" panose="02020603050405020304" pitchFamily="18" charset="0"/>
              </a:rPr>
              <a:t>init</a:t>
            </a:r>
            <a:r>
              <a:rPr lang="en-IN" sz="2400" b="0" i="0" u="none" strike="noStrike" baseline="0" dirty="0">
                <a:latin typeface="Times New Roman" panose="02020603050405020304" pitchFamily="18" charset="0"/>
                <a:cs typeface="Times New Roman" panose="02020603050405020304" pitchFamily="18" charset="0"/>
              </a:rPr>
              <a:t> process, and sets the task’s exit state, stored in </a:t>
            </a:r>
            <a:r>
              <a:rPr lang="en-IN" sz="2400" b="0" i="0" u="none" strike="noStrike" baseline="0" dirty="0" err="1">
                <a:latin typeface="Times New Roman" panose="02020603050405020304" pitchFamily="18" charset="0"/>
                <a:cs typeface="Times New Roman" panose="02020603050405020304" pitchFamily="18" charset="0"/>
              </a:rPr>
              <a:t>exit_state</a:t>
            </a:r>
            <a:r>
              <a:rPr lang="en-IN" sz="2400" b="0" i="0" u="none" strike="noStrike" baseline="0" dirty="0">
                <a:latin typeface="Times New Roman" panose="02020603050405020304" pitchFamily="18" charset="0"/>
                <a:cs typeface="Times New Roman" panose="02020603050405020304" pitchFamily="18" charset="0"/>
              </a:rPr>
              <a:t> in the </a:t>
            </a:r>
            <a:r>
              <a:rPr lang="en-IN" sz="2400" b="0" i="0" u="none" strike="noStrike" baseline="0" dirty="0" err="1">
                <a:latin typeface="Times New Roman" panose="02020603050405020304" pitchFamily="18" charset="0"/>
                <a:cs typeface="Times New Roman" panose="02020603050405020304" pitchFamily="18" charset="0"/>
              </a:rPr>
              <a:t>task_struct</a:t>
            </a:r>
            <a:r>
              <a:rPr lang="en-IN" sz="2400" b="0" i="0" u="none" strike="noStrike" baseline="0" dirty="0">
                <a:latin typeface="Times New Roman" panose="02020603050405020304" pitchFamily="18" charset="0"/>
                <a:cs typeface="Times New Roman" panose="02020603050405020304" pitchFamily="18" charset="0"/>
              </a:rPr>
              <a:t> structure, to EXIT_ZOMBIE</a:t>
            </a:r>
          </a:p>
          <a:p>
            <a:pPr marL="0" indent="0" algn="l">
              <a:buNone/>
            </a:pPr>
            <a:r>
              <a:rPr lang="en-IN" sz="2400" dirty="0">
                <a:latin typeface="Times New Roman" panose="02020603050405020304" pitchFamily="18" charset="0"/>
                <a:cs typeface="Times New Roman" panose="02020603050405020304" pitchFamily="18" charset="0"/>
              </a:rPr>
              <a:t>Step 9:</a:t>
            </a:r>
          </a:p>
          <a:p>
            <a:pPr marL="0" indent="0" algn="l">
              <a:buNone/>
            </a:pPr>
            <a:r>
              <a:rPr lang="en-IN" sz="2400" b="0" i="0" u="none" strike="noStrike" baseline="0" dirty="0" err="1">
                <a:latin typeface="Times New Roman" panose="02020603050405020304" pitchFamily="18" charset="0"/>
                <a:cs typeface="Times New Roman" panose="02020603050405020304" pitchFamily="18" charset="0"/>
              </a:rPr>
              <a:t>do_exit</a:t>
            </a:r>
            <a:r>
              <a:rPr lang="en-IN" sz="2400" b="0" i="0" u="none" strike="noStrike" baseline="0" dirty="0">
                <a:latin typeface="Times New Roman" panose="02020603050405020304" pitchFamily="18" charset="0"/>
                <a:cs typeface="Times New Roman" panose="02020603050405020304" pitchFamily="18" charset="0"/>
              </a:rPr>
              <a:t>() calls schedule() to switch to a new process. Because the process is now not schedulable, this is the last code the task will ever execute. </a:t>
            </a:r>
            <a:r>
              <a:rPr lang="en-IN" sz="2400" b="0" i="0" u="none" strike="noStrike" baseline="0" dirty="0" err="1">
                <a:latin typeface="Times New Roman" panose="02020603050405020304" pitchFamily="18" charset="0"/>
                <a:cs typeface="Times New Roman" panose="02020603050405020304" pitchFamily="18" charset="0"/>
              </a:rPr>
              <a:t>do_exit</a:t>
            </a:r>
            <a:r>
              <a:rPr lang="en-IN" sz="2400" b="0" i="0" u="none" strike="noStrike" baseline="0" dirty="0">
                <a:latin typeface="Times New Roman" panose="02020603050405020304" pitchFamily="18" charset="0"/>
                <a:cs typeface="Times New Roman" panose="02020603050405020304" pitchFamily="18" charset="0"/>
              </a:rPr>
              <a:t>() never returns.</a:t>
            </a:r>
          </a:p>
          <a:p>
            <a:pPr marL="0" indent="0" algn="l">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Process is in the EXIT_ZOMBIE exit state. The only memory it occupies is its kernel stack, the </a:t>
            </a:r>
            <a:r>
              <a:rPr lang="en-IN" sz="1800" b="0" i="0" u="none" strike="noStrike" baseline="0" dirty="0" err="1">
                <a:latin typeface="Times New Roman" panose="02020603050405020304" pitchFamily="18" charset="0"/>
                <a:cs typeface="Times New Roman" panose="02020603050405020304" pitchFamily="18" charset="0"/>
              </a:rPr>
              <a:t>thread_info</a:t>
            </a:r>
            <a:r>
              <a:rPr lang="en-IN" sz="1800" b="0" i="0" u="none" strike="noStrike" baseline="0" dirty="0">
                <a:latin typeface="Times New Roman" panose="02020603050405020304" pitchFamily="18" charset="0"/>
                <a:cs typeface="Times New Roman" panose="02020603050405020304" pitchFamily="18" charset="0"/>
              </a:rPr>
              <a:t> structure, and the </a:t>
            </a:r>
            <a:r>
              <a:rPr lang="en-IN" sz="1800" b="0" i="0" u="none" strike="noStrike" baseline="0" dirty="0" err="1">
                <a:latin typeface="Times New Roman" panose="02020603050405020304" pitchFamily="18" charset="0"/>
                <a:cs typeface="Times New Roman" panose="02020603050405020304" pitchFamily="18" charset="0"/>
              </a:rPr>
              <a:t>task_struct</a:t>
            </a:r>
            <a:r>
              <a:rPr lang="en-IN" sz="1800" b="0" i="0" u="none" strike="noStrike" baseline="0" dirty="0">
                <a:latin typeface="Times New Roman" panose="02020603050405020304" pitchFamily="18" charset="0"/>
                <a:cs typeface="Times New Roman" panose="02020603050405020304" pitchFamily="18" charset="0"/>
              </a:rPr>
              <a:t> structure. The task exists solely to provide information to its parent. After the parent retrieves the information, or notifies the kernel that it is uninterested, the remaining memory held by the process is freed and returned to the system for use.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842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F641-EF06-4799-8C80-1A930B9DD67B}"/>
              </a:ext>
            </a:extLst>
          </p:cNvPr>
          <p:cNvSpPr>
            <a:spLocks noGrp="1"/>
          </p:cNvSpPr>
          <p:nvPr>
            <p:ph type="title"/>
          </p:nvPr>
        </p:nvSpPr>
        <p:spPr>
          <a:xfrm>
            <a:off x="838200" y="365126"/>
            <a:ext cx="10515600" cy="507072"/>
          </a:xfrm>
        </p:spPr>
        <p:txBody>
          <a:bodyPr>
            <a:normAutofit/>
          </a:bodyPr>
          <a:lstStyle/>
          <a:p>
            <a:r>
              <a:rPr lang="en-IN" sz="2800" b="0" i="0" u="none" strike="noStrike" baseline="0" dirty="0">
                <a:latin typeface="FranklinGothic-Demi"/>
              </a:rPr>
              <a:t>Removing the Process Descriptor</a:t>
            </a:r>
            <a:endParaRPr lang="en-IN" sz="6000" dirty="0"/>
          </a:p>
        </p:txBody>
      </p:sp>
      <p:sp>
        <p:nvSpPr>
          <p:cNvPr id="3" name="Content Placeholder 2">
            <a:extLst>
              <a:ext uri="{FF2B5EF4-FFF2-40B4-BE49-F238E27FC236}">
                <a16:creationId xmlns:a16="http://schemas.microsoft.com/office/drawing/2014/main" id="{6EF1E587-0F4A-4850-84BA-92B2DDFD1259}"/>
              </a:ext>
            </a:extLst>
          </p:cNvPr>
          <p:cNvSpPr>
            <a:spLocks noGrp="1"/>
          </p:cNvSpPr>
          <p:nvPr>
            <p:ph idx="1"/>
          </p:nvPr>
        </p:nvSpPr>
        <p:spPr>
          <a:xfrm>
            <a:off x="838200" y="1223889"/>
            <a:ext cx="10515600" cy="5416062"/>
          </a:xfrm>
        </p:spPr>
        <p:txBody>
          <a:bodyPr>
            <a:normAutofit/>
          </a:bodyPr>
          <a:lstStyle/>
          <a:p>
            <a:pPr algn="l"/>
            <a:r>
              <a:rPr lang="en-IN" sz="2000" dirty="0">
                <a:latin typeface="Times New Roman" panose="02020603050405020304" pitchFamily="18" charset="0"/>
                <a:cs typeface="Times New Roman" panose="02020603050405020304" pitchFamily="18" charset="0"/>
              </a:rPr>
              <a:t>Process is in zombie state, </a:t>
            </a:r>
            <a:r>
              <a:rPr lang="en-IN" sz="2000" b="0" i="0" u="none" strike="noStrike" baseline="0" dirty="0">
                <a:latin typeface="Times New Roman" panose="02020603050405020304" pitchFamily="18" charset="0"/>
                <a:cs typeface="Times New Roman" panose="02020603050405020304" pitchFamily="18" charset="0"/>
              </a:rPr>
              <a:t>After the parent has obtained information on its terminated child, or signified to the kernel that it does not care, the child’s </a:t>
            </a:r>
            <a:r>
              <a:rPr lang="en-IN" sz="2000" b="0" i="0" u="none" strike="noStrike" baseline="0" dirty="0" err="1">
                <a:latin typeface="Times New Roman" panose="02020603050405020304" pitchFamily="18" charset="0"/>
                <a:cs typeface="Times New Roman" panose="02020603050405020304" pitchFamily="18" charset="0"/>
              </a:rPr>
              <a:t>task_struct</a:t>
            </a:r>
            <a:r>
              <a:rPr lang="en-IN" sz="2000" b="0" i="0" u="none" strike="noStrike" baseline="0" dirty="0">
                <a:latin typeface="Times New Roman" panose="02020603050405020304" pitchFamily="18" charset="0"/>
                <a:cs typeface="Times New Roman" panose="02020603050405020304" pitchFamily="18" charset="0"/>
              </a:rPr>
              <a:t> is deallocated.</a:t>
            </a:r>
          </a:p>
          <a:p>
            <a:pPr algn="l"/>
            <a:r>
              <a:rPr lang="en-IN" sz="2000" b="0" i="0" u="none" strike="noStrike" baseline="0" dirty="0">
                <a:latin typeface="Times New Roman" panose="02020603050405020304" pitchFamily="18" charset="0"/>
                <a:cs typeface="Times New Roman" panose="02020603050405020304" pitchFamily="18" charset="0"/>
              </a:rPr>
              <a:t>The wait() family of functions are implemented via a single (and complicated) system call, wait4().</a:t>
            </a:r>
          </a:p>
          <a:p>
            <a:pPr algn="l"/>
            <a:r>
              <a:rPr lang="en-IN" sz="2000" b="0" i="0" u="none" strike="noStrike" baseline="0" dirty="0">
                <a:latin typeface="Times New Roman" panose="02020603050405020304" pitchFamily="18" charset="0"/>
                <a:cs typeface="Times New Roman" panose="02020603050405020304" pitchFamily="18" charset="0"/>
              </a:rPr>
              <a:t>The standard </a:t>
            </a:r>
            <a:r>
              <a:rPr lang="en-IN" sz="2000" b="0" i="0" u="none" strike="noStrike" baseline="0" dirty="0" err="1">
                <a:latin typeface="Times New Roman" panose="02020603050405020304" pitchFamily="18" charset="0"/>
                <a:cs typeface="Times New Roman" panose="02020603050405020304" pitchFamily="18" charset="0"/>
              </a:rPr>
              <a:t>behavior</a:t>
            </a:r>
            <a:r>
              <a:rPr lang="en-IN" sz="2000" b="0" i="0" u="none" strike="noStrike" baseline="0" dirty="0">
                <a:latin typeface="Times New Roman" panose="02020603050405020304" pitchFamily="18" charset="0"/>
                <a:cs typeface="Times New Roman" panose="02020603050405020304" pitchFamily="18" charset="0"/>
              </a:rPr>
              <a:t> is to suspend execution of the calling task until one of its children exits, at which time the function returns with the PID of the exited child.</a:t>
            </a:r>
          </a:p>
          <a:p>
            <a:pPr marL="0" indent="0" algn="l">
              <a:buNone/>
            </a:pPr>
            <a:r>
              <a:rPr lang="en-IN" sz="2000" dirty="0" err="1">
                <a:latin typeface="Times New Roman" panose="02020603050405020304" pitchFamily="18" charset="0"/>
                <a:cs typeface="Times New Roman" panose="02020603050405020304" pitchFamily="18" charset="0"/>
              </a:rPr>
              <a:t>Release_task</a:t>
            </a:r>
            <a:r>
              <a:rPr lang="en-IN" sz="2000" dirty="0">
                <a:latin typeface="Times New Roman" panose="02020603050405020304" pitchFamily="18" charset="0"/>
                <a:cs typeface="Times New Roman" panose="02020603050405020304" pitchFamily="18" charset="0"/>
              </a:rPr>
              <a:t>()</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1. It calls __</a:t>
            </a:r>
            <a:r>
              <a:rPr lang="en-IN" sz="2000" b="0" i="0" u="none" strike="noStrike" baseline="0" dirty="0" err="1">
                <a:latin typeface="Times New Roman" panose="02020603050405020304" pitchFamily="18" charset="0"/>
                <a:cs typeface="Times New Roman" panose="02020603050405020304" pitchFamily="18" charset="0"/>
              </a:rPr>
              <a:t>exit_signal</a:t>
            </a:r>
            <a:r>
              <a:rPr lang="en-IN" sz="2000" b="0" i="0" u="none" strike="noStrike" baseline="0" dirty="0">
                <a:latin typeface="Times New Roman" panose="02020603050405020304" pitchFamily="18" charset="0"/>
                <a:cs typeface="Times New Roman" panose="02020603050405020304" pitchFamily="18" charset="0"/>
              </a:rPr>
              <a:t>(), which calls __</a:t>
            </a:r>
            <a:r>
              <a:rPr lang="en-IN" sz="2000" b="0" i="0" u="none" strike="noStrike" baseline="0" dirty="0" err="1">
                <a:latin typeface="Times New Roman" panose="02020603050405020304" pitchFamily="18" charset="0"/>
                <a:cs typeface="Times New Roman" panose="02020603050405020304" pitchFamily="18" charset="0"/>
              </a:rPr>
              <a:t>unhash_process</a:t>
            </a:r>
            <a:r>
              <a:rPr lang="en-IN" sz="2000" b="0" i="0" u="none" strike="noStrike" baseline="0" dirty="0">
                <a:latin typeface="Times New Roman" panose="02020603050405020304" pitchFamily="18" charset="0"/>
                <a:cs typeface="Times New Roman" panose="02020603050405020304" pitchFamily="18" charset="0"/>
              </a:rPr>
              <a:t>(), which in turns calls </a:t>
            </a:r>
            <a:r>
              <a:rPr lang="en-IN" sz="2000" b="0" i="0" u="none" strike="noStrike" baseline="0" dirty="0" err="1">
                <a:latin typeface="Times New Roman" panose="02020603050405020304" pitchFamily="18" charset="0"/>
                <a:cs typeface="Times New Roman" panose="02020603050405020304" pitchFamily="18" charset="0"/>
              </a:rPr>
              <a:t>detach_pid</a:t>
            </a:r>
            <a:r>
              <a:rPr lang="en-IN" sz="2000" b="0" i="0" u="none" strike="noStrike" baseline="0" dirty="0">
                <a:latin typeface="Times New Roman" panose="02020603050405020304" pitchFamily="18" charset="0"/>
                <a:cs typeface="Times New Roman" panose="02020603050405020304" pitchFamily="18" charset="0"/>
              </a:rPr>
              <a:t>() to remove the process from the </a:t>
            </a:r>
            <a:r>
              <a:rPr lang="en-IN" sz="2000" b="0" i="0" u="none" strike="noStrike" baseline="0" dirty="0" err="1">
                <a:latin typeface="Times New Roman" panose="02020603050405020304" pitchFamily="18" charset="0"/>
                <a:cs typeface="Times New Roman" panose="02020603050405020304" pitchFamily="18" charset="0"/>
              </a:rPr>
              <a:t>pidhash</a:t>
            </a:r>
            <a:r>
              <a:rPr lang="en-IN" sz="2000" b="0" i="0" u="none" strike="noStrike" baseline="0" dirty="0">
                <a:latin typeface="Times New Roman" panose="02020603050405020304" pitchFamily="18" charset="0"/>
                <a:cs typeface="Times New Roman" panose="02020603050405020304" pitchFamily="18" charset="0"/>
              </a:rPr>
              <a:t> and remove the process from the task list.</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2. __</a:t>
            </a:r>
            <a:r>
              <a:rPr lang="en-IN" sz="2000" b="0" i="0" u="none" strike="noStrike" baseline="0" dirty="0" err="1">
                <a:latin typeface="Times New Roman" panose="02020603050405020304" pitchFamily="18" charset="0"/>
                <a:cs typeface="Times New Roman" panose="02020603050405020304" pitchFamily="18" charset="0"/>
              </a:rPr>
              <a:t>exit_signal</a:t>
            </a:r>
            <a:r>
              <a:rPr lang="en-IN" sz="2000" b="0" i="0" u="none" strike="noStrike" baseline="0" dirty="0">
                <a:latin typeface="Times New Roman" panose="02020603050405020304" pitchFamily="18" charset="0"/>
                <a:cs typeface="Times New Roman" panose="02020603050405020304" pitchFamily="18" charset="0"/>
              </a:rPr>
              <a:t>() releases any remaining resources used by the now dead process and finalizes statistics and bookkeeping.</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3. If the task was the last member of a thread group, and the leader is a zombie, then </a:t>
            </a:r>
            <a:r>
              <a:rPr lang="en-IN" sz="2000" b="0" i="0" u="none" strike="noStrike" baseline="0" dirty="0" err="1">
                <a:latin typeface="Times New Roman" panose="02020603050405020304" pitchFamily="18" charset="0"/>
                <a:cs typeface="Times New Roman" panose="02020603050405020304" pitchFamily="18" charset="0"/>
              </a:rPr>
              <a:t>release_task</a:t>
            </a:r>
            <a:r>
              <a:rPr lang="en-IN" sz="2000" b="0" i="0" u="none" strike="noStrike" baseline="0" dirty="0">
                <a:latin typeface="Times New Roman" panose="02020603050405020304" pitchFamily="18" charset="0"/>
                <a:cs typeface="Times New Roman" panose="02020603050405020304" pitchFamily="18" charset="0"/>
              </a:rPr>
              <a:t>() notifies the zombie leader’s parent.</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4. </a:t>
            </a:r>
            <a:r>
              <a:rPr lang="en-IN" sz="2000" b="0" i="0" u="none" strike="noStrike" baseline="0" dirty="0" err="1">
                <a:latin typeface="Times New Roman" panose="02020603050405020304" pitchFamily="18" charset="0"/>
                <a:cs typeface="Times New Roman" panose="02020603050405020304" pitchFamily="18" charset="0"/>
              </a:rPr>
              <a:t>release_task</a:t>
            </a:r>
            <a:r>
              <a:rPr lang="en-IN" sz="2000" b="0" i="0" u="none" strike="noStrike" baseline="0" dirty="0">
                <a:latin typeface="Times New Roman" panose="02020603050405020304" pitchFamily="18" charset="0"/>
                <a:cs typeface="Times New Roman" panose="02020603050405020304" pitchFamily="18" charset="0"/>
              </a:rPr>
              <a:t>() calls </a:t>
            </a:r>
            <a:r>
              <a:rPr lang="en-IN" sz="2000" b="0" i="0" u="none" strike="noStrike" baseline="0" dirty="0" err="1">
                <a:latin typeface="Times New Roman" panose="02020603050405020304" pitchFamily="18" charset="0"/>
                <a:cs typeface="Times New Roman" panose="02020603050405020304" pitchFamily="18" charset="0"/>
              </a:rPr>
              <a:t>put_task_struct</a:t>
            </a:r>
            <a:r>
              <a:rPr lang="en-IN" sz="2000" b="0" i="0" u="none" strike="noStrike" baseline="0" dirty="0">
                <a:latin typeface="Times New Roman" panose="02020603050405020304" pitchFamily="18" charset="0"/>
                <a:cs typeface="Times New Roman" panose="02020603050405020304" pitchFamily="18" charset="0"/>
              </a:rPr>
              <a:t>() to free the pages containing the process’s kernel stack and </a:t>
            </a:r>
            <a:r>
              <a:rPr lang="en-IN" sz="2000" b="0" i="0" u="none" strike="noStrike" baseline="0" dirty="0" err="1">
                <a:latin typeface="Times New Roman" panose="02020603050405020304" pitchFamily="18" charset="0"/>
                <a:cs typeface="Times New Roman" panose="02020603050405020304" pitchFamily="18" charset="0"/>
              </a:rPr>
              <a:t>thread_info</a:t>
            </a:r>
            <a:r>
              <a:rPr lang="en-IN" sz="2000" b="0" i="0" u="none" strike="noStrike" baseline="0" dirty="0">
                <a:latin typeface="Times New Roman" panose="02020603050405020304" pitchFamily="18" charset="0"/>
                <a:cs typeface="Times New Roman" panose="02020603050405020304" pitchFamily="18" charset="0"/>
              </a:rPr>
              <a:t> structure and deallocate the slab cache containing the </a:t>
            </a:r>
            <a:r>
              <a:rPr lang="en-IN" sz="2000" b="0" i="0" u="none" strike="noStrike" baseline="0" dirty="0" err="1">
                <a:latin typeface="Times New Roman" panose="02020603050405020304" pitchFamily="18" charset="0"/>
                <a:cs typeface="Times New Roman" panose="02020603050405020304" pitchFamily="18" charset="0"/>
              </a:rPr>
              <a:t>task_struct</a:t>
            </a:r>
            <a:r>
              <a:rPr lang="en-IN" sz="2000" b="0" i="0" u="none" strike="noStrike" baseline="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71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CFE5-F6F0-48C9-866F-257E3CA0FF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6FD147-9A8F-4D59-9DEC-2A10DCA231B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B6104B7-423C-4381-A375-C52DB48251A1}"/>
              </a:ext>
            </a:extLst>
          </p:cNvPr>
          <p:cNvPicPr>
            <a:picLocks noChangeAspect="1"/>
          </p:cNvPicPr>
          <p:nvPr/>
        </p:nvPicPr>
        <p:blipFill>
          <a:blip r:embed="rId2"/>
          <a:stretch>
            <a:fillRect/>
          </a:stretch>
        </p:blipFill>
        <p:spPr>
          <a:xfrm>
            <a:off x="1805207" y="365125"/>
            <a:ext cx="8281328" cy="6040912"/>
          </a:xfrm>
          <a:prstGeom prst="rect">
            <a:avLst/>
          </a:prstGeom>
        </p:spPr>
      </p:pic>
    </p:spTree>
    <p:extLst>
      <p:ext uri="{BB962C8B-B14F-4D97-AF65-F5344CB8AC3E}">
        <p14:creationId xmlns:p14="http://schemas.microsoft.com/office/powerpoint/2010/main" val="213303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F6AC-B09E-4035-82A5-765DDB362E61}"/>
              </a:ext>
            </a:extLst>
          </p:cNvPr>
          <p:cNvSpPr>
            <a:spLocks noGrp="1"/>
          </p:cNvSpPr>
          <p:nvPr>
            <p:ph type="title"/>
          </p:nvPr>
        </p:nvSpPr>
        <p:spPr/>
        <p:txBody>
          <a:bodyPr>
            <a:normAutofit/>
          </a:bodyPr>
          <a:lstStyle/>
          <a:p>
            <a:r>
              <a:rPr lang="en-IN" dirty="0"/>
              <a:t>Threads</a:t>
            </a:r>
          </a:p>
        </p:txBody>
      </p:sp>
      <p:sp>
        <p:nvSpPr>
          <p:cNvPr id="3" name="Content Placeholder 2">
            <a:extLst>
              <a:ext uri="{FF2B5EF4-FFF2-40B4-BE49-F238E27FC236}">
                <a16:creationId xmlns:a16="http://schemas.microsoft.com/office/drawing/2014/main" id="{157F4BEF-C6AE-4670-9E31-54F2BED256FB}"/>
              </a:ext>
            </a:extLst>
          </p:cNvPr>
          <p:cNvSpPr>
            <a:spLocks noGrp="1"/>
          </p:cNvSpPr>
          <p:nvPr>
            <p:ph idx="1"/>
          </p:nvPr>
        </p:nvSpPr>
        <p:spPr>
          <a:xfrm>
            <a:off x="838200" y="1364974"/>
            <a:ext cx="10515600" cy="4811989"/>
          </a:xfrm>
        </p:spPr>
        <p:txBody>
          <a:bodyPr/>
          <a:lstStyle/>
          <a:p>
            <a:r>
              <a:rPr lang="en-IN" b="0" i="0" dirty="0">
                <a:solidFill>
                  <a:srgbClr val="333333"/>
                </a:solidFill>
                <a:effectLst/>
                <a:latin typeface="Helvetica Neue"/>
              </a:rPr>
              <a:t>Processes may also have multiple </a:t>
            </a:r>
            <a:r>
              <a:rPr lang="en-IN" b="0" i="1" dirty="0">
                <a:solidFill>
                  <a:srgbClr val="333333"/>
                </a:solidFill>
                <a:effectLst/>
                <a:latin typeface="Helvetica Neue"/>
              </a:rPr>
              <a:t>threads</a:t>
            </a:r>
            <a:r>
              <a:rPr lang="en-IN" b="0" i="0" dirty="0">
                <a:solidFill>
                  <a:srgbClr val="333333"/>
                </a:solidFill>
                <a:effectLst/>
                <a:latin typeface="Helvetica Neue"/>
              </a:rPr>
              <a:t>. </a:t>
            </a:r>
          </a:p>
          <a:p>
            <a:r>
              <a:rPr lang="en-IN" b="0" i="0" dirty="0">
                <a:solidFill>
                  <a:srgbClr val="333333"/>
                </a:solidFill>
                <a:effectLst/>
                <a:latin typeface="Helvetica Neue"/>
              </a:rPr>
              <a:t>Each thread has independent state, including program counter and stack, thus threads may be executed in parallel, but they all threads share same address space.</a:t>
            </a:r>
          </a:p>
          <a:p>
            <a:r>
              <a:rPr lang="en-IN" dirty="0">
                <a:solidFill>
                  <a:srgbClr val="333333"/>
                </a:solidFill>
                <a:latin typeface="Helvetica Neue"/>
              </a:rPr>
              <a:t>Each process and each thread has two stacks- kernel stack and user stack</a:t>
            </a:r>
            <a:endParaRPr lang="en-IN" b="0" i="0" dirty="0">
              <a:solidFill>
                <a:srgbClr val="333333"/>
              </a:solidFill>
              <a:effectLst/>
              <a:latin typeface="Helvetica Neue"/>
            </a:endParaRPr>
          </a:p>
          <a:p>
            <a:r>
              <a:rPr lang="en-IN" sz="2400" i="1" dirty="0">
                <a:solidFill>
                  <a:schemeClr val="accent1"/>
                </a:solidFill>
              </a:rPr>
              <a:t>Lets learn stacks and then come back</a:t>
            </a:r>
          </a:p>
        </p:txBody>
      </p:sp>
      <p:pic>
        <p:nvPicPr>
          <p:cNvPr id="2050" name="Picture 2" descr="Stack Cartoons and Comics - funny pictures from CartoonStock">
            <a:extLst>
              <a:ext uri="{FF2B5EF4-FFF2-40B4-BE49-F238E27FC236}">
                <a16:creationId xmlns:a16="http://schemas.microsoft.com/office/drawing/2014/main" id="{E03196D6-6E66-4F46-928F-6240C9212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913" y="4823791"/>
            <a:ext cx="7620000" cy="189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77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F307-A598-4DB5-AF4B-E029F8E9C7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56E5E5-D452-45B3-82FF-A6F1ABD8FA1D}"/>
              </a:ext>
            </a:extLst>
          </p:cNvPr>
          <p:cNvSpPr>
            <a:spLocks noGrp="1"/>
          </p:cNvSpPr>
          <p:nvPr>
            <p:ph idx="1"/>
          </p:nvPr>
        </p:nvSpPr>
        <p:spPr/>
        <p:txBody>
          <a:bodyPr/>
          <a:lstStyle/>
          <a:p>
            <a:pPr marL="0" indent="0">
              <a:buNone/>
            </a:pPr>
            <a:r>
              <a:rPr lang="en-IN" dirty="0"/>
              <a:t>Why two different stacks when can manage with same?</a:t>
            </a:r>
          </a:p>
        </p:txBody>
      </p:sp>
    </p:spTree>
    <p:extLst>
      <p:ext uri="{BB962C8B-B14F-4D97-AF65-F5344CB8AC3E}">
        <p14:creationId xmlns:p14="http://schemas.microsoft.com/office/powerpoint/2010/main" val="240836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C92D-850B-4ABA-B8C9-C05F8D68ACFE}"/>
              </a:ext>
            </a:extLst>
          </p:cNvPr>
          <p:cNvSpPr>
            <a:spLocks noGrp="1"/>
          </p:cNvSpPr>
          <p:nvPr>
            <p:ph type="title"/>
          </p:nvPr>
        </p:nvSpPr>
        <p:spPr/>
        <p:txBody>
          <a:bodyPr/>
          <a:lstStyle/>
          <a:p>
            <a:r>
              <a:rPr lang="en-IN" dirty="0"/>
              <a:t>Answer</a:t>
            </a:r>
          </a:p>
        </p:txBody>
      </p:sp>
      <p:sp>
        <p:nvSpPr>
          <p:cNvPr id="3" name="Content Placeholder 2">
            <a:extLst>
              <a:ext uri="{FF2B5EF4-FFF2-40B4-BE49-F238E27FC236}">
                <a16:creationId xmlns:a16="http://schemas.microsoft.com/office/drawing/2014/main" id="{6C520997-6DB4-40A7-ADE4-81F163C83FA8}"/>
              </a:ext>
            </a:extLst>
          </p:cNvPr>
          <p:cNvSpPr>
            <a:spLocks noGrp="1"/>
          </p:cNvSpPr>
          <p:nvPr>
            <p:ph idx="1"/>
          </p:nvPr>
        </p:nvSpPr>
        <p:spPr>
          <a:xfrm>
            <a:off x="824948" y="1825625"/>
            <a:ext cx="10515600" cy="4351338"/>
          </a:xfrm>
        </p:spPr>
        <p:txBody>
          <a:bodyPr/>
          <a:lstStyle/>
          <a:p>
            <a:r>
              <a:rPr lang="en-IN" dirty="0"/>
              <a:t>A user space stack pointer is under the control of the (untrusted application). A buggy or malicious application could set the stack pointer to a bogus value.</a:t>
            </a:r>
          </a:p>
          <a:p>
            <a:r>
              <a:rPr lang="en-IN" dirty="0" err="1"/>
              <a:t>Eg</a:t>
            </a:r>
            <a:r>
              <a:rPr lang="en-IN" dirty="0"/>
              <a:t>: A non existent address or an address inside the kernel</a:t>
            </a:r>
          </a:p>
        </p:txBody>
      </p:sp>
    </p:spTree>
    <p:extLst>
      <p:ext uri="{BB962C8B-B14F-4D97-AF65-F5344CB8AC3E}">
        <p14:creationId xmlns:p14="http://schemas.microsoft.com/office/powerpoint/2010/main" val="47465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4D2B41-1F4E-4E44-92B1-D1333F67ACCA}"/>
              </a:ext>
            </a:extLst>
          </p:cNvPr>
          <p:cNvSpPr>
            <a:spLocks noGrp="1"/>
          </p:cNvSpPr>
          <p:nvPr>
            <p:ph sz="half" idx="1"/>
          </p:nvPr>
        </p:nvSpPr>
        <p:spPr>
          <a:xfrm>
            <a:off x="344558" y="927652"/>
            <a:ext cx="3829878" cy="5249311"/>
          </a:xfrm>
        </p:spPr>
        <p:txBody>
          <a:bodyPr/>
          <a:lstStyle/>
          <a:p>
            <a:pPr marL="0" indent="0">
              <a:buNone/>
            </a:pPr>
            <a:r>
              <a:rPr lang="en-IN" dirty="0"/>
              <a:t>User space stack</a:t>
            </a:r>
          </a:p>
          <a:p>
            <a:r>
              <a:rPr lang="en-IN" dirty="0"/>
              <a:t>All processes and threads have stack allocated in user address space.</a:t>
            </a:r>
          </a:p>
          <a:p>
            <a:endParaRPr lang="en-IN" dirty="0"/>
          </a:p>
          <a:p>
            <a:pPr marL="0" indent="0">
              <a:buNone/>
            </a:pPr>
            <a:endParaRPr lang="en-IN" dirty="0"/>
          </a:p>
        </p:txBody>
      </p:sp>
      <p:sp>
        <p:nvSpPr>
          <p:cNvPr id="5" name="Content Placeholder 4">
            <a:extLst>
              <a:ext uri="{FF2B5EF4-FFF2-40B4-BE49-F238E27FC236}">
                <a16:creationId xmlns:a16="http://schemas.microsoft.com/office/drawing/2014/main" id="{2E2FD8EB-957F-474C-A9F1-A9EF28409F97}"/>
              </a:ext>
            </a:extLst>
          </p:cNvPr>
          <p:cNvSpPr>
            <a:spLocks noGrp="1"/>
          </p:cNvSpPr>
          <p:nvPr>
            <p:ph sz="half" idx="2"/>
          </p:nvPr>
        </p:nvSpPr>
        <p:spPr>
          <a:xfrm>
            <a:off x="6172200" y="755374"/>
            <a:ext cx="5181600" cy="5421589"/>
          </a:xfrm>
        </p:spPr>
        <p:txBody>
          <a:bodyPr/>
          <a:lstStyle/>
          <a:p>
            <a:pPr marL="0" indent="0">
              <a:buNone/>
            </a:pPr>
            <a:r>
              <a:rPr lang="en-IN" dirty="0"/>
              <a:t>Kernel stack</a:t>
            </a:r>
          </a:p>
          <a:p>
            <a:pPr marL="0" indent="0">
              <a:buNone/>
            </a:pPr>
            <a:endParaRPr lang="en-IN" dirty="0"/>
          </a:p>
          <a:p>
            <a:r>
              <a:rPr lang="en-IN" dirty="0"/>
              <a:t>All processes and their threads have their own kernel stack</a:t>
            </a:r>
          </a:p>
          <a:p>
            <a:r>
              <a:rPr lang="en-IN" dirty="0"/>
              <a:t>For </a:t>
            </a:r>
            <a:r>
              <a:rPr lang="en-IN" b="0" i="0" dirty="0">
                <a:solidFill>
                  <a:srgbClr val="232629"/>
                </a:solidFill>
                <a:effectLst/>
                <a:latin typeface="-apple-system"/>
              </a:rPr>
              <a:t>Separation of privileges and security. </a:t>
            </a:r>
          </a:p>
          <a:p>
            <a:r>
              <a:rPr lang="en-IN" b="0" i="0" dirty="0">
                <a:solidFill>
                  <a:srgbClr val="232629"/>
                </a:solidFill>
                <a:effectLst/>
                <a:latin typeface="-apple-system"/>
              </a:rPr>
              <a:t>Remember the only difference between processes and threads (to Linux) is the fact that multiple threads can share an address space (forming a process).</a:t>
            </a:r>
            <a:endParaRPr lang="en-IN" dirty="0"/>
          </a:p>
        </p:txBody>
      </p:sp>
      <p:pic>
        <p:nvPicPr>
          <p:cNvPr id="3076" name="Picture 4" descr="enter image description here">
            <a:extLst>
              <a:ext uri="{FF2B5EF4-FFF2-40B4-BE49-F238E27FC236}">
                <a16:creationId xmlns:a16="http://schemas.microsoft.com/office/drawing/2014/main" id="{FAE332B3-BE71-4F90-A7C9-50486368E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227" y="315912"/>
            <a:ext cx="1902424" cy="617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938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4368</TotalTime>
  <Words>3436</Words>
  <Application>Microsoft Office PowerPoint</Application>
  <PresentationFormat>Widescreen</PresentationFormat>
  <Paragraphs>287</Paragraphs>
  <Slides>42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-apple-system</vt:lpstr>
      <vt:lpstr>Arial</vt:lpstr>
      <vt:lpstr>Bembo</vt:lpstr>
      <vt:lpstr>Bembo-Italic</vt:lpstr>
      <vt:lpstr>Calibri</vt:lpstr>
      <vt:lpstr>Calibri Light</vt:lpstr>
      <vt:lpstr>Courier</vt:lpstr>
      <vt:lpstr>FranklinGothic-Demi</vt:lpstr>
      <vt:lpstr>Helvetica Neue</vt:lpstr>
      <vt:lpstr>Liberation Mono</vt:lpstr>
      <vt:lpstr>Roboto</vt:lpstr>
      <vt:lpstr>Times New Roman</vt:lpstr>
      <vt:lpstr>Office Theme</vt:lpstr>
      <vt:lpstr>Process Management</vt:lpstr>
      <vt:lpstr>Process - A process is a program (object code stored on some media) in the midst of execution.</vt:lpstr>
      <vt:lpstr>Process Control Block(PCB) or Task Record or task_struct</vt:lpstr>
      <vt:lpstr>task_struct</vt:lpstr>
      <vt:lpstr>PowerPoint Presentation</vt:lpstr>
      <vt:lpstr>Threads</vt:lpstr>
      <vt:lpstr>PowerPoint Presentation</vt:lpstr>
      <vt:lpstr>Answer</vt:lpstr>
      <vt:lpstr>PowerPoint Presentation</vt:lpstr>
      <vt:lpstr>PowerPoint Presentation</vt:lpstr>
      <vt:lpstr>Thread_info</vt:lpstr>
      <vt:lpstr>PowerPoint Presentation</vt:lpstr>
      <vt:lpstr>PowerPoint Presentation</vt:lpstr>
      <vt:lpstr>Storing the process descriptor</vt:lpstr>
      <vt:lpstr>Assignment Slide</vt:lpstr>
      <vt:lpstr>Process State</vt:lpstr>
      <vt:lpstr>PowerPoint Presentation</vt:lpstr>
      <vt:lpstr>Task Uninterruptible</vt:lpstr>
      <vt:lpstr>PowerPoint Presentation</vt:lpstr>
      <vt:lpstr>Print process children</vt:lpstr>
      <vt:lpstr>Process Creation</vt:lpstr>
      <vt:lpstr>Process Creation – fork()   fork calls-&gt; clone -&gt; do_fork (kernel/fork.c) Copy_process</vt:lpstr>
      <vt:lpstr>PowerPoint Presentation</vt:lpstr>
      <vt:lpstr>PowerPoint Presentation</vt:lpstr>
      <vt:lpstr>PowerPoint Presentation</vt:lpstr>
      <vt:lpstr>PowerPoint Presentation</vt:lpstr>
      <vt:lpstr>COW</vt:lpstr>
      <vt:lpstr>vfork</vt:lpstr>
      <vt:lpstr>PowerPoint Presentation</vt:lpstr>
      <vt:lpstr>Shared PID (Shared Address space)</vt:lpstr>
      <vt:lpstr>PowerPoint Presentation</vt:lpstr>
      <vt:lpstr>Linux Implementation of threads</vt:lpstr>
      <vt:lpstr>PowerPoint Presentation</vt:lpstr>
      <vt:lpstr>PID in threads</vt:lpstr>
      <vt:lpstr>Kernel Threads</vt:lpstr>
      <vt:lpstr>syntax</vt:lpstr>
      <vt:lpstr>PowerPoint Presentation</vt:lpstr>
      <vt:lpstr>To stop the thread</vt:lpstr>
      <vt:lpstr>Process Termination</vt:lpstr>
      <vt:lpstr>PowerPoint Presentation</vt:lpstr>
      <vt:lpstr>PowerPoint Presentation</vt:lpstr>
      <vt:lpstr>Removing the Process Descriptor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n</dc:creator>
  <cp:lastModifiedBy>Deepa n</cp:lastModifiedBy>
  <cp:revision>67</cp:revision>
  <dcterms:created xsi:type="dcterms:W3CDTF">2021-10-07T04:38:47Z</dcterms:created>
  <dcterms:modified xsi:type="dcterms:W3CDTF">2023-11-23T08:54:18Z</dcterms:modified>
</cp:coreProperties>
</file>