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9" r:id="rId6"/>
    <p:sldId id="260" r:id="rId7"/>
    <p:sldId id="263" r:id="rId8"/>
    <p:sldId id="289" r:id="rId9"/>
    <p:sldId id="266" r:id="rId10"/>
    <p:sldId id="267" r:id="rId11"/>
    <p:sldId id="264" r:id="rId12"/>
    <p:sldId id="290" r:id="rId13"/>
    <p:sldId id="291" r:id="rId14"/>
    <p:sldId id="265" r:id="rId15"/>
    <p:sldId id="292" r:id="rId16"/>
    <p:sldId id="293" r:id="rId17"/>
    <p:sldId id="294" r:id="rId18"/>
    <p:sldId id="268" r:id="rId19"/>
    <p:sldId id="269" r:id="rId20"/>
    <p:sldId id="270" r:id="rId21"/>
    <p:sldId id="271" r:id="rId22"/>
    <p:sldId id="272" r:id="rId23"/>
    <p:sldId id="276" r:id="rId24"/>
    <p:sldId id="273" r:id="rId25"/>
    <p:sldId id="278" r:id="rId26"/>
    <p:sldId id="295" r:id="rId27"/>
    <p:sldId id="274" r:id="rId28"/>
    <p:sldId id="275" r:id="rId29"/>
    <p:sldId id="277" r:id="rId30"/>
    <p:sldId id="279" r:id="rId31"/>
    <p:sldId id="280" r:id="rId32"/>
    <p:sldId id="281" r:id="rId33"/>
    <p:sldId id="282" r:id="rId34"/>
    <p:sldId id="285" r:id="rId35"/>
    <p:sldId id="284" r:id="rId36"/>
    <p:sldId id="286" r:id="rId37"/>
    <p:sldId id="287" r:id="rId38"/>
    <p:sldId id="2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5135-D226-41DB-9326-1844A4D656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50A93B-A6B5-4590-9AC6-9B2ADA4A4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7317C0-184C-4E9F-893E-9D56C6B404CD}"/>
              </a:ext>
            </a:extLst>
          </p:cNvPr>
          <p:cNvSpPr>
            <a:spLocks noGrp="1"/>
          </p:cNvSpPr>
          <p:nvPr>
            <p:ph type="dt" sz="half" idx="10"/>
          </p:nvPr>
        </p:nvSpPr>
        <p:spPr/>
        <p:txBody>
          <a:bodyPr/>
          <a:lstStyle/>
          <a:p>
            <a:fld id="{B11ECE26-174A-4997-88D9-9D4F972D48A6}" type="datetimeFigureOut">
              <a:rPr lang="en-IN" smtClean="0"/>
              <a:t>05-12-2023</a:t>
            </a:fld>
            <a:endParaRPr lang="en-IN"/>
          </a:p>
        </p:txBody>
      </p:sp>
      <p:sp>
        <p:nvSpPr>
          <p:cNvPr id="5" name="Footer Placeholder 4">
            <a:extLst>
              <a:ext uri="{FF2B5EF4-FFF2-40B4-BE49-F238E27FC236}">
                <a16:creationId xmlns:a16="http://schemas.microsoft.com/office/drawing/2014/main" id="{77D582C3-3A66-4090-96E4-679150392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E4DCB2-85EA-4BE2-A86A-FA56339C6157}"/>
              </a:ext>
            </a:extLst>
          </p:cNvPr>
          <p:cNvSpPr>
            <a:spLocks noGrp="1"/>
          </p:cNvSpPr>
          <p:nvPr>
            <p:ph type="sldNum" sz="quarter" idx="12"/>
          </p:nvPr>
        </p:nvSpPr>
        <p:spPr/>
        <p:txBody>
          <a:bodyPr/>
          <a:lstStyle/>
          <a:p>
            <a:fld id="{FF34F0E1-88DE-431F-BB5C-698120CC2A33}" type="slidenum">
              <a:rPr lang="en-IN" smtClean="0"/>
              <a:t>‹#›</a:t>
            </a:fld>
            <a:endParaRPr lang="en-IN"/>
          </a:p>
        </p:txBody>
      </p:sp>
    </p:spTree>
    <p:extLst>
      <p:ext uri="{BB962C8B-B14F-4D97-AF65-F5344CB8AC3E}">
        <p14:creationId xmlns:p14="http://schemas.microsoft.com/office/powerpoint/2010/main" val="261098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0FD0-9611-4059-81A3-292E50D5D4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945BD0-F432-4B2A-9133-F7E9F55AD6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469D1-6B6E-4945-9AC2-3915E3415824}"/>
              </a:ext>
            </a:extLst>
          </p:cNvPr>
          <p:cNvSpPr>
            <a:spLocks noGrp="1"/>
          </p:cNvSpPr>
          <p:nvPr>
            <p:ph type="dt" sz="half" idx="10"/>
          </p:nvPr>
        </p:nvSpPr>
        <p:spPr/>
        <p:txBody>
          <a:bodyPr/>
          <a:lstStyle/>
          <a:p>
            <a:fld id="{B11ECE26-174A-4997-88D9-9D4F972D48A6}" type="datetimeFigureOut">
              <a:rPr lang="en-IN" smtClean="0"/>
              <a:t>05-12-2023</a:t>
            </a:fld>
            <a:endParaRPr lang="en-IN"/>
          </a:p>
        </p:txBody>
      </p:sp>
      <p:sp>
        <p:nvSpPr>
          <p:cNvPr id="5" name="Footer Placeholder 4">
            <a:extLst>
              <a:ext uri="{FF2B5EF4-FFF2-40B4-BE49-F238E27FC236}">
                <a16:creationId xmlns:a16="http://schemas.microsoft.com/office/drawing/2014/main" id="{52D35C1C-B1D0-4655-9371-237F8D263B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A0011B-36D8-4648-A7DB-3E9ECD8F2C0E}"/>
              </a:ext>
            </a:extLst>
          </p:cNvPr>
          <p:cNvSpPr>
            <a:spLocks noGrp="1"/>
          </p:cNvSpPr>
          <p:nvPr>
            <p:ph type="sldNum" sz="quarter" idx="12"/>
          </p:nvPr>
        </p:nvSpPr>
        <p:spPr/>
        <p:txBody>
          <a:bodyPr/>
          <a:lstStyle/>
          <a:p>
            <a:fld id="{FF34F0E1-88DE-431F-BB5C-698120CC2A33}" type="slidenum">
              <a:rPr lang="en-IN" smtClean="0"/>
              <a:t>‹#›</a:t>
            </a:fld>
            <a:endParaRPr lang="en-IN"/>
          </a:p>
        </p:txBody>
      </p:sp>
    </p:spTree>
    <p:extLst>
      <p:ext uri="{BB962C8B-B14F-4D97-AF65-F5344CB8AC3E}">
        <p14:creationId xmlns:p14="http://schemas.microsoft.com/office/powerpoint/2010/main" val="291539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8DD4E-ACAB-4208-879F-2EE8F927DB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D7D561-DA52-47FA-8CE8-BE5A0B20A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35549A-98C0-47EA-B8E4-C63B7B5084C4}"/>
              </a:ext>
            </a:extLst>
          </p:cNvPr>
          <p:cNvSpPr>
            <a:spLocks noGrp="1"/>
          </p:cNvSpPr>
          <p:nvPr>
            <p:ph type="dt" sz="half" idx="10"/>
          </p:nvPr>
        </p:nvSpPr>
        <p:spPr/>
        <p:txBody>
          <a:bodyPr/>
          <a:lstStyle/>
          <a:p>
            <a:fld id="{B11ECE26-174A-4997-88D9-9D4F972D48A6}" type="datetimeFigureOut">
              <a:rPr lang="en-IN" smtClean="0"/>
              <a:t>05-12-2023</a:t>
            </a:fld>
            <a:endParaRPr lang="en-IN"/>
          </a:p>
        </p:txBody>
      </p:sp>
      <p:sp>
        <p:nvSpPr>
          <p:cNvPr id="5" name="Footer Placeholder 4">
            <a:extLst>
              <a:ext uri="{FF2B5EF4-FFF2-40B4-BE49-F238E27FC236}">
                <a16:creationId xmlns:a16="http://schemas.microsoft.com/office/drawing/2014/main" id="{1BC3C529-E8EB-4B2D-AD31-79E3F79567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EE16D-5A33-42CE-99B5-363139A4F7F2}"/>
              </a:ext>
            </a:extLst>
          </p:cNvPr>
          <p:cNvSpPr>
            <a:spLocks noGrp="1"/>
          </p:cNvSpPr>
          <p:nvPr>
            <p:ph type="sldNum" sz="quarter" idx="12"/>
          </p:nvPr>
        </p:nvSpPr>
        <p:spPr/>
        <p:txBody>
          <a:bodyPr/>
          <a:lstStyle/>
          <a:p>
            <a:fld id="{FF34F0E1-88DE-431F-BB5C-698120CC2A33}" type="slidenum">
              <a:rPr lang="en-IN" smtClean="0"/>
              <a:t>‹#›</a:t>
            </a:fld>
            <a:endParaRPr lang="en-IN"/>
          </a:p>
        </p:txBody>
      </p:sp>
    </p:spTree>
    <p:extLst>
      <p:ext uri="{BB962C8B-B14F-4D97-AF65-F5344CB8AC3E}">
        <p14:creationId xmlns:p14="http://schemas.microsoft.com/office/powerpoint/2010/main" val="163902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650D-50C9-4C19-8DDF-6494E5E229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42BC92-4858-40FA-B1DC-07A07737B3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DB8B8-22FD-42DE-B7AF-1BB281F6316A}"/>
              </a:ext>
            </a:extLst>
          </p:cNvPr>
          <p:cNvSpPr>
            <a:spLocks noGrp="1"/>
          </p:cNvSpPr>
          <p:nvPr>
            <p:ph type="dt" sz="half" idx="10"/>
          </p:nvPr>
        </p:nvSpPr>
        <p:spPr/>
        <p:txBody>
          <a:bodyPr/>
          <a:lstStyle/>
          <a:p>
            <a:fld id="{B11ECE26-174A-4997-88D9-9D4F972D48A6}" type="datetimeFigureOut">
              <a:rPr lang="en-IN" smtClean="0"/>
              <a:t>05-12-2023</a:t>
            </a:fld>
            <a:endParaRPr lang="en-IN"/>
          </a:p>
        </p:txBody>
      </p:sp>
      <p:sp>
        <p:nvSpPr>
          <p:cNvPr id="5" name="Footer Placeholder 4">
            <a:extLst>
              <a:ext uri="{FF2B5EF4-FFF2-40B4-BE49-F238E27FC236}">
                <a16:creationId xmlns:a16="http://schemas.microsoft.com/office/drawing/2014/main" id="{3941EA51-2446-4FEE-9CD7-EBC12829EF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D01D75-8A34-4AA8-AF43-49E269B7843A}"/>
              </a:ext>
            </a:extLst>
          </p:cNvPr>
          <p:cNvSpPr>
            <a:spLocks noGrp="1"/>
          </p:cNvSpPr>
          <p:nvPr>
            <p:ph type="sldNum" sz="quarter" idx="12"/>
          </p:nvPr>
        </p:nvSpPr>
        <p:spPr/>
        <p:txBody>
          <a:bodyPr/>
          <a:lstStyle/>
          <a:p>
            <a:fld id="{FF34F0E1-88DE-431F-BB5C-698120CC2A33}" type="slidenum">
              <a:rPr lang="en-IN" smtClean="0"/>
              <a:t>‹#›</a:t>
            </a:fld>
            <a:endParaRPr lang="en-IN"/>
          </a:p>
        </p:txBody>
      </p:sp>
    </p:spTree>
    <p:extLst>
      <p:ext uri="{BB962C8B-B14F-4D97-AF65-F5344CB8AC3E}">
        <p14:creationId xmlns:p14="http://schemas.microsoft.com/office/powerpoint/2010/main" val="291970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18A9-37CB-4B32-8992-21C060321E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A22ED7-044B-492F-A1B9-9A8FC222A3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0FFD39-25EE-4E25-9C3B-39DD2740456B}"/>
              </a:ext>
            </a:extLst>
          </p:cNvPr>
          <p:cNvSpPr>
            <a:spLocks noGrp="1"/>
          </p:cNvSpPr>
          <p:nvPr>
            <p:ph type="dt" sz="half" idx="10"/>
          </p:nvPr>
        </p:nvSpPr>
        <p:spPr/>
        <p:txBody>
          <a:bodyPr/>
          <a:lstStyle/>
          <a:p>
            <a:fld id="{B11ECE26-174A-4997-88D9-9D4F972D48A6}" type="datetimeFigureOut">
              <a:rPr lang="en-IN" smtClean="0"/>
              <a:t>05-12-2023</a:t>
            </a:fld>
            <a:endParaRPr lang="en-IN"/>
          </a:p>
        </p:txBody>
      </p:sp>
      <p:sp>
        <p:nvSpPr>
          <p:cNvPr id="5" name="Footer Placeholder 4">
            <a:extLst>
              <a:ext uri="{FF2B5EF4-FFF2-40B4-BE49-F238E27FC236}">
                <a16:creationId xmlns:a16="http://schemas.microsoft.com/office/drawing/2014/main" id="{9DEDF939-DBB1-464D-A562-FD9F82EA8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9CD0C-E769-4623-BA27-26FCEACC064D}"/>
              </a:ext>
            </a:extLst>
          </p:cNvPr>
          <p:cNvSpPr>
            <a:spLocks noGrp="1"/>
          </p:cNvSpPr>
          <p:nvPr>
            <p:ph type="sldNum" sz="quarter" idx="12"/>
          </p:nvPr>
        </p:nvSpPr>
        <p:spPr/>
        <p:txBody>
          <a:bodyPr/>
          <a:lstStyle/>
          <a:p>
            <a:fld id="{FF34F0E1-88DE-431F-BB5C-698120CC2A33}" type="slidenum">
              <a:rPr lang="en-IN" smtClean="0"/>
              <a:t>‹#›</a:t>
            </a:fld>
            <a:endParaRPr lang="en-IN"/>
          </a:p>
        </p:txBody>
      </p:sp>
    </p:spTree>
    <p:extLst>
      <p:ext uri="{BB962C8B-B14F-4D97-AF65-F5344CB8AC3E}">
        <p14:creationId xmlns:p14="http://schemas.microsoft.com/office/powerpoint/2010/main" val="63949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1FE9-B24C-4380-A54C-35FFB43F41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DA0C90-1CC7-4C15-9358-CA2BA9EA46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867D1A-D53C-41DF-8E45-87FD7FA4E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13F17D-5C4D-4002-A878-3A0FE9A0D3D5}"/>
              </a:ext>
            </a:extLst>
          </p:cNvPr>
          <p:cNvSpPr>
            <a:spLocks noGrp="1"/>
          </p:cNvSpPr>
          <p:nvPr>
            <p:ph type="dt" sz="half" idx="10"/>
          </p:nvPr>
        </p:nvSpPr>
        <p:spPr/>
        <p:txBody>
          <a:bodyPr/>
          <a:lstStyle/>
          <a:p>
            <a:fld id="{B11ECE26-174A-4997-88D9-9D4F972D48A6}" type="datetimeFigureOut">
              <a:rPr lang="en-IN" smtClean="0"/>
              <a:t>05-12-2023</a:t>
            </a:fld>
            <a:endParaRPr lang="en-IN"/>
          </a:p>
        </p:txBody>
      </p:sp>
      <p:sp>
        <p:nvSpPr>
          <p:cNvPr id="6" name="Footer Placeholder 5">
            <a:extLst>
              <a:ext uri="{FF2B5EF4-FFF2-40B4-BE49-F238E27FC236}">
                <a16:creationId xmlns:a16="http://schemas.microsoft.com/office/drawing/2014/main" id="{7B015AA6-9EE4-4796-9E9F-DE163AF0BF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1A16EA-5DC3-4D50-BB03-810BAD93F010}"/>
              </a:ext>
            </a:extLst>
          </p:cNvPr>
          <p:cNvSpPr>
            <a:spLocks noGrp="1"/>
          </p:cNvSpPr>
          <p:nvPr>
            <p:ph type="sldNum" sz="quarter" idx="12"/>
          </p:nvPr>
        </p:nvSpPr>
        <p:spPr/>
        <p:txBody>
          <a:bodyPr/>
          <a:lstStyle/>
          <a:p>
            <a:fld id="{FF34F0E1-88DE-431F-BB5C-698120CC2A33}" type="slidenum">
              <a:rPr lang="en-IN" smtClean="0"/>
              <a:t>‹#›</a:t>
            </a:fld>
            <a:endParaRPr lang="en-IN"/>
          </a:p>
        </p:txBody>
      </p:sp>
    </p:spTree>
    <p:extLst>
      <p:ext uri="{BB962C8B-B14F-4D97-AF65-F5344CB8AC3E}">
        <p14:creationId xmlns:p14="http://schemas.microsoft.com/office/powerpoint/2010/main" val="102772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C8D5-E580-48F5-9339-95FD44E0E8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6928BB-7391-498D-9EC1-B420110E9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E48D10-074E-4248-AAFF-6B810BE7E6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83C392-33A2-45E8-BAA2-D28864303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4AAE57-3BD3-4D71-A0BD-82DA98A515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3F3FDC-DAB6-4200-BE12-85742F4F74FB}"/>
              </a:ext>
            </a:extLst>
          </p:cNvPr>
          <p:cNvSpPr>
            <a:spLocks noGrp="1"/>
          </p:cNvSpPr>
          <p:nvPr>
            <p:ph type="dt" sz="half" idx="10"/>
          </p:nvPr>
        </p:nvSpPr>
        <p:spPr/>
        <p:txBody>
          <a:bodyPr/>
          <a:lstStyle/>
          <a:p>
            <a:fld id="{B11ECE26-174A-4997-88D9-9D4F972D48A6}" type="datetimeFigureOut">
              <a:rPr lang="en-IN" smtClean="0"/>
              <a:t>05-12-2023</a:t>
            </a:fld>
            <a:endParaRPr lang="en-IN"/>
          </a:p>
        </p:txBody>
      </p:sp>
      <p:sp>
        <p:nvSpPr>
          <p:cNvPr id="8" name="Footer Placeholder 7">
            <a:extLst>
              <a:ext uri="{FF2B5EF4-FFF2-40B4-BE49-F238E27FC236}">
                <a16:creationId xmlns:a16="http://schemas.microsoft.com/office/drawing/2014/main" id="{1E902564-B673-4E8F-8C27-74BA02A65D0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D1636F-4021-44F3-9722-C81729A24D27}"/>
              </a:ext>
            </a:extLst>
          </p:cNvPr>
          <p:cNvSpPr>
            <a:spLocks noGrp="1"/>
          </p:cNvSpPr>
          <p:nvPr>
            <p:ph type="sldNum" sz="quarter" idx="12"/>
          </p:nvPr>
        </p:nvSpPr>
        <p:spPr/>
        <p:txBody>
          <a:bodyPr/>
          <a:lstStyle/>
          <a:p>
            <a:fld id="{FF34F0E1-88DE-431F-BB5C-698120CC2A33}" type="slidenum">
              <a:rPr lang="en-IN" smtClean="0"/>
              <a:t>‹#›</a:t>
            </a:fld>
            <a:endParaRPr lang="en-IN"/>
          </a:p>
        </p:txBody>
      </p:sp>
    </p:spTree>
    <p:extLst>
      <p:ext uri="{BB962C8B-B14F-4D97-AF65-F5344CB8AC3E}">
        <p14:creationId xmlns:p14="http://schemas.microsoft.com/office/powerpoint/2010/main" val="1098117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5137-BE20-4036-B210-B2414E6A82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13DFD8-7AEC-4541-A457-8A0BB425B375}"/>
              </a:ext>
            </a:extLst>
          </p:cNvPr>
          <p:cNvSpPr>
            <a:spLocks noGrp="1"/>
          </p:cNvSpPr>
          <p:nvPr>
            <p:ph type="dt" sz="half" idx="10"/>
          </p:nvPr>
        </p:nvSpPr>
        <p:spPr/>
        <p:txBody>
          <a:bodyPr/>
          <a:lstStyle/>
          <a:p>
            <a:fld id="{B11ECE26-174A-4997-88D9-9D4F972D48A6}" type="datetimeFigureOut">
              <a:rPr lang="en-IN" smtClean="0"/>
              <a:t>05-12-2023</a:t>
            </a:fld>
            <a:endParaRPr lang="en-IN"/>
          </a:p>
        </p:txBody>
      </p:sp>
      <p:sp>
        <p:nvSpPr>
          <p:cNvPr id="4" name="Footer Placeholder 3">
            <a:extLst>
              <a:ext uri="{FF2B5EF4-FFF2-40B4-BE49-F238E27FC236}">
                <a16:creationId xmlns:a16="http://schemas.microsoft.com/office/drawing/2014/main" id="{54A03DC2-5636-4BA4-9EBC-31CF04238E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3FA927-983D-407C-8199-BD07FCB1B2AA}"/>
              </a:ext>
            </a:extLst>
          </p:cNvPr>
          <p:cNvSpPr>
            <a:spLocks noGrp="1"/>
          </p:cNvSpPr>
          <p:nvPr>
            <p:ph type="sldNum" sz="quarter" idx="12"/>
          </p:nvPr>
        </p:nvSpPr>
        <p:spPr/>
        <p:txBody>
          <a:bodyPr/>
          <a:lstStyle/>
          <a:p>
            <a:fld id="{FF34F0E1-88DE-431F-BB5C-698120CC2A33}" type="slidenum">
              <a:rPr lang="en-IN" smtClean="0"/>
              <a:t>‹#›</a:t>
            </a:fld>
            <a:endParaRPr lang="en-IN"/>
          </a:p>
        </p:txBody>
      </p:sp>
    </p:spTree>
    <p:extLst>
      <p:ext uri="{BB962C8B-B14F-4D97-AF65-F5344CB8AC3E}">
        <p14:creationId xmlns:p14="http://schemas.microsoft.com/office/powerpoint/2010/main" val="1559725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BBF61-EF3B-4C51-B3D7-9AC67FEEB107}"/>
              </a:ext>
            </a:extLst>
          </p:cNvPr>
          <p:cNvSpPr>
            <a:spLocks noGrp="1"/>
          </p:cNvSpPr>
          <p:nvPr>
            <p:ph type="dt" sz="half" idx="10"/>
          </p:nvPr>
        </p:nvSpPr>
        <p:spPr/>
        <p:txBody>
          <a:bodyPr/>
          <a:lstStyle/>
          <a:p>
            <a:fld id="{B11ECE26-174A-4997-88D9-9D4F972D48A6}" type="datetimeFigureOut">
              <a:rPr lang="en-IN" smtClean="0"/>
              <a:t>05-12-2023</a:t>
            </a:fld>
            <a:endParaRPr lang="en-IN"/>
          </a:p>
        </p:txBody>
      </p:sp>
      <p:sp>
        <p:nvSpPr>
          <p:cNvPr id="3" name="Footer Placeholder 2">
            <a:extLst>
              <a:ext uri="{FF2B5EF4-FFF2-40B4-BE49-F238E27FC236}">
                <a16:creationId xmlns:a16="http://schemas.microsoft.com/office/drawing/2014/main" id="{B3E38052-F260-4E6C-B86B-FD7917B814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DCACF2-EC61-49A5-AAE2-E8BC5B41B927}"/>
              </a:ext>
            </a:extLst>
          </p:cNvPr>
          <p:cNvSpPr>
            <a:spLocks noGrp="1"/>
          </p:cNvSpPr>
          <p:nvPr>
            <p:ph type="sldNum" sz="quarter" idx="12"/>
          </p:nvPr>
        </p:nvSpPr>
        <p:spPr/>
        <p:txBody>
          <a:bodyPr/>
          <a:lstStyle/>
          <a:p>
            <a:fld id="{FF34F0E1-88DE-431F-BB5C-698120CC2A33}" type="slidenum">
              <a:rPr lang="en-IN" smtClean="0"/>
              <a:t>‹#›</a:t>
            </a:fld>
            <a:endParaRPr lang="en-IN"/>
          </a:p>
        </p:txBody>
      </p:sp>
    </p:spTree>
    <p:extLst>
      <p:ext uri="{BB962C8B-B14F-4D97-AF65-F5344CB8AC3E}">
        <p14:creationId xmlns:p14="http://schemas.microsoft.com/office/powerpoint/2010/main" val="176666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194D-0B78-41FA-AD89-07DE38CFC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905001-C6EC-4359-B511-25AE96BE3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C7CDAB-4830-4F99-99EF-5CE4AF8C0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090C17-5B86-4E5D-8D55-5AB77A9CCD86}"/>
              </a:ext>
            </a:extLst>
          </p:cNvPr>
          <p:cNvSpPr>
            <a:spLocks noGrp="1"/>
          </p:cNvSpPr>
          <p:nvPr>
            <p:ph type="dt" sz="half" idx="10"/>
          </p:nvPr>
        </p:nvSpPr>
        <p:spPr/>
        <p:txBody>
          <a:bodyPr/>
          <a:lstStyle/>
          <a:p>
            <a:fld id="{B11ECE26-174A-4997-88D9-9D4F972D48A6}" type="datetimeFigureOut">
              <a:rPr lang="en-IN" smtClean="0"/>
              <a:t>05-12-2023</a:t>
            </a:fld>
            <a:endParaRPr lang="en-IN"/>
          </a:p>
        </p:txBody>
      </p:sp>
      <p:sp>
        <p:nvSpPr>
          <p:cNvPr id="6" name="Footer Placeholder 5">
            <a:extLst>
              <a:ext uri="{FF2B5EF4-FFF2-40B4-BE49-F238E27FC236}">
                <a16:creationId xmlns:a16="http://schemas.microsoft.com/office/drawing/2014/main" id="{A5B62017-69EE-4197-9353-D61F33FFFC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7A56B1-7A46-4D59-98D7-57DC945F93D1}"/>
              </a:ext>
            </a:extLst>
          </p:cNvPr>
          <p:cNvSpPr>
            <a:spLocks noGrp="1"/>
          </p:cNvSpPr>
          <p:nvPr>
            <p:ph type="sldNum" sz="quarter" idx="12"/>
          </p:nvPr>
        </p:nvSpPr>
        <p:spPr/>
        <p:txBody>
          <a:bodyPr/>
          <a:lstStyle/>
          <a:p>
            <a:fld id="{FF34F0E1-88DE-431F-BB5C-698120CC2A33}" type="slidenum">
              <a:rPr lang="en-IN" smtClean="0"/>
              <a:t>‹#›</a:t>
            </a:fld>
            <a:endParaRPr lang="en-IN"/>
          </a:p>
        </p:txBody>
      </p:sp>
    </p:spTree>
    <p:extLst>
      <p:ext uri="{BB962C8B-B14F-4D97-AF65-F5344CB8AC3E}">
        <p14:creationId xmlns:p14="http://schemas.microsoft.com/office/powerpoint/2010/main" val="12675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AFAA-AF2C-4FA7-9458-A65E5AE6E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E5DF9F-613E-47E9-8C53-D34946BD3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4D8BA5-21C3-488D-8C50-3E28E06DF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594ED-1873-4687-8AD4-04D96A4528F3}"/>
              </a:ext>
            </a:extLst>
          </p:cNvPr>
          <p:cNvSpPr>
            <a:spLocks noGrp="1"/>
          </p:cNvSpPr>
          <p:nvPr>
            <p:ph type="dt" sz="half" idx="10"/>
          </p:nvPr>
        </p:nvSpPr>
        <p:spPr/>
        <p:txBody>
          <a:bodyPr/>
          <a:lstStyle/>
          <a:p>
            <a:fld id="{B11ECE26-174A-4997-88D9-9D4F972D48A6}" type="datetimeFigureOut">
              <a:rPr lang="en-IN" smtClean="0"/>
              <a:t>05-12-2023</a:t>
            </a:fld>
            <a:endParaRPr lang="en-IN"/>
          </a:p>
        </p:txBody>
      </p:sp>
      <p:sp>
        <p:nvSpPr>
          <p:cNvPr id="6" name="Footer Placeholder 5">
            <a:extLst>
              <a:ext uri="{FF2B5EF4-FFF2-40B4-BE49-F238E27FC236}">
                <a16:creationId xmlns:a16="http://schemas.microsoft.com/office/drawing/2014/main" id="{173A814E-A230-4971-93A3-EBCB9F5663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BF01D-8570-4C24-A531-D306FCDBC966}"/>
              </a:ext>
            </a:extLst>
          </p:cNvPr>
          <p:cNvSpPr>
            <a:spLocks noGrp="1"/>
          </p:cNvSpPr>
          <p:nvPr>
            <p:ph type="sldNum" sz="quarter" idx="12"/>
          </p:nvPr>
        </p:nvSpPr>
        <p:spPr/>
        <p:txBody>
          <a:bodyPr/>
          <a:lstStyle/>
          <a:p>
            <a:fld id="{FF34F0E1-88DE-431F-BB5C-698120CC2A33}" type="slidenum">
              <a:rPr lang="en-IN" smtClean="0"/>
              <a:t>‹#›</a:t>
            </a:fld>
            <a:endParaRPr lang="en-IN"/>
          </a:p>
        </p:txBody>
      </p:sp>
    </p:spTree>
    <p:extLst>
      <p:ext uri="{BB962C8B-B14F-4D97-AF65-F5344CB8AC3E}">
        <p14:creationId xmlns:p14="http://schemas.microsoft.com/office/powerpoint/2010/main" val="199062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2EBA77-2D44-441E-9389-75AB620D77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DBEB63-D89E-4B65-9DD6-64450ABA2F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92AE86-874C-40AA-B75F-D11F3B77D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ECE26-174A-4997-88D9-9D4F972D48A6}" type="datetimeFigureOut">
              <a:rPr lang="en-IN" smtClean="0"/>
              <a:t>05-12-2023</a:t>
            </a:fld>
            <a:endParaRPr lang="en-IN"/>
          </a:p>
        </p:txBody>
      </p:sp>
      <p:sp>
        <p:nvSpPr>
          <p:cNvPr id="5" name="Footer Placeholder 4">
            <a:extLst>
              <a:ext uri="{FF2B5EF4-FFF2-40B4-BE49-F238E27FC236}">
                <a16:creationId xmlns:a16="http://schemas.microsoft.com/office/drawing/2014/main" id="{65AAD6FB-5FC9-4456-9E36-565E514EAD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9FBACA-ABAA-4B15-917A-34F9B200C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4F0E1-88DE-431F-BB5C-698120CC2A33}" type="slidenum">
              <a:rPr lang="en-IN" smtClean="0"/>
              <a:t>‹#›</a:t>
            </a:fld>
            <a:endParaRPr lang="en-IN"/>
          </a:p>
        </p:txBody>
      </p:sp>
    </p:spTree>
    <p:extLst>
      <p:ext uri="{BB962C8B-B14F-4D97-AF65-F5344CB8AC3E}">
        <p14:creationId xmlns:p14="http://schemas.microsoft.com/office/powerpoint/2010/main" val="640764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en.wikipedia.org/wiki/Linked_lis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www.youtube.com/watch?v=qvZGUFHWChY"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s.csubak.edu/~msarr/visualizations/RedBlack.html" TargetMode="External"/><Relationship Id="rId2" Type="http://schemas.openxmlformats.org/officeDocument/2006/relationships/hyperlink" Target="https://www.youtube.com/watch?v=qvZGUFHWCh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AA4F-76A1-43D6-91F6-7868C192087A}"/>
              </a:ext>
            </a:extLst>
          </p:cNvPr>
          <p:cNvSpPr>
            <a:spLocks noGrp="1"/>
          </p:cNvSpPr>
          <p:nvPr>
            <p:ph type="ctrTitle"/>
          </p:nvPr>
        </p:nvSpPr>
        <p:spPr/>
        <p:txBody>
          <a:bodyPr/>
          <a:lstStyle/>
          <a:p>
            <a:r>
              <a:rPr lang="en-IN" dirty="0"/>
              <a:t>Process Scheduling</a:t>
            </a:r>
          </a:p>
        </p:txBody>
      </p:sp>
      <p:sp>
        <p:nvSpPr>
          <p:cNvPr id="3" name="Subtitle 2">
            <a:extLst>
              <a:ext uri="{FF2B5EF4-FFF2-40B4-BE49-F238E27FC236}">
                <a16:creationId xmlns:a16="http://schemas.microsoft.com/office/drawing/2014/main" id="{196A5D7B-3062-4E0C-9B7C-5DCDE629127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00368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9A65E-3B88-4FFF-90E5-B2B1035DFAE6}"/>
              </a:ext>
            </a:extLst>
          </p:cNvPr>
          <p:cNvSpPr>
            <a:spLocks noGrp="1"/>
          </p:cNvSpPr>
          <p:nvPr>
            <p:ph idx="1"/>
          </p:nvPr>
        </p:nvSpPr>
        <p:spPr>
          <a:xfrm>
            <a:off x="355600" y="397564"/>
            <a:ext cx="10998200" cy="6460436"/>
          </a:xfrm>
        </p:spPr>
        <p:txBody>
          <a:bodyPr>
            <a:normAutofit fontScale="92500" lnSpcReduction="20000"/>
          </a:bodyPr>
          <a:lstStyle/>
          <a:p>
            <a:pPr algn="just"/>
            <a:r>
              <a:rPr lang="en-IN" sz="2000" dirty="0">
                <a:latin typeface="Times New Roman" panose="02020603050405020304" pitchFamily="18" charset="0"/>
                <a:cs typeface="Times New Roman" panose="02020603050405020304" pitchFamily="18" charset="0"/>
              </a:rPr>
              <a:t>Neither of these </a:t>
            </a:r>
            <a:r>
              <a:rPr lang="en-IN" sz="2000" dirty="0" err="1">
                <a:latin typeface="Times New Roman" panose="02020603050405020304" pitchFamily="18" charset="0"/>
                <a:cs typeface="Times New Roman" panose="02020603050405020304" pitchFamily="18" charset="0"/>
              </a:rPr>
              <a:t>timeslice</a:t>
            </a:r>
            <a:r>
              <a:rPr lang="en-IN" sz="2000" dirty="0">
                <a:latin typeface="Times New Roman" panose="02020603050405020304" pitchFamily="18" charset="0"/>
                <a:cs typeface="Times New Roman" panose="02020603050405020304" pitchFamily="18" charset="0"/>
              </a:rPr>
              <a:t> allotments are necessarily ideal.</a:t>
            </a:r>
          </a:p>
          <a:p>
            <a:pPr algn="just"/>
            <a:r>
              <a:rPr lang="en-IN" sz="2000" dirty="0">
                <a:latin typeface="Times New Roman" panose="02020603050405020304" pitchFamily="18" charset="0"/>
                <a:cs typeface="Times New Roman" panose="02020603050405020304" pitchFamily="18" charset="0"/>
              </a:rPr>
              <a:t>Usually high nice value processes are background, processor-intensive, while normal priority tasks are foreground user tasks. </a:t>
            </a:r>
          </a:p>
          <a:p>
            <a:pPr algn="just"/>
            <a:r>
              <a:rPr lang="en-IN" sz="2000" b="0" i="0" u="none" strike="noStrike" baseline="0" dirty="0">
                <a:latin typeface="Times New Roman" panose="02020603050405020304" pitchFamily="18" charset="0"/>
                <a:cs typeface="Times New Roman" panose="02020603050405020304" pitchFamily="18" charset="0"/>
              </a:rPr>
              <a:t>Time slice allotment is exactly </a:t>
            </a:r>
            <a:r>
              <a:rPr lang="en-IN" sz="2000" b="0" i="1" u="none" strike="noStrike" baseline="0" dirty="0">
                <a:latin typeface="Times New Roman" panose="02020603050405020304" pitchFamily="18" charset="0"/>
                <a:cs typeface="Times New Roman" panose="02020603050405020304" pitchFamily="18" charset="0"/>
              </a:rPr>
              <a:t>backward </a:t>
            </a:r>
            <a:r>
              <a:rPr lang="en-IN" sz="2000" b="0" i="0" u="none" strike="noStrike" baseline="0" dirty="0">
                <a:latin typeface="Times New Roman" panose="02020603050405020304" pitchFamily="18" charset="0"/>
                <a:cs typeface="Times New Roman" panose="02020603050405020304" pitchFamily="18" charset="0"/>
              </a:rPr>
              <a:t>from ideal!</a:t>
            </a:r>
          </a:p>
          <a:p>
            <a:pPr marL="0" indent="0" algn="just">
              <a:buNone/>
            </a:pPr>
            <a:r>
              <a:rPr lang="en-IN" sz="2000" dirty="0">
                <a:latin typeface="Times New Roman" panose="02020603050405020304" pitchFamily="18" charset="0"/>
                <a:cs typeface="Times New Roman" panose="02020603050405020304" pitchFamily="18" charset="0"/>
              </a:rPr>
              <a:t>Problem 2: relative nice value to </a:t>
            </a:r>
            <a:r>
              <a:rPr lang="en-IN" sz="2000" dirty="0" err="1">
                <a:latin typeface="Times New Roman" panose="02020603050405020304" pitchFamily="18" charset="0"/>
                <a:cs typeface="Times New Roman" panose="02020603050405020304" pitchFamily="18" charset="0"/>
              </a:rPr>
              <a:t>timeslice</a:t>
            </a:r>
            <a:r>
              <a:rPr lang="en-IN" sz="2000" dirty="0">
                <a:latin typeface="Times New Roman" panose="02020603050405020304" pitchFamily="18" charset="0"/>
                <a:cs typeface="Times New Roman" panose="02020603050405020304" pitchFamily="18" charset="0"/>
              </a:rPr>
              <a:t> mapping</a:t>
            </a:r>
          </a:p>
          <a:p>
            <a:pPr marL="0" indent="0" algn="just">
              <a:buNone/>
            </a:pPr>
            <a:r>
              <a:rPr lang="en-IN" sz="2000" dirty="0">
                <a:latin typeface="Times New Roman" panose="02020603050405020304" pitchFamily="18" charset="0"/>
                <a:cs typeface="Times New Roman" panose="02020603050405020304" pitchFamily="18" charset="0"/>
              </a:rPr>
              <a:t>Lets consider P1 nice value 0 and P2 nice value 1, the P1=100ms P2 = 95ms.</a:t>
            </a:r>
          </a:p>
          <a:p>
            <a:pPr marL="0" indent="0" algn="just">
              <a:buNone/>
            </a:pPr>
            <a:r>
              <a:rPr lang="en-IN" sz="2000" dirty="0">
                <a:latin typeface="Times New Roman" panose="02020603050405020304" pitchFamily="18" charset="0"/>
                <a:cs typeface="Times New Roman" panose="02020603050405020304" pitchFamily="18" charset="0"/>
              </a:rPr>
              <a:t>If their nice values are 18 and 19 then </a:t>
            </a:r>
            <a:r>
              <a:rPr lang="en-IN" sz="2000" dirty="0" err="1">
                <a:latin typeface="Times New Roman" panose="02020603050405020304" pitchFamily="18" charset="0"/>
                <a:cs typeface="Times New Roman" panose="02020603050405020304" pitchFamily="18" charset="0"/>
              </a:rPr>
              <a:t>timeslice</a:t>
            </a:r>
            <a:r>
              <a:rPr lang="en-IN" sz="2000" dirty="0">
                <a:latin typeface="Times New Roman" panose="02020603050405020304" pitchFamily="18" charset="0"/>
                <a:cs typeface="Times New Roman" panose="02020603050405020304" pitchFamily="18" charset="0"/>
              </a:rPr>
              <a:t> is 10 and 5ms. (P1 gets twice P2)</a:t>
            </a:r>
          </a:p>
          <a:p>
            <a:pPr marL="0" indent="0" algn="just">
              <a:buNone/>
            </a:pPr>
            <a:r>
              <a:rPr lang="en-IN" sz="2000" dirty="0">
                <a:latin typeface="Times New Roman" panose="02020603050405020304" pitchFamily="18" charset="0"/>
                <a:cs typeface="Times New Roman" panose="02020603050405020304" pitchFamily="18" charset="0"/>
              </a:rPr>
              <a:t>Just 1 difference of nice value has significant difference in </a:t>
            </a:r>
            <a:r>
              <a:rPr lang="en-IN" sz="2000" dirty="0" err="1">
                <a:latin typeface="Times New Roman" panose="02020603050405020304" pitchFamily="18" charset="0"/>
                <a:cs typeface="Times New Roman" panose="02020603050405020304" pitchFamily="18" charset="0"/>
              </a:rPr>
              <a:t>timeslice</a:t>
            </a:r>
            <a:r>
              <a:rPr lang="en-IN" sz="2000" dirty="0">
                <a:latin typeface="Times New Roman" panose="02020603050405020304" pitchFamily="18" charset="0"/>
                <a:cs typeface="Times New Roman" panose="02020603050405020304" pitchFamily="18" charset="0"/>
              </a:rPr>
              <a:t> depending on starting nice value.</a:t>
            </a:r>
          </a:p>
          <a:p>
            <a:pPr marL="0" indent="0" algn="just">
              <a:buNone/>
            </a:pPr>
            <a:r>
              <a:rPr lang="en-IN" sz="2000" dirty="0">
                <a:latin typeface="Times New Roman" panose="02020603050405020304" pitchFamily="18" charset="0"/>
                <a:cs typeface="Times New Roman" panose="02020603050405020304" pitchFamily="18" charset="0"/>
              </a:rPr>
              <a:t>Problem 3: Kernel timers</a:t>
            </a:r>
          </a:p>
          <a:p>
            <a:pPr algn="just"/>
            <a:r>
              <a:rPr lang="en-IN" sz="2000" dirty="0">
                <a:latin typeface="Times New Roman" panose="02020603050405020304" pitchFamily="18" charset="0"/>
                <a:cs typeface="Times New Roman" panose="02020603050405020304" pitchFamily="18" charset="0"/>
              </a:rPr>
              <a:t>In most OS, </a:t>
            </a:r>
            <a:r>
              <a:rPr lang="en-IN" sz="2000" dirty="0" err="1">
                <a:latin typeface="Times New Roman" panose="02020603050405020304" pitchFamily="18" charset="0"/>
                <a:cs typeface="Times New Roman" panose="02020603050405020304" pitchFamily="18" charset="0"/>
              </a:rPr>
              <a:t>timeslice</a:t>
            </a:r>
            <a:r>
              <a:rPr lang="en-IN" sz="2000" dirty="0">
                <a:latin typeface="Times New Roman" panose="02020603050405020304" pitchFamily="18" charset="0"/>
                <a:cs typeface="Times New Roman" panose="02020603050405020304" pitchFamily="18" charset="0"/>
              </a:rPr>
              <a:t> must be some integer multiple of the timer tick.	</a:t>
            </a:r>
          </a:p>
          <a:p>
            <a:pPr algn="just"/>
            <a:r>
              <a:rPr lang="en-IN" sz="2000" dirty="0">
                <a:latin typeface="Times New Roman" panose="02020603050405020304" pitchFamily="18" charset="0"/>
                <a:cs typeface="Times New Roman" panose="02020603050405020304" pitchFamily="18" charset="0"/>
              </a:rPr>
              <a:t>Kernel measures </a:t>
            </a:r>
            <a:r>
              <a:rPr lang="en-IN" sz="2000" dirty="0" err="1">
                <a:latin typeface="Times New Roman" panose="02020603050405020304" pitchFamily="18" charset="0"/>
                <a:cs typeface="Times New Roman" panose="02020603050405020304" pitchFamily="18" charset="0"/>
              </a:rPr>
              <a:t>timeslice</a:t>
            </a:r>
            <a:r>
              <a:rPr lang="en-IN" sz="2000" dirty="0">
                <a:latin typeface="Times New Roman" panose="02020603050405020304" pitchFamily="18" charset="0"/>
                <a:cs typeface="Times New Roman" panose="02020603050405020304" pitchFamily="18" charset="0"/>
              </a:rPr>
              <a:t> as timer ticks which leads to many problems. </a:t>
            </a:r>
          </a:p>
          <a:p>
            <a:pPr algn="just"/>
            <a:r>
              <a:rPr lang="en-IN" sz="2000" dirty="0">
                <a:latin typeface="Times New Roman" panose="02020603050405020304" pitchFamily="18" charset="0"/>
                <a:cs typeface="Times New Roman" panose="02020603050405020304" pitchFamily="18" charset="0"/>
              </a:rPr>
              <a:t>The minimum </a:t>
            </a:r>
            <a:r>
              <a:rPr lang="en-IN" sz="2000" dirty="0" err="1">
                <a:latin typeface="Times New Roman" panose="02020603050405020304" pitchFamily="18" charset="0"/>
                <a:cs typeface="Times New Roman" panose="02020603050405020304" pitchFamily="18" charset="0"/>
              </a:rPr>
              <a:t>timeslice</a:t>
            </a:r>
            <a:r>
              <a:rPr lang="en-IN" sz="2000" dirty="0">
                <a:latin typeface="Times New Roman" panose="02020603050405020304" pitchFamily="18" charset="0"/>
                <a:cs typeface="Times New Roman" panose="02020603050405020304" pitchFamily="18" charset="0"/>
              </a:rPr>
              <a:t> has a floor of the period of the timer tick. Might be as high as 10 </a:t>
            </a:r>
            <a:r>
              <a:rPr lang="en-IN" sz="2000" dirty="0" err="1">
                <a:latin typeface="Times New Roman" panose="02020603050405020304" pitchFamily="18" charset="0"/>
                <a:cs typeface="Times New Roman" panose="02020603050405020304" pitchFamily="18" charset="0"/>
              </a:rPr>
              <a:t>ms</a:t>
            </a:r>
            <a:r>
              <a:rPr lang="en-IN" sz="2000" dirty="0">
                <a:latin typeface="Times New Roman" panose="02020603050405020304" pitchFamily="18" charset="0"/>
                <a:cs typeface="Times New Roman" panose="02020603050405020304" pitchFamily="18" charset="0"/>
              </a:rPr>
              <a:t> or as low as 1ms</a:t>
            </a:r>
          </a:p>
          <a:p>
            <a:pPr algn="just"/>
            <a:r>
              <a:rPr lang="en-IN" sz="2000" dirty="0">
                <a:latin typeface="Times New Roman" panose="02020603050405020304" pitchFamily="18" charset="0"/>
                <a:cs typeface="Times New Roman" panose="02020603050405020304" pitchFamily="18" charset="0"/>
              </a:rPr>
              <a:t>The S</a:t>
            </a:r>
            <a:r>
              <a:rPr lang="en-IN" sz="2000" b="0" i="0" u="none" strike="noStrike" baseline="0" dirty="0">
                <a:latin typeface="Times New Roman" panose="02020603050405020304" pitchFamily="18" charset="0"/>
                <a:cs typeface="Times New Roman" panose="02020603050405020304" pitchFamily="18" charset="0"/>
              </a:rPr>
              <a:t>ystem timer limits the difference between two </a:t>
            </a:r>
            <a:r>
              <a:rPr lang="en-IN" sz="2000" b="0" i="0" u="none" strike="noStrike" baseline="0" dirty="0" err="1">
                <a:latin typeface="Times New Roman" panose="02020603050405020304" pitchFamily="18" charset="0"/>
                <a:cs typeface="Times New Roman" panose="02020603050405020304" pitchFamily="18" charset="0"/>
              </a:rPr>
              <a:t>timeslices</a:t>
            </a:r>
            <a:r>
              <a:rPr lang="en-IN" sz="2000" b="0" i="0" u="none" strike="noStrike" baseline="0" dirty="0">
                <a:latin typeface="Times New Roman" panose="02020603050405020304" pitchFamily="18" charset="0"/>
                <a:cs typeface="Times New Roman" panose="02020603050405020304" pitchFamily="18" charset="0"/>
              </a:rPr>
              <a:t>; successive nice values might map to </a:t>
            </a:r>
            <a:r>
              <a:rPr lang="en-IN" sz="2000" b="0" i="0" u="none" strike="noStrike" baseline="0" dirty="0" err="1">
                <a:latin typeface="Times New Roman" panose="02020603050405020304" pitchFamily="18" charset="0"/>
                <a:cs typeface="Times New Roman" panose="02020603050405020304" pitchFamily="18" charset="0"/>
              </a:rPr>
              <a:t>timeslices</a:t>
            </a:r>
            <a:r>
              <a:rPr lang="en-IN" sz="2000" b="0" i="0" u="none" strike="noStrike" baseline="0" dirty="0">
                <a:latin typeface="Times New Roman" panose="02020603050405020304" pitchFamily="18" charset="0"/>
                <a:cs typeface="Times New Roman" panose="02020603050405020304" pitchFamily="18" charset="0"/>
              </a:rPr>
              <a:t> as much as 10 milliseconds or as little as 1 millisecond apart.</a:t>
            </a:r>
          </a:p>
          <a:p>
            <a:pPr algn="just"/>
            <a:r>
              <a:rPr lang="en-IN" sz="2000" b="0" i="0" u="none" strike="noStrike" baseline="0" dirty="0" err="1">
                <a:latin typeface="Times New Roman" panose="02020603050405020304" pitchFamily="18" charset="0"/>
                <a:cs typeface="Times New Roman" panose="02020603050405020304" pitchFamily="18" charset="0"/>
              </a:rPr>
              <a:t>Timeslice</a:t>
            </a:r>
            <a:r>
              <a:rPr lang="en-IN" sz="2000" dirty="0" err="1">
                <a:latin typeface="Times New Roman" panose="02020603050405020304" pitchFamily="18" charset="0"/>
                <a:cs typeface="Times New Roman" panose="02020603050405020304" pitchFamily="18" charset="0"/>
              </a:rPr>
              <a:t>s</a:t>
            </a:r>
            <a:r>
              <a:rPr lang="en-IN" sz="2000" dirty="0">
                <a:latin typeface="Times New Roman" panose="02020603050405020304" pitchFamily="18" charset="0"/>
                <a:cs typeface="Times New Roman" panose="02020603050405020304" pitchFamily="18" charset="0"/>
              </a:rPr>
              <a:t> change with different timer ticks.</a:t>
            </a:r>
            <a:endParaRPr lang="en-IN"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Problem 4: Handling wake up in a priority based scheduler that wants to optimise for interactive tasks. If </a:t>
            </a:r>
            <a:r>
              <a:rPr lang="en-IN" sz="2000" b="0" i="0" u="none" strike="noStrike" baseline="0" dirty="0">
                <a:latin typeface="Times New Roman" panose="02020603050405020304" pitchFamily="18" charset="0"/>
                <a:cs typeface="Times New Roman" panose="02020603050405020304" pitchFamily="18" charset="0"/>
              </a:rPr>
              <a:t>you might want to give freshly woken-up tasks a priority boost by allowing them to run immediately, even if their </a:t>
            </a:r>
            <a:r>
              <a:rPr lang="en-IN" sz="2000" b="0" i="0" u="none" strike="noStrike" baseline="0" dirty="0" err="1">
                <a:latin typeface="Times New Roman" panose="02020603050405020304" pitchFamily="18" charset="0"/>
                <a:cs typeface="Times New Roman" panose="02020603050405020304" pitchFamily="18" charset="0"/>
              </a:rPr>
              <a:t>timeslice</a:t>
            </a:r>
            <a:r>
              <a:rPr lang="en-IN" sz="2000" b="0" i="0" u="none" strike="noStrike" baseline="0" dirty="0">
                <a:latin typeface="Times New Roman" panose="02020603050405020304" pitchFamily="18" charset="0"/>
                <a:cs typeface="Times New Roman" panose="02020603050405020304" pitchFamily="18" charset="0"/>
              </a:rPr>
              <a:t> was expired. Although this improves interactive performance in many, if not most, situations, it also opens the door to pathological cases where certain sleep/wake up use cases can game the scheduler into providing one process an unfair amount of processor time, at the expense of the rest of the system.</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4597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525F-B707-4BF9-8327-4FCBDB413D9B}"/>
              </a:ext>
            </a:extLst>
          </p:cNvPr>
          <p:cNvSpPr>
            <a:spLocks noGrp="1"/>
          </p:cNvSpPr>
          <p:nvPr>
            <p:ph type="title"/>
          </p:nvPr>
        </p:nvSpPr>
        <p:spPr/>
        <p:txBody>
          <a:bodyPr/>
          <a:lstStyle/>
          <a:p>
            <a:r>
              <a:rPr lang="en-IN" dirty="0"/>
              <a:t>Linux Scheduling Algorithm</a:t>
            </a:r>
          </a:p>
        </p:txBody>
      </p:sp>
      <p:sp>
        <p:nvSpPr>
          <p:cNvPr id="3" name="Content Placeholder 2">
            <a:extLst>
              <a:ext uri="{FF2B5EF4-FFF2-40B4-BE49-F238E27FC236}">
                <a16:creationId xmlns:a16="http://schemas.microsoft.com/office/drawing/2014/main" id="{5F145154-65F9-4D2A-8F9A-8A4F350EA3EE}"/>
              </a:ext>
            </a:extLst>
          </p:cNvPr>
          <p:cNvSpPr>
            <a:spLocks noGrp="1"/>
          </p:cNvSpPr>
          <p:nvPr>
            <p:ph sz="half" idx="1"/>
          </p:nvPr>
        </p:nvSpPr>
        <p:spPr>
          <a:xfrm>
            <a:off x="477520" y="1825625"/>
            <a:ext cx="7025094" cy="4351338"/>
          </a:xfrm>
        </p:spPr>
        <p:txBody>
          <a:bodyPr>
            <a:normAutofit fontScale="92500" lnSpcReduction="20000"/>
          </a:bodyPr>
          <a:lstStyle/>
          <a:p>
            <a:pPr marL="0" indent="0">
              <a:buNone/>
            </a:pPr>
            <a:r>
              <a:rPr lang="en-IN" sz="2000" dirty="0">
                <a:latin typeface="Times New Roman" panose="02020603050405020304" pitchFamily="18" charset="0"/>
                <a:cs typeface="Times New Roman" panose="02020603050405020304" pitchFamily="18" charset="0"/>
              </a:rPr>
              <a:t>Scheduler classes</a:t>
            </a:r>
          </a:p>
          <a:p>
            <a:pPr algn="just"/>
            <a:r>
              <a:rPr lang="en-IN" sz="2000" b="0" i="0" u="none" strike="noStrike" baseline="0" dirty="0">
                <a:latin typeface="Times New Roman" panose="02020603050405020304" pitchFamily="18" charset="0"/>
                <a:cs typeface="Times New Roman" panose="02020603050405020304" pitchFamily="18" charset="0"/>
              </a:rPr>
              <a:t>The Linux scheduler is modular, enabling different algorithms to schedule different types of processes. This modularity is called </a:t>
            </a:r>
            <a:r>
              <a:rPr lang="en-IN" sz="2000" b="0" i="1" u="none" strike="noStrike" baseline="0" dirty="0">
                <a:latin typeface="Times New Roman" panose="02020603050405020304" pitchFamily="18" charset="0"/>
                <a:cs typeface="Times New Roman" panose="02020603050405020304" pitchFamily="18" charset="0"/>
              </a:rPr>
              <a:t>scheduler classes</a:t>
            </a:r>
          </a:p>
          <a:p>
            <a:pPr algn="just"/>
            <a:r>
              <a:rPr lang="en-IN" sz="2000" b="0" i="0" u="none" strike="noStrike" baseline="0" dirty="0">
                <a:latin typeface="Times New Roman" panose="02020603050405020304" pitchFamily="18" charset="0"/>
                <a:cs typeface="Times New Roman" panose="02020603050405020304" pitchFamily="18" charset="0"/>
              </a:rPr>
              <a:t>The base scheduler code, which is defined in kernel/</a:t>
            </a:r>
            <a:r>
              <a:rPr lang="en-IN" sz="2000" b="0" i="0" u="none" strike="noStrike" baseline="0" dirty="0" err="1">
                <a:latin typeface="Times New Roman" panose="02020603050405020304" pitchFamily="18" charset="0"/>
                <a:cs typeface="Times New Roman" panose="02020603050405020304" pitchFamily="18" charset="0"/>
              </a:rPr>
              <a:t>sched.c</a:t>
            </a:r>
            <a:r>
              <a:rPr lang="en-IN" sz="2000" b="0" i="0" u="none" strike="noStrike" baseline="0" dirty="0">
                <a:latin typeface="Times New Roman" panose="02020603050405020304" pitchFamily="18" charset="0"/>
                <a:cs typeface="Times New Roman" panose="02020603050405020304" pitchFamily="18" charset="0"/>
              </a:rPr>
              <a:t>, iterates over each scheduler class in order of priority. The highest priority scheduler class that has a runnable process wins, selecting who runs next</a:t>
            </a:r>
          </a:p>
          <a:p>
            <a:pPr algn="just"/>
            <a:r>
              <a:rPr lang="en-IN" sz="2000" b="0" i="0" u="none" strike="noStrike" baseline="0" dirty="0">
                <a:latin typeface="Times New Roman" panose="02020603050405020304" pitchFamily="18" charset="0"/>
                <a:cs typeface="Times New Roman" panose="02020603050405020304" pitchFamily="18" charset="0"/>
              </a:rPr>
              <a:t>The Completely Fair Scheduler (CFS) is the registered scheduler class for normal processes, called SCHED_NORMAL in Linux</a:t>
            </a:r>
          </a:p>
          <a:p>
            <a:pPr algn="just"/>
            <a:r>
              <a:rPr lang="en-IN" sz="2000" dirty="0">
                <a:latin typeface="Times New Roman" panose="02020603050405020304" pitchFamily="18" charset="0"/>
                <a:cs typeface="Times New Roman" panose="02020603050405020304" pitchFamily="18" charset="0"/>
              </a:rPr>
              <a:t> A scheduling class defines a common set of functions (via </a:t>
            </a:r>
            <a:r>
              <a:rPr lang="en-IN" sz="2000" dirty="0" err="1">
                <a:latin typeface="Times New Roman" panose="02020603050405020304" pitchFamily="18" charset="0"/>
                <a:cs typeface="Times New Roman" panose="02020603050405020304" pitchFamily="18" charset="0"/>
              </a:rPr>
              <a:t>sched_class</a:t>
            </a:r>
            <a:r>
              <a:rPr lang="en-IN" sz="2000" dirty="0">
                <a:latin typeface="Times New Roman" panose="02020603050405020304" pitchFamily="18" charset="0"/>
                <a:cs typeface="Times New Roman" panose="02020603050405020304" pitchFamily="18" charset="0"/>
              </a:rPr>
              <a:t>) that define the behaviour of the scheduler. For example, each scheduler provides a way to add a task to be scheduled, pull the next task to be run, yield to the scheduler, and so on.</a:t>
            </a:r>
          </a:p>
          <a:p>
            <a:pPr algn="just"/>
            <a:r>
              <a:rPr lang="en-IN" sz="2000" b="0" i="0" dirty="0">
                <a:solidFill>
                  <a:srgbClr val="171717"/>
                </a:solidFill>
                <a:effectLst/>
                <a:latin typeface="Times New Roman" panose="02020603050405020304" pitchFamily="18" charset="0"/>
                <a:cs typeface="Times New Roman" panose="02020603050405020304" pitchFamily="18" charset="0"/>
              </a:rPr>
              <a:t>Each scheduler class is linked with one another in a singly linked list, allowing the classes to be iterated </a:t>
            </a:r>
            <a:endParaRPr lang="en-IN" sz="2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632AD38-D37E-6A0C-03EC-9797E539CCCF}"/>
              </a:ext>
            </a:extLst>
          </p:cNvPr>
          <p:cNvSpPr>
            <a:spLocks noGrp="1"/>
          </p:cNvSpPr>
          <p:nvPr>
            <p:ph sz="half" idx="2"/>
          </p:nvPr>
        </p:nvSpPr>
        <p:spPr>
          <a:xfrm>
            <a:off x="8226742" y="1825625"/>
            <a:ext cx="3127057" cy="4351338"/>
          </a:xfrm>
        </p:spPr>
        <p:txBody>
          <a:bodyPr>
            <a:normAutofit fontScale="92500" lnSpcReduction="20000"/>
          </a:bodyPr>
          <a:lstStyle/>
          <a:p>
            <a:endParaRPr lang="en-IN"/>
          </a:p>
        </p:txBody>
      </p:sp>
      <p:pic>
        <p:nvPicPr>
          <p:cNvPr id="1026" name="Picture 2">
            <a:extLst>
              <a:ext uri="{FF2B5EF4-FFF2-40B4-BE49-F238E27FC236}">
                <a16:creationId xmlns:a16="http://schemas.microsoft.com/office/drawing/2014/main" id="{14F9C2D8-4783-C389-94FF-5F73EC726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6743" y="1825625"/>
            <a:ext cx="38511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51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69FE-2DB2-DF10-B674-4A3104573DD2}"/>
              </a:ext>
            </a:extLst>
          </p:cNvPr>
          <p:cNvSpPr>
            <a:spLocks noGrp="1"/>
          </p:cNvSpPr>
          <p:nvPr>
            <p:ph type="title"/>
          </p:nvPr>
        </p:nvSpPr>
        <p:spPr/>
        <p:txBody>
          <a:bodyPr/>
          <a:lstStyle/>
          <a:p>
            <a:r>
              <a:rPr lang="en-IN" dirty="0" err="1"/>
              <a:t>Runqueue</a:t>
            </a:r>
            <a:endParaRPr lang="en-IN" dirty="0"/>
          </a:p>
        </p:txBody>
      </p:sp>
      <p:sp>
        <p:nvSpPr>
          <p:cNvPr id="6" name="Content Placeholder 5">
            <a:extLst>
              <a:ext uri="{FF2B5EF4-FFF2-40B4-BE49-F238E27FC236}">
                <a16:creationId xmlns:a16="http://schemas.microsoft.com/office/drawing/2014/main" id="{568DD9AB-E9B4-BE02-7041-224B21342F67}"/>
              </a:ext>
            </a:extLst>
          </p:cNvPr>
          <p:cNvSpPr>
            <a:spLocks noGrp="1"/>
          </p:cNvSpPr>
          <p:nvPr>
            <p:ph idx="1"/>
          </p:nvPr>
        </p:nvSpPr>
        <p:spPr/>
        <p:txBody>
          <a:bodyPr/>
          <a:lstStyle/>
          <a:p>
            <a:r>
              <a:rPr lang="en-IN" dirty="0"/>
              <a:t>There is one </a:t>
            </a:r>
            <a:r>
              <a:rPr lang="en-IN" dirty="0" err="1"/>
              <a:t>runqueue</a:t>
            </a:r>
            <a:r>
              <a:rPr lang="en-IN" dirty="0"/>
              <a:t> per CPU</a:t>
            </a:r>
          </a:p>
          <a:p>
            <a:endParaRPr lang="en-IN" dirty="0"/>
          </a:p>
        </p:txBody>
      </p:sp>
      <p:pic>
        <p:nvPicPr>
          <p:cNvPr id="2050" name="Picture 2">
            <a:extLst>
              <a:ext uri="{FF2B5EF4-FFF2-40B4-BE49-F238E27FC236}">
                <a16:creationId xmlns:a16="http://schemas.microsoft.com/office/drawing/2014/main" id="{0E1B0972-BC55-C473-DB04-92402E08B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2644775"/>
            <a:ext cx="1000125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505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7628-D1ED-746E-97A3-77478E0083BD}"/>
              </a:ext>
            </a:extLst>
          </p:cNvPr>
          <p:cNvSpPr>
            <a:spLocks noGrp="1"/>
          </p:cNvSpPr>
          <p:nvPr>
            <p:ph type="title"/>
          </p:nvPr>
        </p:nvSpPr>
        <p:spPr/>
        <p:txBody>
          <a:bodyPr/>
          <a:lstStyle/>
          <a:p>
            <a:r>
              <a:rPr lang="en-IN" dirty="0"/>
              <a:t>Scheduling classes</a:t>
            </a:r>
          </a:p>
        </p:txBody>
      </p:sp>
      <p:sp>
        <p:nvSpPr>
          <p:cNvPr id="3" name="Content Placeholder 2">
            <a:extLst>
              <a:ext uri="{FF2B5EF4-FFF2-40B4-BE49-F238E27FC236}">
                <a16:creationId xmlns:a16="http://schemas.microsoft.com/office/drawing/2014/main" id="{8F26697F-8F04-A0A6-70CA-E79BE26BBB44}"/>
              </a:ext>
            </a:extLst>
          </p:cNvPr>
          <p:cNvSpPr>
            <a:spLocks noGrp="1"/>
          </p:cNvSpPr>
          <p:nvPr>
            <p:ph idx="1"/>
          </p:nvPr>
        </p:nvSpPr>
        <p:spPr/>
        <p:txBody>
          <a:bodyPr>
            <a:normAutofit fontScale="92500" lnSpcReduction="10000"/>
          </a:bodyPr>
          <a:lstStyle/>
          <a:p>
            <a:r>
              <a:rPr lang="en-US" sz="3200" b="0" i="0" dirty="0">
                <a:solidFill>
                  <a:srgbClr val="242424"/>
                </a:solidFill>
                <a:effectLst/>
                <a:latin typeface="Times New Roman" panose="02020603050405020304" pitchFamily="18" charset="0"/>
                <a:ea typeface="Tahoma" panose="020B0604030504040204" pitchFamily="34" charset="0"/>
                <a:cs typeface="Times New Roman" panose="02020603050405020304" pitchFamily="18" charset="0"/>
              </a:rPr>
              <a:t>Kernel developers </a:t>
            </a:r>
            <a:r>
              <a:rPr lang="en-US" sz="3200" b="0" i="0" dirty="0" err="1">
                <a:solidFill>
                  <a:srgbClr val="242424"/>
                </a:solidFill>
                <a:effectLst/>
                <a:latin typeface="Times New Roman" panose="02020603050405020304" pitchFamily="18" charset="0"/>
                <a:ea typeface="Tahoma" panose="020B0604030504040204" pitchFamily="34" charset="0"/>
                <a:cs typeface="Times New Roman" panose="02020603050405020304" pitchFamily="18" charset="0"/>
              </a:rPr>
              <a:t>realised</a:t>
            </a:r>
            <a:r>
              <a:rPr lang="en-US" sz="3200" b="0" i="0" dirty="0">
                <a:solidFill>
                  <a:srgbClr val="242424"/>
                </a:solidFill>
                <a:effectLst/>
                <a:latin typeface="Times New Roman" panose="02020603050405020304" pitchFamily="18" charset="0"/>
                <a:ea typeface="Tahoma" panose="020B0604030504040204" pitchFamily="34" charset="0"/>
                <a:cs typeface="Times New Roman" panose="02020603050405020304" pitchFamily="18" charset="0"/>
              </a:rPr>
              <a:t> over the years that trying to combine all different scheduling needs into a single scheduling algorithm would lead to code that would be hard to both understand and maintain. With that in mind, they had to break it down into smaller pieces called scheduling classes.</a:t>
            </a:r>
          </a:p>
          <a:p>
            <a:pPr marL="0" indent="0" algn="l">
              <a:buNone/>
            </a:pPr>
            <a:r>
              <a:rPr lang="en-US" sz="3200" b="0" i="0" dirty="0">
                <a:solidFill>
                  <a:srgbClr val="242424"/>
                </a:solidFill>
                <a:effectLst/>
                <a:latin typeface="Times New Roman" panose="02020603050405020304" pitchFamily="18" charset="0"/>
                <a:ea typeface="Tahoma" panose="020B0604030504040204" pitchFamily="34" charset="0"/>
                <a:cs typeface="Times New Roman" panose="02020603050405020304" pitchFamily="18" charset="0"/>
              </a:rPr>
              <a:t>The basic idea behind it is that each scheduling class would have its own way of:</a:t>
            </a:r>
          </a:p>
          <a:p>
            <a:pPr algn="l">
              <a:buFont typeface="Arial" panose="020B0604020202020204" pitchFamily="34" charset="0"/>
              <a:buChar char="•"/>
            </a:pPr>
            <a:r>
              <a:rPr lang="en-US" sz="3200" b="0" i="0" dirty="0">
                <a:solidFill>
                  <a:srgbClr val="242424"/>
                </a:solidFill>
                <a:effectLst/>
                <a:latin typeface="Times New Roman" panose="02020603050405020304" pitchFamily="18" charset="0"/>
                <a:ea typeface="Tahoma" panose="020B0604030504040204" pitchFamily="34" charset="0"/>
                <a:cs typeface="Times New Roman" panose="02020603050405020304" pitchFamily="18" charset="0"/>
              </a:rPr>
              <a:t>defining how tasks should be </a:t>
            </a:r>
            <a:r>
              <a:rPr lang="en-US" sz="3200" b="0" i="0" dirty="0" err="1">
                <a:solidFill>
                  <a:srgbClr val="242424"/>
                </a:solidFill>
                <a:effectLst/>
                <a:latin typeface="Times New Roman" panose="02020603050405020304" pitchFamily="18" charset="0"/>
                <a:ea typeface="Tahoma" panose="020B0604030504040204" pitchFamily="34" charset="0"/>
                <a:cs typeface="Times New Roman" panose="02020603050405020304" pitchFamily="18" charset="0"/>
              </a:rPr>
              <a:t>organised</a:t>
            </a:r>
            <a:r>
              <a:rPr lang="en-US" sz="3200" b="0" i="0" dirty="0">
                <a:solidFill>
                  <a:srgbClr val="242424"/>
                </a:solidFill>
                <a:effectLst/>
                <a:latin typeface="Times New Roman" panose="02020603050405020304" pitchFamily="18" charset="0"/>
                <a:ea typeface="Tahoma" panose="020B0604030504040204" pitchFamily="34" charset="0"/>
                <a:cs typeface="Times New Roman" panose="02020603050405020304" pitchFamily="18" charset="0"/>
              </a:rPr>
              <a:t>.</a:t>
            </a:r>
          </a:p>
          <a:p>
            <a:pPr algn="l">
              <a:buFont typeface="Arial" panose="020B0604020202020204" pitchFamily="34" charset="0"/>
              <a:buChar char="•"/>
            </a:pPr>
            <a:r>
              <a:rPr lang="en-US" sz="3200" b="0" i="0" dirty="0">
                <a:solidFill>
                  <a:srgbClr val="242424"/>
                </a:solidFill>
                <a:effectLst/>
                <a:latin typeface="Times New Roman" panose="02020603050405020304" pitchFamily="18" charset="0"/>
                <a:ea typeface="Tahoma" panose="020B0604030504040204" pitchFamily="34" charset="0"/>
                <a:cs typeface="Times New Roman" panose="02020603050405020304" pitchFamily="18" charset="0"/>
              </a:rPr>
              <a:t>choosing which of them should be the next task to execute on the CPU.</a:t>
            </a:r>
          </a:p>
          <a:p>
            <a:endParaRPr lang="en-IN" dirty="0"/>
          </a:p>
        </p:txBody>
      </p:sp>
    </p:spTree>
    <p:extLst>
      <p:ext uri="{BB962C8B-B14F-4D97-AF65-F5344CB8AC3E}">
        <p14:creationId xmlns:p14="http://schemas.microsoft.com/office/powerpoint/2010/main" val="276051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D51A-134F-40BD-B73A-FB9EB93247BE}"/>
              </a:ext>
            </a:extLst>
          </p:cNvPr>
          <p:cNvSpPr>
            <a:spLocks noGrp="1"/>
          </p:cNvSpPr>
          <p:nvPr>
            <p:ph type="title"/>
          </p:nvPr>
        </p:nvSpPr>
        <p:spPr/>
        <p:txBody>
          <a:bodyPr>
            <a:noAutofit/>
          </a:bodyPr>
          <a:lstStyle/>
          <a:p>
            <a:r>
              <a:rPr lang="en-US" sz="2800" b="0" i="0" dirty="0">
                <a:solidFill>
                  <a:srgbClr val="242424"/>
                </a:solidFill>
                <a:effectLst/>
                <a:latin typeface="source-serif-pro"/>
              </a:rPr>
              <a:t>The existing scheduling classes sit on a </a:t>
            </a:r>
            <a:r>
              <a:rPr lang="en-US" sz="2800" b="0" i="0" u="sng" dirty="0">
                <a:effectLst/>
                <a:latin typeface="source-serif-pro"/>
                <a:hlinkClick r:id="rId2"/>
              </a:rPr>
              <a:t>Linked list</a:t>
            </a:r>
            <a:r>
              <a:rPr lang="en-US" sz="2800" b="0" i="0" dirty="0">
                <a:solidFill>
                  <a:srgbClr val="242424"/>
                </a:solidFill>
                <a:effectLst/>
                <a:latin typeface="source-serif-pro"/>
              </a:rPr>
              <a:t> that establishes the precedence of each class over the next. Here is a visual representation of this list:</a:t>
            </a:r>
            <a:endParaRPr lang="en-IN" sz="2800" dirty="0"/>
          </a:p>
        </p:txBody>
      </p:sp>
      <p:sp>
        <p:nvSpPr>
          <p:cNvPr id="3" name="Content Placeholder 2">
            <a:extLst>
              <a:ext uri="{FF2B5EF4-FFF2-40B4-BE49-F238E27FC236}">
                <a16:creationId xmlns:a16="http://schemas.microsoft.com/office/drawing/2014/main" id="{ACEA51FD-C115-4B5D-9902-2085753F02ED}"/>
              </a:ext>
            </a:extLst>
          </p:cNvPr>
          <p:cNvSpPr>
            <a:spLocks noGrp="1"/>
          </p:cNvSpPr>
          <p:nvPr>
            <p:ph idx="1"/>
          </p:nvPr>
        </p:nvSpPr>
        <p:spPr/>
        <p:txBody>
          <a:bodyPr/>
          <a:lstStyle/>
          <a:p>
            <a:endParaRPr lang="en-IN" dirty="0"/>
          </a:p>
        </p:txBody>
      </p:sp>
      <p:pic>
        <p:nvPicPr>
          <p:cNvPr id="2050" name="Picture 2" descr="Graphical view of scheduling classes">
            <a:extLst>
              <a:ext uri="{FF2B5EF4-FFF2-40B4-BE49-F238E27FC236}">
                <a16:creationId xmlns:a16="http://schemas.microsoft.com/office/drawing/2014/main" id="{24E9EF29-A9A2-4C03-A682-7EF7C305F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913" y="2033746"/>
            <a:ext cx="9167007"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4EF914-8B6B-4EEB-8CCA-F2598812D0C8}"/>
              </a:ext>
            </a:extLst>
          </p:cNvPr>
          <p:cNvSpPr txBox="1"/>
          <p:nvPr/>
        </p:nvSpPr>
        <p:spPr>
          <a:xfrm>
            <a:off x="6652591" y="5379244"/>
            <a:ext cx="1232452" cy="369332"/>
          </a:xfrm>
          <a:prstGeom prst="rect">
            <a:avLst/>
          </a:prstGeom>
          <a:noFill/>
        </p:spPr>
        <p:txBody>
          <a:bodyPr wrap="square" rtlCol="0">
            <a:spAutoFit/>
          </a:bodyPr>
          <a:lstStyle/>
          <a:p>
            <a:r>
              <a:rPr lang="en-IN" dirty="0"/>
              <a:t>CFS</a:t>
            </a:r>
          </a:p>
        </p:txBody>
      </p:sp>
    </p:spTree>
    <p:extLst>
      <p:ext uri="{BB962C8B-B14F-4D97-AF65-F5344CB8AC3E}">
        <p14:creationId xmlns:p14="http://schemas.microsoft.com/office/powerpoint/2010/main" val="108890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878DC-4979-D452-337C-33C31088BF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DF1DF1-410C-71F1-FA8D-248B665B648F}"/>
              </a:ext>
            </a:extLst>
          </p:cNvPr>
          <p:cNvSpPr>
            <a:spLocks noGrp="1"/>
          </p:cNvSpPr>
          <p:nvPr>
            <p:ph idx="1"/>
          </p:nvPr>
        </p:nvSpPr>
        <p:spPr/>
        <p:txBody>
          <a:bodyPr/>
          <a:lstStyle/>
          <a:p>
            <a:endParaRPr lang="en-IN"/>
          </a:p>
        </p:txBody>
      </p:sp>
      <p:pic>
        <p:nvPicPr>
          <p:cNvPr id="3074" name="Picture 2">
            <a:extLst>
              <a:ext uri="{FF2B5EF4-FFF2-40B4-BE49-F238E27FC236}">
                <a16:creationId xmlns:a16="http://schemas.microsoft.com/office/drawing/2014/main" id="{6DFA2390-F9A6-2198-5DDF-079003DB8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 y="681037"/>
            <a:ext cx="10880620" cy="528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87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925B-4E08-6C6D-4E02-DB648C5F9D4A}"/>
              </a:ext>
            </a:extLst>
          </p:cNvPr>
          <p:cNvSpPr>
            <a:spLocks noGrp="1"/>
          </p:cNvSpPr>
          <p:nvPr>
            <p:ph type="title"/>
          </p:nvPr>
        </p:nvSpPr>
        <p:spPr/>
        <p:txBody>
          <a:bodyPr/>
          <a:lstStyle/>
          <a:p>
            <a:r>
              <a:rPr lang="en-IN" dirty="0"/>
              <a:t>Scheduler core runs </a:t>
            </a:r>
            <a:r>
              <a:rPr lang="en-IN" dirty="0" err="1"/>
              <a:t>pick_next_task</a:t>
            </a:r>
            <a:endParaRPr lang="en-IN" dirty="0"/>
          </a:p>
        </p:txBody>
      </p:sp>
      <p:sp>
        <p:nvSpPr>
          <p:cNvPr id="3" name="Content Placeholder 2">
            <a:extLst>
              <a:ext uri="{FF2B5EF4-FFF2-40B4-BE49-F238E27FC236}">
                <a16:creationId xmlns:a16="http://schemas.microsoft.com/office/drawing/2014/main" id="{D659BBE6-3EB1-DEB5-4210-76D1B73C8EAC}"/>
              </a:ext>
            </a:extLst>
          </p:cNvPr>
          <p:cNvSpPr>
            <a:spLocks noGrp="1"/>
          </p:cNvSpPr>
          <p:nvPr>
            <p:ph idx="1"/>
          </p:nvPr>
        </p:nvSpPr>
        <p:spPr/>
        <p:txBody>
          <a:bodyPr/>
          <a:lstStyle/>
          <a:p>
            <a:endParaRPr lang="en-IN"/>
          </a:p>
        </p:txBody>
      </p:sp>
      <p:pic>
        <p:nvPicPr>
          <p:cNvPr id="4098" name="Picture 2">
            <a:extLst>
              <a:ext uri="{FF2B5EF4-FFF2-40B4-BE49-F238E27FC236}">
                <a16:creationId xmlns:a16="http://schemas.microsoft.com/office/drawing/2014/main" id="{58B665A6-15FA-C089-178A-22FCBC06B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1690688"/>
            <a:ext cx="10001250" cy="496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235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C14F6-AE11-FFEE-BEB4-9FFEF9E8A607}"/>
              </a:ext>
            </a:extLst>
          </p:cNvPr>
          <p:cNvSpPr>
            <a:spLocks noGrp="1"/>
          </p:cNvSpPr>
          <p:nvPr>
            <p:ph type="title"/>
          </p:nvPr>
        </p:nvSpPr>
        <p:spPr/>
        <p:txBody>
          <a:bodyPr/>
          <a:lstStyle/>
          <a:p>
            <a:r>
              <a:rPr lang="en-IN" dirty="0"/>
              <a:t>Schedule()</a:t>
            </a:r>
          </a:p>
        </p:txBody>
      </p:sp>
      <p:sp>
        <p:nvSpPr>
          <p:cNvPr id="3" name="Content Placeholder 2">
            <a:extLst>
              <a:ext uri="{FF2B5EF4-FFF2-40B4-BE49-F238E27FC236}">
                <a16:creationId xmlns:a16="http://schemas.microsoft.com/office/drawing/2014/main" id="{FAED9A23-2A10-9CFE-C4AF-2B14DACCD012}"/>
              </a:ext>
            </a:extLst>
          </p:cNvPr>
          <p:cNvSpPr>
            <a:spLocks noGrp="1"/>
          </p:cNvSpPr>
          <p:nvPr>
            <p:ph idx="1"/>
          </p:nvPr>
        </p:nvSpPr>
        <p:spPr/>
        <p:txBody>
          <a:bodyPr>
            <a:normAutofit fontScale="92500" lnSpcReduction="20000"/>
          </a:bodyPr>
          <a:lstStyle/>
          <a:p>
            <a:pPr algn="just"/>
            <a:r>
              <a:rPr lang="en-US" b="0" i="0" dirty="0">
                <a:solidFill>
                  <a:srgbClr val="242424"/>
                </a:solidFill>
                <a:effectLst/>
                <a:latin typeface="source-serif-pro"/>
              </a:rPr>
              <a:t>This is one of the most widely used functions in the kernel source code</a:t>
            </a:r>
          </a:p>
          <a:p>
            <a:pPr algn="just"/>
            <a:r>
              <a:rPr lang="en-US" dirty="0">
                <a:solidFill>
                  <a:srgbClr val="242424"/>
                </a:solidFill>
                <a:latin typeface="source-serif-pro"/>
              </a:rPr>
              <a:t>P</a:t>
            </a:r>
            <a:r>
              <a:rPr lang="en-US" b="0" i="0" dirty="0">
                <a:solidFill>
                  <a:srgbClr val="242424"/>
                </a:solidFill>
                <a:effectLst/>
                <a:latin typeface="source-serif-pro"/>
              </a:rPr>
              <a:t>art of the public Scheduler Core API and its main purpose is to be called whenever technically applicable to give the scheduler the opportunity to make the decision about what should run on the CPU at a given moment.</a:t>
            </a:r>
          </a:p>
          <a:p>
            <a:pPr marL="0" indent="0" algn="just">
              <a:buNone/>
            </a:pPr>
            <a:r>
              <a:rPr lang="en-IN" b="1" i="0" dirty="0">
                <a:solidFill>
                  <a:srgbClr val="242424"/>
                </a:solidFill>
                <a:effectLst/>
                <a:latin typeface="sohne"/>
              </a:rPr>
              <a:t>The scheduling-clock interrupt</a:t>
            </a:r>
          </a:p>
          <a:p>
            <a:pPr marL="0" indent="0" algn="l">
              <a:buNone/>
            </a:pPr>
            <a:r>
              <a:rPr lang="en-US" b="0" i="0" dirty="0">
                <a:solidFill>
                  <a:srgbClr val="242424"/>
                </a:solidFill>
                <a:effectLst/>
                <a:latin typeface="source-serif-pro"/>
              </a:rPr>
              <a:t>This function called </a:t>
            </a:r>
            <a:r>
              <a:rPr lang="en-US" b="1" i="0" dirty="0" err="1">
                <a:solidFill>
                  <a:srgbClr val="242424"/>
                </a:solidFill>
                <a:effectLst/>
                <a:latin typeface="source-serif-pro"/>
              </a:rPr>
              <a:t>scheduler_tick</a:t>
            </a:r>
            <a:r>
              <a:rPr lang="en-US" b="1" i="0" dirty="0">
                <a:solidFill>
                  <a:srgbClr val="242424"/>
                </a:solidFill>
                <a:effectLst/>
                <a:latin typeface="source-serif-pro"/>
              </a:rPr>
              <a:t>()</a:t>
            </a:r>
            <a:r>
              <a:rPr lang="en-US" b="0" i="0" dirty="0">
                <a:solidFill>
                  <a:srgbClr val="242424"/>
                </a:solidFill>
                <a:effectLst/>
                <a:latin typeface="source-serif-pro"/>
              </a:rPr>
              <a:t> is triggered periodically.</a:t>
            </a:r>
          </a:p>
          <a:p>
            <a:pPr marL="0" indent="0" algn="l">
              <a:buNone/>
            </a:pPr>
            <a:r>
              <a:rPr lang="en-US" b="0" i="0" dirty="0">
                <a:solidFill>
                  <a:srgbClr val="242424"/>
                </a:solidFill>
                <a:effectLst/>
                <a:latin typeface="source-serif-pro"/>
              </a:rPr>
              <a:t>The frequency that it happens depends on several factors that involve:</a:t>
            </a:r>
          </a:p>
          <a:p>
            <a:pPr algn="l">
              <a:buFont typeface="Arial" panose="020B0604020202020204" pitchFamily="34" charset="0"/>
              <a:buChar char="•"/>
            </a:pPr>
            <a:r>
              <a:rPr lang="en-US" b="0" i="0" dirty="0">
                <a:solidFill>
                  <a:srgbClr val="242424"/>
                </a:solidFill>
                <a:effectLst/>
                <a:latin typeface="source-serif-pro"/>
              </a:rPr>
              <a:t>which architecture the kernel is running on.</a:t>
            </a:r>
          </a:p>
          <a:p>
            <a:pPr algn="l">
              <a:buFont typeface="Arial" panose="020B0604020202020204" pitchFamily="34" charset="0"/>
              <a:buChar char="•"/>
            </a:pPr>
            <a:r>
              <a:rPr lang="en-US" b="0" i="0" dirty="0">
                <a:solidFill>
                  <a:srgbClr val="242424"/>
                </a:solidFill>
                <a:effectLst/>
                <a:latin typeface="source-serif-pro"/>
              </a:rPr>
              <a:t>which CONFIG_* options were enabled during the compilation.</a:t>
            </a:r>
          </a:p>
          <a:p>
            <a:pPr algn="l">
              <a:buFont typeface="Arial" panose="020B0604020202020204" pitchFamily="34" charset="0"/>
              <a:buChar char="•"/>
            </a:pPr>
            <a:r>
              <a:rPr lang="en-US" b="0" i="0" dirty="0">
                <a:solidFill>
                  <a:srgbClr val="242424"/>
                </a:solidFill>
                <a:effectLst/>
                <a:latin typeface="source-serif-pro"/>
              </a:rPr>
              <a:t>which boot parameters have been used.</a:t>
            </a:r>
          </a:p>
          <a:p>
            <a:pPr algn="l">
              <a:buFont typeface="Arial" panose="020B0604020202020204" pitchFamily="34" charset="0"/>
              <a:buChar char="•"/>
            </a:pPr>
            <a:r>
              <a:rPr lang="en-US" b="0" i="0" dirty="0">
                <a:solidFill>
                  <a:srgbClr val="242424"/>
                </a:solidFill>
                <a:effectLst/>
                <a:latin typeface="source-serif-pro"/>
              </a:rPr>
              <a:t>whether the CPU has already gotten to the ‘</a:t>
            </a:r>
            <a:r>
              <a:rPr lang="en-US" b="0" i="0" dirty="0" err="1">
                <a:solidFill>
                  <a:srgbClr val="242424"/>
                </a:solidFill>
                <a:effectLst/>
                <a:latin typeface="source-serif-pro"/>
              </a:rPr>
              <a:t>dyntick</a:t>
            </a:r>
            <a:r>
              <a:rPr lang="en-US" b="0" i="0" dirty="0">
                <a:solidFill>
                  <a:srgbClr val="242424"/>
                </a:solidFill>
                <a:effectLst/>
                <a:latin typeface="source-serif-pro"/>
              </a:rPr>
              <a:t>-idle mode’.</a:t>
            </a:r>
          </a:p>
          <a:p>
            <a:pPr marL="0" indent="0" algn="just">
              <a:buNone/>
            </a:pPr>
            <a:endParaRPr lang="en-IN" b="1" i="0" dirty="0">
              <a:solidFill>
                <a:srgbClr val="242424"/>
              </a:solidFill>
              <a:effectLst/>
              <a:latin typeface="sohne"/>
            </a:endParaRPr>
          </a:p>
          <a:p>
            <a:pPr algn="just"/>
            <a:endParaRPr lang="en-IN" dirty="0"/>
          </a:p>
        </p:txBody>
      </p:sp>
    </p:spTree>
    <p:extLst>
      <p:ext uri="{BB962C8B-B14F-4D97-AF65-F5344CB8AC3E}">
        <p14:creationId xmlns:p14="http://schemas.microsoft.com/office/powerpoint/2010/main" val="1452513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F2F0-25E2-48BB-80D9-376B74198D7A}"/>
              </a:ext>
            </a:extLst>
          </p:cNvPr>
          <p:cNvSpPr>
            <a:spLocks noGrp="1"/>
          </p:cNvSpPr>
          <p:nvPr>
            <p:ph type="title"/>
          </p:nvPr>
        </p:nvSpPr>
        <p:spPr>
          <a:xfrm>
            <a:off x="838200" y="365125"/>
            <a:ext cx="10515600" cy="511175"/>
          </a:xfrm>
        </p:spPr>
        <p:txBody>
          <a:bodyPr>
            <a:normAutofit fontScale="90000"/>
          </a:bodyPr>
          <a:lstStyle/>
          <a:p>
            <a:r>
              <a:rPr lang="en-IN" dirty="0" err="1"/>
              <a:t>Soln</a:t>
            </a:r>
            <a:r>
              <a:rPr lang="en-IN" dirty="0"/>
              <a:t>: CFS</a:t>
            </a:r>
          </a:p>
        </p:txBody>
      </p:sp>
      <p:sp>
        <p:nvSpPr>
          <p:cNvPr id="3" name="Content Placeholder 2">
            <a:extLst>
              <a:ext uri="{FF2B5EF4-FFF2-40B4-BE49-F238E27FC236}">
                <a16:creationId xmlns:a16="http://schemas.microsoft.com/office/drawing/2014/main" id="{7472BB61-A3DF-4545-9581-A2FE9C17ADEF}"/>
              </a:ext>
            </a:extLst>
          </p:cNvPr>
          <p:cNvSpPr>
            <a:spLocks noGrp="1"/>
          </p:cNvSpPr>
          <p:nvPr>
            <p:ph idx="1"/>
          </p:nvPr>
        </p:nvSpPr>
        <p:spPr>
          <a:xfrm>
            <a:off x="838200" y="1079500"/>
            <a:ext cx="10515600" cy="5511800"/>
          </a:xfrm>
        </p:spPr>
        <p:txBody>
          <a:bodyPr>
            <a:normAutofit lnSpcReduction="10000"/>
          </a:bodyPr>
          <a:lstStyle/>
          <a:p>
            <a:pPr algn="just"/>
            <a:r>
              <a:rPr lang="en-IN" dirty="0"/>
              <a:t>Its based on a simple concept</a:t>
            </a:r>
          </a:p>
          <a:p>
            <a:pPr algn="just"/>
            <a:r>
              <a:rPr lang="en-IN" b="0" i="0" dirty="0">
                <a:solidFill>
                  <a:srgbClr val="171717"/>
                </a:solidFill>
                <a:effectLst/>
                <a:latin typeface="IBM Plex Sans" panose="020B0503050203000203" pitchFamily="34" charset="0"/>
              </a:rPr>
              <a:t>The main idea behind the CFS is to maintain balance (fairness) in providing processor time to tasks. </a:t>
            </a:r>
          </a:p>
          <a:p>
            <a:pPr algn="just"/>
            <a:r>
              <a:rPr lang="en-IN" b="0" i="0" dirty="0">
                <a:solidFill>
                  <a:srgbClr val="171717"/>
                </a:solidFill>
                <a:effectLst/>
                <a:latin typeface="IBM Plex Sans" panose="020B0503050203000203" pitchFamily="34" charset="0"/>
              </a:rPr>
              <a:t>To determine the balance, the CFS maintains the amount of time provided to a given task in what’s called the </a:t>
            </a:r>
            <a:r>
              <a:rPr lang="en-IN" b="0" i="1" dirty="0">
                <a:solidFill>
                  <a:srgbClr val="171717"/>
                </a:solidFill>
                <a:effectLst/>
                <a:latin typeface="IBM Plex Sans" panose="020B0503050203000203" pitchFamily="34" charset="0"/>
              </a:rPr>
              <a:t>virtual runtime.</a:t>
            </a:r>
            <a:r>
              <a:rPr lang="en-IN" b="0" i="0" dirty="0">
                <a:solidFill>
                  <a:srgbClr val="171717"/>
                </a:solidFill>
                <a:effectLst/>
                <a:latin typeface="IBM Plex Sans" panose="020B0503050203000203" pitchFamily="34" charset="0"/>
              </a:rPr>
              <a:t> </a:t>
            </a:r>
          </a:p>
          <a:p>
            <a:pPr algn="just"/>
            <a:r>
              <a:rPr lang="en-IN" b="0" i="0" dirty="0">
                <a:solidFill>
                  <a:srgbClr val="171717"/>
                </a:solidFill>
                <a:effectLst/>
                <a:latin typeface="IBM Plex Sans" panose="020B0503050203000203" pitchFamily="34" charset="0"/>
              </a:rPr>
              <a:t>The smaller a task’s virtual runtime—meaning the smaller amount of time a task has been permitted access to the processor—the higher its need for the processor. </a:t>
            </a:r>
          </a:p>
          <a:p>
            <a:pPr algn="just"/>
            <a:r>
              <a:rPr lang="en-IN" b="0" i="0" dirty="0">
                <a:solidFill>
                  <a:srgbClr val="171717"/>
                </a:solidFill>
                <a:effectLst/>
                <a:latin typeface="IBM Plex Sans" panose="020B0503050203000203" pitchFamily="34" charset="0"/>
              </a:rPr>
              <a:t>The CFS also includes the concept of sleeper fairness to ensure that tasks that are not currently runnable (for example, waiting for I/O) receive a comparable share of the processor when they eventually need it.</a:t>
            </a:r>
            <a:endParaRPr lang="en-IN" dirty="0">
              <a:solidFill>
                <a:srgbClr val="171717"/>
              </a:solidFill>
              <a:latin typeface="IBM Plex Sans" panose="020B0503050203000203" pitchFamily="34" charset="0"/>
            </a:endParaRPr>
          </a:p>
          <a:p>
            <a:endParaRPr lang="en-IN" dirty="0"/>
          </a:p>
        </p:txBody>
      </p:sp>
    </p:spTree>
    <p:extLst>
      <p:ext uri="{BB962C8B-B14F-4D97-AF65-F5344CB8AC3E}">
        <p14:creationId xmlns:p14="http://schemas.microsoft.com/office/powerpoint/2010/main" val="524774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5D02C6-CB57-465E-A8C5-CC11D970963A}"/>
              </a:ext>
            </a:extLst>
          </p:cNvPr>
          <p:cNvSpPr>
            <a:spLocks noGrp="1"/>
          </p:cNvSpPr>
          <p:nvPr>
            <p:ph sz="half" idx="1"/>
          </p:nvPr>
        </p:nvSpPr>
        <p:spPr>
          <a:xfrm>
            <a:off x="215900" y="596900"/>
            <a:ext cx="6438900" cy="5580063"/>
          </a:xfrm>
        </p:spPr>
        <p:txBody>
          <a:bodyPr>
            <a:normAutofit fontScale="77500" lnSpcReduction="20000"/>
          </a:bodyPr>
          <a:lstStyle/>
          <a:p>
            <a:pPr algn="just"/>
            <a:r>
              <a:rPr lang="en-IN" dirty="0"/>
              <a:t>Earlier, tasks were maintained in </a:t>
            </a:r>
            <a:r>
              <a:rPr lang="en-IN" dirty="0" err="1"/>
              <a:t>runqueue</a:t>
            </a:r>
            <a:r>
              <a:rPr lang="en-IN" dirty="0"/>
              <a:t>, CFS maintains it in the form of red-black tree.</a:t>
            </a:r>
          </a:p>
          <a:p>
            <a:pPr marL="0" indent="0" algn="just">
              <a:buNone/>
            </a:pPr>
            <a:endParaRPr lang="en-IN" dirty="0"/>
          </a:p>
          <a:p>
            <a:pPr marL="0" indent="0" algn="just">
              <a:buNone/>
            </a:pPr>
            <a:r>
              <a:rPr lang="en-IN" b="0" i="0" dirty="0">
                <a:solidFill>
                  <a:srgbClr val="171717"/>
                </a:solidFill>
                <a:effectLst/>
                <a:latin typeface="IBM Plex Sans" panose="020B0503050203000203" pitchFamily="34" charset="0"/>
              </a:rPr>
              <a:t>A </a:t>
            </a:r>
            <a:r>
              <a:rPr lang="en-IN" b="0" i="1" dirty="0">
                <a:solidFill>
                  <a:srgbClr val="171717"/>
                </a:solidFill>
                <a:effectLst/>
                <a:latin typeface="IBM Plex Sans" panose="020B0503050203000203" pitchFamily="34" charset="0"/>
              </a:rPr>
              <a:t>red-black tree</a:t>
            </a:r>
            <a:r>
              <a:rPr lang="en-IN" b="0" i="0" dirty="0">
                <a:solidFill>
                  <a:srgbClr val="171717"/>
                </a:solidFill>
                <a:effectLst/>
                <a:latin typeface="IBM Plex Sans" panose="020B0503050203000203" pitchFamily="34" charset="0"/>
              </a:rPr>
              <a:t> is a tree with a couple of interesting and useful properties. </a:t>
            </a:r>
          </a:p>
          <a:p>
            <a:pPr algn="just"/>
            <a:r>
              <a:rPr lang="en-IN" b="0" i="0" dirty="0">
                <a:solidFill>
                  <a:srgbClr val="171717"/>
                </a:solidFill>
                <a:effectLst/>
                <a:latin typeface="IBM Plex Sans" panose="020B0503050203000203" pitchFamily="34" charset="0"/>
              </a:rPr>
              <a:t>First, it’s self-balancing, which means that no path in the tree will ever be more than twice as long as any other. </a:t>
            </a:r>
          </a:p>
          <a:p>
            <a:pPr algn="just"/>
            <a:r>
              <a:rPr lang="en-IN" b="0" i="0" dirty="0">
                <a:solidFill>
                  <a:srgbClr val="171717"/>
                </a:solidFill>
                <a:effectLst/>
                <a:latin typeface="IBM Plex Sans" panose="020B0503050203000203" pitchFamily="34" charset="0"/>
              </a:rPr>
              <a:t>Second, operations on the tree occur in O(log </a:t>
            </a:r>
            <a:r>
              <a:rPr lang="en-IN" b="0" i="1" dirty="0">
                <a:solidFill>
                  <a:srgbClr val="171717"/>
                </a:solidFill>
                <a:effectLst/>
                <a:latin typeface="IBM Plex Sans" panose="020B0503050203000203" pitchFamily="34" charset="0"/>
              </a:rPr>
              <a:t>n</a:t>
            </a:r>
            <a:r>
              <a:rPr lang="en-IN" b="0" i="0" dirty="0">
                <a:solidFill>
                  <a:srgbClr val="171717"/>
                </a:solidFill>
                <a:effectLst/>
                <a:latin typeface="IBM Plex Sans" panose="020B0503050203000203" pitchFamily="34" charset="0"/>
              </a:rPr>
              <a:t>) time (where </a:t>
            </a:r>
            <a:r>
              <a:rPr lang="en-IN" b="0" i="1" dirty="0">
                <a:solidFill>
                  <a:srgbClr val="171717"/>
                </a:solidFill>
                <a:effectLst/>
                <a:latin typeface="IBM Plex Sans" panose="020B0503050203000203" pitchFamily="34" charset="0"/>
              </a:rPr>
              <a:t>n</a:t>
            </a:r>
            <a:r>
              <a:rPr lang="en-IN" b="0" i="0" dirty="0">
                <a:solidFill>
                  <a:srgbClr val="171717"/>
                </a:solidFill>
                <a:effectLst/>
                <a:latin typeface="IBM Plex Sans" panose="020B0503050203000203" pitchFamily="34" charset="0"/>
              </a:rPr>
              <a:t> is the number of nodes in the tree). This means that you can insert or delete a task quickly and efficiently.</a:t>
            </a:r>
          </a:p>
          <a:p>
            <a:pPr algn="just"/>
            <a:r>
              <a:rPr lang="en-IN" b="0" i="0" dirty="0">
                <a:solidFill>
                  <a:srgbClr val="171717"/>
                </a:solidFill>
                <a:effectLst/>
                <a:latin typeface="IBM Plex Sans" panose="020B0503050203000203" pitchFamily="34" charset="0"/>
              </a:rPr>
              <a:t>With tasks (represented by </a:t>
            </a:r>
            <a:r>
              <a:rPr lang="en-IN" b="0" i="0" dirty="0" err="1">
                <a:solidFill>
                  <a:srgbClr val="171717"/>
                </a:solidFill>
                <a:effectLst/>
                <a:latin typeface="IBM Plex Sans" panose="020B0503050203000203" pitchFamily="34" charset="0"/>
              </a:rPr>
              <a:t>sched_entity</a:t>
            </a:r>
            <a:r>
              <a:rPr lang="en-IN" b="0" i="0" dirty="0">
                <a:solidFill>
                  <a:srgbClr val="171717"/>
                </a:solidFill>
                <a:effectLst/>
                <a:latin typeface="IBM Plex Sans" panose="020B0503050203000203" pitchFamily="34" charset="0"/>
              </a:rPr>
              <a:t> objects) stored in the time-ordered red-black tree, tasks with the gravest need for the processor (lowest virtual runtime) are stored toward the left side of the tree, and tasks with the least need of the processor (highest virtual runtimes) are stored toward the right side of the tree.</a:t>
            </a:r>
          </a:p>
          <a:p>
            <a:pPr algn="just"/>
            <a:endParaRPr lang="en-IN" dirty="0"/>
          </a:p>
          <a:p>
            <a:pPr algn="just"/>
            <a:endParaRPr lang="en-IN" dirty="0"/>
          </a:p>
          <a:p>
            <a:pPr algn="just"/>
            <a:endParaRPr lang="en-IN" dirty="0"/>
          </a:p>
          <a:p>
            <a:endParaRPr lang="en-IN" dirty="0"/>
          </a:p>
        </p:txBody>
      </p:sp>
      <p:sp>
        <p:nvSpPr>
          <p:cNvPr id="7" name="Content Placeholder 6">
            <a:extLst>
              <a:ext uri="{FF2B5EF4-FFF2-40B4-BE49-F238E27FC236}">
                <a16:creationId xmlns:a16="http://schemas.microsoft.com/office/drawing/2014/main" id="{22F05A9B-0882-4B49-9109-A4BA90A1C6E0}"/>
              </a:ext>
            </a:extLst>
          </p:cNvPr>
          <p:cNvSpPr>
            <a:spLocks noGrp="1"/>
          </p:cNvSpPr>
          <p:nvPr>
            <p:ph sz="half" idx="2"/>
          </p:nvPr>
        </p:nvSpPr>
        <p:spPr>
          <a:xfrm>
            <a:off x="6781800" y="1825625"/>
            <a:ext cx="4572000" cy="4351338"/>
          </a:xfrm>
        </p:spPr>
        <p:txBody>
          <a:bodyPr>
            <a:normAutofit fontScale="77500" lnSpcReduction="20000"/>
          </a:bodyPr>
          <a:lstStyle/>
          <a:p>
            <a:endParaRPr lang="en-IN"/>
          </a:p>
        </p:txBody>
      </p:sp>
      <p:sp>
        <p:nvSpPr>
          <p:cNvPr id="4" name="TextBox 3">
            <a:extLst>
              <a:ext uri="{FF2B5EF4-FFF2-40B4-BE49-F238E27FC236}">
                <a16:creationId xmlns:a16="http://schemas.microsoft.com/office/drawing/2014/main" id="{C2730044-DC83-41D2-9F7D-74A543B3F435}"/>
              </a:ext>
            </a:extLst>
          </p:cNvPr>
          <p:cNvSpPr txBox="1"/>
          <p:nvPr/>
        </p:nvSpPr>
        <p:spPr>
          <a:xfrm>
            <a:off x="7429500" y="566739"/>
            <a:ext cx="3149600" cy="646331"/>
          </a:xfrm>
          <a:prstGeom prst="rect">
            <a:avLst/>
          </a:prstGeom>
          <a:noFill/>
        </p:spPr>
        <p:txBody>
          <a:bodyPr wrap="square" rtlCol="0">
            <a:spAutoFit/>
          </a:bodyPr>
          <a:lstStyle/>
          <a:p>
            <a:r>
              <a:rPr lang="en-IN" dirty="0">
                <a:hlinkClick r:id="rId2"/>
              </a:rPr>
              <a:t>Red-black trees in 4 minutes — The basics - YouTube</a:t>
            </a:r>
            <a:endParaRPr lang="en-IN" dirty="0"/>
          </a:p>
        </p:txBody>
      </p:sp>
      <p:pic>
        <p:nvPicPr>
          <p:cNvPr id="3074" name="Picture 2" descr="Example of a red-black tree">
            <a:extLst>
              <a:ext uri="{FF2B5EF4-FFF2-40B4-BE49-F238E27FC236}">
                <a16:creationId xmlns:a16="http://schemas.microsoft.com/office/drawing/2014/main" id="{657EBD75-D98A-40EE-8103-73A57550F5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1813" y="1460500"/>
            <a:ext cx="5094287" cy="3547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700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C37A-7226-49DA-B077-73C16A58E2A6}"/>
              </a:ext>
            </a:extLst>
          </p:cNvPr>
          <p:cNvSpPr>
            <a:spLocks noGrp="1"/>
          </p:cNvSpPr>
          <p:nvPr>
            <p:ph type="title"/>
          </p:nvPr>
        </p:nvSpPr>
        <p:spPr>
          <a:xfrm>
            <a:off x="838200" y="365125"/>
            <a:ext cx="10515600" cy="473075"/>
          </a:xfrm>
        </p:spPr>
        <p:txBody>
          <a:bodyPr>
            <a:normAutofit fontScale="90000"/>
          </a:bodyPr>
          <a:lstStyle/>
          <a:p>
            <a:r>
              <a:rPr lang="en-IN" dirty="0"/>
              <a:t>Objective</a:t>
            </a:r>
          </a:p>
        </p:txBody>
      </p:sp>
      <p:sp>
        <p:nvSpPr>
          <p:cNvPr id="3" name="Content Placeholder 2">
            <a:extLst>
              <a:ext uri="{FF2B5EF4-FFF2-40B4-BE49-F238E27FC236}">
                <a16:creationId xmlns:a16="http://schemas.microsoft.com/office/drawing/2014/main" id="{39C56BDE-A0AA-4832-8C5B-66AD8AA37A6C}"/>
              </a:ext>
            </a:extLst>
          </p:cNvPr>
          <p:cNvSpPr>
            <a:spLocks noGrp="1"/>
          </p:cNvSpPr>
          <p:nvPr>
            <p:ph idx="1"/>
          </p:nvPr>
        </p:nvSpPr>
        <p:spPr>
          <a:xfrm>
            <a:off x="838200" y="1422400"/>
            <a:ext cx="10515600" cy="5070475"/>
          </a:xfrm>
        </p:spPr>
        <p:txBody>
          <a:bodyPr>
            <a:noAutofit/>
          </a:bodyPr>
          <a:lstStyle/>
          <a:p>
            <a:r>
              <a:rPr lang="en-IN" sz="2000" dirty="0">
                <a:latin typeface="Times New Roman" panose="02020603050405020304" pitchFamily="18" charset="0"/>
                <a:cs typeface="Times New Roman" panose="02020603050405020304" pitchFamily="18" charset="0"/>
              </a:rPr>
              <a:t>Which process should run and for how long</a:t>
            </a:r>
          </a:p>
          <a:p>
            <a:r>
              <a:rPr lang="en-IN" sz="2000" dirty="0">
                <a:latin typeface="Times New Roman" panose="02020603050405020304" pitchFamily="18" charset="0"/>
                <a:cs typeface="Times New Roman" panose="02020603050405020304" pitchFamily="18" charset="0"/>
              </a:rPr>
              <a:t>Scheduler is the basis of multitasking Operating system</a:t>
            </a:r>
          </a:p>
          <a:p>
            <a:pPr algn="l"/>
            <a:r>
              <a:rPr lang="en-IN" sz="2000" b="0" i="0" u="none" strike="noStrike" baseline="0" dirty="0">
                <a:latin typeface="Times New Roman" panose="02020603050405020304" pitchFamily="18" charset="0"/>
                <a:cs typeface="Times New Roman" panose="02020603050405020304" pitchFamily="18" charset="0"/>
              </a:rPr>
              <a:t>A </a:t>
            </a:r>
            <a:r>
              <a:rPr lang="en-IN" sz="2000" b="0" i="1" u="none" strike="noStrike" baseline="0" dirty="0">
                <a:latin typeface="Times New Roman" panose="02020603050405020304" pitchFamily="18" charset="0"/>
                <a:cs typeface="Times New Roman" panose="02020603050405020304" pitchFamily="18" charset="0"/>
              </a:rPr>
              <a:t>multitasking </a:t>
            </a:r>
            <a:r>
              <a:rPr lang="en-IN" sz="2000" b="0" i="0" u="none" strike="noStrike" baseline="0" dirty="0">
                <a:latin typeface="Times New Roman" panose="02020603050405020304" pitchFamily="18" charset="0"/>
                <a:cs typeface="Times New Roman" panose="02020603050405020304" pitchFamily="18" charset="0"/>
              </a:rPr>
              <a:t>operating system is one that can simultaneously interleave execution of more than one process</a:t>
            </a:r>
          </a:p>
          <a:p>
            <a:pPr algn="l"/>
            <a:r>
              <a:rPr lang="en-IN" sz="2000" dirty="0">
                <a:latin typeface="Times New Roman" panose="02020603050405020304" pitchFamily="18" charset="0"/>
                <a:cs typeface="Times New Roman" panose="02020603050405020304" pitchFamily="18" charset="0"/>
              </a:rPr>
              <a:t>A process may be in runnable or waiting state</a:t>
            </a:r>
          </a:p>
          <a:p>
            <a:pPr algn="l"/>
            <a:r>
              <a:rPr lang="en-IN" sz="2000" dirty="0">
                <a:latin typeface="Times New Roman" panose="02020603050405020304" pitchFamily="18" charset="0"/>
                <a:cs typeface="Times New Roman" panose="02020603050405020304" pitchFamily="18" charset="0"/>
              </a:rPr>
              <a:t>Multitasking OS comes in 2 flavours, cooperative multitasking and </a:t>
            </a:r>
            <a:r>
              <a:rPr lang="en-IN" sz="2000" dirty="0" err="1">
                <a:latin typeface="Times New Roman" panose="02020603050405020304" pitchFamily="18" charset="0"/>
                <a:cs typeface="Times New Roman" panose="02020603050405020304" pitchFamily="18" charset="0"/>
              </a:rPr>
              <a:t>preemptive</a:t>
            </a:r>
            <a:r>
              <a:rPr lang="en-IN" sz="2000" dirty="0">
                <a:latin typeface="Times New Roman" panose="02020603050405020304" pitchFamily="18" charset="0"/>
                <a:cs typeface="Times New Roman" panose="02020603050405020304" pitchFamily="18" charset="0"/>
              </a:rPr>
              <a:t> multitasking</a:t>
            </a:r>
          </a:p>
          <a:p>
            <a:pPr algn="l"/>
            <a:r>
              <a:rPr lang="en-IN" sz="2000" b="0" i="0" u="none" strike="noStrike" baseline="0" dirty="0">
                <a:latin typeface="Times New Roman" panose="02020603050405020304" pitchFamily="18" charset="0"/>
                <a:cs typeface="Times New Roman" panose="02020603050405020304" pitchFamily="18" charset="0"/>
              </a:rPr>
              <a:t>In </a:t>
            </a:r>
            <a:r>
              <a:rPr lang="en-IN" sz="2000" b="0" i="0" u="none" strike="noStrike" baseline="0" dirty="0" err="1">
                <a:latin typeface="Times New Roman" panose="02020603050405020304" pitchFamily="18" charset="0"/>
                <a:cs typeface="Times New Roman" panose="02020603050405020304" pitchFamily="18" charset="0"/>
              </a:rPr>
              <a:t>preemptive</a:t>
            </a:r>
            <a:r>
              <a:rPr lang="en-IN" sz="2000" b="0" i="0" u="none" strike="noStrike" baseline="0" dirty="0">
                <a:latin typeface="Times New Roman" panose="02020603050405020304" pitchFamily="18" charset="0"/>
                <a:cs typeface="Times New Roman" panose="02020603050405020304" pitchFamily="18" charset="0"/>
              </a:rPr>
              <a:t> multitasking, the scheduler decides when a process is to cease running and a new process is to begin running.</a:t>
            </a:r>
          </a:p>
          <a:p>
            <a:pPr algn="l"/>
            <a:r>
              <a:rPr lang="en-IN" sz="2000" dirty="0">
                <a:latin typeface="Times New Roman" panose="02020603050405020304" pitchFamily="18" charset="0"/>
                <a:cs typeface="Times New Roman" panose="02020603050405020304" pitchFamily="18" charset="0"/>
              </a:rPr>
              <a:t>The act of involuntarily suspending a running process is called </a:t>
            </a:r>
            <a:r>
              <a:rPr lang="en-IN" sz="2000" dirty="0" err="1">
                <a:latin typeface="Times New Roman" panose="02020603050405020304" pitchFamily="18" charset="0"/>
                <a:cs typeface="Times New Roman" panose="02020603050405020304" pitchFamily="18" charset="0"/>
              </a:rPr>
              <a:t>preemption</a:t>
            </a:r>
            <a:endParaRPr lang="en-IN" sz="200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The time a process runs before it is </a:t>
            </a:r>
            <a:r>
              <a:rPr lang="en-IN" sz="2000" b="0" i="0" u="none" strike="noStrike" baseline="0" dirty="0" err="1">
                <a:latin typeface="Times New Roman" panose="02020603050405020304" pitchFamily="18" charset="0"/>
                <a:cs typeface="Times New Roman" panose="02020603050405020304" pitchFamily="18" charset="0"/>
              </a:rPr>
              <a:t>preempted</a:t>
            </a:r>
            <a:r>
              <a:rPr lang="en-IN" sz="2000" b="0" i="0" u="none" strike="noStrike" baseline="0" dirty="0">
                <a:latin typeface="Times New Roman" panose="02020603050405020304" pitchFamily="18" charset="0"/>
                <a:cs typeface="Times New Roman" panose="02020603050405020304" pitchFamily="18" charset="0"/>
              </a:rPr>
              <a:t> is usually predetermined, and it is called the </a:t>
            </a:r>
            <a:r>
              <a:rPr lang="en-IN" sz="2000" b="0" i="1" u="none" strike="noStrike" baseline="0" dirty="0" err="1">
                <a:latin typeface="Times New Roman" panose="02020603050405020304" pitchFamily="18" charset="0"/>
                <a:cs typeface="Times New Roman" panose="02020603050405020304" pitchFamily="18" charset="0"/>
              </a:rPr>
              <a:t>timeslice</a:t>
            </a:r>
            <a:r>
              <a:rPr lang="en-IN" sz="2000" b="0" i="1"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of the process</a:t>
            </a:r>
          </a:p>
          <a:p>
            <a:pPr algn="l"/>
            <a:r>
              <a:rPr lang="en-IN" sz="2000" dirty="0">
                <a:latin typeface="Times New Roman" panose="02020603050405020304" pitchFamily="18" charset="0"/>
                <a:cs typeface="Times New Roman" panose="02020603050405020304" pitchFamily="18" charset="0"/>
              </a:rPr>
              <a:t>I</a:t>
            </a:r>
            <a:r>
              <a:rPr lang="en-IN" sz="2000" b="0" i="0" u="none" strike="noStrike" baseline="0" dirty="0">
                <a:latin typeface="Times New Roman" panose="02020603050405020304" pitchFamily="18" charset="0"/>
                <a:cs typeface="Times New Roman" panose="02020603050405020304" pitchFamily="18" charset="0"/>
              </a:rPr>
              <a:t>n </a:t>
            </a:r>
            <a:r>
              <a:rPr lang="en-IN" sz="2000" b="0" i="1" u="none" strike="noStrike" baseline="0" dirty="0">
                <a:latin typeface="Times New Roman" panose="02020603050405020304" pitchFamily="18" charset="0"/>
                <a:cs typeface="Times New Roman" panose="02020603050405020304" pitchFamily="18" charset="0"/>
              </a:rPr>
              <a:t>cooperative multitasking, </a:t>
            </a:r>
            <a:r>
              <a:rPr lang="en-IN" sz="2000" b="0" i="0" u="none" strike="noStrike" baseline="0" dirty="0">
                <a:latin typeface="Times New Roman" panose="02020603050405020304" pitchFamily="18" charset="0"/>
                <a:cs typeface="Times New Roman" panose="02020603050405020304" pitchFamily="18" charset="0"/>
              </a:rPr>
              <a:t>a process does not stop running until it voluntary decides to do so.</a:t>
            </a:r>
          </a:p>
          <a:p>
            <a:pPr algn="l"/>
            <a:r>
              <a:rPr lang="en-IN" sz="2000" b="0" i="0" u="none" strike="noStrike" baseline="0" dirty="0">
                <a:latin typeface="Times New Roman" panose="02020603050405020304" pitchFamily="18" charset="0"/>
                <a:cs typeface="Times New Roman" panose="02020603050405020304" pitchFamily="18" charset="0"/>
              </a:rPr>
              <a:t>The act of a process voluntarily suspending itself is called </a:t>
            </a:r>
            <a:r>
              <a:rPr lang="en-IN" sz="2000" b="0" i="1" u="none" strike="noStrike" baseline="0" dirty="0">
                <a:latin typeface="Times New Roman" panose="02020603050405020304" pitchFamily="18" charset="0"/>
                <a:cs typeface="Times New Roman" panose="02020603050405020304" pitchFamily="18" charset="0"/>
              </a:rPr>
              <a:t>yielding</a:t>
            </a:r>
          </a:p>
          <a:p>
            <a:pPr algn="l"/>
            <a:r>
              <a:rPr lang="en-IN" sz="2000" i="1" dirty="0">
                <a:latin typeface="Times New Roman" panose="02020603050405020304" pitchFamily="18" charset="0"/>
                <a:cs typeface="Times New Roman" panose="02020603050405020304" pitchFamily="18" charset="0"/>
              </a:rPr>
              <a:t>Anyone can monopolize the processor;  a hung process that never yields will can lock entire system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078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08665-230E-4776-9D3A-21B1E2D7F4C5}"/>
              </a:ext>
            </a:extLst>
          </p:cNvPr>
          <p:cNvSpPr>
            <a:spLocks noGrp="1"/>
          </p:cNvSpPr>
          <p:nvPr>
            <p:ph sz="half" idx="1"/>
          </p:nvPr>
        </p:nvSpPr>
        <p:spPr/>
        <p:txBody>
          <a:bodyPr/>
          <a:lstStyle/>
          <a:p>
            <a:r>
              <a:rPr lang="en-IN" b="0" i="0" dirty="0">
                <a:solidFill>
                  <a:srgbClr val="171717"/>
                </a:solidFill>
                <a:effectLst/>
                <a:latin typeface="IBM Plex Sans" panose="020B0503050203000203" pitchFamily="34" charset="0"/>
              </a:rPr>
              <a:t>The scheduler then, to be fair, picks the left-most node of the red-black tree to schedule next to maintain fairness. </a:t>
            </a:r>
            <a:endParaRPr lang="en-IN" dirty="0"/>
          </a:p>
        </p:txBody>
      </p:sp>
      <p:sp>
        <p:nvSpPr>
          <p:cNvPr id="4" name="Content Placeholder 3">
            <a:extLst>
              <a:ext uri="{FF2B5EF4-FFF2-40B4-BE49-F238E27FC236}">
                <a16:creationId xmlns:a16="http://schemas.microsoft.com/office/drawing/2014/main" id="{32A5DD9F-AB4C-4B2E-9B8A-402CB3FA30DD}"/>
              </a:ext>
            </a:extLst>
          </p:cNvPr>
          <p:cNvSpPr>
            <a:spLocks noGrp="1"/>
          </p:cNvSpPr>
          <p:nvPr>
            <p:ph sz="half" idx="2"/>
          </p:nvPr>
        </p:nvSpPr>
        <p:spPr/>
        <p:txBody>
          <a:bodyPr/>
          <a:lstStyle/>
          <a:p>
            <a:endParaRPr lang="en-IN"/>
          </a:p>
        </p:txBody>
      </p:sp>
      <p:pic>
        <p:nvPicPr>
          <p:cNvPr id="5" name="Picture 2" descr="Example of a red-black tree">
            <a:extLst>
              <a:ext uri="{FF2B5EF4-FFF2-40B4-BE49-F238E27FC236}">
                <a16:creationId xmlns:a16="http://schemas.microsoft.com/office/drawing/2014/main" id="{5C5B8329-D724-42D4-9017-86FDDC1E5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1813" y="1460500"/>
            <a:ext cx="5094287" cy="3547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80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748D-5243-4000-B951-5A3DCC002FFD}"/>
              </a:ext>
            </a:extLst>
          </p:cNvPr>
          <p:cNvSpPr>
            <a:spLocks noGrp="1"/>
          </p:cNvSpPr>
          <p:nvPr>
            <p:ph type="title"/>
          </p:nvPr>
        </p:nvSpPr>
        <p:spPr/>
        <p:txBody>
          <a:bodyPr>
            <a:normAutofit fontScale="90000"/>
          </a:bodyPr>
          <a:lstStyle/>
          <a:p>
            <a:r>
              <a:rPr lang="en-IN" b="0" i="0" dirty="0">
                <a:solidFill>
                  <a:srgbClr val="171717"/>
                </a:solidFill>
                <a:effectLst/>
                <a:latin typeface="IBM Plex Sans" panose="020B0503050203000203" pitchFamily="34" charset="0"/>
              </a:rPr>
              <a:t>Structure hierarchy for tasks and the red-black tree</a:t>
            </a:r>
            <a:br>
              <a:rPr lang="en-IN" dirty="0"/>
            </a:br>
            <a:endParaRPr lang="en-IN" dirty="0"/>
          </a:p>
        </p:txBody>
      </p:sp>
      <p:sp>
        <p:nvSpPr>
          <p:cNvPr id="5" name="Content Placeholder 4">
            <a:extLst>
              <a:ext uri="{FF2B5EF4-FFF2-40B4-BE49-F238E27FC236}">
                <a16:creationId xmlns:a16="http://schemas.microsoft.com/office/drawing/2014/main" id="{B3639934-45B8-48F6-805B-6828C9F03594}"/>
              </a:ext>
            </a:extLst>
          </p:cNvPr>
          <p:cNvSpPr>
            <a:spLocks noGrp="1"/>
          </p:cNvSpPr>
          <p:nvPr>
            <p:ph idx="1"/>
          </p:nvPr>
        </p:nvSpPr>
        <p:spPr/>
        <p:txBody>
          <a:bodyPr/>
          <a:lstStyle/>
          <a:p>
            <a:endParaRPr lang="en-IN"/>
          </a:p>
        </p:txBody>
      </p:sp>
      <p:pic>
        <p:nvPicPr>
          <p:cNvPr id="4098" name="Picture 2" descr="Structure hierarchy for tasks and the red-black tree">
            <a:extLst>
              <a:ext uri="{FF2B5EF4-FFF2-40B4-BE49-F238E27FC236}">
                <a16:creationId xmlns:a16="http://schemas.microsoft.com/office/drawing/2014/main" id="{5317026C-345B-4254-8D2C-9340EA8688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4" y="1446213"/>
            <a:ext cx="8277226" cy="5203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150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5598D-77D5-4A5F-8054-C9255EBDC130}"/>
              </a:ext>
            </a:extLst>
          </p:cNvPr>
          <p:cNvSpPr>
            <a:spLocks noGrp="1"/>
          </p:cNvSpPr>
          <p:nvPr>
            <p:ph idx="1"/>
          </p:nvPr>
        </p:nvSpPr>
        <p:spPr>
          <a:xfrm>
            <a:off x="838200" y="660400"/>
            <a:ext cx="10515600" cy="5516563"/>
          </a:xfrm>
        </p:spPr>
        <p:txBody>
          <a:bodyPr>
            <a:normAutofit lnSpcReduction="10000"/>
          </a:bodyPr>
          <a:lstStyle/>
          <a:p>
            <a:pPr algn="just"/>
            <a:r>
              <a:rPr lang="en-IN" dirty="0"/>
              <a:t>All process are represented with </a:t>
            </a:r>
            <a:r>
              <a:rPr lang="en-IN" dirty="0" err="1"/>
              <a:t>task_struct</a:t>
            </a:r>
            <a:endParaRPr lang="en-IN" dirty="0"/>
          </a:p>
          <a:p>
            <a:pPr algn="just"/>
            <a:r>
              <a:rPr lang="en-IN" dirty="0"/>
              <a:t>The root of the tree is referenced via the </a:t>
            </a:r>
            <a:r>
              <a:rPr lang="en-IN" dirty="0" err="1"/>
              <a:t>rb_root</a:t>
            </a:r>
            <a:r>
              <a:rPr lang="en-IN" dirty="0"/>
              <a:t> element from the </a:t>
            </a:r>
            <a:r>
              <a:rPr lang="en-IN" dirty="0" err="1"/>
              <a:t>cfs_rq</a:t>
            </a:r>
            <a:r>
              <a:rPr lang="en-IN" dirty="0"/>
              <a:t> structure</a:t>
            </a:r>
          </a:p>
          <a:p>
            <a:pPr algn="just"/>
            <a:r>
              <a:rPr lang="en-IN" dirty="0"/>
              <a:t>Each node in the red-black tree is represented by an </a:t>
            </a:r>
            <a:r>
              <a:rPr lang="en-IN" dirty="0" err="1"/>
              <a:t>rb_node</a:t>
            </a:r>
            <a:r>
              <a:rPr lang="en-IN" dirty="0"/>
              <a:t>, which contains nothing more than the child references and the </a:t>
            </a:r>
            <a:r>
              <a:rPr lang="en-IN" dirty="0" err="1"/>
              <a:t>color</a:t>
            </a:r>
            <a:r>
              <a:rPr lang="en-IN" dirty="0"/>
              <a:t> of the parent. </a:t>
            </a:r>
          </a:p>
          <a:p>
            <a:pPr algn="just"/>
            <a:r>
              <a:rPr lang="en-IN" dirty="0"/>
              <a:t>The </a:t>
            </a:r>
            <a:r>
              <a:rPr lang="en-IN" dirty="0" err="1"/>
              <a:t>rb_node</a:t>
            </a:r>
            <a:r>
              <a:rPr lang="en-IN" dirty="0"/>
              <a:t> is contained within the </a:t>
            </a:r>
            <a:r>
              <a:rPr lang="en-IN" dirty="0" err="1"/>
              <a:t>sched_entity</a:t>
            </a:r>
            <a:r>
              <a:rPr lang="en-IN" dirty="0"/>
              <a:t> structure, which includes the </a:t>
            </a:r>
            <a:r>
              <a:rPr lang="en-IN" dirty="0" err="1"/>
              <a:t>rb_node</a:t>
            </a:r>
            <a:r>
              <a:rPr lang="en-IN" dirty="0"/>
              <a:t> reference, load weight, and a variety of statistics data. Most importantly, the </a:t>
            </a:r>
            <a:r>
              <a:rPr lang="en-IN" dirty="0" err="1"/>
              <a:t>sched_entity</a:t>
            </a:r>
            <a:r>
              <a:rPr lang="en-IN" dirty="0"/>
              <a:t> contains the </a:t>
            </a:r>
            <a:r>
              <a:rPr lang="en-IN" dirty="0" err="1"/>
              <a:t>vruntime</a:t>
            </a:r>
            <a:r>
              <a:rPr lang="en-IN" dirty="0"/>
              <a:t> (64-bit field), which indicates the amount of time the task has run and serves as the index for the red-black tree. </a:t>
            </a:r>
          </a:p>
          <a:p>
            <a:pPr algn="just"/>
            <a:r>
              <a:rPr lang="en-IN" dirty="0"/>
              <a:t>Finally, the </a:t>
            </a:r>
            <a:r>
              <a:rPr lang="en-IN" dirty="0" err="1"/>
              <a:t>task_struct</a:t>
            </a:r>
            <a:r>
              <a:rPr lang="en-IN" dirty="0"/>
              <a:t> sits at the top, which fully describes the task and includes the </a:t>
            </a:r>
            <a:r>
              <a:rPr lang="en-IN" dirty="0" err="1"/>
              <a:t>sched_entity</a:t>
            </a:r>
            <a:r>
              <a:rPr lang="en-IN" dirty="0"/>
              <a:t> structure.</a:t>
            </a:r>
          </a:p>
        </p:txBody>
      </p:sp>
    </p:spTree>
    <p:extLst>
      <p:ext uri="{BB962C8B-B14F-4D97-AF65-F5344CB8AC3E}">
        <p14:creationId xmlns:p14="http://schemas.microsoft.com/office/powerpoint/2010/main" val="2334758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6787-98E0-4504-8005-CBAAB601725F}"/>
              </a:ext>
            </a:extLst>
          </p:cNvPr>
          <p:cNvSpPr>
            <a:spLocks noGrp="1"/>
          </p:cNvSpPr>
          <p:nvPr>
            <p:ph type="title"/>
          </p:nvPr>
        </p:nvSpPr>
        <p:spPr/>
        <p:txBody>
          <a:bodyPr/>
          <a:lstStyle/>
          <a:p>
            <a:r>
              <a:rPr lang="en-IN" dirty="0"/>
              <a:t>Red Black Tree</a:t>
            </a:r>
          </a:p>
        </p:txBody>
      </p:sp>
      <p:sp>
        <p:nvSpPr>
          <p:cNvPr id="3" name="Content Placeholder 2">
            <a:extLst>
              <a:ext uri="{FF2B5EF4-FFF2-40B4-BE49-F238E27FC236}">
                <a16:creationId xmlns:a16="http://schemas.microsoft.com/office/drawing/2014/main" id="{81E7B4C2-A268-4AFB-9D95-69907EEA8CEE}"/>
              </a:ext>
            </a:extLst>
          </p:cNvPr>
          <p:cNvSpPr>
            <a:spLocks noGrp="1"/>
          </p:cNvSpPr>
          <p:nvPr>
            <p:ph idx="1"/>
          </p:nvPr>
        </p:nvSpPr>
        <p:spPr/>
        <p:txBody>
          <a:bodyPr/>
          <a:lstStyle/>
          <a:p>
            <a:endParaRPr lang="en-IN" dirty="0"/>
          </a:p>
          <a:p>
            <a:r>
              <a:rPr lang="en-IN" dirty="0">
                <a:hlinkClick r:id="rId2"/>
              </a:rPr>
              <a:t>Red-black trees in 4 minutes — The basics - YouTube</a:t>
            </a:r>
            <a:endParaRPr lang="en-IN" dirty="0"/>
          </a:p>
          <a:p>
            <a:r>
              <a:rPr lang="en-IN" dirty="0">
                <a:hlinkClick r:id="rId3"/>
              </a:rPr>
              <a:t>Red/Black Tree Visualization (csubak.edu)</a:t>
            </a:r>
            <a:endParaRPr lang="en-IN" dirty="0"/>
          </a:p>
        </p:txBody>
      </p:sp>
    </p:spTree>
    <p:extLst>
      <p:ext uri="{BB962C8B-B14F-4D97-AF65-F5344CB8AC3E}">
        <p14:creationId xmlns:p14="http://schemas.microsoft.com/office/powerpoint/2010/main" val="2912764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5694-7E98-458C-B25C-568E7DF03DE3}"/>
              </a:ext>
            </a:extLst>
          </p:cNvPr>
          <p:cNvSpPr>
            <a:spLocks noGrp="1"/>
          </p:cNvSpPr>
          <p:nvPr>
            <p:ph type="title"/>
          </p:nvPr>
        </p:nvSpPr>
        <p:spPr>
          <a:xfrm>
            <a:off x="838195" y="226626"/>
            <a:ext cx="10515600" cy="505282"/>
          </a:xfrm>
        </p:spPr>
        <p:txBody>
          <a:bodyPr>
            <a:normAutofit fontScale="90000"/>
          </a:bodyPr>
          <a:lstStyle/>
          <a:p>
            <a:r>
              <a:rPr lang="en-IN" dirty="0"/>
              <a:t>Example </a:t>
            </a:r>
          </a:p>
        </p:txBody>
      </p:sp>
      <p:graphicFrame>
        <p:nvGraphicFramePr>
          <p:cNvPr id="5" name="Table 5">
            <a:extLst>
              <a:ext uri="{FF2B5EF4-FFF2-40B4-BE49-F238E27FC236}">
                <a16:creationId xmlns:a16="http://schemas.microsoft.com/office/drawing/2014/main" id="{8E443E29-9F44-4219-92FF-B00B7CDEB44E}"/>
              </a:ext>
            </a:extLst>
          </p:cNvPr>
          <p:cNvGraphicFramePr>
            <a:graphicFrameLocks noGrp="1"/>
          </p:cNvGraphicFramePr>
          <p:nvPr>
            <p:ph idx="1"/>
            <p:extLst>
              <p:ext uri="{D42A27DB-BD31-4B8C-83A1-F6EECF244321}">
                <p14:modId xmlns:p14="http://schemas.microsoft.com/office/powerpoint/2010/main" val="3217479952"/>
              </p:ext>
            </p:extLst>
          </p:nvPr>
        </p:nvGraphicFramePr>
        <p:xfrm>
          <a:off x="838200" y="870407"/>
          <a:ext cx="10515595" cy="3657156"/>
        </p:xfrm>
        <a:graphic>
          <a:graphicData uri="http://schemas.openxmlformats.org/drawingml/2006/table">
            <a:tbl>
              <a:tblPr firstRow="1" bandRow="1">
                <a:tableStyleId>{5C22544A-7EE6-4342-B048-85BDC9FD1C3A}</a:tableStyleId>
              </a:tblPr>
              <a:tblGrid>
                <a:gridCol w="2103119">
                  <a:extLst>
                    <a:ext uri="{9D8B030D-6E8A-4147-A177-3AD203B41FA5}">
                      <a16:colId xmlns:a16="http://schemas.microsoft.com/office/drawing/2014/main" val="1460057754"/>
                    </a:ext>
                  </a:extLst>
                </a:gridCol>
                <a:gridCol w="2103119">
                  <a:extLst>
                    <a:ext uri="{9D8B030D-6E8A-4147-A177-3AD203B41FA5}">
                      <a16:colId xmlns:a16="http://schemas.microsoft.com/office/drawing/2014/main" val="1103624300"/>
                    </a:ext>
                  </a:extLst>
                </a:gridCol>
                <a:gridCol w="2103119">
                  <a:extLst>
                    <a:ext uri="{9D8B030D-6E8A-4147-A177-3AD203B41FA5}">
                      <a16:colId xmlns:a16="http://schemas.microsoft.com/office/drawing/2014/main" val="1969169009"/>
                    </a:ext>
                  </a:extLst>
                </a:gridCol>
                <a:gridCol w="2103119">
                  <a:extLst>
                    <a:ext uri="{9D8B030D-6E8A-4147-A177-3AD203B41FA5}">
                      <a16:colId xmlns:a16="http://schemas.microsoft.com/office/drawing/2014/main" val="3340374095"/>
                    </a:ext>
                  </a:extLst>
                </a:gridCol>
                <a:gridCol w="2103119">
                  <a:extLst>
                    <a:ext uri="{9D8B030D-6E8A-4147-A177-3AD203B41FA5}">
                      <a16:colId xmlns:a16="http://schemas.microsoft.com/office/drawing/2014/main" val="1745071529"/>
                    </a:ext>
                  </a:extLst>
                </a:gridCol>
              </a:tblGrid>
              <a:tr h="521591">
                <a:tc>
                  <a:txBody>
                    <a:bodyPr/>
                    <a:lstStyle/>
                    <a:p>
                      <a:r>
                        <a:rPr lang="en-IN" dirty="0"/>
                        <a:t>Task</a:t>
                      </a:r>
                    </a:p>
                  </a:txBody>
                  <a:tcPr/>
                </a:tc>
                <a:tc>
                  <a:txBody>
                    <a:bodyPr/>
                    <a:lstStyle/>
                    <a:p>
                      <a:r>
                        <a:rPr lang="en-IN" dirty="0"/>
                        <a:t>Nice value</a:t>
                      </a:r>
                    </a:p>
                  </a:txBody>
                  <a:tcPr/>
                </a:tc>
                <a:tc>
                  <a:txBody>
                    <a:bodyPr/>
                    <a:lstStyle/>
                    <a:p>
                      <a:r>
                        <a:rPr lang="en-IN" dirty="0"/>
                        <a:t>Weight</a:t>
                      </a:r>
                    </a:p>
                  </a:txBody>
                  <a:tcPr/>
                </a:tc>
                <a:tc>
                  <a:txBody>
                    <a:bodyPr/>
                    <a:lstStyle/>
                    <a:p>
                      <a:r>
                        <a:rPr lang="en-IN" dirty="0"/>
                        <a:t>Ratio</a:t>
                      </a:r>
                    </a:p>
                  </a:txBody>
                  <a:tcPr/>
                </a:tc>
                <a:tc>
                  <a:txBody>
                    <a:bodyPr/>
                    <a:lstStyle/>
                    <a:p>
                      <a:r>
                        <a:rPr lang="en-IN" dirty="0" err="1"/>
                        <a:t>Timeslice</a:t>
                      </a:r>
                      <a:endParaRPr lang="en-IN" dirty="0"/>
                    </a:p>
                  </a:txBody>
                  <a:tcPr/>
                </a:tc>
                <a:extLst>
                  <a:ext uri="{0D108BD9-81ED-4DB2-BD59-A6C34878D82A}">
                    <a16:rowId xmlns:a16="http://schemas.microsoft.com/office/drawing/2014/main" val="912408355"/>
                  </a:ext>
                </a:extLst>
              </a:tr>
              <a:tr h="521591">
                <a:tc>
                  <a:txBody>
                    <a:bodyPr/>
                    <a:lstStyle/>
                    <a:p>
                      <a:r>
                        <a:rPr lang="en-IN" dirty="0"/>
                        <a:t>T1</a:t>
                      </a:r>
                    </a:p>
                  </a:txBody>
                  <a:tcPr/>
                </a:tc>
                <a:tc>
                  <a:txBody>
                    <a:bodyPr/>
                    <a:lstStyle/>
                    <a:p>
                      <a:r>
                        <a:rPr lang="en-IN" dirty="0"/>
                        <a:t>-10</a:t>
                      </a:r>
                    </a:p>
                  </a:txBody>
                  <a:tcPr/>
                </a:tc>
                <a:tc>
                  <a:txBody>
                    <a:bodyPr/>
                    <a:lstStyle/>
                    <a:p>
                      <a:r>
                        <a:rPr lang="en-IN" dirty="0"/>
                        <a:t>9548</a:t>
                      </a:r>
                    </a:p>
                  </a:txBody>
                  <a:tcPr/>
                </a:tc>
                <a:tc>
                  <a:txBody>
                    <a:bodyPr/>
                    <a:lstStyle/>
                    <a:p>
                      <a:r>
                        <a:rPr lang="en-IN" dirty="0"/>
                        <a:t>0.6753</a:t>
                      </a:r>
                    </a:p>
                  </a:txBody>
                  <a:tcPr/>
                </a:tc>
                <a:tc>
                  <a:txBody>
                    <a:bodyPr/>
                    <a:lstStyle/>
                    <a:p>
                      <a:r>
                        <a:rPr lang="en-IN" dirty="0"/>
                        <a:t>4.05  (appr 5)</a:t>
                      </a:r>
                    </a:p>
                  </a:txBody>
                  <a:tcPr/>
                </a:tc>
                <a:extLst>
                  <a:ext uri="{0D108BD9-81ED-4DB2-BD59-A6C34878D82A}">
                    <a16:rowId xmlns:a16="http://schemas.microsoft.com/office/drawing/2014/main" val="703293287"/>
                  </a:ext>
                </a:extLst>
              </a:tr>
              <a:tr h="521591">
                <a:tc>
                  <a:txBody>
                    <a:bodyPr/>
                    <a:lstStyle/>
                    <a:p>
                      <a:r>
                        <a:rPr lang="en-IN" dirty="0"/>
                        <a:t>T2</a:t>
                      </a:r>
                    </a:p>
                  </a:txBody>
                  <a:tcPr/>
                </a:tc>
                <a:tc>
                  <a:txBody>
                    <a:bodyPr/>
                    <a:lstStyle/>
                    <a:p>
                      <a:r>
                        <a:rPr lang="en-IN" dirty="0"/>
                        <a:t>-5</a:t>
                      </a:r>
                    </a:p>
                  </a:txBody>
                  <a:tcPr/>
                </a:tc>
                <a:tc>
                  <a:txBody>
                    <a:bodyPr/>
                    <a:lstStyle/>
                    <a:p>
                      <a:r>
                        <a:rPr lang="en-IN" dirty="0"/>
                        <a:t>3121</a:t>
                      </a:r>
                    </a:p>
                  </a:txBody>
                  <a:tcPr/>
                </a:tc>
                <a:tc>
                  <a:txBody>
                    <a:bodyPr/>
                    <a:lstStyle/>
                    <a:p>
                      <a:r>
                        <a:rPr lang="en-IN" dirty="0"/>
                        <a:t>0.2208</a:t>
                      </a:r>
                    </a:p>
                  </a:txBody>
                  <a:tcPr/>
                </a:tc>
                <a:tc>
                  <a:txBody>
                    <a:bodyPr/>
                    <a:lstStyle/>
                    <a:p>
                      <a:r>
                        <a:rPr lang="en-IN" dirty="0"/>
                        <a:t>1.3 (appr 2ms)</a:t>
                      </a:r>
                    </a:p>
                  </a:txBody>
                  <a:tcPr/>
                </a:tc>
                <a:extLst>
                  <a:ext uri="{0D108BD9-81ED-4DB2-BD59-A6C34878D82A}">
                    <a16:rowId xmlns:a16="http://schemas.microsoft.com/office/drawing/2014/main" val="1078128359"/>
                  </a:ext>
                </a:extLst>
              </a:tr>
              <a:tr h="521591">
                <a:tc>
                  <a:txBody>
                    <a:bodyPr/>
                    <a:lstStyle/>
                    <a:p>
                      <a:r>
                        <a:rPr lang="en-IN" dirty="0"/>
                        <a:t>T3</a:t>
                      </a:r>
                    </a:p>
                  </a:txBody>
                  <a:tcPr/>
                </a:tc>
                <a:tc>
                  <a:txBody>
                    <a:bodyPr/>
                    <a:lstStyle/>
                    <a:p>
                      <a:r>
                        <a:rPr lang="en-IN" dirty="0"/>
                        <a:t>0</a:t>
                      </a:r>
                    </a:p>
                  </a:txBody>
                  <a:tcPr/>
                </a:tc>
                <a:tc>
                  <a:txBody>
                    <a:bodyPr/>
                    <a:lstStyle/>
                    <a:p>
                      <a:r>
                        <a:rPr lang="en-IN" dirty="0"/>
                        <a:t>1024</a:t>
                      </a:r>
                    </a:p>
                  </a:txBody>
                  <a:tcPr/>
                </a:tc>
                <a:tc>
                  <a:txBody>
                    <a:bodyPr/>
                    <a:lstStyle/>
                    <a:p>
                      <a:r>
                        <a:rPr lang="en-IN" dirty="0"/>
                        <a:t>0.0724</a:t>
                      </a:r>
                    </a:p>
                  </a:txBody>
                  <a:tcPr/>
                </a:tc>
                <a:tc>
                  <a:txBody>
                    <a:bodyPr/>
                    <a:lstStyle/>
                    <a:p>
                      <a:r>
                        <a:rPr lang="en-IN" dirty="0"/>
                        <a:t>.434 (appr 1ms)</a:t>
                      </a:r>
                    </a:p>
                  </a:txBody>
                  <a:tcPr/>
                </a:tc>
                <a:extLst>
                  <a:ext uri="{0D108BD9-81ED-4DB2-BD59-A6C34878D82A}">
                    <a16:rowId xmlns:a16="http://schemas.microsoft.com/office/drawing/2014/main" val="3506625369"/>
                  </a:ext>
                </a:extLst>
              </a:tr>
              <a:tr h="527610">
                <a:tc>
                  <a:txBody>
                    <a:bodyPr/>
                    <a:lstStyle/>
                    <a:p>
                      <a:r>
                        <a:rPr lang="en-IN" dirty="0"/>
                        <a:t>T4</a:t>
                      </a:r>
                    </a:p>
                  </a:txBody>
                  <a:tcPr/>
                </a:tc>
                <a:tc>
                  <a:txBody>
                    <a:bodyPr/>
                    <a:lstStyle/>
                    <a:p>
                      <a:r>
                        <a:rPr lang="en-IN" dirty="0"/>
                        <a:t>5</a:t>
                      </a:r>
                    </a:p>
                  </a:txBody>
                  <a:tcPr/>
                </a:tc>
                <a:tc>
                  <a:txBody>
                    <a:bodyPr/>
                    <a:lstStyle/>
                    <a:p>
                      <a:r>
                        <a:rPr lang="en-IN" dirty="0"/>
                        <a:t>335</a:t>
                      </a:r>
                    </a:p>
                  </a:txBody>
                  <a:tcPr/>
                </a:tc>
                <a:tc>
                  <a:txBody>
                    <a:bodyPr/>
                    <a:lstStyle/>
                    <a:p>
                      <a:r>
                        <a:rPr lang="en-IN" dirty="0"/>
                        <a:t>0.0237</a:t>
                      </a:r>
                    </a:p>
                  </a:txBody>
                  <a:tcPr/>
                </a:tc>
                <a:tc>
                  <a:txBody>
                    <a:bodyPr/>
                    <a:lstStyle/>
                    <a:p>
                      <a:r>
                        <a:rPr lang="en-IN" dirty="0"/>
                        <a:t>.142 (appr 1ms)</a:t>
                      </a:r>
                    </a:p>
                  </a:txBody>
                  <a:tcPr/>
                </a:tc>
                <a:extLst>
                  <a:ext uri="{0D108BD9-81ED-4DB2-BD59-A6C34878D82A}">
                    <a16:rowId xmlns:a16="http://schemas.microsoft.com/office/drawing/2014/main" val="4114794026"/>
                  </a:ext>
                </a:extLst>
              </a:tr>
              <a:tr h="521591">
                <a:tc>
                  <a:txBody>
                    <a:bodyPr/>
                    <a:lstStyle/>
                    <a:p>
                      <a:r>
                        <a:rPr lang="en-IN" dirty="0"/>
                        <a:t>T5</a:t>
                      </a:r>
                    </a:p>
                  </a:txBody>
                  <a:tcPr/>
                </a:tc>
                <a:tc>
                  <a:txBody>
                    <a:bodyPr/>
                    <a:lstStyle/>
                    <a:p>
                      <a:r>
                        <a:rPr lang="en-IN" dirty="0"/>
                        <a:t>10</a:t>
                      </a:r>
                    </a:p>
                  </a:txBody>
                  <a:tcPr/>
                </a:tc>
                <a:tc>
                  <a:txBody>
                    <a:bodyPr/>
                    <a:lstStyle/>
                    <a:p>
                      <a:r>
                        <a:rPr lang="en-IN" dirty="0"/>
                        <a:t>110</a:t>
                      </a:r>
                    </a:p>
                  </a:txBody>
                  <a:tcPr/>
                </a:tc>
                <a:tc>
                  <a:txBody>
                    <a:bodyPr/>
                    <a:lstStyle/>
                    <a:p>
                      <a:r>
                        <a:rPr lang="en-IN" dirty="0"/>
                        <a:t>0.0078</a:t>
                      </a:r>
                    </a:p>
                  </a:txBody>
                  <a:tcPr/>
                </a:tc>
                <a:tc>
                  <a:txBody>
                    <a:bodyPr/>
                    <a:lstStyle/>
                    <a:p>
                      <a:r>
                        <a:rPr lang="en-IN" dirty="0"/>
                        <a:t>.04 (appr 1ms)</a:t>
                      </a:r>
                    </a:p>
                  </a:txBody>
                  <a:tcPr/>
                </a:tc>
                <a:extLst>
                  <a:ext uri="{0D108BD9-81ED-4DB2-BD59-A6C34878D82A}">
                    <a16:rowId xmlns:a16="http://schemas.microsoft.com/office/drawing/2014/main" val="4011191753"/>
                  </a:ext>
                </a:extLst>
              </a:tr>
              <a:tr h="521591">
                <a:tc>
                  <a:txBody>
                    <a:bodyPr/>
                    <a:lstStyle/>
                    <a:p>
                      <a:r>
                        <a:rPr lang="en-IN" dirty="0"/>
                        <a:t>Total</a:t>
                      </a:r>
                    </a:p>
                  </a:txBody>
                  <a:tcPr/>
                </a:tc>
                <a:tc>
                  <a:txBody>
                    <a:bodyPr/>
                    <a:lstStyle/>
                    <a:p>
                      <a:endParaRPr lang="en-IN"/>
                    </a:p>
                  </a:txBody>
                  <a:tcPr/>
                </a:tc>
                <a:tc>
                  <a:txBody>
                    <a:bodyPr/>
                    <a:lstStyle/>
                    <a:p>
                      <a:r>
                        <a:rPr lang="en-IN" dirty="0"/>
                        <a:t>14138</a:t>
                      </a:r>
                    </a:p>
                  </a:txBody>
                  <a:tcPr/>
                </a:tc>
                <a:tc>
                  <a:txBody>
                    <a:bodyPr/>
                    <a:lstStyle/>
                    <a:p>
                      <a:r>
                        <a:rPr lang="en-IN" dirty="0"/>
                        <a:t>1.0</a:t>
                      </a:r>
                    </a:p>
                  </a:txBody>
                  <a:tcPr/>
                </a:tc>
                <a:tc>
                  <a:txBody>
                    <a:bodyPr/>
                    <a:lstStyle/>
                    <a:p>
                      <a:endParaRPr lang="en-IN" dirty="0"/>
                    </a:p>
                  </a:txBody>
                  <a:tcPr/>
                </a:tc>
                <a:extLst>
                  <a:ext uri="{0D108BD9-81ED-4DB2-BD59-A6C34878D82A}">
                    <a16:rowId xmlns:a16="http://schemas.microsoft.com/office/drawing/2014/main" val="1371677708"/>
                  </a:ext>
                </a:extLst>
              </a:tr>
            </a:tbl>
          </a:graphicData>
        </a:graphic>
      </p:graphicFrame>
      <p:sp>
        <p:nvSpPr>
          <p:cNvPr id="6" name="TextBox 5">
            <a:extLst>
              <a:ext uri="{FF2B5EF4-FFF2-40B4-BE49-F238E27FC236}">
                <a16:creationId xmlns:a16="http://schemas.microsoft.com/office/drawing/2014/main" id="{858BE86E-DFEA-48B7-84CC-11C7DDE80EB2}"/>
              </a:ext>
            </a:extLst>
          </p:cNvPr>
          <p:cNvSpPr txBox="1"/>
          <p:nvPr/>
        </p:nvSpPr>
        <p:spPr>
          <a:xfrm>
            <a:off x="2464904" y="4943061"/>
            <a:ext cx="5552661" cy="1477328"/>
          </a:xfrm>
          <a:prstGeom prst="rect">
            <a:avLst/>
          </a:prstGeom>
          <a:noFill/>
        </p:spPr>
        <p:txBody>
          <a:bodyPr wrap="square" rtlCol="0">
            <a:spAutoFit/>
          </a:bodyPr>
          <a:lstStyle/>
          <a:p>
            <a:r>
              <a:rPr lang="en-IN" dirty="0"/>
              <a:t>Weight = 1024/(1.25)^(nice)</a:t>
            </a:r>
          </a:p>
          <a:p>
            <a:r>
              <a:rPr lang="en-IN" dirty="0" err="1"/>
              <a:t>Eg</a:t>
            </a:r>
            <a:r>
              <a:rPr lang="en-IN" dirty="0"/>
              <a:t>: If nice value = -10</a:t>
            </a:r>
          </a:p>
          <a:p>
            <a:r>
              <a:rPr lang="en-IN" dirty="0"/>
              <a:t>Then weight = 1024/(1.25)^(-10) = 9548</a:t>
            </a:r>
          </a:p>
          <a:p>
            <a:endParaRPr lang="en-IN" dirty="0"/>
          </a:p>
          <a:p>
            <a:r>
              <a:rPr lang="en-IN" dirty="0"/>
              <a:t>If nice value = -5, weight = 1024/(1.25)^(-5) = 3121</a:t>
            </a:r>
          </a:p>
        </p:txBody>
      </p:sp>
      <p:sp>
        <p:nvSpPr>
          <p:cNvPr id="7" name="TextBox 6">
            <a:extLst>
              <a:ext uri="{FF2B5EF4-FFF2-40B4-BE49-F238E27FC236}">
                <a16:creationId xmlns:a16="http://schemas.microsoft.com/office/drawing/2014/main" id="{037B003C-6897-475F-9B8B-7D23A935C6B5}"/>
              </a:ext>
            </a:extLst>
          </p:cNvPr>
          <p:cNvSpPr txBox="1"/>
          <p:nvPr/>
        </p:nvSpPr>
        <p:spPr>
          <a:xfrm>
            <a:off x="7706139" y="4666062"/>
            <a:ext cx="4041913" cy="2031325"/>
          </a:xfrm>
          <a:prstGeom prst="rect">
            <a:avLst/>
          </a:prstGeom>
          <a:noFill/>
        </p:spPr>
        <p:txBody>
          <a:bodyPr wrap="square" rtlCol="0">
            <a:spAutoFit/>
          </a:bodyPr>
          <a:lstStyle/>
          <a:p>
            <a:r>
              <a:rPr lang="en-IN" dirty="0"/>
              <a:t>Time slice for a task </a:t>
            </a:r>
            <a:r>
              <a:rPr lang="en-IN" dirty="0" err="1"/>
              <a:t>i</a:t>
            </a:r>
            <a:r>
              <a:rPr lang="en-IN" dirty="0"/>
              <a:t> = </a:t>
            </a:r>
          </a:p>
          <a:p>
            <a:r>
              <a:rPr lang="en-IN" dirty="0"/>
              <a:t>Target Latency  * weight/(sum of all weights)</a:t>
            </a:r>
          </a:p>
          <a:p>
            <a:endParaRPr lang="en-IN" dirty="0"/>
          </a:p>
          <a:p>
            <a:r>
              <a:rPr lang="en-IN" dirty="0"/>
              <a:t>= Target latency * ratio</a:t>
            </a:r>
          </a:p>
          <a:p>
            <a:endParaRPr lang="en-IN" dirty="0"/>
          </a:p>
          <a:p>
            <a:r>
              <a:rPr lang="en-IN" dirty="0"/>
              <a:t>Above TL is assumed as 6ms</a:t>
            </a:r>
          </a:p>
        </p:txBody>
      </p:sp>
    </p:spTree>
    <p:extLst>
      <p:ext uri="{BB962C8B-B14F-4D97-AF65-F5344CB8AC3E}">
        <p14:creationId xmlns:p14="http://schemas.microsoft.com/office/powerpoint/2010/main" val="2335198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0FC6-551B-4DA1-9AF9-F2ACD8FE7C91}"/>
              </a:ext>
            </a:extLst>
          </p:cNvPr>
          <p:cNvSpPr>
            <a:spLocks noGrp="1"/>
          </p:cNvSpPr>
          <p:nvPr>
            <p:ph type="title"/>
          </p:nvPr>
        </p:nvSpPr>
        <p:spPr/>
        <p:txBody>
          <a:bodyPr/>
          <a:lstStyle/>
          <a:p>
            <a:r>
              <a:rPr lang="en-IN" dirty="0"/>
              <a:t>Targeted Latency</a:t>
            </a:r>
          </a:p>
        </p:txBody>
      </p:sp>
      <p:sp>
        <p:nvSpPr>
          <p:cNvPr id="3" name="Content Placeholder 2">
            <a:extLst>
              <a:ext uri="{FF2B5EF4-FFF2-40B4-BE49-F238E27FC236}">
                <a16:creationId xmlns:a16="http://schemas.microsoft.com/office/drawing/2014/main" id="{3423274B-CB97-439B-B168-61149FE8B6E2}"/>
              </a:ext>
            </a:extLst>
          </p:cNvPr>
          <p:cNvSpPr>
            <a:spLocks noGrp="1"/>
          </p:cNvSpPr>
          <p:nvPr>
            <p:ph idx="1"/>
          </p:nvPr>
        </p:nvSpPr>
        <p:spPr>
          <a:xfrm>
            <a:off x="838199" y="1825625"/>
            <a:ext cx="10887635" cy="4351338"/>
          </a:xfrm>
        </p:spPr>
        <p:txBody>
          <a:bodyPr>
            <a:normAutofit/>
          </a:bodyPr>
          <a:lstStyle/>
          <a:p>
            <a:pPr lvl="1" algn="just"/>
            <a:r>
              <a:rPr lang="en-US" dirty="0"/>
              <a:t>CFS uses a target latency which is a portion of time the threads will share</a:t>
            </a:r>
            <a:r>
              <a:rPr lang="en-IN" b="0" i="0" u="none" strike="noStrike" baseline="0" dirty="0">
                <a:latin typeface="Times New Roman" panose="02020603050405020304" pitchFamily="18" charset="0"/>
                <a:cs typeface="Times New Roman" panose="02020603050405020304" pitchFamily="18" charset="0"/>
              </a:rPr>
              <a:t>. Smaller targets yield better interactivity and a closer approximation to perfect multitasking, at the expense of higher switching costs and thus worse overall throughput</a:t>
            </a:r>
          </a:p>
          <a:p>
            <a:pPr lvl="1" algn="just"/>
            <a:endParaRPr lang="en-IN" dirty="0">
              <a:latin typeface="Times New Roman" panose="02020603050405020304" pitchFamily="18" charset="0"/>
              <a:cs typeface="Times New Roman" panose="02020603050405020304" pitchFamily="18" charset="0"/>
            </a:endParaRPr>
          </a:p>
          <a:p>
            <a:pPr lvl="1" algn="just"/>
            <a:r>
              <a:rPr lang="en-IN" b="0" i="0" u="none" strike="noStrike" baseline="0" dirty="0">
                <a:latin typeface="Times New Roman" panose="02020603050405020304" pitchFamily="18" charset="0"/>
                <a:cs typeface="Times New Roman" panose="02020603050405020304" pitchFamily="18" charset="0"/>
              </a:rPr>
              <a:t>Note as the number of runnable tasks approaches infinity, the proportion of allotted processor and the assigned </a:t>
            </a:r>
            <a:r>
              <a:rPr lang="en-IN" b="0" i="0" u="none" strike="noStrike" baseline="0" dirty="0" err="1">
                <a:latin typeface="Times New Roman" panose="02020603050405020304" pitchFamily="18" charset="0"/>
                <a:cs typeface="Times New Roman" panose="02020603050405020304" pitchFamily="18" charset="0"/>
              </a:rPr>
              <a:t>timeslice</a:t>
            </a:r>
            <a:r>
              <a:rPr lang="en-IN" b="0" i="0" u="none" strike="noStrike" baseline="0" dirty="0">
                <a:latin typeface="Times New Roman" panose="02020603050405020304" pitchFamily="18" charset="0"/>
                <a:cs typeface="Times New Roman" panose="02020603050405020304" pitchFamily="18" charset="0"/>
              </a:rPr>
              <a:t> approaches zero. As this will eventually result in unacceptable switching costs, CFS imposes a floor on the </a:t>
            </a:r>
            <a:r>
              <a:rPr lang="en-IN" b="0" i="0" u="none" strike="noStrike" baseline="0" dirty="0" err="1">
                <a:latin typeface="Times New Roman" panose="02020603050405020304" pitchFamily="18" charset="0"/>
                <a:cs typeface="Times New Roman" panose="02020603050405020304" pitchFamily="18" charset="0"/>
              </a:rPr>
              <a:t>timeslice</a:t>
            </a:r>
            <a:r>
              <a:rPr lang="en-IN" b="0" i="0" u="none" strike="noStrike" baseline="0" dirty="0">
                <a:latin typeface="Times New Roman" panose="02020603050405020304" pitchFamily="18" charset="0"/>
                <a:cs typeface="Times New Roman" panose="02020603050405020304" pitchFamily="18" charset="0"/>
              </a:rPr>
              <a:t> assigned to each process. This floor is called the </a:t>
            </a:r>
            <a:r>
              <a:rPr lang="en-IN" b="0" i="1" u="none" strike="noStrike" baseline="0" dirty="0">
                <a:latin typeface="Times New Roman" panose="02020603050405020304" pitchFamily="18" charset="0"/>
                <a:cs typeface="Times New Roman" panose="02020603050405020304" pitchFamily="18" charset="0"/>
              </a:rPr>
              <a:t>minimum granularity</a:t>
            </a:r>
            <a:r>
              <a:rPr lang="en-IN" b="0" i="0" u="none" strike="noStrike" baseline="0" dirty="0">
                <a:latin typeface="Times New Roman" panose="02020603050405020304" pitchFamily="18" charset="0"/>
                <a:cs typeface="Times New Roman" panose="02020603050405020304" pitchFamily="18" charset="0"/>
              </a:rPr>
              <a:t>. By default it is 1 millisecond.</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769C73-B967-4C33-B489-2CE5E06008EF}"/>
              </a:ext>
            </a:extLst>
          </p:cNvPr>
          <p:cNvSpPr txBox="1"/>
          <p:nvPr/>
        </p:nvSpPr>
        <p:spPr>
          <a:xfrm>
            <a:off x="1259541" y="5997388"/>
            <a:ext cx="9672918" cy="923330"/>
          </a:xfrm>
          <a:prstGeom prst="rect">
            <a:avLst/>
          </a:prstGeom>
          <a:noFill/>
        </p:spPr>
        <p:txBody>
          <a:bodyPr wrap="square" rtlCol="0">
            <a:spAutoFit/>
          </a:bodyPr>
          <a:lstStyle/>
          <a:p>
            <a:r>
              <a:rPr lang="en-IN" dirty="0"/>
              <a:t>CFS uses a target latency which is a portion of time the threads will share. Suppose the target latency is 20 </a:t>
            </a:r>
            <a:r>
              <a:rPr lang="en-IN" dirty="0" err="1"/>
              <a:t>ms</a:t>
            </a:r>
            <a:r>
              <a:rPr lang="en-IN" dirty="0"/>
              <a:t>. Then a thread gets a </a:t>
            </a:r>
            <a:r>
              <a:rPr lang="en-IN" dirty="0" err="1"/>
              <a:t>timeslice</a:t>
            </a:r>
            <a:r>
              <a:rPr lang="en-IN" dirty="0"/>
              <a:t> which is a fraction of those 20 </a:t>
            </a:r>
            <a:r>
              <a:rPr lang="en-IN" dirty="0" err="1"/>
              <a:t>ms</a:t>
            </a:r>
            <a:r>
              <a:rPr lang="en-IN" dirty="0"/>
              <a:t> calculated as its weight divided by the sum of weights. </a:t>
            </a:r>
          </a:p>
        </p:txBody>
      </p:sp>
    </p:spTree>
    <p:extLst>
      <p:ext uri="{BB962C8B-B14F-4D97-AF65-F5344CB8AC3E}">
        <p14:creationId xmlns:p14="http://schemas.microsoft.com/office/powerpoint/2010/main" val="1446072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FA4A-E0B1-FD16-8D64-AA7B602A517F}"/>
              </a:ext>
            </a:extLst>
          </p:cNvPr>
          <p:cNvSpPr>
            <a:spLocks noGrp="1"/>
          </p:cNvSpPr>
          <p:nvPr>
            <p:ph type="title"/>
          </p:nvPr>
        </p:nvSpPr>
        <p:spPr/>
        <p:txBody>
          <a:bodyPr/>
          <a:lstStyle/>
          <a:p>
            <a:r>
              <a:rPr lang="en-US" dirty="0"/>
              <a:t>The variable </a:t>
            </a:r>
            <a:r>
              <a:rPr lang="en-US" dirty="0" err="1"/>
              <a:t>vruntime</a:t>
            </a:r>
            <a:r>
              <a:rPr lang="en-US" dirty="0"/>
              <a:t> represents the process runtime so far.</a:t>
            </a:r>
            <a:endParaRPr lang="en-IN" dirty="0"/>
          </a:p>
        </p:txBody>
      </p:sp>
      <p:sp>
        <p:nvSpPr>
          <p:cNvPr id="3" name="Content Placeholder 2">
            <a:extLst>
              <a:ext uri="{FF2B5EF4-FFF2-40B4-BE49-F238E27FC236}">
                <a16:creationId xmlns:a16="http://schemas.microsoft.com/office/drawing/2014/main" id="{FE949B38-BA32-27C5-C06A-EA7259AE1C3B}"/>
              </a:ext>
            </a:extLst>
          </p:cNvPr>
          <p:cNvSpPr>
            <a:spLocks noGrp="1"/>
          </p:cNvSpPr>
          <p:nvPr>
            <p:ph idx="1"/>
          </p:nvPr>
        </p:nvSpPr>
        <p:spPr/>
        <p:txBody>
          <a:bodyPr/>
          <a:lstStyle/>
          <a:p>
            <a:r>
              <a:rPr lang="en-US" dirty="0"/>
              <a:t>It’s not an absolute time but weighted by the number of runnable processes. </a:t>
            </a:r>
          </a:p>
          <a:p>
            <a:r>
              <a:rPr lang="en-US" dirty="0"/>
              <a:t>The highest priority process is the process with smallest value of </a:t>
            </a:r>
            <a:r>
              <a:rPr lang="en-US" dirty="0" err="1"/>
              <a:t>vruntime</a:t>
            </a:r>
            <a:r>
              <a:rPr lang="en-US" dirty="0"/>
              <a:t>. </a:t>
            </a:r>
          </a:p>
          <a:p>
            <a:r>
              <a:rPr lang="en-US" dirty="0"/>
              <a:t>The CFS Scheduler maintains a red-black tree, sorted by the value of </a:t>
            </a:r>
            <a:r>
              <a:rPr lang="en-US" dirty="0" err="1"/>
              <a:t>vruntime</a:t>
            </a:r>
            <a:r>
              <a:rPr lang="en-US" dirty="0"/>
              <a:t>. So, the process the CFS scheduler selects is the leftmost node in the tree. </a:t>
            </a:r>
          </a:p>
          <a:p>
            <a:r>
              <a:rPr lang="en-US" dirty="0"/>
              <a:t>To avoid having to traverse the tree too often, this node is cached as </a:t>
            </a:r>
            <a:r>
              <a:rPr lang="en-US" dirty="0" err="1"/>
              <a:t>cfs_rq</a:t>
            </a:r>
            <a:r>
              <a:rPr lang="en-US" dirty="0"/>
              <a:t>-&gt;</a:t>
            </a:r>
            <a:r>
              <a:rPr lang="en-US" dirty="0" err="1"/>
              <a:t>rb_leftmost</a:t>
            </a:r>
            <a:endParaRPr lang="en-IN" dirty="0"/>
          </a:p>
        </p:txBody>
      </p:sp>
    </p:spTree>
    <p:extLst>
      <p:ext uri="{BB962C8B-B14F-4D97-AF65-F5344CB8AC3E}">
        <p14:creationId xmlns:p14="http://schemas.microsoft.com/office/powerpoint/2010/main" val="3081642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6BAE-1331-4343-9145-13912D81BAFF}"/>
              </a:ext>
            </a:extLst>
          </p:cNvPr>
          <p:cNvSpPr>
            <a:spLocks noGrp="1"/>
          </p:cNvSpPr>
          <p:nvPr>
            <p:ph type="title"/>
          </p:nvPr>
        </p:nvSpPr>
        <p:spPr>
          <a:xfrm>
            <a:off x="426720" y="365125"/>
            <a:ext cx="10927080" cy="562527"/>
          </a:xfrm>
        </p:spPr>
        <p:txBody>
          <a:bodyPr>
            <a:noAutofit/>
          </a:bodyPr>
          <a:lstStyle/>
          <a:p>
            <a:r>
              <a:rPr lang="en-IN" sz="2000" b="1" dirty="0" err="1"/>
              <a:t>Vruntime</a:t>
            </a:r>
            <a:r>
              <a:rPr lang="en-IN" sz="2000" b="1" dirty="0"/>
              <a:t> calculation: </a:t>
            </a:r>
            <a:r>
              <a:rPr lang="en-US" sz="2000" b="1" dirty="0"/>
              <a:t>The variable </a:t>
            </a:r>
            <a:r>
              <a:rPr lang="en-US" sz="2000" b="1" dirty="0" err="1"/>
              <a:t>vruntime</a:t>
            </a:r>
            <a:r>
              <a:rPr lang="en-US" sz="2000" b="1" dirty="0"/>
              <a:t> represents the process runtime so far.</a:t>
            </a:r>
            <a:endParaRPr lang="en-IN" sz="2000" b="1" dirty="0"/>
          </a:p>
        </p:txBody>
      </p:sp>
      <p:sp>
        <p:nvSpPr>
          <p:cNvPr id="3" name="Content Placeholder 2">
            <a:extLst>
              <a:ext uri="{FF2B5EF4-FFF2-40B4-BE49-F238E27FC236}">
                <a16:creationId xmlns:a16="http://schemas.microsoft.com/office/drawing/2014/main" id="{4AD341EC-DACC-40D9-9DD6-7E4EDDE98093}"/>
              </a:ext>
            </a:extLst>
          </p:cNvPr>
          <p:cNvSpPr>
            <a:spLocks noGrp="1"/>
          </p:cNvSpPr>
          <p:nvPr>
            <p:ph idx="1"/>
          </p:nvPr>
        </p:nvSpPr>
        <p:spPr>
          <a:xfrm>
            <a:off x="838200" y="1126434"/>
            <a:ext cx="10515600" cy="5731565"/>
          </a:xfrm>
        </p:spPr>
        <p:txBody>
          <a:bodyPr>
            <a:normAutofit fontScale="77500" lnSpcReduction="20000"/>
          </a:bodyPr>
          <a:lstStyle/>
          <a:p>
            <a:pPr marL="0" indent="0">
              <a:buNone/>
            </a:pPr>
            <a:r>
              <a:rPr lang="en-IN" dirty="0" err="1"/>
              <a:t>Vruntime</a:t>
            </a:r>
            <a:r>
              <a:rPr lang="en-IN" dirty="0"/>
              <a:t>+ = </a:t>
            </a:r>
            <a:r>
              <a:rPr lang="en-IN" dirty="0" err="1"/>
              <a:t>delta_exec</a:t>
            </a:r>
            <a:r>
              <a:rPr lang="en-IN" dirty="0"/>
              <a:t> * (NICE_0_LOAD / </a:t>
            </a:r>
            <a:r>
              <a:rPr lang="en-IN" dirty="0" err="1"/>
              <a:t>curr</a:t>
            </a:r>
            <a:r>
              <a:rPr lang="en-IN" dirty="0"/>
              <a:t>-&gt;</a:t>
            </a:r>
            <a:r>
              <a:rPr lang="en-IN" dirty="0" err="1"/>
              <a:t>load.weight</a:t>
            </a:r>
            <a:r>
              <a:rPr lang="en-IN" dirty="0"/>
              <a:t>)</a:t>
            </a:r>
          </a:p>
          <a:p>
            <a:pPr marL="0" indent="0">
              <a:buNone/>
            </a:pPr>
            <a:endParaRPr lang="en-IN" dirty="0"/>
          </a:p>
          <a:p>
            <a:pPr marL="0" indent="0">
              <a:buNone/>
            </a:pPr>
            <a:r>
              <a:rPr lang="en-IN" dirty="0"/>
              <a:t>Since all processes are normal processes, we take NICE_0_LOAD is default = nice value of 0 = 1024 weight.</a:t>
            </a:r>
          </a:p>
          <a:p>
            <a:pPr marL="0" indent="0">
              <a:buNone/>
            </a:pPr>
            <a:endParaRPr lang="en-IN" dirty="0"/>
          </a:p>
          <a:p>
            <a:pPr marL="0" indent="0">
              <a:buNone/>
            </a:pPr>
            <a:r>
              <a:rPr lang="en-IN" dirty="0"/>
              <a:t>Run T1 </a:t>
            </a:r>
          </a:p>
          <a:p>
            <a:pPr marL="0" indent="0">
              <a:buNone/>
            </a:pPr>
            <a:r>
              <a:rPr lang="en-IN" dirty="0" err="1"/>
              <a:t>vruntime</a:t>
            </a:r>
            <a:r>
              <a:rPr lang="en-IN" dirty="0"/>
              <a:t> = 1024/9548*5ms  = 0.53 </a:t>
            </a:r>
          </a:p>
          <a:p>
            <a:pPr marL="0" indent="0">
              <a:buNone/>
            </a:pPr>
            <a:r>
              <a:rPr lang="en-IN" dirty="0"/>
              <a:t>Insert into red-black tree</a:t>
            </a:r>
          </a:p>
          <a:p>
            <a:pPr marL="0" indent="0">
              <a:buNone/>
            </a:pPr>
            <a:r>
              <a:rPr lang="en-IN" dirty="0"/>
              <a:t>Run T2</a:t>
            </a:r>
          </a:p>
          <a:p>
            <a:pPr marL="0" indent="0">
              <a:buNone/>
            </a:pPr>
            <a:r>
              <a:rPr lang="en-IN" dirty="0" err="1"/>
              <a:t>Vruntime</a:t>
            </a:r>
            <a:r>
              <a:rPr lang="en-IN" dirty="0"/>
              <a:t> = 1024/3121* 2 = 0.65 </a:t>
            </a:r>
          </a:p>
          <a:p>
            <a:pPr marL="0" indent="0">
              <a:buNone/>
            </a:pPr>
            <a:r>
              <a:rPr lang="en-IN" dirty="0"/>
              <a:t>Run T3</a:t>
            </a:r>
          </a:p>
          <a:p>
            <a:pPr marL="0" indent="0">
              <a:buNone/>
            </a:pPr>
            <a:r>
              <a:rPr lang="en-IN" dirty="0" err="1"/>
              <a:t>Vruntime</a:t>
            </a:r>
            <a:r>
              <a:rPr lang="en-IN" dirty="0"/>
              <a:t> = 1024/1024 * 1 = 1 </a:t>
            </a:r>
          </a:p>
          <a:p>
            <a:pPr marL="0" indent="0">
              <a:buNone/>
            </a:pPr>
            <a:r>
              <a:rPr lang="en-IN" dirty="0"/>
              <a:t>Run T4</a:t>
            </a:r>
          </a:p>
          <a:p>
            <a:pPr marL="0" indent="0">
              <a:buNone/>
            </a:pPr>
            <a:r>
              <a:rPr lang="en-IN" dirty="0" err="1"/>
              <a:t>Vruntime</a:t>
            </a:r>
            <a:r>
              <a:rPr lang="en-IN" dirty="0"/>
              <a:t> = 1024/335 *1 = 3.05</a:t>
            </a:r>
          </a:p>
          <a:p>
            <a:pPr marL="0" indent="0">
              <a:buNone/>
            </a:pPr>
            <a:r>
              <a:rPr lang="en-IN" dirty="0"/>
              <a:t>Run T5 </a:t>
            </a:r>
          </a:p>
          <a:p>
            <a:pPr marL="0" indent="0">
              <a:buNone/>
            </a:pPr>
            <a:r>
              <a:rPr lang="en-IN" dirty="0" err="1"/>
              <a:t>Vruntime</a:t>
            </a:r>
            <a:r>
              <a:rPr lang="en-IN" dirty="0"/>
              <a:t> = 1024/110*1 = 9.3</a:t>
            </a:r>
          </a:p>
          <a:p>
            <a:pPr marL="0" indent="0">
              <a:buNone/>
            </a:pPr>
            <a:endParaRPr lang="en-IN" dirty="0"/>
          </a:p>
        </p:txBody>
      </p:sp>
      <p:pic>
        <p:nvPicPr>
          <p:cNvPr id="6" name="Picture 5">
            <a:extLst>
              <a:ext uri="{FF2B5EF4-FFF2-40B4-BE49-F238E27FC236}">
                <a16:creationId xmlns:a16="http://schemas.microsoft.com/office/drawing/2014/main" id="{746E6887-BE51-4A8A-977E-186E5025F332}"/>
              </a:ext>
            </a:extLst>
          </p:cNvPr>
          <p:cNvPicPr>
            <a:picLocks noChangeAspect="1"/>
          </p:cNvPicPr>
          <p:nvPr/>
        </p:nvPicPr>
        <p:blipFill>
          <a:blip r:embed="rId2"/>
          <a:stretch>
            <a:fillRect/>
          </a:stretch>
        </p:blipFill>
        <p:spPr>
          <a:xfrm>
            <a:off x="4024105" y="3429000"/>
            <a:ext cx="1466850" cy="781050"/>
          </a:xfrm>
          <a:prstGeom prst="rect">
            <a:avLst/>
          </a:prstGeom>
        </p:spPr>
      </p:pic>
      <p:pic>
        <p:nvPicPr>
          <p:cNvPr id="8" name="Picture 7">
            <a:extLst>
              <a:ext uri="{FF2B5EF4-FFF2-40B4-BE49-F238E27FC236}">
                <a16:creationId xmlns:a16="http://schemas.microsoft.com/office/drawing/2014/main" id="{FF86E5E2-08D3-4306-9B96-C1AF636E59D8}"/>
              </a:ext>
            </a:extLst>
          </p:cNvPr>
          <p:cNvPicPr>
            <a:picLocks noChangeAspect="1"/>
          </p:cNvPicPr>
          <p:nvPr/>
        </p:nvPicPr>
        <p:blipFill>
          <a:blip r:embed="rId3"/>
          <a:stretch>
            <a:fillRect/>
          </a:stretch>
        </p:blipFill>
        <p:spPr>
          <a:xfrm>
            <a:off x="5105519" y="3937964"/>
            <a:ext cx="1540999" cy="1096618"/>
          </a:xfrm>
          <a:prstGeom prst="rect">
            <a:avLst/>
          </a:prstGeom>
        </p:spPr>
      </p:pic>
      <p:pic>
        <p:nvPicPr>
          <p:cNvPr id="10" name="Picture 9">
            <a:extLst>
              <a:ext uri="{FF2B5EF4-FFF2-40B4-BE49-F238E27FC236}">
                <a16:creationId xmlns:a16="http://schemas.microsoft.com/office/drawing/2014/main" id="{85A407BE-A0D9-43E3-AFBF-29B4A56579C9}"/>
              </a:ext>
            </a:extLst>
          </p:cNvPr>
          <p:cNvPicPr>
            <a:picLocks noChangeAspect="1"/>
          </p:cNvPicPr>
          <p:nvPr/>
        </p:nvPicPr>
        <p:blipFill>
          <a:blip r:embed="rId4"/>
          <a:stretch>
            <a:fillRect/>
          </a:stretch>
        </p:blipFill>
        <p:spPr>
          <a:xfrm>
            <a:off x="4576555" y="4957762"/>
            <a:ext cx="1828800" cy="1152525"/>
          </a:xfrm>
          <a:prstGeom prst="rect">
            <a:avLst/>
          </a:prstGeom>
        </p:spPr>
      </p:pic>
      <p:pic>
        <p:nvPicPr>
          <p:cNvPr id="12" name="Picture 11">
            <a:extLst>
              <a:ext uri="{FF2B5EF4-FFF2-40B4-BE49-F238E27FC236}">
                <a16:creationId xmlns:a16="http://schemas.microsoft.com/office/drawing/2014/main" id="{DDD07F14-9933-409C-A231-E28E7DBB7364}"/>
              </a:ext>
            </a:extLst>
          </p:cNvPr>
          <p:cNvPicPr>
            <a:picLocks noChangeAspect="1"/>
          </p:cNvPicPr>
          <p:nvPr/>
        </p:nvPicPr>
        <p:blipFill>
          <a:blip r:embed="rId5"/>
          <a:stretch>
            <a:fillRect/>
          </a:stretch>
        </p:blipFill>
        <p:spPr>
          <a:xfrm>
            <a:off x="6419119" y="5229224"/>
            <a:ext cx="2905125" cy="1628775"/>
          </a:xfrm>
          <a:prstGeom prst="rect">
            <a:avLst/>
          </a:prstGeom>
        </p:spPr>
      </p:pic>
      <p:sp>
        <p:nvSpPr>
          <p:cNvPr id="11" name="TextBox 10">
            <a:extLst>
              <a:ext uri="{FF2B5EF4-FFF2-40B4-BE49-F238E27FC236}">
                <a16:creationId xmlns:a16="http://schemas.microsoft.com/office/drawing/2014/main" id="{24116900-46ED-4839-940A-C0E2041CB956}"/>
              </a:ext>
            </a:extLst>
          </p:cNvPr>
          <p:cNvSpPr txBox="1"/>
          <p:nvPr/>
        </p:nvSpPr>
        <p:spPr>
          <a:xfrm>
            <a:off x="8946460" y="112554"/>
            <a:ext cx="2743200" cy="1200329"/>
          </a:xfrm>
          <a:prstGeom prst="rect">
            <a:avLst/>
          </a:prstGeom>
          <a:noFill/>
        </p:spPr>
        <p:txBody>
          <a:bodyPr wrap="square" rtlCol="0">
            <a:spAutoFit/>
          </a:bodyPr>
          <a:lstStyle/>
          <a:p>
            <a:r>
              <a:rPr lang="en-IN" dirty="0" err="1"/>
              <a:t>update_curr</a:t>
            </a:r>
            <a:r>
              <a:rPr lang="en-IN" dirty="0"/>
              <a:t>() calculates the execution time of the current process and stores that value in </a:t>
            </a:r>
            <a:r>
              <a:rPr lang="en-IN" dirty="0" err="1"/>
              <a:t>delta_exec</a:t>
            </a:r>
            <a:endParaRPr lang="en-IN" dirty="0"/>
          </a:p>
        </p:txBody>
      </p:sp>
      <p:pic>
        <p:nvPicPr>
          <p:cNvPr id="17" name="Picture 16">
            <a:extLst>
              <a:ext uri="{FF2B5EF4-FFF2-40B4-BE49-F238E27FC236}">
                <a16:creationId xmlns:a16="http://schemas.microsoft.com/office/drawing/2014/main" id="{27D6D6EC-79E9-48E7-92C7-EA966ADA1BAD}"/>
              </a:ext>
            </a:extLst>
          </p:cNvPr>
          <p:cNvPicPr>
            <a:picLocks noChangeAspect="1"/>
          </p:cNvPicPr>
          <p:nvPr/>
        </p:nvPicPr>
        <p:blipFill>
          <a:blip r:embed="rId6"/>
          <a:stretch>
            <a:fillRect/>
          </a:stretch>
        </p:blipFill>
        <p:spPr>
          <a:xfrm>
            <a:off x="9324244" y="3428999"/>
            <a:ext cx="2238375" cy="981075"/>
          </a:xfrm>
          <a:prstGeom prst="rect">
            <a:avLst/>
          </a:prstGeom>
        </p:spPr>
      </p:pic>
      <p:pic>
        <p:nvPicPr>
          <p:cNvPr id="19" name="Picture 18">
            <a:extLst>
              <a:ext uri="{FF2B5EF4-FFF2-40B4-BE49-F238E27FC236}">
                <a16:creationId xmlns:a16="http://schemas.microsoft.com/office/drawing/2014/main" id="{DACE3153-D052-47B9-BD38-730054B23ABD}"/>
              </a:ext>
            </a:extLst>
          </p:cNvPr>
          <p:cNvPicPr>
            <a:picLocks noChangeAspect="1"/>
          </p:cNvPicPr>
          <p:nvPr/>
        </p:nvPicPr>
        <p:blipFill>
          <a:blip r:embed="rId7"/>
          <a:stretch>
            <a:fillRect/>
          </a:stretch>
        </p:blipFill>
        <p:spPr>
          <a:xfrm>
            <a:off x="8051110" y="4352924"/>
            <a:ext cx="3935164" cy="1209675"/>
          </a:xfrm>
          <a:prstGeom prst="rect">
            <a:avLst/>
          </a:prstGeom>
        </p:spPr>
      </p:pic>
    </p:spTree>
    <p:extLst>
      <p:ext uri="{BB962C8B-B14F-4D97-AF65-F5344CB8AC3E}">
        <p14:creationId xmlns:p14="http://schemas.microsoft.com/office/powerpoint/2010/main" val="1142649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D49D65-1187-438D-B63B-4FB16C29B1AA}"/>
              </a:ext>
            </a:extLst>
          </p:cNvPr>
          <p:cNvSpPr>
            <a:spLocks noGrp="1"/>
          </p:cNvSpPr>
          <p:nvPr>
            <p:ph idx="1"/>
          </p:nvPr>
        </p:nvSpPr>
        <p:spPr>
          <a:xfrm>
            <a:off x="838200" y="344556"/>
            <a:ext cx="10515600" cy="6241773"/>
          </a:xfrm>
        </p:spPr>
        <p:txBody>
          <a:bodyPr/>
          <a:lstStyle/>
          <a:p>
            <a:pPr marL="0" indent="0">
              <a:buNone/>
            </a:pPr>
            <a:r>
              <a:rPr lang="en-IN" dirty="0"/>
              <a:t>Next time scheduler selects T1 as it is the leftmost in the Red black tree and deletes the node.</a:t>
            </a:r>
          </a:p>
          <a:p>
            <a:pPr marL="0" indent="0">
              <a:buNone/>
            </a:pPr>
            <a:endParaRPr lang="en-IN" dirty="0"/>
          </a:p>
          <a:p>
            <a:pPr marL="0" indent="0">
              <a:buNone/>
            </a:pPr>
            <a:r>
              <a:rPr lang="en-IN" dirty="0" err="1"/>
              <a:t>Vruntime</a:t>
            </a:r>
            <a:r>
              <a:rPr lang="en-IN" dirty="0"/>
              <a:t> of T1 is (leftmost)</a:t>
            </a:r>
          </a:p>
          <a:p>
            <a:pPr marL="0" indent="0">
              <a:buNone/>
            </a:pPr>
            <a:r>
              <a:rPr lang="en-IN" dirty="0"/>
              <a:t>Delete T1, schedule and insert new </a:t>
            </a:r>
            <a:r>
              <a:rPr lang="en-IN" dirty="0" err="1"/>
              <a:t>vruntime</a:t>
            </a:r>
            <a:endParaRPr lang="en-IN" dirty="0"/>
          </a:p>
          <a:p>
            <a:pPr marL="0" indent="0">
              <a:buNone/>
            </a:pPr>
            <a:r>
              <a:rPr lang="en-IN" dirty="0"/>
              <a:t>=1024/9548*10 = 1.07+0.53 = 1.6</a:t>
            </a:r>
          </a:p>
          <a:p>
            <a:pPr marL="0" indent="0">
              <a:buNone/>
            </a:pPr>
            <a:r>
              <a:rPr lang="en-IN" dirty="0"/>
              <a:t>Schedule T2 (leftmost) and delete node</a:t>
            </a:r>
          </a:p>
          <a:p>
            <a:pPr marL="0" indent="0">
              <a:buNone/>
            </a:pPr>
            <a:r>
              <a:rPr lang="en-IN" dirty="0" err="1"/>
              <a:t>Vruntime</a:t>
            </a:r>
            <a:r>
              <a:rPr lang="en-IN" dirty="0"/>
              <a:t> of T2 = 1024/3121*4 = 1.31+0.65 =1.96 </a:t>
            </a:r>
          </a:p>
          <a:p>
            <a:pPr marL="0" indent="0">
              <a:buNone/>
            </a:pPr>
            <a:r>
              <a:rPr lang="en-IN" dirty="0"/>
              <a:t>Schedule T3 and delete node</a:t>
            </a:r>
          </a:p>
          <a:p>
            <a:pPr marL="0" indent="0">
              <a:buNone/>
            </a:pPr>
            <a:r>
              <a:rPr lang="en-IN" dirty="0" err="1"/>
              <a:t>Vruntime</a:t>
            </a:r>
            <a:r>
              <a:rPr lang="en-IN" dirty="0"/>
              <a:t> of T3 = 1024/1024*2 = 2+1=3</a:t>
            </a:r>
          </a:p>
          <a:p>
            <a:pPr marL="0" indent="0">
              <a:buNone/>
            </a:pPr>
            <a:endParaRPr lang="en-IN" dirty="0"/>
          </a:p>
        </p:txBody>
      </p:sp>
      <p:pic>
        <p:nvPicPr>
          <p:cNvPr id="4" name="Picture 3">
            <a:extLst>
              <a:ext uri="{FF2B5EF4-FFF2-40B4-BE49-F238E27FC236}">
                <a16:creationId xmlns:a16="http://schemas.microsoft.com/office/drawing/2014/main" id="{B4F05225-87A8-4B3B-ABA8-1C3ED878C780}"/>
              </a:ext>
            </a:extLst>
          </p:cNvPr>
          <p:cNvPicPr>
            <a:picLocks noChangeAspect="1"/>
          </p:cNvPicPr>
          <p:nvPr/>
        </p:nvPicPr>
        <p:blipFill>
          <a:blip r:embed="rId2"/>
          <a:stretch>
            <a:fillRect/>
          </a:stretch>
        </p:blipFill>
        <p:spPr>
          <a:xfrm>
            <a:off x="6786282" y="834564"/>
            <a:ext cx="2081493" cy="1514475"/>
          </a:xfrm>
          <a:prstGeom prst="rect">
            <a:avLst/>
          </a:prstGeom>
        </p:spPr>
      </p:pic>
      <p:pic>
        <p:nvPicPr>
          <p:cNvPr id="8" name="Picture 7">
            <a:extLst>
              <a:ext uri="{FF2B5EF4-FFF2-40B4-BE49-F238E27FC236}">
                <a16:creationId xmlns:a16="http://schemas.microsoft.com/office/drawing/2014/main" id="{03F4DFA2-768D-4DBF-A00A-735B552ED145}"/>
              </a:ext>
            </a:extLst>
          </p:cNvPr>
          <p:cNvPicPr>
            <a:picLocks noChangeAspect="1"/>
          </p:cNvPicPr>
          <p:nvPr/>
        </p:nvPicPr>
        <p:blipFill>
          <a:blip r:embed="rId3"/>
          <a:stretch>
            <a:fillRect/>
          </a:stretch>
        </p:blipFill>
        <p:spPr>
          <a:xfrm>
            <a:off x="9181161" y="834564"/>
            <a:ext cx="2277101" cy="1300047"/>
          </a:xfrm>
          <a:prstGeom prst="rect">
            <a:avLst/>
          </a:prstGeom>
        </p:spPr>
      </p:pic>
      <p:pic>
        <p:nvPicPr>
          <p:cNvPr id="10" name="Picture 9">
            <a:extLst>
              <a:ext uri="{FF2B5EF4-FFF2-40B4-BE49-F238E27FC236}">
                <a16:creationId xmlns:a16="http://schemas.microsoft.com/office/drawing/2014/main" id="{DCACA186-B2B1-48C1-86B8-26E231B02199}"/>
              </a:ext>
            </a:extLst>
          </p:cNvPr>
          <p:cNvPicPr>
            <a:picLocks noChangeAspect="1"/>
          </p:cNvPicPr>
          <p:nvPr/>
        </p:nvPicPr>
        <p:blipFill>
          <a:blip r:embed="rId4"/>
          <a:stretch>
            <a:fillRect/>
          </a:stretch>
        </p:blipFill>
        <p:spPr>
          <a:xfrm>
            <a:off x="7475554" y="2281014"/>
            <a:ext cx="2419350" cy="1466850"/>
          </a:xfrm>
          <a:prstGeom prst="rect">
            <a:avLst/>
          </a:prstGeom>
        </p:spPr>
      </p:pic>
      <p:pic>
        <p:nvPicPr>
          <p:cNvPr id="14" name="Picture 13">
            <a:extLst>
              <a:ext uri="{FF2B5EF4-FFF2-40B4-BE49-F238E27FC236}">
                <a16:creationId xmlns:a16="http://schemas.microsoft.com/office/drawing/2014/main" id="{DE785E57-6AD5-4D82-B603-C276B50F7CD6}"/>
              </a:ext>
            </a:extLst>
          </p:cNvPr>
          <p:cNvPicPr>
            <a:picLocks noChangeAspect="1"/>
          </p:cNvPicPr>
          <p:nvPr/>
        </p:nvPicPr>
        <p:blipFill>
          <a:blip r:embed="rId5"/>
          <a:stretch>
            <a:fillRect/>
          </a:stretch>
        </p:blipFill>
        <p:spPr>
          <a:xfrm>
            <a:off x="9806591" y="2276027"/>
            <a:ext cx="2734965" cy="1514476"/>
          </a:xfrm>
          <a:prstGeom prst="rect">
            <a:avLst/>
          </a:prstGeom>
        </p:spPr>
      </p:pic>
      <p:pic>
        <p:nvPicPr>
          <p:cNvPr id="18" name="Picture 17">
            <a:extLst>
              <a:ext uri="{FF2B5EF4-FFF2-40B4-BE49-F238E27FC236}">
                <a16:creationId xmlns:a16="http://schemas.microsoft.com/office/drawing/2014/main" id="{A608FA68-EC90-4B35-903F-D155D876F25E}"/>
              </a:ext>
            </a:extLst>
          </p:cNvPr>
          <p:cNvPicPr>
            <a:picLocks noChangeAspect="1"/>
          </p:cNvPicPr>
          <p:nvPr/>
        </p:nvPicPr>
        <p:blipFill>
          <a:blip r:embed="rId6"/>
          <a:stretch>
            <a:fillRect/>
          </a:stretch>
        </p:blipFill>
        <p:spPr>
          <a:xfrm>
            <a:off x="6698315" y="5037069"/>
            <a:ext cx="2257425" cy="1476375"/>
          </a:xfrm>
          <a:prstGeom prst="rect">
            <a:avLst/>
          </a:prstGeom>
        </p:spPr>
      </p:pic>
      <p:pic>
        <p:nvPicPr>
          <p:cNvPr id="20" name="Picture 19">
            <a:extLst>
              <a:ext uri="{FF2B5EF4-FFF2-40B4-BE49-F238E27FC236}">
                <a16:creationId xmlns:a16="http://schemas.microsoft.com/office/drawing/2014/main" id="{52BF11E3-E035-4D7C-B1E0-F81DED23A236}"/>
              </a:ext>
            </a:extLst>
          </p:cNvPr>
          <p:cNvPicPr>
            <a:picLocks noChangeAspect="1"/>
          </p:cNvPicPr>
          <p:nvPr/>
        </p:nvPicPr>
        <p:blipFill>
          <a:blip r:embed="rId7"/>
          <a:stretch>
            <a:fillRect/>
          </a:stretch>
        </p:blipFill>
        <p:spPr>
          <a:xfrm>
            <a:off x="9239250" y="4950673"/>
            <a:ext cx="2952750" cy="1552575"/>
          </a:xfrm>
          <a:prstGeom prst="rect">
            <a:avLst/>
          </a:prstGeom>
        </p:spPr>
      </p:pic>
      <p:sp>
        <p:nvSpPr>
          <p:cNvPr id="21" name="TextBox 20">
            <a:extLst>
              <a:ext uri="{FF2B5EF4-FFF2-40B4-BE49-F238E27FC236}">
                <a16:creationId xmlns:a16="http://schemas.microsoft.com/office/drawing/2014/main" id="{B166EDCF-6848-437C-B892-2BEE8E35E0D0}"/>
              </a:ext>
            </a:extLst>
          </p:cNvPr>
          <p:cNvSpPr txBox="1"/>
          <p:nvPr/>
        </p:nvSpPr>
        <p:spPr>
          <a:xfrm>
            <a:off x="228600" y="6012156"/>
            <a:ext cx="5029200" cy="646331"/>
          </a:xfrm>
          <a:prstGeom prst="rect">
            <a:avLst/>
          </a:prstGeom>
          <a:noFill/>
        </p:spPr>
        <p:txBody>
          <a:bodyPr wrap="square" rtlCol="0">
            <a:spAutoFit/>
          </a:bodyPr>
          <a:lstStyle/>
          <a:p>
            <a:r>
              <a:rPr lang="en-IN" dirty="0"/>
              <a:t>To avoid having to traverse the tree too often, this node is cached as </a:t>
            </a:r>
            <a:r>
              <a:rPr lang="en-IN" dirty="0" err="1"/>
              <a:t>cfs_rq</a:t>
            </a:r>
            <a:r>
              <a:rPr lang="en-IN" dirty="0"/>
              <a:t>-&gt;</a:t>
            </a:r>
            <a:r>
              <a:rPr lang="en-IN" dirty="0" err="1"/>
              <a:t>rb_leftmost</a:t>
            </a:r>
            <a:r>
              <a:rPr lang="en-IN" dirty="0"/>
              <a:t>.</a:t>
            </a:r>
          </a:p>
        </p:txBody>
      </p:sp>
    </p:spTree>
    <p:extLst>
      <p:ext uri="{BB962C8B-B14F-4D97-AF65-F5344CB8AC3E}">
        <p14:creationId xmlns:p14="http://schemas.microsoft.com/office/powerpoint/2010/main" val="4047146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EBEB4-7B42-49BB-9648-1EDC18A2C283}"/>
              </a:ext>
            </a:extLst>
          </p:cNvPr>
          <p:cNvSpPr>
            <a:spLocks noGrp="1"/>
          </p:cNvSpPr>
          <p:nvPr>
            <p:ph type="title"/>
          </p:nvPr>
        </p:nvSpPr>
        <p:spPr>
          <a:xfrm>
            <a:off x="838200" y="365126"/>
            <a:ext cx="10515600" cy="813970"/>
          </a:xfrm>
        </p:spPr>
        <p:txBody>
          <a:bodyPr>
            <a:normAutofit/>
          </a:bodyPr>
          <a:lstStyle/>
          <a:p>
            <a:r>
              <a:rPr lang="en-IN" sz="2800" b="0" i="0" u="none" strike="noStrike" baseline="0" dirty="0">
                <a:latin typeface="Times New Roman" panose="02020603050405020304" pitchFamily="18" charset="0"/>
                <a:cs typeface="Times New Roman" panose="02020603050405020304" pitchFamily="18" charset="0"/>
              </a:rPr>
              <a:t>The Linux Scheduling Implementation</a:t>
            </a:r>
            <a:br>
              <a:rPr lang="en-IN" sz="2800" b="0" i="0" u="none" strike="noStrike" baseline="0" dirty="0">
                <a:latin typeface="Times New Roman" panose="02020603050405020304" pitchFamily="18" charset="0"/>
                <a:cs typeface="Times New Roman" panose="02020603050405020304" pitchFamily="18" charset="0"/>
              </a:rPr>
            </a:br>
            <a:r>
              <a:rPr lang="en-IN" sz="1800" b="0" i="0" u="none" strike="noStrike" baseline="0" dirty="0">
                <a:latin typeface="Courier"/>
              </a:rPr>
              <a:t>kernel/</a:t>
            </a:r>
            <a:r>
              <a:rPr lang="en-IN" sz="1800" b="0" i="0" u="none" strike="noStrike" baseline="0" dirty="0" err="1">
                <a:latin typeface="Courier"/>
              </a:rPr>
              <a:t>sched_fair.c</a:t>
            </a:r>
            <a:r>
              <a:rPr lang="en-IN" sz="1800" b="0" i="0" u="none" strike="noStrike" baseline="0" dirty="0">
                <a:latin typeface="Bembo" panose="02020502050201020203" pitchFamily="18" charset="0"/>
              </a:rPr>
              <a:t>.</a:t>
            </a:r>
            <a:endParaRPr lang="en-IN"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D40E57-0CF4-433C-A587-81CE95522968}"/>
              </a:ext>
            </a:extLst>
          </p:cNvPr>
          <p:cNvSpPr>
            <a:spLocks noGrp="1"/>
          </p:cNvSpPr>
          <p:nvPr>
            <p:ph idx="1"/>
          </p:nvPr>
        </p:nvSpPr>
        <p:spPr/>
        <p:txBody>
          <a:bodyPr>
            <a:normAutofit/>
          </a:bodyPr>
          <a:lstStyle/>
          <a:p>
            <a:pPr marL="0" indent="0" algn="l">
              <a:buNone/>
            </a:pPr>
            <a:r>
              <a:rPr lang="en-IN" dirty="0">
                <a:latin typeface="Times New Roman" panose="02020603050405020304" pitchFamily="18" charset="0"/>
                <a:cs typeface="Times New Roman" panose="02020603050405020304" pitchFamily="18" charset="0"/>
              </a:rPr>
              <a:t>We </a:t>
            </a:r>
            <a:r>
              <a:rPr lang="en-IN" i="0" u="none" strike="noStrike" baseline="0" dirty="0">
                <a:latin typeface="Times New Roman" panose="02020603050405020304" pitchFamily="18" charset="0"/>
                <a:cs typeface="Times New Roman" panose="02020603050405020304" pitchFamily="18" charset="0"/>
              </a:rPr>
              <a:t>discuss four components of CFS:</a:t>
            </a:r>
          </a:p>
          <a:p>
            <a:pPr algn="l"/>
            <a:r>
              <a:rPr lang="en-IN" i="0" u="none" strike="noStrike" baseline="0" dirty="0">
                <a:latin typeface="Times New Roman" panose="02020603050405020304" pitchFamily="18" charset="0"/>
                <a:cs typeface="Times New Roman" panose="02020603050405020304" pitchFamily="18" charset="0"/>
              </a:rPr>
              <a:t>Time Accounting</a:t>
            </a:r>
          </a:p>
          <a:p>
            <a:pPr algn="l"/>
            <a:r>
              <a:rPr lang="en-IN" i="0" u="none" strike="noStrike" baseline="0" dirty="0">
                <a:latin typeface="Times New Roman" panose="02020603050405020304" pitchFamily="18" charset="0"/>
                <a:cs typeface="Times New Roman" panose="02020603050405020304" pitchFamily="18" charset="0"/>
              </a:rPr>
              <a:t>Process Selection</a:t>
            </a:r>
          </a:p>
          <a:p>
            <a:pPr algn="l"/>
            <a:r>
              <a:rPr lang="en-IN" i="0" u="none" strike="noStrike" baseline="0" dirty="0">
                <a:latin typeface="Times New Roman" panose="02020603050405020304" pitchFamily="18" charset="0"/>
                <a:cs typeface="Times New Roman" panose="02020603050405020304" pitchFamily="18" charset="0"/>
              </a:rPr>
              <a:t>The Scheduler Entry Point</a:t>
            </a:r>
          </a:p>
          <a:p>
            <a:pPr algn="l"/>
            <a:r>
              <a:rPr lang="en-IN" i="0" u="none" strike="noStrike" baseline="0" dirty="0">
                <a:latin typeface="Times New Roman" panose="02020603050405020304" pitchFamily="18" charset="0"/>
                <a:cs typeface="Times New Roman" panose="02020603050405020304" pitchFamily="18" charset="0"/>
              </a:rPr>
              <a:t>Sleeping and Waking Up</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36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D4B0-53DF-4463-AF7A-3BE86C9928A8}"/>
              </a:ext>
            </a:extLst>
          </p:cNvPr>
          <p:cNvSpPr>
            <a:spLocks noGrp="1"/>
          </p:cNvSpPr>
          <p:nvPr>
            <p:ph type="title"/>
          </p:nvPr>
        </p:nvSpPr>
        <p:spPr>
          <a:xfrm>
            <a:off x="838200" y="365125"/>
            <a:ext cx="10515600" cy="575779"/>
          </a:xfrm>
        </p:spPr>
        <p:txBody>
          <a:bodyPr>
            <a:normAutofit fontScale="90000"/>
          </a:bodyPr>
          <a:lstStyle/>
          <a:p>
            <a:r>
              <a:rPr lang="en-IN" dirty="0"/>
              <a:t>O(1) Scheduler</a:t>
            </a:r>
          </a:p>
        </p:txBody>
      </p:sp>
      <p:sp>
        <p:nvSpPr>
          <p:cNvPr id="3" name="Content Placeholder 2">
            <a:extLst>
              <a:ext uri="{FF2B5EF4-FFF2-40B4-BE49-F238E27FC236}">
                <a16:creationId xmlns:a16="http://schemas.microsoft.com/office/drawing/2014/main" id="{C7895366-F1AA-42DA-B330-B62680524387}"/>
              </a:ext>
            </a:extLst>
          </p:cNvPr>
          <p:cNvSpPr>
            <a:spLocks noGrp="1"/>
          </p:cNvSpPr>
          <p:nvPr>
            <p:ph sz="half" idx="1"/>
          </p:nvPr>
        </p:nvSpPr>
        <p:spPr>
          <a:xfrm>
            <a:off x="304800" y="1364974"/>
            <a:ext cx="5715000" cy="4811989"/>
          </a:xfrm>
        </p:spPr>
        <p:txBody>
          <a:bodyPr>
            <a:normAutofit lnSpcReduction="10000"/>
          </a:bodyPr>
          <a:lstStyle/>
          <a:p>
            <a:r>
              <a:rPr lang="en-IN" dirty="0"/>
              <a:t>2.5 series introduced O(1) scheduler or constant time scheduler</a:t>
            </a:r>
          </a:p>
          <a:p>
            <a:r>
              <a:rPr lang="en-IN" dirty="0"/>
              <a:t>O(1) relies on active and expired arrays. Once all tasks in active array are completed, switch the active and expired array pointers.</a:t>
            </a:r>
          </a:p>
          <a:p>
            <a:r>
              <a:rPr lang="en-IN" dirty="0"/>
              <a:t>Failed for latency sensitive applications like interactive processes</a:t>
            </a:r>
          </a:p>
          <a:p>
            <a:r>
              <a:rPr lang="en-IN" dirty="0"/>
              <a:t>In 2.6 developers introduced improved schedulers like Rotating staircase deadline scheduler.</a:t>
            </a:r>
          </a:p>
          <a:p>
            <a:endParaRPr lang="en-IN" dirty="0"/>
          </a:p>
        </p:txBody>
      </p:sp>
      <p:sp>
        <p:nvSpPr>
          <p:cNvPr id="4" name="Content Placeholder 3">
            <a:extLst>
              <a:ext uri="{FF2B5EF4-FFF2-40B4-BE49-F238E27FC236}">
                <a16:creationId xmlns:a16="http://schemas.microsoft.com/office/drawing/2014/main" id="{5E210932-D55B-4000-BD72-AAC73B3C34C3}"/>
              </a:ext>
            </a:extLst>
          </p:cNvPr>
          <p:cNvSpPr>
            <a:spLocks noGrp="1"/>
          </p:cNvSpPr>
          <p:nvPr>
            <p:ph sz="half" idx="2"/>
          </p:nvPr>
        </p:nvSpPr>
        <p:spPr/>
        <p:txBody>
          <a:bodyPr>
            <a:normAutofit lnSpcReduction="10000"/>
          </a:bodyPr>
          <a:lstStyle/>
          <a:p>
            <a:endParaRPr lang="en-IN"/>
          </a:p>
        </p:txBody>
      </p:sp>
      <p:pic>
        <p:nvPicPr>
          <p:cNvPr id="1026" name="Picture 2" descr="Scheduling in Linux COMS W4118 Spring Scheduling Goals O(1) scheduling; 2.4  scheduler iterated through Run queue on each invocation Task queue. - ppt  download">
            <a:extLst>
              <a:ext uri="{FF2B5EF4-FFF2-40B4-BE49-F238E27FC236}">
                <a16:creationId xmlns:a16="http://schemas.microsoft.com/office/drawing/2014/main" id="{8DB1F547-B1BF-4325-8885-61E932DAE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217" y="1565413"/>
            <a:ext cx="4969565" cy="372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78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CCE3-7C77-4591-BB07-64C684131EE2}"/>
              </a:ext>
            </a:extLst>
          </p:cNvPr>
          <p:cNvSpPr>
            <a:spLocks noGrp="1"/>
          </p:cNvSpPr>
          <p:nvPr>
            <p:ph type="title"/>
          </p:nvPr>
        </p:nvSpPr>
        <p:spPr>
          <a:xfrm>
            <a:off x="838200" y="0"/>
            <a:ext cx="10515600" cy="777875"/>
          </a:xfrm>
        </p:spPr>
        <p:txBody>
          <a:bodyPr/>
          <a:lstStyle/>
          <a:p>
            <a:r>
              <a:rPr lang="en-IN" dirty="0"/>
              <a:t>Time accounting</a:t>
            </a:r>
          </a:p>
        </p:txBody>
      </p:sp>
      <p:sp>
        <p:nvSpPr>
          <p:cNvPr id="3" name="Content Placeholder 2">
            <a:extLst>
              <a:ext uri="{FF2B5EF4-FFF2-40B4-BE49-F238E27FC236}">
                <a16:creationId xmlns:a16="http://schemas.microsoft.com/office/drawing/2014/main" id="{CF5E8813-C7D9-4C3D-9C80-9D7AF061DDB3}"/>
              </a:ext>
            </a:extLst>
          </p:cNvPr>
          <p:cNvSpPr>
            <a:spLocks noGrp="1"/>
          </p:cNvSpPr>
          <p:nvPr>
            <p:ph idx="1"/>
          </p:nvPr>
        </p:nvSpPr>
        <p:spPr>
          <a:xfrm>
            <a:off x="838200" y="777875"/>
            <a:ext cx="10515600" cy="6080125"/>
          </a:xfrm>
        </p:spPr>
        <p:txBody>
          <a:bodyPr>
            <a:normAutofit fontScale="85000" lnSpcReduction="20000"/>
          </a:bodyPr>
          <a:lstStyle/>
          <a:p>
            <a:r>
              <a:rPr lang="en-IN" sz="2400" b="0" i="0" u="none" strike="noStrike" baseline="0" dirty="0">
                <a:latin typeface="Times New Roman" panose="02020603050405020304" pitchFamily="18" charset="0"/>
                <a:cs typeface="Times New Roman" panose="02020603050405020304" pitchFamily="18" charset="0"/>
              </a:rPr>
              <a:t>All process schedulers must account for the time that a process runs.</a:t>
            </a:r>
          </a:p>
          <a:p>
            <a:pPr algn="l"/>
            <a:r>
              <a:rPr lang="en-IN" sz="2400" b="0" i="0" u="none" strike="noStrike" baseline="0" dirty="0">
                <a:latin typeface="Times New Roman" panose="02020603050405020304" pitchFamily="18" charset="0"/>
                <a:cs typeface="Times New Roman" panose="02020603050405020304" pitchFamily="18" charset="0"/>
              </a:rPr>
              <a:t>On each tick of the system clock, the </a:t>
            </a:r>
            <a:r>
              <a:rPr lang="en-IN" sz="2400" b="0" i="0" u="none" strike="noStrike" baseline="0" dirty="0" err="1">
                <a:latin typeface="Times New Roman" panose="02020603050405020304" pitchFamily="18" charset="0"/>
                <a:cs typeface="Times New Roman" panose="02020603050405020304" pitchFamily="18" charset="0"/>
              </a:rPr>
              <a:t>timeslice</a:t>
            </a:r>
            <a:r>
              <a:rPr lang="en-IN" sz="2400" b="0" i="0" u="none" strike="noStrike" baseline="0" dirty="0">
                <a:latin typeface="Times New Roman" panose="02020603050405020304" pitchFamily="18" charset="0"/>
                <a:cs typeface="Times New Roman" panose="02020603050405020304" pitchFamily="18" charset="0"/>
              </a:rPr>
              <a:t> is decremented by the tick period. When the </a:t>
            </a:r>
            <a:r>
              <a:rPr lang="en-IN" sz="2400" b="0" i="0" u="none" strike="noStrike" baseline="0" dirty="0" err="1">
                <a:latin typeface="Times New Roman" panose="02020603050405020304" pitchFamily="18" charset="0"/>
                <a:cs typeface="Times New Roman" panose="02020603050405020304" pitchFamily="18" charset="0"/>
              </a:rPr>
              <a:t>timeslice</a:t>
            </a:r>
            <a:r>
              <a:rPr lang="en-IN" sz="2400" b="0" i="0" u="none" strike="noStrike" baseline="0" dirty="0">
                <a:latin typeface="Times New Roman" panose="02020603050405020304" pitchFamily="18" charset="0"/>
                <a:cs typeface="Times New Roman" panose="02020603050405020304" pitchFamily="18" charset="0"/>
              </a:rPr>
              <a:t> reaches zero, the process is </a:t>
            </a:r>
            <a:r>
              <a:rPr lang="en-IN" sz="2400" b="0" i="0" u="none" strike="noStrike" baseline="0" dirty="0" err="1">
                <a:latin typeface="Times New Roman" panose="02020603050405020304" pitchFamily="18" charset="0"/>
                <a:cs typeface="Times New Roman" panose="02020603050405020304" pitchFamily="18" charset="0"/>
              </a:rPr>
              <a:t>preempted</a:t>
            </a:r>
            <a:r>
              <a:rPr lang="en-IN" sz="2400" b="0" i="0" u="none" strike="noStrike" baseline="0" dirty="0">
                <a:latin typeface="Times New Roman" panose="02020603050405020304" pitchFamily="18" charset="0"/>
                <a:cs typeface="Times New Roman" panose="02020603050405020304" pitchFamily="18" charset="0"/>
              </a:rPr>
              <a:t> in </a:t>
            </a:r>
            <a:r>
              <a:rPr lang="en-IN" sz="2400" b="0" i="0" u="none" strike="noStrike" baseline="0" dirty="0" err="1">
                <a:latin typeface="Times New Roman" panose="02020603050405020304" pitchFamily="18" charset="0"/>
                <a:cs typeface="Times New Roman" panose="02020603050405020304" pitchFamily="18" charset="0"/>
              </a:rPr>
              <a:t>favor</a:t>
            </a:r>
            <a:r>
              <a:rPr lang="en-IN" sz="2400" b="0" i="0" u="none" strike="noStrike" baseline="0" dirty="0">
                <a:latin typeface="Times New Roman" panose="02020603050405020304" pitchFamily="18" charset="0"/>
                <a:cs typeface="Times New Roman" panose="02020603050405020304" pitchFamily="18" charset="0"/>
              </a:rPr>
              <a:t> of another runnable process with a nonzero </a:t>
            </a:r>
            <a:r>
              <a:rPr lang="en-IN" sz="2400" b="0" i="0" u="none" strike="noStrike" baseline="0" dirty="0" err="1">
                <a:latin typeface="Times New Roman" panose="02020603050405020304" pitchFamily="18" charset="0"/>
                <a:cs typeface="Times New Roman" panose="02020603050405020304" pitchFamily="18" charset="0"/>
              </a:rPr>
              <a:t>timeslice</a:t>
            </a:r>
            <a:r>
              <a:rPr lang="en-IN" sz="2400" b="0" i="0" u="none" strike="noStrike" baseline="0" dirty="0">
                <a:latin typeface="Times New Roman" panose="02020603050405020304" pitchFamily="18" charset="0"/>
                <a:cs typeface="Times New Roman" panose="02020603050405020304" pitchFamily="18" charset="0"/>
              </a:rPr>
              <a:t>.</a:t>
            </a:r>
          </a:p>
          <a:p>
            <a:pPr algn="l"/>
            <a:r>
              <a:rPr lang="en-IN" sz="2400" b="0" i="0" u="none" strike="noStrike" baseline="0" dirty="0">
                <a:latin typeface="Times New Roman" panose="02020603050405020304" pitchFamily="18" charset="0"/>
                <a:cs typeface="Times New Roman" panose="02020603050405020304" pitchFamily="18" charset="0"/>
              </a:rPr>
              <a:t>CFS uses the </a:t>
            </a:r>
            <a:r>
              <a:rPr lang="en-IN" sz="2400" b="0" i="1" u="none" strike="noStrike" baseline="0" dirty="0">
                <a:latin typeface="Times New Roman" panose="02020603050405020304" pitchFamily="18" charset="0"/>
                <a:cs typeface="Times New Roman" panose="02020603050405020304" pitchFamily="18" charset="0"/>
              </a:rPr>
              <a:t>scheduler entity structure</a:t>
            </a:r>
            <a:r>
              <a:rPr lang="en-IN" sz="2400" b="0" i="0" u="none" strike="noStrike" baseline="0" dirty="0">
                <a:latin typeface="Times New Roman" panose="02020603050405020304" pitchFamily="18" charset="0"/>
                <a:cs typeface="Times New Roman" panose="02020603050405020304" pitchFamily="18" charset="0"/>
              </a:rPr>
              <a:t>, struct </a:t>
            </a:r>
            <a:r>
              <a:rPr lang="en-IN" sz="2400" b="0" i="0" u="none" strike="noStrike" baseline="0" dirty="0" err="1">
                <a:latin typeface="Times New Roman" panose="02020603050405020304" pitchFamily="18" charset="0"/>
                <a:cs typeface="Times New Roman" panose="02020603050405020304" pitchFamily="18" charset="0"/>
              </a:rPr>
              <a:t>sched_entity</a:t>
            </a:r>
            <a:r>
              <a:rPr lang="en-IN" sz="2400" b="0" i="0" u="none" strike="noStrike" baseline="0" dirty="0">
                <a:latin typeface="Times New Roman" panose="02020603050405020304" pitchFamily="18" charset="0"/>
                <a:cs typeface="Times New Roman" panose="02020603050405020304" pitchFamily="18" charset="0"/>
              </a:rPr>
              <a:t>, defined in &lt;</a:t>
            </a:r>
            <a:r>
              <a:rPr lang="en-IN" sz="2400" b="0" i="0" u="none" strike="noStrike" baseline="0" dirty="0" err="1">
                <a:latin typeface="Times New Roman" panose="02020603050405020304" pitchFamily="18" charset="0"/>
                <a:cs typeface="Times New Roman" panose="02020603050405020304" pitchFamily="18" charset="0"/>
              </a:rPr>
              <a:t>linux</a:t>
            </a:r>
            <a:r>
              <a:rPr lang="en-IN" sz="2400" b="0" i="0" u="none" strike="noStrike" baseline="0" dirty="0">
                <a:latin typeface="Times New Roman" panose="02020603050405020304" pitchFamily="18" charset="0"/>
                <a:cs typeface="Times New Roman" panose="02020603050405020304" pitchFamily="18" charset="0"/>
              </a:rPr>
              <a:t>/</a:t>
            </a:r>
            <a:r>
              <a:rPr lang="en-IN" sz="2400" b="0" i="0" u="none" strike="noStrike" baseline="0" dirty="0" err="1">
                <a:latin typeface="Times New Roman" panose="02020603050405020304" pitchFamily="18" charset="0"/>
                <a:cs typeface="Times New Roman" panose="02020603050405020304" pitchFamily="18" charset="0"/>
              </a:rPr>
              <a:t>sched.h</a:t>
            </a:r>
            <a:r>
              <a:rPr lang="en-IN" sz="2400" b="0" i="0" u="none" strike="noStrike" baseline="0" dirty="0">
                <a:latin typeface="Times New Roman" panose="02020603050405020304" pitchFamily="18" charset="0"/>
                <a:cs typeface="Times New Roman" panose="02020603050405020304" pitchFamily="18" charset="0"/>
              </a:rPr>
              <a:t>&gt;, to keep track of process accounting</a:t>
            </a:r>
          </a:p>
          <a:p>
            <a:pPr marL="0" indent="0" algn="l">
              <a:buNone/>
            </a:pPr>
            <a:endParaRPr lang="en-IN" sz="1800" b="0" i="0" u="none" strike="noStrike" baseline="0" dirty="0">
              <a:latin typeface="Times New Roman" panose="02020603050405020304" pitchFamily="18" charset="0"/>
              <a:cs typeface="Times New Roman" panose="02020603050405020304" pitchFamily="18" charset="0"/>
            </a:endParaRP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struct </a:t>
            </a:r>
            <a:r>
              <a:rPr lang="en-IN" sz="1400" b="0" i="0" u="none" strike="noStrike" baseline="0" dirty="0" err="1">
                <a:latin typeface="Times New Roman" panose="02020603050405020304" pitchFamily="18" charset="0"/>
                <a:cs typeface="Times New Roman" panose="02020603050405020304" pitchFamily="18" charset="0"/>
              </a:rPr>
              <a:t>sched_entity</a:t>
            </a:r>
            <a:r>
              <a:rPr lang="en-IN" sz="1400" b="0" i="0" u="none" strike="noStrike" baseline="0" dirty="0">
                <a:latin typeface="Times New Roman" panose="02020603050405020304" pitchFamily="18" charset="0"/>
                <a:cs typeface="Times New Roman" panose="02020603050405020304" pitchFamily="18" charset="0"/>
              </a:rPr>
              <a:t> {</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struct </a:t>
            </a:r>
            <a:r>
              <a:rPr lang="en-IN" sz="1400" b="0" i="0" u="none" strike="noStrike" baseline="0" dirty="0" err="1">
                <a:latin typeface="Times New Roman" panose="02020603050405020304" pitchFamily="18" charset="0"/>
                <a:cs typeface="Times New Roman" panose="02020603050405020304" pitchFamily="18" charset="0"/>
              </a:rPr>
              <a:t>load_weight</a:t>
            </a:r>
            <a:r>
              <a:rPr lang="en-IN" sz="1400" b="0" i="0" u="none" strike="noStrike" baseline="0" dirty="0">
                <a:latin typeface="Times New Roman" panose="02020603050405020304" pitchFamily="18" charset="0"/>
                <a:cs typeface="Times New Roman" panose="02020603050405020304" pitchFamily="18" charset="0"/>
              </a:rPr>
              <a:t> load;   //weight related to </a:t>
            </a:r>
            <a:r>
              <a:rPr lang="en-IN" sz="1400" b="0" i="0" u="none" strike="noStrike" baseline="0" dirty="0" err="1">
                <a:latin typeface="Times New Roman" panose="02020603050405020304" pitchFamily="18" charset="0"/>
                <a:cs typeface="Times New Roman" panose="02020603050405020304" pitchFamily="18" charset="0"/>
              </a:rPr>
              <a:t>prioriy</a:t>
            </a:r>
            <a:endParaRPr lang="en-IN" sz="1400" b="0" i="0" u="none" strike="noStrike" baseline="0" dirty="0">
              <a:latin typeface="Times New Roman" panose="02020603050405020304" pitchFamily="18" charset="0"/>
              <a:cs typeface="Times New Roman" panose="02020603050405020304" pitchFamily="18" charset="0"/>
            </a:endParaRP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struct </a:t>
            </a:r>
            <a:r>
              <a:rPr lang="en-IN" sz="1400" b="0" i="0" u="none" strike="noStrike" baseline="0" dirty="0" err="1">
                <a:latin typeface="Times New Roman" panose="02020603050405020304" pitchFamily="18" charset="0"/>
                <a:cs typeface="Times New Roman" panose="02020603050405020304" pitchFamily="18" charset="0"/>
              </a:rPr>
              <a:t>rb_node</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run_node</a:t>
            </a:r>
            <a:r>
              <a:rPr lang="en-IN" sz="1400" b="0" i="0" u="none" strike="noStrike" baseline="0" dirty="0">
                <a:latin typeface="Times New Roman" panose="02020603050405020304" pitchFamily="18" charset="0"/>
                <a:cs typeface="Times New Roman" panose="02020603050405020304" pitchFamily="18" charset="0"/>
              </a:rPr>
              <a:t>; //red-black tree node</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struct </a:t>
            </a:r>
            <a:r>
              <a:rPr lang="en-IN" sz="1400" b="0" i="0" u="none" strike="noStrike" baseline="0" dirty="0" err="1">
                <a:latin typeface="Times New Roman" panose="02020603050405020304" pitchFamily="18" charset="0"/>
                <a:cs typeface="Times New Roman" panose="02020603050405020304" pitchFamily="18" charset="0"/>
              </a:rPr>
              <a:t>list_head</a:t>
            </a:r>
            <a:r>
              <a:rPr lang="en-IN" sz="1400" b="0" i="0" u="none" strike="noStrike" baseline="0" dirty="0">
                <a:latin typeface="Times New Roman" panose="02020603050405020304" pitchFamily="18" charset="0"/>
                <a:cs typeface="Times New Roman" panose="02020603050405020304" pitchFamily="18" charset="0"/>
              </a:rPr>
              <a:t> </a:t>
            </a:r>
            <a:r>
              <a:rPr lang="en-IN" sz="1400" b="0" i="0" u="none" strike="noStrike" baseline="0" dirty="0" err="1">
                <a:latin typeface="Times New Roman" panose="02020603050405020304" pitchFamily="18" charset="0"/>
                <a:cs typeface="Times New Roman" panose="02020603050405020304" pitchFamily="18" charset="0"/>
              </a:rPr>
              <a:t>group_node</a:t>
            </a:r>
            <a:r>
              <a:rPr lang="en-IN" sz="1400" b="0" i="0" u="none" strike="noStrike" baseline="0" dirty="0">
                <a:latin typeface="Times New Roman" panose="02020603050405020304" pitchFamily="18" charset="0"/>
                <a:cs typeface="Times New Roman" panose="02020603050405020304" pitchFamily="18" charset="0"/>
              </a:rPr>
              <a:t>;  //process group</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unsigned int </a:t>
            </a:r>
            <a:r>
              <a:rPr lang="en-IN" sz="1400" b="0" i="0" u="none" strike="noStrike" baseline="0" dirty="0" err="1">
                <a:latin typeface="Times New Roman" panose="02020603050405020304" pitchFamily="18" charset="0"/>
                <a:cs typeface="Times New Roman" panose="02020603050405020304" pitchFamily="18" charset="0"/>
              </a:rPr>
              <a:t>on_rq</a:t>
            </a:r>
            <a:r>
              <a:rPr lang="en-IN" sz="1400" b="0" i="0" u="none" strike="noStrike" baseline="0" dirty="0">
                <a:latin typeface="Times New Roman" panose="02020603050405020304" pitchFamily="18" charset="0"/>
                <a:cs typeface="Times New Roman" panose="02020603050405020304" pitchFamily="18" charset="0"/>
              </a:rPr>
              <a:t>;    </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u64 </a:t>
            </a:r>
            <a:r>
              <a:rPr lang="en-IN" sz="1400" b="0" i="0" u="none" strike="noStrike" baseline="0" dirty="0" err="1">
                <a:latin typeface="Times New Roman" panose="02020603050405020304" pitchFamily="18" charset="0"/>
                <a:cs typeface="Times New Roman" panose="02020603050405020304" pitchFamily="18" charset="0"/>
              </a:rPr>
              <a:t>exec_start</a:t>
            </a:r>
            <a:r>
              <a:rPr lang="en-IN" sz="1400" b="0" i="0" u="none" strike="noStrike" baseline="0" dirty="0">
                <a:latin typeface="Times New Roman" panose="02020603050405020304" pitchFamily="18" charset="0"/>
                <a:cs typeface="Times New Roman" panose="02020603050405020304" pitchFamily="18" charset="0"/>
              </a:rPr>
              <a:t>;            //time when process started</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u64 </a:t>
            </a:r>
            <a:r>
              <a:rPr lang="en-IN" sz="1400" b="0" i="0" u="none" strike="noStrike" baseline="0" dirty="0" err="1">
                <a:latin typeface="Times New Roman" panose="02020603050405020304" pitchFamily="18" charset="0"/>
                <a:cs typeface="Times New Roman" panose="02020603050405020304" pitchFamily="18" charset="0"/>
              </a:rPr>
              <a:t>sum_exec_runtime</a:t>
            </a:r>
            <a:r>
              <a:rPr lang="en-IN" sz="1400" b="0" i="0" u="none" strike="noStrike" baseline="0" dirty="0">
                <a:latin typeface="Times New Roman" panose="02020603050405020304" pitchFamily="18" charset="0"/>
                <a:cs typeface="Times New Roman" panose="02020603050405020304" pitchFamily="18" charset="0"/>
              </a:rPr>
              <a:t>;   //total running time of the process</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u64 </a:t>
            </a:r>
            <a:r>
              <a:rPr lang="en-IN" sz="1400" b="0" i="0" u="none" strike="noStrike" baseline="0" dirty="0" err="1">
                <a:latin typeface="Times New Roman" panose="02020603050405020304" pitchFamily="18" charset="0"/>
                <a:cs typeface="Times New Roman" panose="02020603050405020304" pitchFamily="18" charset="0"/>
              </a:rPr>
              <a:t>vruntime</a:t>
            </a:r>
            <a:r>
              <a:rPr lang="en-IN" sz="1400" b="0" i="0" u="none" strike="noStrike" baseline="0" dirty="0">
                <a:latin typeface="Times New Roman" panose="02020603050405020304" pitchFamily="18" charset="0"/>
                <a:cs typeface="Times New Roman" panose="02020603050405020304" pitchFamily="18" charset="0"/>
              </a:rPr>
              <a:t>;   //virtual runtime</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u64 </a:t>
            </a:r>
            <a:r>
              <a:rPr lang="en-IN" sz="1400" b="0" i="0" u="none" strike="noStrike" baseline="0" dirty="0" err="1">
                <a:latin typeface="Times New Roman" panose="02020603050405020304" pitchFamily="18" charset="0"/>
                <a:cs typeface="Times New Roman" panose="02020603050405020304" pitchFamily="18" charset="0"/>
              </a:rPr>
              <a:t>prev_sum_exec_runtime</a:t>
            </a:r>
            <a:r>
              <a:rPr lang="en-IN" sz="1400" b="0" i="0" u="none" strike="noStrike" baseline="0" dirty="0">
                <a:latin typeface="Times New Roman" panose="02020603050405020304" pitchFamily="18" charset="0"/>
                <a:cs typeface="Times New Roman" panose="02020603050405020304" pitchFamily="18" charset="0"/>
              </a:rPr>
              <a:t>;     //the total running time of the process in the last scheduling cycle</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u64 </a:t>
            </a:r>
            <a:r>
              <a:rPr lang="en-IN" sz="1400" b="0" i="0" u="none" strike="noStrike" baseline="0" dirty="0" err="1">
                <a:latin typeface="Times New Roman" panose="02020603050405020304" pitchFamily="18" charset="0"/>
                <a:cs typeface="Times New Roman" panose="02020603050405020304" pitchFamily="18" charset="0"/>
              </a:rPr>
              <a:t>last_wakeup</a:t>
            </a:r>
            <a:r>
              <a:rPr lang="en-IN" sz="1400" b="0" i="0" u="none" strike="noStrike" baseline="0" dirty="0">
                <a:latin typeface="Times New Roman" panose="02020603050405020304" pitchFamily="18" charset="0"/>
                <a:cs typeface="Times New Roman" panose="02020603050405020304" pitchFamily="18" charset="0"/>
              </a:rPr>
              <a:t>;   </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u64 </a:t>
            </a:r>
            <a:r>
              <a:rPr lang="en-IN" sz="1400" b="0" i="0" u="none" strike="noStrike" baseline="0" dirty="0" err="1">
                <a:latin typeface="Times New Roman" panose="02020603050405020304" pitchFamily="18" charset="0"/>
                <a:cs typeface="Times New Roman" panose="02020603050405020304" pitchFamily="18" charset="0"/>
              </a:rPr>
              <a:t>avg_overlap</a:t>
            </a:r>
            <a:r>
              <a:rPr lang="en-IN" sz="14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u64 </a:t>
            </a:r>
            <a:r>
              <a:rPr lang="en-IN" sz="1400" b="0" i="0" u="none" strike="noStrike" baseline="0" dirty="0" err="1">
                <a:latin typeface="Times New Roman" panose="02020603050405020304" pitchFamily="18" charset="0"/>
                <a:cs typeface="Times New Roman" panose="02020603050405020304" pitchFamily="18" charset="0"/>
              </a:rPr>
              <a:t>nr_migrations</a:t>
            </a:r>
            <a:r>
              <a:rPr lang="en-IN" sz="14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u64 </a:t>
            </a:r>
            <a:r>
              <a:rPr lang="en-IN" sz="1400" b="0" i="0" u="none" strike="noStrike" baseline="0" dirty="0" err="1">
                <a:latin typeface="Times New Roman" panose="02020603050405020304" pitchFamily="18" charset="0"/>
                <a:cs typeface="Times New Roman" panose="02020603050405020304" pitchFamily="18" charset="0"/>
              </a:rPr>
              <a:t>start_runtime</a:t>
            </a:r>
            <a:r>
              <a:rPr lang="en-IN" sz="14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u64 </a:t>
            </a:r>
            <a:r>
              <a:rPr lang="en-IN" sz="1400" b="0" i="0" u="none" strike="noStrike" baseline="0" dirty="0" err="1">
                <a:latin typeface="Times New Roman" panose="02020603050405020304" pitchFamily="18" charset="0"/>
                <a:cs typeface="Times New Roman" panose="02020603050405020304" pitchFamily="18" charset="0"/>
              </a:rPr>
              <a:t>avg_wakeup</a:t>
            </a:r>
            <a:r>
              <a:rPr lang="en-IN" sz="14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 many stat variables elided, enabled only if CONFIG_SCHEDSTATS is set */</a:t>
            </a:r>
          </a:p>
          <a:p>
            <a:pPr marL="0" indent="0" algn="l">
              <a:buNone/>
            </a:pPr>
            <a:r>
              <a:rPr lang="en-IN" sz="1400" b="0" i="0" u="none" strike="noStrike" baseline="0" dirty="0">
                <a:latin typeface="Times New Roman" panose="02020603050405020304" pitchFamily="18" charset="0"/>
                <a:cs typeface="Times New Roman" panose="02020603050405020304" pitchFamily="18" charset="0"/>
              </a:rPr>
              <a:t>};</a:t>
            </a:r>
            <a:endParaRPr lang="en-IN" sz="1300" b="0" i="0" u="none" strike="noStrike" baseline="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00528BC-CF7D-409A-A96B-4A43D4B4A4B2}"/>
              </a:ext>
            </a:extLst>
          </p:cNvPr>
          <p:cNvSpPr txBox="1"/>
          <p:nvPr/>
        </p:nvSpPr>
        <p:spPr>
          <a:xfrm>
            <a:off x="7315199" y="2635624"/>
            <a:ext cx="4733365" cy="3816429"/>
          </a:xfrm>
          <a:prstGeom prst="rect">
            <a:avLst/>
          </a:prstGeom>
          <a:noFill/>
        </p:spPr>
        <p:txBody>
          <a:bodyPr wrap="square" rtlCol="0">
            <a:spAutoFit/>
          </a:bodyPr>
          <a:lstStyle/>
          <a:p>
            <a:pPr algn="just"/>
            <a:r>
              <a:rPr lang="en-IN" sz="1400" b="0" i="0" dirty="0">
                <a:solidFill>
                  <a:srgbClr val="333333"/>
                </a:solidFill>
                <a:effectLst/>
                <a:latin typeface="open sans" panose="020B0606030504020204" pitchFamily="34" charset="0"/>
              </a:rPr>
              <a:t>1) Call the </a:t>
            </a:r>
            <a:r>
              <a:rPr lang="en-IN" sz="1400" b="0" i="0" dirty="0" err="1">
                <a:solidFill>
                  <a:srgbClr val="333333"/>
                </a:solidFill>
                <a:effectLst/>
                <a:latin typeface="open sans" panose="020B0606030504020204" pitchFamily="34" charset="0"/>
              </a:rPr>
              <a:t>update_curr</a:t>
            </a:r>
            <a:r>
              <a:rPr lang="en-IN" sz="1400" b="0" i="0" dirty="0">
                <a:solidFill>
                  <a:srgbClr val="333333"/>
                </a:solidFill>
                <a:effectLst/>
                <a:latin typeface="open sans" panose="020B0606030504020204" pitchFamily="34" charset="0"/>
              </a:rPr>
              <a:t>() function, calculate the execution time of the current process, and store the result in the variable </a:t>
            </a:r>
            <a:r>
              <a:rPr lang="en-IN" sz="1400" b="0" i="0" dirty="0" err="1">
                <a:solidFill>
                  <a:srgbClr val="333333"/>
                </a:solidFill>
                <a:effectLst/>
                <a:latin typeface="open sans" panose="020B0606030504020204" pitchFamily="34" charset="0"/>
              </a:rPr>
              <a:t>delta_exec</a:t>
            </a:r>
            <a:r>
              <a:rPr lang="en-IN" sz="1400" b="0" i="0" dirty="0">
                <a:solidFill>
                  <a:srgbClr val="333333"/>
                </a:solidFill>
                <a:effectLst/>
                <a:latin typeface="open sans" panose="020B0606030504020204" pitchFamily="34" charset="0"/>
              </a:rPr>
              <a:t>;</a:t>
            </a:r>
          </a:p>
          <a:p>
            <a:pPr algn="just"/>
            <a:r>
              <a:rPr lang="en-IN" sz="1400" b="0" i="0" dirty="0">
                <a:solidFill>
                  <a:srgbClr val="333333"/>
                </a:solidFill>
                <a:effectLst/>
                <a:latin typeface="open sans" panose="020B0606030504020204" pitchFamily="34" charset="0"/>
              </a:rPr>
              <a:t>2) Pass </a:t>
            </a:r>
            <a:r>
              <a:rPr lang="en-IN" sz="1400" b="0" i="0" dirty="0" err="1">
                <a:solidFill>
                  <a:srgbClr val="333333"/>
                </a:solidFill>
                <a:effectLst/>
                <a:latin typeface="open sans" panose="020B0606030504020204" pitchFamily="34" charset="0"/>
              </a:rPr>
              <a:t>delta_exec</a:t>
            </a:r>
            <a:r>
              <a:rPr lang="en-IN" sz="1400" b="0" i="0" dirty="0">
                <a:solidFill>
                  <a:srgbClr val="333333"/>
                </a:solidFill>
                <a:effectLst/>
                <a:latin typeface="open sans" panose="020B0606030504020204" pitchFamily="34" charset="0"/>
              </a:rPr>
              <a:t> as a parameter to the _</a:t>
            </a:r>
            <a:r>
              <a:rPr lang="en-IN" sz="1400" b="0" i="0" dirty="0" err="1">
                <a:solidFill>
                  <a:srgbClr val="333333"/>
                </a:solidFill>
                <a:effectLst/>
                <a:latin typeface="open sans" panose="020B0606030504020204" pitchFamily="34" charset="0"/>
              </a:rPr>
              <a:t>update_curr</a:t>
            </a:r>
            <a:r>
              <a:rPr lang="en-IN" sz="1400" b="0" i="0" dirty="0">
                <a:solidFill>
                  <a:srgbClr val="333333"/>
                </a:solidFill>
                <a:effectLst/>
                <a:latin typeface="open sans" panose="020B0606030504020204" pitchFamily="34" charset="0"/>
              </a:rPr>
              <a:t>() function, which will weight the running time according to the total number of processes currently running;</a:t>
            </a:r>
          </a:p>
          <a:p>
            <a:pPr algn="just"/>
            <a:r>
              <a:rPr lang="en-IN" sz="1400" b="0" i="0" dirty="0">
                <a:solidFill>
                  <a:srgbClr val="333333"/>
                </a:solidFill>
                <a:effectLst/>
                <a:latin typeface="open sans" panose="020B0606030504020204" pitchFamily="34" charset="0"/>
              </a:rPr>
              <a:t>3) Add the weight value to the </a:t>
            </a:r>
            <a:r>
              <a:rPr lang="en-IN" sz="1400" b="0" i="0" dirty="0" err="1">
                <a:solidFill>
                  <a:srgbClr val="333333"/>
                </a:solidFill>
                <a:effectLst/>
                <a:latin typeface="open sans" panose="020B0606030504020204" pitchFamily="34" charset="0"/>
              </a:rPr>
              <a:t>vruntime</a:t>
            </a:r>
            <a:r>
              <a:rPr lang="en-IN" sz="1400" b="0" i="0" dirty="0">
                <a:solidFill>
                  <a:srgbClr val="333333"/>
                </a:solidFill>
                <a:effectLst/>
                <a:latin typeface="open sans" panose="020B0606030504020204" pitchFamily="34" charset="0"/>
              </a:rPr>
              <a:t> of the currently running process to get the new </a:t>
            </a:r>
            <a:r>
              <a:rPr lang="en-IN" sz="1400" b="0" i="0" dirty="0" err="1">
                <a:solidFill>
                  <a:srgbClr val="333333"/>
                </a:solidFill>
                <a:effectLst/>
                <a:latin typeface="open sans" panose="020B0606030504020204" pitchFamily="34" charset="0"/>
              </a:rPr>
              <a:t>vruntime</a:t>
            </a:r>
            <a:r>
              <a:rPr lang="en-IN" sz="1400" b="0" i="0" dirty="0">
                <a:solidFill>
                  <a:srgbClr val="333333"/>
                </a:solidFill>
                <a:effectLst/>
                <a:latin typeface="open sans" panose="020B0606030504020204" pitchFamily="34" charset="0"/>
              </a:rPr>
              <a:t> value.</a:t>
            </a:r>
          </a:p>
          <a:p>
            <a:pPr algn="just"/>
            <a:r>
              <a:rPr lang="en-IN" sz="1400" b="0" i="0" dirty="0">
                <a:solidFill>
                  <a:srgbClr val="333333"/>
                </a:solidFill>
                <a:effectLst/>
                <a:latin typeface="open sans" panose="020B0606030504020204" pitchFamily="34" charset="0"/>
              </a:rPr>
              <a:t>　　</a:t>
            </a:r>
            <a:r>
              <a:rPr lang="en-IN" sz="1400" b="0" i="0" dirty="0" err="1">
                <a:solidFill>
                  <a:srgbClr val="333333"/>
                </a:solidFill>
                <a:effectLst/>
                <a:latin typeface="open sans" panose="020B0606030504020204" pitchFamily="34" charset="0"/>
              </a:rPr>
              <a:t>Update_curr</a:t>
            </a:r>
            <a:r>
              <a:rPr lang="en-IN" sz="1400" b="0" i="0" dirty="0">
                <a:solidFill>
                  <a:srgbClr val="333333"/>
                </a:solidFill>
                <a:effectLst/>
                <a:latin typeface="open sans" panose="020B0606030504020204" pitchFamily="34" charset="0"/>
              </a:rPr>
              <a:t>() function is called periodically by the system timer, regardless of whether the process is in a runnable state or blocked in a non-runnable state. In this way, </a:t>
            </a:r>
            <a:r>
              <a:rPr lang="en-IN" sz="1400" b="0" i="0" dirty="0" err="1">
                <a:solidFill>
                  <a:srgbClr val="333333"/>
                </a:solidFill>
                <a:effectLst/>
                <a:latin typeface="open sans" panose="020B0606030504020204" pitchFamily="34" charset="0"/>
              </a:rPr>
              <a:t>vruntime</a:t>
            </a:r>
            <a:r>
              <a:rPr lang="en-IN" sz="1400" b="0" i="0" dirty="0">
                <a:solidFill>
                  <a:srgbClr val="333333"/>
                </a:solidFill>
                <a:effectLst/>
                <a:latin typeface="open sans" panose="020B0606030504020204" pitchFamily="34" charset="0"/>
              </a:rPr>
              <a:t> can accurately measure the running time of a given process, and know who should be the next process to be run.</a:t>
            </a:r>
          </a:p>
          <a:p>
            <a:endParaRPr lang="en-IN" dirty="0"/>
          </a:p>
        </p:txBody>
      </p:sp>
    </p:spTree>
    <p:extLst>
      <p:ext uri="{BB962C8B-B14F-4D97-AF65-F5344CB8AC3E}">
        <p14:creationId xmlns:p14="http://schemas.microsoft.com/office/powerpoint/2010/main" val="2004581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F11B-F9DC-4A87-ABEF-7F6639F2123F}"/>
              </a:ext>
            </a:extLst>
          </p:cNvPr>
          <p:cNvSpPr>
            <a:spLocks noGrp="1"/>
          </p:cNvSpPr>
          <p:nvPr>
            <p:ph type="title"/>
          </p:nvPr>
        </p:nvSpPr>
        <p:spPr>
          <a:xfrm>
            <a:off x="838200" y="220746"/>
            <a:ext cx="10515600" cy="212391"/>
          </a:xfrm>
        </p:spPr>
        <p:txBody>
          <a:bodyPr>
            <a:normAutofit fontScale="90000"/>
          </a:bodyPr>
          <a:lstStyle/>
          <a:p>
            <a:r>
              <a:rPr lang="en-IN" dirty="0" err="1"/>
              <a:t>Vruntime</a:t>
            </a:r>
            <a:r>
              <a:rPr lang="en-IN" dirty="0"/>
              <a:t> </a:t>
            </a:r>
            <a:r>
              <a:rPr lang="en-IN" dirty="0" err="1"/>
              <a:t>updation</a:t>
            </a:r>
            <a:endParaRPr lang="en-IN" dirty="0"/>
          </a:p>
        </p:txBody>
      </p:sp>
      <p:sp>
        <p:nvSpPr>
          <p:cNvPr id="3" name="Content Placeholder 2">
            <a:extLst>
              <a:ext uri="{FF2B5EF4-FFF2-40B4-BE49-F238E27FC236}">
                <a16:creationId xmlns:a16="http://schemas.microsoft.com/office/drawing/2014/main" id="{21CEB21D-00F2-48C2-9379-8BDC10C10307}"/>
              </a:ext>
            </a:extLst>
          </p:cNvPr>
          <p:cNvSpPr>
            <a:spLocks noGrp="1"/>
          </p:cNvSpPr>
          <p:nvPr>
            <p:ph sz="half" idx="1"/>
          </p:nvPr>
        </p:nvSpPr>
        <p:spPr>
          <a:xfrm>
            <a:off x="132347" y="733926"/>
            <a:ext cx="5887453" cy="6124074"/>
          </a:xfrm>
        </p:spPr>
        <p:txBody>
          <a:bodyPr>
            <a:noAutofit/>
          </a:bodyPr>
          <a:lstStyle/>
          <a:p>
            <a:pPr marL="0" indent="0">
              <a:buNone/>
            </a:pPr>
            <a:r>
              <a:rPr lang="en-IN" sz="900" dirty="0"/>
              <a:t>The function </a:t>
            </a:r>
            <a:r>
              <a:rPr lang="en-IN" sz="900" dirty="0" err="1"/>
              <a:t>update_curr</a:t>
            </a:r>
            <a:r>
              <a:rPr lang="en-IN" sz="900" dirty="0"/>
              <a:t>(), defined in kernel/</a:t>
            </a:r>
            <a:r>
              <a:rPr lang="en-IN" sz="900" dirty="0" err="1"/>
              <a:t>sched_fair.c</a:t>
            </a:r>
            <a:r>
              <a:rPr lang="en-IN" sz="900" dirty="0"/>
              <a:t>, manages this </a:t>
            </a:r>
            <a:r>
              <a:rPr lang="en-IN" sz="900" dirty="0" err="1"/>
              <a:t>vruntime</a:t>
            </a:r>
            <a:r>
              <a:rPr lang="en-IN" sz="900" dirty="0"/>
              <a:t> accounting:</a:t>
            </a:r>
          </a:p>
          <a:p>
            <a:pPr marL="0" indent="0">
              <a:buNone/>
            </a:pPr>
            <a:r>
              <a:rPr lang="en-IN" sz="900" dirty="0"/>
              <a:t>static void </a:t>
            </a:r>
            <a:r>
              <a:rPr lang="en-IN" sz="900" dirty="0" err="1"/>
              <a:t>update_curr</a:t>
            </a:r>
            <a:r>
              <a:rPr lang="en-IN" sz="900" dirty="0"/>
              <a:t>(struct </a:t>
            </a:r>
            <a:r>
              <a:rPr lang="en-IN" sz="900" dirty="0" err="1"/>
              <a:t>cfs_rq</a:t>
            </a:r>
            <a:r>
              <a:rPr lang="en-IN" sz="900" dirty="0"/>
              <a:t> *</a:t>
            </a:r>
            <a:r>
              <a:rPr lang="en-IN" sz="900" dirty="0" err="1"/>
              <a:t>cfs_rq</a:t>
            </a:r>
            <a:r>
              <a:rPr lang="en-IN" sz="900" dirty="0"/>
              <a:t>)</a:t>
            </a:r>
          </a:p>
          <a:p>
            <a:pPr marL="0" indent="0">
              <a:buNone/>
            </a:pPr>
            <a:r>
              <a:rPr lang="en-IN" sz="900" dirty="0"/>
              <a:t>{</a:t>
            </a:r>
          </a:p>
          <a:p>
            <a:pPr marL="0" indent="0">
              <a:buNone/>
            </a:pPr>
            <a:r>
              <a:rPr lang="en-IN" sz="900" dirty="0"/>
              <a:t>struct </a:t>
            </a:r>
            <a:r>
              <a:rPr lang="en-IN" sz="900" dirty="0" err="1"/>
              <a:t>sched_entity</a:t>
            </a:r>
            <a:r>
              <a:rPr lang="en-IN" sz="900" dirty="0"/>
              <a:t> *</a:t>
            </a:r>
            <a:r>
              <a:rPr lang="en-IN" sz="900" dirty="0" err="1"/>
              <a:t>curr</a:t>
            </a:r>
            <a:r>
              <a:rPr lang="en-IN" sz="900" dirty="0"/>
              <a:t> = </a:t>
            </a:r>
            <a:r>
              <a:rPr lang="en-IN" sz="900" dirty="0" err="1"/>
              <a:t>cfs_rq</a:t>
            </a:r>
            <a:r>
              <a:rPr lang="en-IN" sz="900" dirty="0"/>
              <a:t>-&gt;</a:t>
            </a:r>
            <a:r>
              <a:rPr lang="en-IN" sz="900" dirty="0" err="1"/>
              <a:t>curr</a:t>
            </a:r>
            <a:r>
              <a:rPr lang="en-IN" sz="900" dirty="0"/>
              <a:t>;</a:t>
            </a:r>
          </a:p>
          <a:p>
            <a:pPr marL="0" indent="0">
              <a:buNone/>
            </a:pPr>
            <a:r>
              <a:rPr lang="en-IN" sz="900" dirty="0"/>
              <a:t>u64 now = </a:t>
            </a:r>
            <a:r>
              <a:rPr lang="en-IN" sz="900" dirty="0" err="1"/>
              <a:t>rq_of</a:t>
            </a:r>
            <a:r>
              <a:rPr lang="en-IN" sz="900" dirty="0"/>
              <a:t>(</a:t>
            </a:r>
            <a:r>
              <a:rPr lang="en-IN" sz="900" dirty="0" err="1"/>
              <a:t>cfs_rq</a:t>
            </a:r>
            <a:r>
              <a:rPr lang="en-IN" sz="900" dirty="0"/>
              <a:t>)-&gt;clock;</a:t>
            </a:r>
          </a:p>
          <a:p>
            <a:pPr marL="0" indent="0">
              <a:buNone/>
            </a:pPr>
            <a:r>
              <a:rPr lang="en-IN" sz="900" dirty="0"/>
              <a:t>unsigned long </a:t>
            </a:r>
            <a:r>
              <a:rPr lang="en-IN" sz="900" dirty="0" err="1"/>
              <a:t>delta_exec</a:t>
            </a:r>
            <a:r>
              <a:rPr lang="en-IN" sz="900" dirty="0"/>
              <a:t>;</a:t>
            </a:r>
          </a:p>
          <a:p>
            <a:pPr marL="0" indent="0">
              <a:buNone/>
            </a:pPr>
            <a:r>
              <a:rPr lang="en-IN" sz="900" dirty="0"/>
              <a:t>if (unlikely(!</a:t>
            </a:r>
            <a:r>
              <a:rPr lang="en-IN" sz="900" dirty="0" err="1"/>
              <a:t>curr</a:t>
            </a:r>
            <a:r>
              <a:rPr lang="en-IN" sz="900" dirty="0"/>
              <a:t>))</a:t>
            </a:r>
          </a:p>
          <a:p>
            <a:pPr marL="0" indent="0">
              <a:buNone/>
            </a:pPr>
            <a:r>
              <a:rPr lang="en-IN" sz="900" dirty="0"/>
              <a:t>return;</a:t>
            </a:r>
          </a:p>
          <a:p>
            <a:pPr marL="0" indent="0">
              <a:buNone/>
            </a:pPr>
            <a:r>
              <a:rPr lang="en-IN" sz="900" dirty="0"/>
              <a:t>/*</a:t>
            </a:r>
          </a:p>
          <a:p>
            <a:pPr marL="0" indent="0">
              <a:buNone/>
            </a:pPr>
            <a:r>
              <a:rPr lang="en-IN" sz="900" dirty="0"/>
              <a:t>* Get the amount of time the current task was running</a:t>
            </a:r>
          </a:p>
          <a:p>
            <a:pPr marL="0" indent="0">
              <a:buNone/>
            </a:pPr>
            <a:r>
              <a:rPr lang="en-IN" sz="900" dirty="0"/>
              <a:t>* since the last time we changed load (this cannot</a:t>
            </a:r>
          </a:p>
          <a:p>
            <a:pPr marL="0" indent="0">
              <a:buNone/>
            </a:pPr>
            <a:r>
              <a:rPr lang="en-IN" sz="900" dirty="0"/>
              <a:t>* overflow on 32 bits):</a:t>
            </a:r>
          </a:p>
          <a:p>
            <a:pPr marL="0" indent="0" algn="l">
              <a:buNone/>
            </a:pPr>
            <a:r>
              <a:rPr lang="en-IN" sz="900" dirty="0"/>
              <a:t>*/</a:t>
            </a:r>
          </a:p>
          <a:p>
            <a:pPr marL="0" indent="0" algn="l">
              <a:buNone/>
            </a:pPr>
            <a:r>
              <a:rPr lang="en-IN" sz="900" b="0" i="0" u="none" strike="noStrike" baseline="0" dirty="0">
                <a:latin typeface="Courier"/>
              </a:rPr>
              <a:t>__</a:t>
            </a:r>
            <a:r>
              <a:rPr lang="en-IN" sz="900" b="0" i="0" u="none" strike="noStrike" baseline="0" dirty="0" err="1">
                <a:latin typeface="Courier"/>
              </a:rPr>
              <a:t>update_curr</a:t>
            </a:r>
            <a:r>
              <a:rPr lang="en-IN" sz="900" b="0" i="0" u="none" strike="noStrike" baseline="0" dirty="0">
                <a:latin typeface="Courier"/>
              </a:rPr>
              <a:t>(</a:t>
            </a:r>
            <a:r>
              <a:rPr lang="en-IN" sz="900" b="0" i="0" u="none" strike="noStrike" baseline="0" dirty="0" err="1">
                <a:latin typeface="Courier"/>
              </a:rPr>
              <a:t>cfs_rq</a:t>
            </a:r>
            <a:r>
              <a:rPr lang="en-IN" sz="900" b="0" i="0" u="none" strike="noStrike" baseline="0" dirty="0">
                <a:latin typeface="Courier"/>
              </a:rPr>
              <a:t>, </a:t>
            </a:r>
            <a:r>
              <a:rPr lang="en-IN" sz="900" b="0" i="0" u="none" strike="noStrike" baseline="0" dirty="0" err="1">
                <a:latin typeface="Courier"/>
              </a:rPr>
              <a:t>curr</a:t>
            </a:r>
            <a:r>
              <a:rPr lang="en-IN" sz="900" b="0" i="0" u="none" strike="noStrike" baseline="0" dirty="0">
                <a:latin typeface="Courier"/>
              </a:rPr>
              <a:t>, </a:t>
            </a:r>
            <a:r>
              <a:rPr lang="en-IN" sz="900" b="0" i="0" u="none" strike="noStrike" baseline="0" dirty="0" err="1">
                <a:latin typeface="Courier"/>
              </a:rPr>
              <a:t>delta_exec</a:t>
            </a:r>
            <a:r>
              <a:rPr lang="en-IN" sz="900" b="0" i="0" u="none" strike="noStrike" baseline="0" dirty="0">
                <a:latin typeface="Courier"/>
              </a:rPr>
              <a:t>);</a:t>
            </a:r>
          </a:p>
          <a:p>
            <a:pPr marL="0" indent="0" algn="l">
              <a:buNone/>
            </a:pPr>
            <a:r>
              <a:rPr lang="en-IN" sz="900" b="0" i="0" u="none" strike="noStrike" baseline="0" dirty="0" err="1">
                <a:latin typeface="Courier"/>
              </a:rPr>
              <a:t>curr</a:t>
            </a:r>
            <a:r>
              <a:rPr lang="en-IN" sz="900" b="0" i="0" u="none" strike="noStrike" baseline="0" dirty="0">
                <a:latin typeface="Courier"/>
              </a:rPr>
              <a:t>-&gt;</a:t>
            </a:r>
            <a:r>
              <a:rPr lang="en-IN" sz="900" b="0" i="0" u="none" strike="noStrike" baseline="0" dirty="0" err="1">
                <a:latin typeface="Courier"/>
              </a:rPr>
              <a:t>exec_start</a:t>
            </a:r>
            <a:r>
              <a:rPr lang="en-IN" sz="900" b="0" i="0" u="none" strike="noStrike" baseline="0" dirty="0">
                <a:latin typeface="Courier"/>
              </a:rPr>
              <a:t> = now;</a:t>
            </a:r>
          </a:p>
          <a:p>
            <a:pPr marL="0" indent="0" algn="l">
              <a:buNone/>
            </a:pPr>
            <a:r>
              <a:rPr lang="en-IN" sz="900" b="0" i="0" u="none" strike="noStrike" baseline="0" dirty="0">
                <a:latin typeface="Courier"/>
              </a:rPr>
              <a:t>if (</a:t>
            </a:r>
            <a:r>
              <a:rPr lang="en-IN" sz="900" b="0" i="0" u="none" strike="noStrike" baseline="0" dirty="0" err="1">
                <a:latin typeface="Courier"/>
              </a:rPr>
              <a:t>entity_is_task</a:t>
            </a:r>
            <a:r>
              <a:rPr lang="en-IN" sz="900" b="0" i="0" u="none" strike="noStrike" baseline="0" dirty="0">
                <a:latin typeface="Courier"/>
              </a:rPr>
              <a:t>(</a:t>
            </a:r>
            <a:r>
              <a:rPr lang="en-IN" sz="900" b="0" i="0" u="none" strike="noStrike" baseline="0" dirty="0" err="1">
                <a:latin typeface="Courier"/>
              </a:rPr>
              <a:t>curr</a:t>
            </a:r>
            <a:r>
              <a:rPr lang="en-IN" sz="900" b="0" i="0" u="none" strike="noStrike" baseline="0" dirty="0">
                <a:latin typeface="Courier"/>
              </a:rPr>
              <a:t>)) {</a:t>
            </a:r>
          </a:p>
          <a:p>
            <a:pPr marL="0" indent="0" algn="l">
              <a:buNone/>
            </a:pPr>
            <a:r>
              <a:rPr lang="en-IN" sz="900" b="0" i="0" u="none" strike="noStrike" baseline="0" dirty="0">
                <a:latin typeface="Courier"/>
              </a:rPr>
              <a:t>struct </a:t>
            </a:r>
            <a:r>
              <a:rPr lang="en-IN" sz="900" b="0" i="0" u="none" strike="noStrike" baseline="0" dirty="0" err="1">
                <a:latin typeface="Courier"/>
              </a:rPr>
              <a:t>task_struct</a:t>
            </a:r>
            <a:r>
              <a:rPr lang="en-IN" sz="900" b="0" i="0" u="none" strike="noStrike" baseline="0" dirty="0">
                <a:latin typeface="Courier"/>
              </a:rPr>
              <a:t> *</a:t>
            </a:r>
            <a:r>
              <a:rPr lang="en-IN" sz="900" b="0" i="0" u="none" strike="noStrike" baseline="0" dirty="0" err="1">
                <a:latin typeface="Courier"/>
              </a:rPr>
              <a:t>curtask</a:t>
            </a:r>
            <a:r>
              <a:rPr lang="en-IN" sz="900" b="0" i="0" u="none" strike="noStrike" baseline="0" dirty="0">
                <a:latin typeface="Courier"/>
              </a:rPr>
              <a:t> = </a:t>
            </a:r>
            <a:r>
              <a:rPr lang="en-IN" sz="900" b="0" i="0" u="none" strike="noStrike" baseline="0" dirty="0" err="1">
                <a:latin typeface="Courier"/>
              </a:rPr>
              <a:t>task_of</a:t>
            </a:r>
            <a:r>
              <a:rPr lang="en-IN" sz="900" b="0" i="0" u="none" strike="noStrike" baseline="0" dirty="0">
                <a:latin typeface="Courier"/>
              </a:rPr>
              <a:t>(</a:t>
            </a:r>
            <a:r>
              <a:rPr lang="en-IN" sz="900" b="0" i="0" u="none" strike="noStrike" baseline="0" dirty="0" err="1">
                <a:latin typeface="Courier"/>
              </a:rPr>
              <a:t>curr</a:t>
            </a:r>
            <a:r>
              <a:rPr lang="en-IN" sz="900" b="0" i="0" u="none" strike="noStrike" baseline="0" dirty="0">
                <a:latin typeface="Courier"/>
              </a:rPr>
              <a:t>);</a:t>
            </a:r>
          </a:p>
          <a:p>
            <a:pPr marL="0" indent="0" algn="l">
              <a:buNone/>
            </a:pPr>
            <a:r>
              <a:rPr lang="en-IN" sz="900" b="0" i="0" u="none" strike="noStrike" baseline="0" dirty="0" err="1">
                <a:latin typeface="Courier"/>
              </a:rPr>
              <a:t>trace_sched_stat_runtime</a:t>
            </a:r>
            <a:r>
              <a:rPr lang="en-IN" sz="900" b="0" i="0" u="none" strike="noStrike" baseline="0" dirty="0">
                <a:latin typeface="Courier"/>
              </a:rPr>
              <a:t>(</a:t>
            </a:r>
            <a:r>
              <a:rPr lang="en-IN" sz="900" b="0" i="0" u="none" strike="noStrike" baseline="0" dirty="0" err="1">
                <a:latin typeface="Courier"/>
              </a:rPr>
              <a:t>curtask</a:t>
            </a:r>
            <a:r>
              <a:rPr lang="en-IN" sz="900" b="0" i="0" u="none" strike="noStrike" baseline="0" dirty="0">
                <a:latin typeface="Courier"/>
              </a:rPr>
              <a:t>, </a:t>
            </a:r>
            <a:r>
              <a:rPr lang="en-IN" sz="900" b="0" i="0" u="none" strike="noStrike" baseline="0" dirty="0" err="1">
                <a:latin typeface="Courier"/>
              </a:rPr>
              <a:t>delta_exec</a:t>
            </a:r>
            <a:r>
              <a:rPr lang="en-IN" sz="900" b="0" i="0" u="none" strike="noStrike" baseline="0" dirty="0">
                <a:latin typeface="Courier"/>
              </a:rPr>
              <a:t>, </a:t>
            </a:r>
            <a:r>
              <a:rPr lang="en-IN" sz="900" b="0" i="0" u="none" strike="noStrike" baseline="0" dirty="0" err="1">
                <a:latin typeface="Courier"/>
              </a:rPr>
              <a:t>curr</a:t>
            </a:r>
            <a:r>
              <a:rPr lang="en-IN" sz="900" b="0" i="0" u="none" strike="noStrike" baseline="0" dirty="0">
                <a:latin typeface="Courier"/>
              </a:rPr>
              <a:t>-&gt;</a:t>
            </a:r>
            <a:r>
              <a:rPr lang="en-IN" sz="900" b="0" i="0" u="none" strike="noStrike" baseline="0" dirty="0" err="1">
                <a:latin typeface="Courier"/>
              </a:rPr>
              <a:t>vruntime</a:t>
            </a:r>
            <a:r>
              <a:rPr lang="en-IN" sz="900" b="0" i="0" u="none" strike="noStrike" baseline="0" dirty="0">
                <a:latin typeface="Courier"/>
              </a:rPr>
              <a:t>);</a:t>
            </a:r>
          </a:p>
          <a:p>
            <a:pPr marL="0" indent="0" algn="l">
              <a:buNone/>
            </a:pPr>
            <a:r>
              <a:rPr lang="en-IN" sz="900" b="0" i="0" u="none" strike="noStrike" baseline="0" dirty="0" err="1">
                <a:latin typeface="Courier"/>
              </a:rPr>
              <a:t>cpuacct_charge</a:t>
            </a:r>
            <a:r>
              <a:rPr lang="en-IN" sz="900" b="0" i="0" u="none" strike="noStrike" baseline="0" dirty="0">
                <a:latin typeface="Courier"/>
              </a:rPr>
              <a:t>(</a:t>
            </a:r>
            <a:r>
              <a:rPr lang="en-IN" sz="900" b="0" i="0" u="none" strike="noStrike" baseline="0" dirty="0" err="1">
                <a:latin typeface="Courier"/>
              </a:rPr>
              <a:t>curtask</a:t>
            </a:r>
            <a:r>
              <a:rPr lang="en-IN" sz="900" b="0" i="0" u="none" strike="noStrike" baseline="0" dirty="0">
                <a:latin typeface="Courier"/>
              </a:rPr>
              <a:t>, </a:t>
            </a:r>
            <a:r>
              <a:rPr lang="en-IN" sz="900" b="0" i="0" u="none" strike="noStrike" baseline="0" dirty="0" err="1">
                <a:latin typeface="Courier"/>
              </a:rPr>
              <a:t>delta_exec</a:t>
            </a:r>
            <a:r>
              <a:rPr lang="en-IN" sz="900" b="0" i="0" u="none" strike="noStrike" baseline="0" dirty="0">
                <a:latin typeface="Courier"/>
              </a:rPr>
              <a:t>);</a:t>
            </a:r>
          </a:p>
          <a:p>
            <a:pPr marL="0" indent="0" algn="l">
              <a:buNone/>
            </a:pPr>
            <a:r>
              <a:rPr lang="en-IN" sz="900" b="0" i="0" u="none" strike="noStrike" baseline="0" dirty="0" err="1">
                <a:latin typeface="Courier"/>
              </a:rPr>
              <a:t>account_group_exec_runtime</a:t>
            </a:r>
            <a:r>
              <a:rPr lang="en-IN" sz="900" b="0" i="0" u="none" strike="noStrike" baseline="0" dirty="0">
                <a:latin typeface="Courier"/>
              </a:rPr>
              <a:t>(</a:t>
            </a:r>
            <a:r>
              <a:rPr lang="en-IN" sz="900" b="0" i="0" u="none" strike="noStrike" baseline="0" dirty="0" err="1">
                <a:latin typeface="Courier"/>
              </a:rPr>
              <a:t>curtask</a:t>
            </a:r>
            <a:r>
              <a:rPr lang="en-IN" sz="900" b="0" i="0" u="none" strike="noStrike" baseline="0" dirty="0">
                <a:latin typeface="Courier"/>
              </a:rPr>
              <a:t>, </a:t>
            </a:r>
            <a:r>
              <a:rPr lang="en-IN" sz="900" b="0" i="0" u="none" strike="noStrike" baseline="0" dirty="0" err="1">
                <a:latin typeface="Courier"/>
              </a:rPr>
              <a:t>delta_exec</a:t>
            </a:r>
            <a:r>
              <a:rPr lang="en-IN" sz="900" b="0" i="0" u="none" strike="noStrike" baseline="0" dirty="0">
                <a:latin typeface="Courier"/>
              </a:rPr>
              <a:t>);</a:t>
            </a:r>
          </a:p>
          <a:p>
            <a:pPr marL="0" indent="0" algn="l">
              <a:buNone/>
            </a:pPr>
            <a:r>
              <a:rPr lang="en-IN" sz="900" b="0" i="0" u="none" strike="noStrike" baseline="0" dirty="0">
                <a:latin typeface="Courier"/>
              </a:rPr>
              <a:t>}</a:t>
            </a:r>
          </a:p>
          <a:p>
            <a:pPr marL="0" indent="0" algn="l">
              <a:buNone/>
            </a:pPr>
            <a:r>
              <a:rPr lang="en-IN" sz="900" b="0" i="0" u="none" strike="noStrike" baseline="0" dirty="0">
                <a:latin typeface="Courier"/>
              </a:rPr>
              <a:t>}</a:t>
            </a:r>
            <a:endParaRPr lang="en-IN" sz="900" dirty="0"/>
          </a:p>
          <a:p>
            <a:pPr marL="0" indent="0">
              <a:buNone/>
            </a:pPr>
            <a:r>
              <a:rPr lang="en-IN" sz="900" dirty="0" err="1"/>
              <a:t>delta_exec</a:t>
            </a:r>
            <a:r>
              <a:rPr lang="en-IN" sz="900" dirty="0"/>
              <a:t> = (unsigned long)(now - </a:t>
            </a:r>
            <a:r>
              <a:rPr lang="en-IN" sz="900" dirty="0" err="1"/>
              <a:t>curr</a:t>
            </a:r>
            <a:r>
              <a:rPr lang="en-IN" sz="900" dirty="0"/>
              <a:t>-&gt;</a:t>
            </a:r>
            <a:r>
              <a:rPr lang="en-IN" sz="900" dirty="0" err="1"/>
              <a:t>exec_start</a:t>
            </a:r>
            <a:r>
              <a:rPr lang="en-IN" sz="900" dirty="0"/>
              <a:t>);</a:t>
            </a:r>
          </a:p>
          <a:p>
            <a:pPr marL="0" indent="0">
              <a:buNone/>
            </a:pPr>
            <a:r>
              <a:rPr lang="en-IN" sz="900" dirty="0"/>
              <a:t>if (!</a:t>
            </a:r>
            <a:r>
              <a:rPr lang="en-IN" sz="900" dirty="0" err="1"/>
              <a:t>delta_exec</a:t>
            </a:r>
            <a:r>
              <a:rPr lang="en-IN" sz="900" dirty="0"/>
              <a:t>)</a:t>
            </a:r>
          </a:p>
          <a:p>
            <a:pPr marL="0" indent="0">
              <a:buNone/>
            </a:pPr>
            <a:r>
              <a:rPr lang="en-IN" sz="900" dirty="0"/>
              <a:t>return;</a:t>
            </a:r>
          </a:p>
          <a:p>
            <a:pPr marL="0" indent="0">
              <a:buNone/>
            </a:pPr>
            <a:endParaRPr lang="en-IN" sz="900" dirty="0"/>
          </a:p>
        </p:txBody>
      </p:sp>
      <p:sp>
        <p:nvSpPr>
          <p:cNvPr id="4" name="Content Placeholder 3">
            <a:extLst>
              <a:ext uri="{FF2B5EF4-FFF2-40B4-BE49-F238E27FC236}">
                <a16:creationId xmlns:a16="http://schemas.microsoft.com/office/drawing/2014/main" id="{36FFD49D-830B-4217-85D3-EC35B6222A2B}"/>
              </a:ext>
            </a:extLst>
          </p:cNvPr>
          <p:cNvSpPr>
            <a:spLocks noGrp="1"/>
          </p:cNvSpPr>
          <p:nvPr>
            <p:ph sz="half" idx="2"/>
          </p:nvPr>
        </p:nvSpPr>
        <p:spPr>
          <a:xfrm>
            <a:off x="5466347" y="577516"/>
            <a:ext cx="5887453" cy="5599447"/>
          </a:xfrm>
        </p:spPr>
        <p:txBody>
          <a:bodyPr>
            <a:normAutofit/>
          </a:bodyPr>
          <a:lstStyle/>
          <a:p>
            <a:pPr marL="0" indent="0" algn="l">
              <a:buNone/>
            </a:pPr>
            <a:r>
              <a:rPr lang="en-IN" sz="1600" b="0" i="0" u="none" strike="noStrike" baseline="0" dirty="0">
                <a:latin typeface="Courier"/>
              </a:rPr>
              <a:t>static inline void __</a:t>
            </a:r>
            <a:r>
              <a:rPr lang="en-IN" sz="1600" b="0" i="0" u="none" strike="noStrike" baseline="0" dirty="0" err="1">
                <a:latin typeface="Courier"/>
              </a:rPr>
              <a:t>update_curr</a:t>
            </a:r>
            <a:r>
              <a:rPr lang="en-IN" sz="1600" b="0" i="0" u="none" strike="noStrike" baseline="0" dirty="0">
                <a:latin typeface="Courier"/>
              </a:rPr>
              <a:t>(struct </a:t>
            </a:r>
            <a:r>
              <a:rPr lang="en-IN" sz="1600" b="0" i="0" u="none" strike="noStrike" baseline="0" dirty="0" err="1">
                <a:latin typeface="Courier"/>
              </a:rPr>
              <a:t>cfs_rq</a:t>
            </a:r>
            <a:r>
              <a:rPr lang="en-IN" sz="1600" b="0" i="0" u="none" strike="noStrike" baseline="0" dirty="0">
                <a:latin typeface="Courier"/>
              </a:rPr>
              <a:t> *</a:t>
            </a:r>
            <a:r>
              <a:rPr lang="en-IN" sz="1600" b="0" i="0" u="none" strike="noStrike" baseline="0" dirty="0" err="1">
                <a:latin typeface="Courier"/>
              </a:rPr>
              <a:t>cfs_rq</a:t>
            </a:r>
            <a:r>
              <a:rPr lang="en-IN" sz="1600" b="0" i="0" u="none" strike="noStrike" baseline="0" dirty="0">
                <a:latin typeface="Courier"/>
              </a:rPr>
              <a:t>, struct </a:t>
            </a:r>
            <a:r>
              <a:rPr lang="en-IN" sz="1600" b="0" i="0" u="none" strike="noStrike" baseline="0" dirty="0" err="1">
                <a:latin typeface="Courier"/>
              </a:rPr>
              <a:t>sched_entity</a:t>
            </a:r>
            <a:r>
              <a:rPr lang="en-IN" sz="1600" b="0" i="0" u="none" strike="noStrike" baseline="0" dirty="0">
                <a:latin typeface="Courier"/>
              </a:rPr>
              <a:t> *</a:t>
            </a:r>
            <a:r>
              <a:rPr lang="en-IN" sz="1600" b="0" i="0" u="none" strike="noStrike" baseline="0" dirty="0" err="1">
                <a:latin typeface="Courier"/>
              </a:rPr>
              <a:t>curr</a:t>
            </a:r>
            <a:r>
              <a:rPr lang="en-IN" sz="1600" b="0" i="0" u="none" strike="noStrike" baseline="0" dirty="0">
                <a:latin typeface="Courier"/>
              </a:rPr>
              <a:t>,</a:t>
            </a:r>
          </a:p>
          <a:p>
            <a:pPr marL="0" indent="0" algn="l">
              <a:buNone/>
            </a:pPr>
            <a:r>
              <a:rPr lang="en-IN" sz="1600" b="0" i="0" u="none" strike="noStrike" baseline="0" dirty="0">
                <a:latin typeface="Courier"/>
              </a:rPr>
              <a:t>unsigned long </a:t>
            </a:r>
            <a:r>
              <a:rPr lang="en-IN" sz="1600" b="0" i="0" u="none" strike="noStrike" baseline="0" dirty="0" err="1">
                <a:latin typeface="Courier"/>
              </a:rPr>
              <a:t>delta_exec</a:t>
            </a:r>
            <a:r>
              <a:rPr lang="en-IN" sz="1600" b="0" i="0" u="none" strike="noStrike" baseline="0" dirty="0">
                <a:latin typeface="Courier"/>
              </a:rPr>
              <a:t>)</a:t>
            </a:r>
          </a:p>
          <a:p>
            <a:pPr marL="0" indent="0" algn="l">
              <a:buNone/>
            </a:pPr>
            <a:r>
              <a:rPr lang="en-IN" sz="1600" b="0" i="0" u="none" strike="noStrike" baseline="0" dirty="0">
                <a:latin typeface="Courier"/>
              </a:rPr>
              <a:t>{</a:t>
            </a:r>
          </a:p>
          <a:p>
            <a:pPr marL="0" indent="0" algn="l">
              <a:buNone/>
            </a:pPr>
            <a:r>
              <a:rPr lang="en-IN" sz="1600" b="0" i="0" u="none" strike="noStrike" baseline="0" dirty="0">
                <a:latin typeface="Courier"/>
              </a:rPr>
              <a:t>unsigned long </a:t>
            </a:r>
            <a:r>
              <a:rPr lang="en-IN" sz="1600" b="0" i="0" u="none" strike="noStrike" baseline="0" dirty="0" err="1">
                <a:latin typeface="Courier"/>
              </a:rPr>
              <a:t>delta_exec_weighted</a:t>
            </a:r>
            <a:r>
              <a:rPr lang="en-IN" sz="1600" b="0" i="0" u="none" strike="noStrike" baseline="0" dirty="0">
                <a:latin typeface="Courier"/>
              </a:rPr>
              <a:t>;</a:t>
            </a:r>
          </a:p>
          <a:p>
            <a:pPr marL="0" indent="0" algn="l">
              <a:buNone/>
            </a:pPr>
            <a:r>
              <a:rPr lang="en-IN" sz="1600" b="0" i="0" u="none" strike="noStrike" baseline="0" dirty="0" err="1">
                <a:latin typeface="Courier"/>
              </a:rPr>
              <a:t>schedstat_set</a:t>
            </a:r>
            <a:r>
              <a:rPr lang="en-IN" sz="1600" b="0" i="0" u="none" strike="noStrike" baseline="0" dirty="0">
                <a:latin typeface="Courier"/>
              </a:rPr>
              <a:t>(</a:t>
            </a:r>
            <a:r>
              <a:rPr lang="en-IN" sz="1600" b="0" i="0" u="none" strike="noStrike" baseline="0" dirty="0" err="1">
                <a:latin typeface="Courier"/>
              </a:rPr>
              <a:t>curr</a:t>
            </a:r>
            <a:r>
              <a:rPr lang="en-IN" sz="1600" b="0" i="0" u="none" strike="noStrike" baseline="0" dirty="0">
                <a:latin typeface="Courier"/>
              </a:rPr>
              <a:t>-&gt;</a:t>
            </a:r>
            <a:r>
              <a:rPr lang="en-IN" sz="1600" b="0" i="0" u="none" strike="noStrike" baseline="0" dirty="0" err="1">
                <a:latin typeface="Courier"/>
              </a:rPr>
              <a:t>exec_max</a:t>
            </a:r>
            <a:r>
              <a:rPr lang="en-IN" sz="1600" b="0" i="0" u="none" strike="noStrike" baseline="0" dirty="0">
                <a:latin typeface="Courier"/>
              </a:rPr>
              <a:t>, max((u64)</a:t>
            </a:r>
            <a:r>
              <a:rPr lang="en-IN" sz="1600" b="0" i="0" u="none" strike="noStrike" baseline="0" dirty="0" err="1">
                <a:latin typeface="Courier"/>
              </a:rPr>
              <a:t>delta_exec</a:t>
            </a:r>
            <a:r>
              <a:rPr lang="en-IN" sz="1600" b="0" i="0" u="none" strike="noStrike" baseline="0" dirty="0">
                <a:latin typeface="Courier"/>
              </a:rPr>
              <a:t>, </a:t>
            </a:r>
            <a:r>
              <a:rPr lang="en-IN" sz="1600" b="0" i="0" u="none" strike="noStrike" baseline="0" dirty="0" err="1">
                <a:latin typeface="Courier"/>
              </a:rPr>
              <a:t>curr</a:t>
            </a:r>
            <a:r>
              <a:rPr lang="en-IN" sz="1600" b="0" i="0" u="none" strike="noStrike" baseline="0" dirty="0">
                <a:latin typeface="Courier"/>
              </a:rPr>
              <a:t>-&gt;</a:t>
            </a:r>
            <a:r>
              <a:rPr lang="en-IN" sz="1600" b="0" i="0" u="none" strike="noStrike" baseline="0" dirty="0" err="1">
                <a:latin typeface="Courier"/>
              </a:rPr>
              <a:t>exec_max</a:t>
            </a:r>
            <a:r>
              <a:rPr lang="en-IN" sz="1600" b="0" i="0" u="none" strike="noStrike" baseline="0" dirty="0">
                <a:latin typeface="Courier"/>
              </a:rPr>
              <a:t>));</a:t>
            </a:r>
          </a:p>
          <a:p>
            <a:pPr marL="0" indent="0" algn="l">
              <a:buNone/>
            </a:pPr>
            <a:r>
              <a:rPr lang="pt-BR" sz="1600" b="0" i="0" u="none" strike="noStrike" baseline="0" dirty="0">
                <a:latin typeface="Courier"/>
              </a:rPr>
              <a:t>curr-&gt;sum_exec_runtime += delta_exec;</a:t>
            </a:r>
          </a:p>
          <a:p>
            <a:pPr marL="0" indent="0" algn="l">
              <a:buNone/>
            </a:pPr>
            <a:r>
              <a:rPr lang="en-IN" sz="1600" b="0" i="0" u="none" strike="noStrike" baseline="0" dirty="0" err="1">
                <a:latin typeface="Courier"/>
              </a:rPr>
              <a:t>schedstat_add</a:t>
            </a:r>
            <a:r>
              <a:rPr lang="en-IN" sz="1600" b="0" i="0" u="none" strike="noStrike" baseline="0" dirty="0">
                <a:latin typeface="Courier"/>
              </a:rPr>
              <a:t>(</a:t>
            </a:r>
            <a:r>
              <a:rPr lang="en-IN" sz="1600" b="0" i="0" u="none" strike="noStrike" baseline="0" dirty="0" err="1">
                <a:latin typeface="Courier"/>
              </a:rPr>
              <a:t>cfs_rq</a:t>
            </a:r>
            <a:r>
              <a:rPr lang="en-IN" sz="1600" b="0" i="0" u="none" strike="noStrike" baseline="0" dirty="0">
                <a:latin typeface="Courier"/>
              </a:rPr>
              <a:t>, </a:t>
            </a:r>
            <a:r>
              <a:rPr lang="en-IN" sz="1600" b="0" i="0" u="none" strike="noStrike" baseline="0" dirty="0" err="1">
                <a:latin typeface="Courier"/>
              </a:rPr>
              <a:t>exec_clock</a:t>
            </a:r>
            <a:r>
              <a:rPr lang="en-IN" sz="1600" b="0" i="0" u="none" strike="noStrike" baseline="0" dirty="0">
                <a:latin typeface="Courier"/>
              </a:rPr>
              <a:t>, </a:t>
            </a:r>
            <a:r>
              <a:rPr lang="en-IN" sz="1600" b="0" i="0" u="none" strike="noStrike" baseline="0" dirty="0" err="1">
                <a:latin typeface="Courier"/>
              </a:rPr>
              <a:t>delta_exec</a:t>
            </a:r>
            <a:r>
              <a:rPr lang="en-IN" sz="1600" b="0" i="0" u="none" strike="noStrike" baseline="0" dirty="0">
                <a:latin typeface="Courier"/>
              </a:rPr>
              <a:t>);</a:t>
            </a:r>
          </a:p>
          <a:p>
            <a:pPr marL="0" indent="0" algn="l">
              <a:buNone/>
            </a:pPr>
            <a:r>
              <a:rPr lang="en-IN" sz="1600" b="0" i="0" u="none" strike="noStrike" baseline="0" dirty="0" err="1">
                <a:latin typeface="Courier"/>
              </a:rPr>
              <a:t>delta_exec_weighted</a:t>
            </a:r>
            <a:r>
              <a:rPr lang="en-IN" sz="1600" b="0" i="0" u="none" strike="noStrike" baseline="0" dirty="0">
                <a:latin typeface="Courier"/>
              </a:rPr>
              <a:t> = </a:t>
            </a:r>
            <a:r>
              <a:rPr lang="en-IN" sz="1600" b="0" i="0" u="none" strike="noStrike" baseline="0" dirty="0" err="1">
                <a:latin typeface="Courier"/>
              </a:rPr>
              <a:t>calc_delta_fair</a:t>
            </a:r>
            <a:r>
              <a:rPr lang="en-IN" sz="1600" b="0" i="0" u="none" strike="noStrike" baseline="0" dirty="0">
                <a:latin typeface="Courier"/>
              </a:rPr>
              <a:t>(</a:t>
            </a:r>
            <a:r>
              <a:rPr lang="en-IN" sz="1600" b="0" i="0" u="none" strike="noStrike" baseline="0" dirty="0" err="1">
                <a:latin typeface="Courier"/>
              </a:rPr>
              <a:t>delta_exec</a:t>
            </a:r>
            <a:r>
              <a:rPr lang="en-IN" sz="1600" b="0" i="0" u="none" strike="noStrike" baseline="0" dirty="0">
                <a:latin typeface="Courier"/>
              </a:rPr>
              <a:t>, </a:t>
            </a:r>
            <a:r>
              <a:rPr lang="en-IN" sz="1600" b="0" i="0" u="none" strike="noStrike" baseline="0" dirty="0" err="1">
                <a:latin typeface="Courier"/>
              </a:rPr>
              <a:t>curr</a:t>
            </a:r>
            <a:r>
              <a:rPr lang="en-IN" sz="1600" b="0" i="0" u="none" strike="noStrike" baseline="0" dirty="0">
                <a:latin typeface="Courier"/>
              </a:rPr>
              <a:t>);</a:t>
            </a:r>
          </a:p>
          <a:p>
            <a:pPr marL="0" indent="0" algn="l">
              <a:buNone/>
            </a:pPr>
            <a:r>
              <a:rPr lang="en-IN" sz="1600" b="0" i="0" u="none" strike="noStrike" baseline="0" dirty="0" err="1">
                <a:latin typeface="Courier"/>
              </a:rPr>
              <a:t>curr</a:t>
            </a:r>
            <a:r>
              <a:rPr lang="en-IN" sz="1600" b="0" i="0" u="none" strike="noStrike" baseline="0" dirty="0">
                <a:latin typeface="Courier"/>
              </a:rPr>
              <a:t>-&gt;</a:t>
            </a:r>
            <a:r>
              <a:rPr lang="en-IN" sz="1600" b="0" i="0" u="none" strike="noStrike" baseline="0" dirty="0" err="1">
                <a:latin typeface="Courier"/>
              </a:rPr>
              <a:t>vruntime</a:t>
            </a:r>
            <a:r>
              <a:rPr lang="en-IN" sz="1600" b="0" i="0" u="none" strike="noStrike" baseline="0" dirty="0">
                <a:latin typeface="Courier"/>
              </a:rPr>
              <a:t> += </a:t>
            </a:r>
            <a:r>
              <a:rPr lang="en-IN" sz="1600" b="0" i="0" u="none" strike="noStrike" baseline="0" dirty="0" err="1">
                <a:latin typeface="Courier"/>
              </a:rPr>
              <a:t>delta_exec_weighted</a:t>
            </a:r>
            <a:r>
              <a:rPr lang="en-IN" sz="1600" b="0" i="0" u="none" strike="noStrike" baseline="0" dirty="0">
                <a:latin typeface="Courier"/>
              </a:rPr>
              <a:t>;</a:t>
            </a:r>
          </a:p>
          <a:p>
            <a:pPr marL="0" indent="0" algn="l">
              <a:buNone/>
            </a:pPr>
            <a:r>
              <a:rPr lang="en-IN" sz="1600" b="0" i="0" u="none" strike="noStrike" baseline="0" dirty="0" err="1">
                <a:latin typeface="Courier"/>
              </a:rPr>
              <a:t>update_min_vruntime</a:t>
            </a:r>
            <a:r>
              <a:rPr lang="en-IN" sz="1600" b="0" i="0" u="none" strike="noStrike" baseline="0" dirty="0">
                <a:latin typeface="Courier"/>
              </a:rPr>
              <a:t>(</a:t>
            </a:r>
            <a:r>
              <a:rPr lang="en-IN" sz="1600" b="0" i="0" u="none" strike="noStrike" baseline="0" dirty="0" err="1">
                <a:latin typeface="Courier"/>
              </a:rPr>
              <a:t>cfs_rq</a:t>
            </a:r>
            <a:r>
              <a:rPr lang="en-IN" sz="1600" b="0" i="0" u="none" strike="noStrike" baseline="0" dirty="0">
                <a:latin typeface="Courier"/>
              </a:rPr>
              <a:t>);</a:t>
            </a:r>
          </a:p>
          <a:p>
            <a:pPr marL="0" indent="0" algn="l">
              <a:buNone/>
            </a:pPr>
            <a:r>
              <a:rPr lang="en-IN" sz="1600" b="0" i="0" u="none" strike="noStrike" baseline="0" dirty="0">
                <a:latin typeface="Courier"/>
              </a:rPr>
              <a:t>}</a:t>
            </a:r>
            <a:endParaRPr lang="en-IN" sz="1600" dirty="0"/>
          </a:p>
        </p:txBody>
      </p:sp>
    </p:spTree>
    <p:extLst>
      <p:ext uri="{BB962C8B-B14F-4D97-AF65-F5344CB8AC3E}">
        <p14:creationId xmlns:p14="http://schemas.microsoft.com/office/powerpoint/2010/main" val="3930460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560A0-41B1-40C1-B90E-70487CA01F48}"/>
              </a:ext>
            </a:extLst>
          </p:cNvPr>
          <p:cNvSpPr>
            <a:spLocks noGrp="1"/>
          </p:cNvSpPr>
          <p:nvPr>
            <p:ph type="title"/>
          </p:nvPr>
        </p:nvSpPr>
        <p:spPr>
          <a:xfrm>
            <a:off x="838200" y="365125"/>
            <a:ext cx="10515600" cy="681621"/>
          </a:xfrm>
        </p:spPr>
        <p:txBody>
          <a:bodyPr>
            <a:normAutofit fontScale="90000"/>
          </a:bodyPr>
          <a:lstStyle/>
          <a:p>
            <a:r>
              <a:rPr lang="en-IN" dirty="0"/>
              <a:t>Process Selection (Picking the next task)</a:t>
            </a:r>
          </a:p>
        </p:txBody>
      </p:sp>
      <p:sp>
        <p:nvSpPr>
          <p:cNvPr id="6" name="Content Placeholder 5">
            <a:extLst>
              <a:ext uri="{FF2B5EF4-FFF2-40B4-BE49-F238E27FC236}">
                <a16:creationId xmlns:a16="http://schemas.microsoft.com/office/drawing/2014/main" id="{2D217E6A-8CB3-44C2-BD16-32372DB863DE}"/>
              </a:ext>
            </a:extLst>
          </p:cNvPr>
          <p:cNvSpPr>
            <a:spLocks noGrp="1"/>
          </p:cNvSpPr>
          <p:nvPr>
            <p:ph idx="1"/>
          </p:nvPr>
        </p:nvSpPr>
        <p:spPr>
          <a:xfrm>
            <a:off x="577516" y="1339753"/>
            <a:ext cx="10776284" cy="4877551"/>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Processor picks the task with smallest </a:t>
            </a:r>
            <a:r>
              <a:rPr lang="en-IN" sz="1800" dirty="0" err="1">
                <a:latin typeface="Times New Roman" panose="02020603050405020304" pitchFamily="18" charset="0"/>
                <a:cs typeface="Times New Roman" panose="02020603050405020304" pitchFamily="18" charset="0"/>
              </a:rPr>
              <a:t>vruntime</a:t>
            </a:r>
            <a:r>
              <a:rPr lang="en-IN" sz="1800"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static struct </a:t>
            </a:r>
            <a:r>
              <a:rPr lang="en-IN" sz="1800" b="0" i="0" u="none" strike="noStrike" baseline="0" dirty="0" err="1">
                <a:latin typeface="Times New Roman" panose="02020603050405020304" pitchFamily="18" charset="0"/>
                <a:cs typeface="Times New Roman" panose="02020603050405020304" pitchFamily="18" charset="0"/>
              </a:rPr>
              <a:t>sched_entity</a:t>
            </a:r>
            <a:r>
              <a:rPr lang="en-IN" sz="1800" b="0" i="0" u="none" strike="noStrike" baseline="0" dirty="0">
                <a:latin typeface="Times New Roman" panose="02020603050405020304" pitchFamily="18" charset="0"/>
                <a:cs typeface="Times New Roman" panose="02020603050405020304" pitchFamily="18" charset="0"/>
              </a:rPr>
              <a:t> *__</a:t>
            </a:r>
            <a:r>
              <a:rPr lang="en-IN" sz="1800" b="0" i="0" u="none" strike="noStrike" baseline="0" dirty="0" err="1">
                <a:latin typeface="Times New Roman" panose="02020603050405020304" pitchFamily="18" charset="0"/>
                <a:cs typeface="Times New Roman" panose="02020603050405020304" pitchFamily="18" charset="0"/>
              </a:rPr>
              <a:t>pick_next_entity</a:t>
            </a:r>
            <a:r>
              <a:rPr lang="en-IN" sz="1800" b="0" i="0" u="none" strike="noStrike" baseline="0" dirty="0">
                <a:latin typeface="Times New Roman" panose="02020603050405020304" pitchFamily="18" charset="0"/>
                <a:cs typeface="Times New Roman" panose="02020603050405020304" pitchFamily="18" charset="0"/>
              </a:rPr>
              <a:t>(struct </a:t>
            </a:r>
            <a:r>
              <a:rPr lang="en-IN" sz="1800" b="0" i="0" u="none" strike="noStrike" baseline="0" dirty="0" err="1">
                <a:latin typeface="Times New Roman" panose="02020603050405020304" pitchFamily="18" charset="0"/>
                <a:cs typeface="Times New Roman" panose="02020603050405020304" pitchFamily="18" charset="0"/>
              </a:rPr>
              <a:t>cfs_rq</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cfs_rq</a:t>
            </a:r>
            <a:r>
              <a:rPr lang="en-IN" sz="18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struct </a:t>
            </a:r>
            <a:r>
              <a:rPr lang="en-IN" sz="1800" b="0" i="0" u="none" strike="noStrike" baseline="0" dirty="0" err="1">
                <a:latin typeface="Times New Roman" panose="02020603050405020304" pitchFamily="18" charset="0"/>
                <a:cs typeface="Times New Roman" panose="02020603050405020304" pitchFamily="18" charset="0"/>
              </a:rPr>
              <a:t>rb_node</a:t>
            </a:r>
            <a:r>
              <a:rPr lang="en-IN" sz="1800" b="0" i="0" u="none" strike="noStrike" baseline="0" dirty="0">
                <a:latin typeface="Times New Roman" panose="02020603050405020304" pitchFamily="18" charset="0"/>
                <a:cs typeface="Times New Roman" panose="02020603050405020304" pitchFamily="18" charset="0"/>
              </a:rPr>
              <a:t> *left = </a:t>
            </a:r>
            <a:r>
              <a:rPr lang="en-IN" sz="1800" b="0" i="0" u="none" strike="noStrike" baseline="0" dirty="0" err="1">
                <a:latin typeface="Times New Roman" panose="02020603050405020304" pitchFamily="18" charset="0"/>
                <a:cs typeface="Times New Roman" panose="02020603050405020304" pitchFamily="18" charset="0"/>
              </a:rPr>
              <a:t>cfs_rq</a:t>
            </a:r>
            <a:r>
              <a:rPr lang="en-IN" sz="1800" b="0" i="0" u="none" strike="noStrike" baseline="0" dirty="0">
                <a:latin typeface="Times New Roman" panose="02020603050405020304" pitchFamily="18" charset="0"/>
                <a:cs typeface="Times New Roman" panose="02020603050405020304" pitchFamily="18" charset="0"/>
              </a:rPr>
              <a:t>-&gt;</a:t>
            </a:r>
            <a:r>
              <a:rPr lang="en-IN" sz="1800" b="0" i="0" u="none" strike="noStrike" baseline="0" dirty="0" err="1">
                <a:latin typeface="Times New Roman" panose="02020603050405020304" pitchFamily="18" charset="0"/>
                <a:cs typeface="Times New Roman" panose="02020603050405020304" pitchFamily="18" charset="0"/>
              </a:rPr>
              <a:t>rb_leftmost</a:t>
            </a:r>
            <a:r>
              <a:rPr lang="en-IN" sz="18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if (!left)</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return NULL;</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return </a:t>
            </a:r>
            <a:r>
              <a:rPr lang="en-IN" sz="1800" b="0" i="0" u="none" strike="noStrike" baseline="0" dirty="0" err="1">
                <a:latin typeface="Times New Roman" panose="02020603050405020304" pitchFamily="18" charset="0"/>
                <a:cs typeface="Times New Roman" panose="02020603050405020304" pitchFamily="18" charset="0"/>
              </a:rPr>
              <a:t>rb_entry</a:t>
            </a:r>
            <a:r>
              <a:rPr lang="en-IN" sz="1800" b="0" i="0" u="none" strike="noStrike" baseline="0" dirty="0">
                <a:latin typeface="Times New Roman" panose="02020603050405020304" pitchFamily="18" charset="0"/>
                <a:cs typeface="Times New Roman" panose="02020603050405020304" pitchFamily="18" charset="0"/>
              </a:rPr>
              <a:t>(left, struct </a:t>
            </a:r>
            <a:r>
              <a:rPr lang="en-IN" sz="1800" b="0" i="0" u="none" strike="noStrike" baseline="0" dirty="0" err="1">
                <a:latin typeface="Times New Roman" panose="02020603050405020304" pitchFamily="18" charset="0"/>
                <a:cs typeface="Times New Roman" panose="02020603050405020304" pitchFamily="18" charset="0"/>
              </a:rPr>
              <a:t>sched_entity</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run_node</a:t>
            </a:r>
            <a:r>
              <a:rPr lang="en-IN" sz="18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a:t>
            </a:r>
          </a:p>
          <a:p>
            <a:pPr marL="0" indent="0" algn="l">
              <a:buNone/>
            </a:pPr>
            <a:endParaRPr lang="en-IN" sz="1800" dirty="0">
              <a:latin typeface="Times New Roman" panose="02020603050405020304" pitchFamily="18" charset="0"/>
              <a:cs typeface="Times New Roman" panose="02020603050405020304" pitchFamily="18" charset="0"/>
            </a:endParaRPr>
          </a:p>
          <a:p>
            <a:pPr algn="l"/>
            <a:r>
              <a:rPr lang="en-IN" sz="1800" b="0" i="0" u="none" strike="noStrike" baseline="0" dirty="0">
                <a:latin typeface="Times New Roman" panose="02020603050405020304" pitchFamily="18" charset="0"/>
                <a:cs typeface="Times New Roman" panose="02020603050405020304" pitchFamily="18" charset="0"/>
              </a:rPr>
              <a:t>Note that __</a:t>
            </a:r>
            <a:r>
              <a:rPr lang="en-IN" sz="1800" b="0" i="0" u="none" strike="noStrike" baseline="0" dirty="0" err="1">
                <a:latin typeface="Times New Roman" panose="02020603050405020304" pitchFamily="18" charset="0"/>
                <a:cs typeface="Times New Roman" panose="02020603050405020304" pitchFamily="18" charset="0"/>
              </a:rPr>
              <a:t>pick_next_entity</a:t>
            </a:r>
            <a:r>
              <a:rPr lang="en-IN" sz="1800" b="0" i="0" u="none" strike="noStrike" baseline="0" dirty="0">
                <a:latin typeface="Times New Roman" panose="02020603050405020304" pitchFamily="18" charset="0"/>
                <a:cs typeface="Times New Roman" panose="02020603050405020304" pitchFamily="18" charset="0"/>
              </a:rPr>
              <a:t>() does not actually traverse the tree to find the leftmost node, because the value is cached by </a:t>
            </a:r>
            <a:r>
              <a:rPr lang="en-IN" sz="1800" b="0" i="0" u="none" strike="noStrike" baseline="0" dirty="0" err="1">
                <a:latin typeface="Times New Roman" panose="02020603050405020304" pitchFamily="18" charset="0"/>
                <a:cs typeface="Times New Roman" panose="02020603050405020304" pitchFamily="18" charset="0"/>
              </a:rPr>
              <a:t>rb_leftmost</a:t>
            </a:r>
            <a:r>
              <a:rPr lang="en-IN" sz="1800" b="0" i="0" u="none" strike="noStrike" baseline="0"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If the function returns NULL, there is no leftmost node, and thus no nodes in the tree. In that case, there are no runnable processes, and CFS schedules the idle task.</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246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0E6-4A6A-4815-ABC5-CA6128181DB8}"/>
              </a:ext>
            </a:extLst>
          </p:cNvPr>
          <p:cNvSpPr>
            <a:spLocks noGrp="1"/>
          </p:cNvSpPr>
          <p:nvPr>
            <p:ph type="title"/>
          </p:nvPr>
        </p:nvSpPr>
        <p:spPr>
          <a:xfrm>
            <a:off x="838200" y="365125"/>
            <a:ext cx="10515600" cy="428251"/>
          </a:xfrm>
        </p:spPr>
        <p:txBody>
          <a:bodyPr>
            <a:normAutofit fontScale="90000"/>
          </a:bodyPr>
          <a:lstStyle/>
          <a:p>
            <a:r>
              <a:rPr lang="en-IN" sz="3200" b="0" i="0" u="none" strike="noStrike" baseline="0" dirty="0">
                <a:latin typeface="FranklinGothic-Demi"/>
              </a:rPr>
              <a:t>Adding Processes to the Tree – </a:t>
            </a:r>
            <a:r>
              <a:rPr lang="en-IN" sz="3200" b="0" i="0" u="none" strike="noStrike" baseline="0" dirty="0" err="1">
                <a:latin typeface="FranklinGothic-Demi"/>
              </a:rPr>
              <a:t>enqueue_entity</a:t>
            </a:r>
            <a:endParaRPr lang="en-IN" sz="6600" dirty="0"/>
          </a:p>
        </p:txBody>
      </p:sp>
      <p:sp>
        <p:nvSpPr>
          <p:cNvPr id="3" name="Content Placeholder 2">
            <a:extLst>
              <a:ext uri="{FF2B5EF4-FFF2-40B4-BE49-F238E27FC236}">
                <a16:creationId xmlns:a16="http://schemas.microsoft.com/office/drawing/2014/main" id="{A1005CC1-4937-46C1-92FA-5BA642856636}"/>
              </a:ext>
            </a:extLst>
          </p:cNvPr>
          <p:cNvSpPr>
            <a:spLocks noGrp="1"/>
          </p:cNvSpPr>
          <p:nvPr>
            <p:ph idx="1"/>
          </p:nvPr>
        </p:nvSpPr>
        <p:spPr>
          <a:xfrm>
            <a:off x="838200" y="1021976"/>
            <a:ext cx="10941424" cy="5154987"/>
          </a:xfrm>
        </p:spPr>
        <p:txBody>
          <a:bodyPr>
            <a:normAutofit fontScale="62500" lnSpcReduction="20000"/>
          </a:bodyPr>
          <a:lstStyle/>
          <a:p>
            <a:pPr marL="0" indent="0">
              <a:buNone/>
            </a:pPr>
            <a:r>
              <a:rPr lang="en-IN" b="0" i="0" dirty="0">
                <a:solidFill>
                  <a:srgbClr val="000000"/>
                </a:solidFill>
                <a:effectLst/>
                <a:latin typeface="Times New Roman" panose="02020603050405020304" pitchFamily="18" charset="0"/>
              </a:rPr>
              <a:t>Called when a task enters a runnable state. It puts the scheduling entity (task) into the red-black tree and increments the </a:t>
            </a:r>
            <a:r>
              <a:rPr lang="en-IN" b="0" i="0" dirty="0" err="1">
                <a:solidFill>
                  <a:srgbClr val="000000"/>
                </a:solidFill>
                <a:effectLst/>
                <a:latin typeface="Times New Roman" panose="02020603050405020304" pitchFamily="18" charset="0"/>
              </a:rPr>
              <a:t>nr_running</a:t>
            </a:r>
            <a:r>
              <a:rPr lang="en-IN" b="0" i="0" dirty="0">
                <a:solidFill>
                  <a:srgbClr val="000000"/>
                </a:solidFill>
                <a:effectLst/>
                <a:latin typeface="Times New Roman" panose="02020603050405020304" pitchFamily="18" charset="0"/>
              </a:rPr>
              <a:t> variable.</a:t>
            </a:r>
          </a:p>
          <a:p>
            <a:pPr marL="0" indent="0">
              <a:buNone/>
            </a:pPr>
            <a:endParaRPr lang="en-IN" dirty="0">
              <a:solidFill>
                <a:srgbClr val="000000"/>
              </a:solidFill>
              <a:latin typeface="Times New Roman" panose="02020603050405020304" pitchFamily="18" charset="0"/>
            </a:endParaRPr>
          </a:p>
          <a:p>
            <a:pPr marL="0" indent="0">
              <a:buNone/>
            </a:pPr>
            <a:r>
              <a:rPr lang="en-IN" dirty="0"/>
              <a:t>link = </a:t>
            </a:r>
            <a:r>
              <a:rPr lang="en-IN" dirty="0" err="1"/>
              <a:t>rb_node</a:t>
            </a:r>
            <a:endParaRPr lang="en-IN" dirty="0"/>
          </a:p>
          <a:p>
            <a:pPr marL="0" indent="0">
              <a:buNone/>
            </a:pPr>
            <a:r>
              <a:rPr lang="en-IN" dirty="0"/>
              <a:t>parent = NULL</a:t>
            </a:r>
          </a:p>
          <a:p>
            <a:pPr marL="0" indent="0">
              <a:buNone/>
            </a:pPr>
            <a:r>
              <a:rPr lang="en-IN" dirty="0"/>
              <a:t>bool leftmost = true</a:t>
            </a:r>
          </a:p>
          <a:p>
            <a:pPr marL="0" indent="0">
              <a:buNone/>
            </a:pPr>
            <a:r>
              <a:rPr lang="en-IN" dirty="0"/>
              <a:t>When link cycle</a:t>
            </a:r>
          </a:p>
          <a:p>
            <a:pPr marL="0" indent="0">
              <a:buNone/>
            </a:pPr>
            <a:r>
              <a:rPr lang="en-IN" dirty="0"/>
              <a:t>parent = link</a:t>
            </a:r>
          </a:p>
          <a:p>
            <a:pPr marL="0" indent="0">
              <a:buNone/>
            </a:pPr>
            <a:r>
              <a:rPr lang="en-IN" dirty="0"/>
              <a:t>entry = </a:t>
            </a:r>
            <a:r>
              <a:rPr lang="en-IN" dirty="0" err="1"/>
              <a:t>rb_entry</a:t>
            </a:r>
            <a:r>
              <a:rPr lang="en-IN" dirty="0"/>
              <a:t>(parent, </a:t>
            </a:r>
            <a:r>
              <a:rPr lang="en-IN" dirty="0" err="1"/>
              <a:t>structsched_entity</a:t>
            </a:r>
            <a:r>
              <a:rPr lang="en-IN" dirty="0"/>
              <a:t>, </a:t>
            </a:r>
            <a:r>
              <a:rPr lang="en-IN" dirty="0" err="1"/>
              <a:t>run_node</a:t>
            </a:r>
            <a:r>
              <a:rPr lang="en-IN" dirty="0"/>
              <a:t>)</a:t>
            </a:r>
          </a:p>
          <a:p>
            <a:pPr marL="0" indent="0">
              <a:buNone/>
            </a:pPr>
            <a:r>
              <a:rPr lang="en-IN" dirty="0"/>
              <a:t>If </a:t>
            </a:r>
            <a:r>
              <a:rPr lang="en-IN" dirty="0" err="1"/>
              <a:t>entity_before</a:t>
            </a:r>
            <a:r>
              <a:rPr lang="en-IN" dirty="0"/>
              <a:t>(se, entry) Then    //If less then left</a:t>
            </a:r>
          </a:p>
          <a:p>
            <a:pPr marL="0" indent="0">
              <a:buNone/>
            </a:pPr>
            <a:r>
              <a:rPr lang="en-IN" dirty="0"/>
              <a:t>link = </a:t>
            </a:r>
            <a:r>
              <a:rPr lang="en-IN" dirty="0" err="1"/>
              <a:t>rb_left</a:t>
            </a:r>
            <a:endParaRPr lang="en-IN" dirty="0"/>
          </a:p>
          <a:p>
            <a:pPr marL="0" indent="0">
              <a:buNone/>
            </a:pPr>
            <a:r>
              <a:rPr lang="en-IN" dirty="0"/>
              <a:t>Else</a:t>
            </a:r>
          </a:p>
          <a:p>
            <a:pPr marL="0" indent="0">
              <a:buNone/>
            </a:pPr>
            <a:r>
              <a:rPr lang="en-IN" dirty="0"/>
              <a:t>link = </a:t>
            </a:r>
            <a:r>
              <a:rPr lang="en-IN" dirty="0" err="1"/>
              <a:t>rb_right</a:t>
            </a:r>
            <a:endParaRPr lang="en-IN" dirty="0"/>
          </a:p>
          <a:p>
            <a:pPr marL="0" indent="0">
              <a:buNone/>
            </a:pPr>
            <a:r>
              <a:rPr lang="en-IN" dirty="0"/>
              <a:t>leftmost = false </a:t>
            </a:r>
          </a:p>
          <a:p>
            <a:pPr marL="0" indent="0">
              <a:buNone/>
            </a:pPr>
            <a:r>
              <a:rPr lang="en-IN" dirty="0" err="1"/>
              <a:t>rb_link_node</a:t>
            </a:r>
            <a:r>
              <a:rPr lang="en-IN" dirty="0"/>
              <a:t>( &amp; </a:t>
            </a:r>
            <a:r>
              <a:rPr lang="en-IN" dirty="0" err="1"/>
              <a:t>run_node</a:t>
            </a:r>
            <a:r>
              <a:rPr lang="en-IN" dirty="0"/>
              <a:t>, parent, link) //insert to </a:t>
            </a:r>
            <a:r>
              <a:rPr lang="en-IN" dirty="0" err="1"/>
              <a:t>rb</a:t>
            </a:r>
            <a:r>
              <a:rPr lang="en-IN" dirty="0"/>
              <a:t> tree</a:t>
            </a:r>
          </a:p>
          <a:p>
            <a:pPr marL="0" indent="0">
              <a:buNone/>
            </a:pPr>
            <a:r>
              <a:rPr lang="en-IN" dirty="0" err="1"/>
              <a:t>rb_insert_color_cached</a:t>
            </a:r>
            <a:r>
              <a:rPr lang="en-IN" dirty="0"/>
              <a:t>( &amp; </a:t>
            </a:r>
            <a:r>
              <a:rPr lang="en-IN" dirty="0" err="1"/>
              <a:t>run_node</a:t>
            </a:r>
            <a:r>
              <a:rPr lang="en-IN" dirty="0"/>
              <a:t>, &amp; </a:t>
            </a:r>
            <a:r>
              <a:rPr lang="en-IN" dirty="0" err="1"/>
              <a:t>tasks_timeline</a:t>
            </a:r>
            <a:r>
              <a:rPr lang="en-IN" dirty="0"/>
              <a:t>, leftmost) //If leftmost Then </a:t>
            </a:r>
            <a:r>
              <a:rPr lang="en-IN" dirty="0" err="1"/>
              <a:t>rb_leftmost</a:t>
            </a:r>
            <a:r>
              <a:rPr lang="en-IN" dirty="0"/>
              <a:t> = node (cache it)</a:t>
            </a:r>
          </a:p>
        </p:txBody>
      </p:sp>
    </p:spTree>
    <p:extLst>
      <p:ext uri="{BB962C8B-B14F-4D97-AF65-F5344CB8AC3E}">
        <p14:creationId xmlns:p14="http://schemas.microsoft.com/office/powerpoint/2010/main" val="1402795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6E720-FFB2-4846-95D6-376BFA09AFF2}"/>
              </a:ext>
            </a:extLst>
          </p:cNvPr>
          <p:cNvSpPr>
            <a:spLocks noGrp="1"/>
          </p:cNvSpPr>
          <p:nvPr>
            <p:ph type="title"/>
          </p:nvPr>
        </p:nvSpPr>
        <p:spPr/>
        <p:txBody>
          <a:bodyPr/>
          <a:lstStyle/>
          <a:p>
            <a:r>
              <a:rPr lang="en-IN" dirty="0"/>
              <a:t>Removing a process from the tree</a:t>
            </a:r>
          </a:p>
        </p:txBody>
      </p:sp>
      <p:sp>
        <p:nvSpPr>
          <p:cNvPr id="3" name="Content Placeholder 2">
            <a:extLst>
              <a:ext uri="{FF2B5EF4-FFF2-40B4-BE49-F238E27FC236}">
                <a16:creationId xmlns:a16="http://schemas.microsoft.com/office/drawing/2014/main" id="{C660316B-FAD5-4A48-9B5B-3C3D3FE72896}"/>
              </a:ext>
            </a:extLst>
          </p:cNvPr>
          <p:cNvSpPr>
            <a:spLocks noGrp="1"/>
          </p:cNvSpPr>
          <p:nvPr>
            <p:ph idx="1"/>
          </p:nvPr>
        </p:nvSpPr>
        <p:spPr/>
        <p:txBody>
          <a:bodyPr/>
          <a:lstStyle/>
          <a:p>
            <a:r>
              <a:rPr lang="en-IN" dirty="0"/>
              <a:t>When a process blocks or terminates</a:t>
            </a:r>
          </a:p>
          <a:p>
            <a:r>
              <a:rPr lang="en-IN" dirty="0" err="1"/>
              <a:t>Dequeue_entity</a:t>
            </a:r>
            <a:r>
              <a:rPr lang="en-IN" dirty="0"/>
              <a:t> is called </a:t>
            </a:r>
            <a:r>
              <a:rPr lang="en-IN" dirty="0">
                <a:sym typeface="Wingdings" panose="05000000000000000000" pitchFamily="2" charset="2"/>
              </a:rPr>
              <a:t> </a:t>
            </a:r>
            <a:r>
              <a:rPr lang="en-IN" dirty="0" err="1">
                <a:sym typeface="Wingdings" panose="05000000000000000000" pitchFamily="2" charset="2"/>
              </a:rPr>
              <a:t>rb_erase</a:t>
            </a:r>
            <a:endParaRPr lang="en-IN" dirty="0">
              <a:sym typeface="Wingdings" panose="05000000000000000000" pitchFamily="2" charset="2"/>
            </a:endParaRPr>
          </a:p>
          <a:p>
            <a:r>
              <a:rPr lang="en-IN" dirty="0" err="1">
                <a:sym typeface="Wingdings" panose="05000000000000000000" pitchFamily="2" charset="2"/>
              </a:rPr>
              <a:t>Rb_erase</a:t>
            </a:r>
            <a:r>
              <a:rPr lang="en-IN" dirty="0">
                <a:sym typeface="Wingdings" panose="05000000000000000000" pitchFamily="2" charset="2"/>
              </a:rPr>
              <a:t> updates </a:t>
            </a:r>
            <a:r>
              <a:rPr lang="en-IN" dirty="0" err="1">
                <a:sym typeface="Wingdings" panose="05000000000000000000" pitchFamily="2" charset="2"/>
              </a:rPr>
              <a:t>rb_leftmost</a:t>
            </a:r>
            <a:r>
              <a:rPr lang="en-IN" dirty="0">
                <a:sym typeface="Wingdings" panose="05000000000000000000" pitchFamily="2" charset="2"/>
              </a:rPr>
              <a:t> and invokes </a:t>
            </a:r>
            <a:r>
              <a:rPr lang="en-IN" dirty="0" err="1">
                <a:sym typeface="Wingdings" panose="05000000000000000000" pitchFamily="2" charset="2"/>
              </a:rPr>
              <a:t>rb_next</a:t>
            </a:r>
            <a:endParaRPr lang="en-IN" dirty="0"/>
          </a:p>
        </p:txBody>
      </p:sp>
    </p:spTree>
    <p:extLst>
      <p:ext uri="{BB962C8B-B14F-4D97-AF65-F5344CB8AC3E}">
        <p14:creationId xmlns:p14="http://schemas.microsoft.com/office/powerpoint/2010/main" val="1941984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337E-9849-46FA-B4DA-B91E167E31E8}"/>
              </a:ext>
            </a:extLst>
          </p:cNvPr>
          <p:cNvSpPr>
            <a:spLocks noGrp="1"/>
          </p:cNvSpPr>
          <p:nvPr>
            <p:ph type="title"/>
          </p:nvPr>
        </p:nvSpPr>
        <p:spPr>
          <a:xfrm>
            <a:off x="838200" y="365126"/>
            <a:ext cx="10515600" cy="414804"/>
          </a:xfrm>
        </p:spPr>
        <p:txBody>
          <a:bodyPr>
            <a:normAutofit fontScale="90000"/>
          </a:bodyPr>
          <a:lstStyle/>
          <a:p>
            <a:r>
              <a:rPr lang="en-IN" dirty="0"/>
              <a:t>Schedular entry point</a:t>
            </a:r>
          </a:p>
        </p:txBody>
      </p:sp>
      <p:sp>
        <p:nvSpPr>
          <p:cNvPr id="3" name="Content Placeholder 2">
            <a:extLst>
              <a:ext uri="{FF2B5EF4-FFF2-40B4-BE49-F238E27FC236}">
                <a16:creationId xmlns:a16="http://schemas.microsoft.com/office/drawing/2014/main" id="{7D68E54E-A27D-4FC0-AB2D-5253DDCCAA40}"/>
              </a:ext>
            </a:extLst>
          </p:cNvPr>
          <p:cNvSpPr>
            <a:spLocks noGrp="1"/>
          </p:cNvSpPr>
          <p:nvPr>
            <p:ph idx="1"/>
          </p:nvPr>
        </p:nvSpPr>
        <p:spPr>
          <a:xfrm>
            <a:off x="838200" y="1237129"/>
            <a:ext cx="10515600" cy="4939834"/>
          </a:xfrm>
        </p:spPr>
        <p:txBody>
          <a:bodyPr/>
          <a:lstStyle/>
          <a:p>
            <a:pPr marL="0" indent="0">
              <a:buNone/>
            </a:pPr>
            <a:r>
              <a:rPr lang="en-IN" dirty="0"/>
              <a:t>Schedule() function:</a:t>
            </a:r>
          </a:p>
          <a:p>
            <a:pPr marL="0" indent="0">
              <a:buNone/>
            </a:pPr>
            <a:r>
              <a:rPr lang="en-IN" dirty="0"/>
              <a:t>Generic w.r.t schedular classes</a:t>
            </a:r>
          </a:p>
          <a:p>
            <a:pPr marL="0" indent="0">
              <a:buNone/>
            </a:pPr>
            <a:r>
              <a:rPr lang="en-IN" dirty="0"/>
              <a:t>Calls </a:t>
            </a:r>
            <a:r>
              <a:rPr lang="en-IN" dirty="0" err="1"/>
              <a:t>pick_next_task_fair</a:t>
            </a:r>
            <a:r>
              <a:rPr lang="en-IN" dirty="0"/>
              <a:t>() : goes through each schedular class starting with the highest priority and selects the highest priority process in the highest priority class</a:t>
            </a:r>
          </a:p>
          <a:p>
            <a:pPr marL="0" indent="0">
              <a:buNone/>
            </a:pPr>
            <a:endParaRPr lang="en-IN" dirty="0"/>
          </a:p>
          <a:p>
            <a:pPr marL="0" indent="0">
              <a:buNone/>
            </a:pPr>
            <a:r>
              <a:rPr lang="en-IN" dirty="0"/>
              <a:t>Schedule() is called in exit() </a:t>
            </a:r>
            <a:r>
              <a:rPr lang="en-IN" dirty="0" err="1"/>
              <a:t>syscall</a:t>
            </a:r>
            <a:r>
              <a:rPr lang="en-IN" dirty="0"/>
              <a:t> and other places as well for scheduling</a:t>
            </a:r>
          </a:p>
        </p:txBody>
      </p:sp>
    </p:spTree>
    <p:extLst>
      <p:ext uri="{BB962C8B-B14F-4D97-AF65-F5344CB8AC3E}">
        <p14:creationId xmlns:p14="http://schemas.microsoft.com/office/powerpoint/2010/main" val="567773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7CBD-8099-4B20-ACF6-1FD81CC37D02}"/>
              </a:ext>
            </a:extLst>
          </p:cNvPr>
          <p:cNvSpPr>
            <a:spLocks noGrp="1"/>
          </p:cNvSpPr>
          <p:nvPr>
            <p:ph type="title"/>
          </p:nvPr>
        </p:nvSpPr>
        <p:spPr>
          <a:xfrm>
            <a:off x="838200" y="365126"/>
            <a:ext cx="10515600" cy="509518"/>
          </a:xfrm>
        </p:spPr>
        <p:txBody>
          <a:bodyPr>
            <a:normAutofit fontScale="90000"/>
          </a:bodyPr>
          <a:lstStyle/>
          <a:p>
            <a:r>
              <a:rPr lang="en-IN" dirty="0"/>
              <a:t>Sleeping and waking up</a:t>
            </a:r>
          </a:p>
        </p:txBody>
      </p:sp>
      <p:sp>
        <p:nvSpPr>
          <p:cNvPr id="3" name="Content Placeholder 2">
            <a:extLst>
              <a:ext uri="{FF2B5EF4-FFF2-40B4-BE49-F238E27FC236}">
                <a16:creationId xmlns:a16="http://schemas.microsoft.com/office/drawing/2014/main" id="{35890C3D-622A-4ADE-BBFE-4587AB6DB291}"/>
              </a:ext>
            </a:extLst>
          </p:cNvPr>
          <p:cNvSpPr>
            <a:spLocks noGrp="1"/>
          </p:cNvSpPr>
          <p:nvPr>
            <p:ph idx="1"/>
          </p:nvPr>
        </p:nvSpPr>
        <p:spPr>
          <a:xfrm>
            <a:off x="838200" y="1033670"/>
            <a:ext cx="10515600" cy="5143293"/>
          </a:xfrm>
        </p:spPr>
        <p:txBody>
          <a:bodyPr/>
          <a:lstStyle/>
          <a:p>
            <a:pPr algn="l"/>
            <a:r>
              <a:rPr lang="en-IN" sz="1800" b="0" i="0" u="none" strike="noStrike" baseline="0" dirty="0">
                <a:latin typeface="Bembo" panose="02020502050201020203" pitchFamily="18" charset="0"/>
              </a:rPr>
              <a:t>A common reason to sleep is file I/O—for example, the task issued a </a:t>
            </a:r>
            <a:r>
              <a:rPr lang="en-IN" sz="1800" b="0" i="0" u="none" strike="noStrike" baseline="0" dirty="0">
                <a:latin typeface="Courier"/>
              </a:rPr>
              <a:t>read() </a:t>
            </a:r>
            <a:r>
              <a:rPr lang="en-IN" sz="1800" b="0" i="0" u="none" strike="noStrike" baseline="0" dirty="0">
                <a:latin typeface="Bembo" panose="02020502050201020203" pitchFamily="18" charset="0"/>
              </a:rPr>
              <a:t>request on a file, which needs to be read in from disk. As another example, the task could be waiting for keyboard input.</a:t>
            </a:r>
          </a:p>
          <a:p>
            <a:pPr algn="l"/>
            <a:r>
              <a:rPr lang="en-IN" sz="1800" dirty="0">
                <a:latin typeface="Bembo" panose="02020502050201020203" pitchFamily="18" charset="0"/>
              </a:rPr>
              <a:t>Process removes from RB tree and puts itself in wait queue</a:t>
            </a:r>
          </a:p>
          <a:p>
            <a:pPr algn="l"/>
            <a:r>
              <a:rPr lang="en-IN" sz="1800" dirty="0">
                <a:latin typeface="Bembo" panose="02020502050201020203" pitchFamily="18" charset="0"/>
              </a:rPr>
              <a:t>Calls schedule()</a:t>
            </a:r>
          </a:p>
          <a:p>
            <a:pPr algn="l"/>
            <a:r>
              <a:rPr lang="en-IN" sz="1800" dirty="0">
                <a:latin typeface="Bembo" panose="02020502050201020203" pitchFamily="18" charset="0"/>
              </a:rPr>
              <a:t>When runnable, removed from wait queue and puts itself into RB tree</a:t>
            </a:r>
          </a:p>
          <a:p>
            <a:pPr algn="l"/>
            <a:r>
              <a:rPr lang="en-IN" sz="1800" b="0" i="0" u="none" strike="noStrike" baseline="0" dirty="0">
                <a:latin typeface="Courier"/>
              </a:rPr>
              <a:t>TASK_INTERRUPTIBLE </a:t>
            </a:r>
            <a:r>
              <a:rPr lang="en-IN" sz="1800" b="0" i="0" u="none" strike="noStrike" baseline="0" dirty="0">
                <a:latin typeface="Bembo" panose="02020502050201020203" pitchFamily="18" charset="0"/>
              </a:rPr>
              <a:t>and </a:t>
            </a:r>
            <a:r>
              <a:rPr lang="en-IN" sz="1800" b="0" i="0" u="none" strike="noStrike" baseline="0" dirty="0">
                <a:latin typeface="Courier"/>
              </a:rPr>
              <a:t>TASK_UNINTERRUPTIBLE</a:t>
            </a:r>
            <a:r>
              <a:rPr lang="en-IN" sz="1800" b="0" i="0" u="none" strike="noStrike" baseline="0" dirty="0">
                <a:latin typeface="Bembo" panose="02020502050201020203" pitchFamily="18" charset="0"/>
              </a:rPr>
              <a:t> are the states</a:t>
            </a:r>
          </a:p>
          <a:p>
            <a:pPr algn="l"/>
            <a:endParaRPr lang="en-IN" dirty="0"/>
          </a:p>
        </p:txBody>
      </p:sp>
      <p:pic>
        <p:nvPicPr>
          <p:cNvPr id="5" name="Picture 4">
            <a:extLst>
              <a:ext uri="{FF2B5EF4-FFF2-40B4-BE49-F238E27FC236}">
                <a16:creationId xmlns:a16="http://schemas.microsoft.com/office/drawing/2014/main" id="{9AE0B1E0-E6FA-4B1F-BB36-E48D6991A756}"/>
              </a:ext>
            </a:extLst>
          </p:cNvPr>
          <p:cNvPicPr>
            <a:picLocks noChangeAspect="1"/>
          </p:cNvPicPr>
          <p:nvPr/>
        </p:nvPicPr>
        <p:blipFill>
          <a:blip r:embed="rId2"/>
          <a:stretch>
            <a:fillRect/>
          </a:stretch>
        </p:blipFill>
        <p:spPr>
          <a:xfrm>
            <a:off x="2045183" y="3605316"/>
            <a:ext cx="5000625" cy="1895475"/>
          </a:xfrm>
          <a:prstGeom prst="rect">
            <a:avLst/>
          </a:prstGeom>
        </p:spPr>
      </p:pic>
    </p:spTree>
    <p:extLst>
      <p:ext uri="{BB962C8B-B14F-4D97-AF65-F5344CB8AC3E}">
        <p14:creationId xmlns:p14="http://schemas.microsoft.com/office/powerpoint/2010/main" val="719463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AF7A-B6B4-428F-943C-8962D4D3B5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3CE7EC-050A-4B9F-A7FC-A6F2F840E6B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E5491BC-54BF-4F6E-AB6C-8CF1F4F9D60D}"/>
              </a:ext>
            </a:extLst>
          </p:cNvPr>
          <p:cNvPicPr>
            <a:picLocks noChangeAspect="1"/>
          </p:cNvPicPr>
          <p:nvPr/>
        </p:nvPicPr>
        <p:blipFill>
          <a:blip r:embed="rId2"/>
          <a:stretch>
            <a:fillRect/>
          </a:stretch>
        </p:blipFill>
        <p:spPr>
          <a:xfrm>
            <a:off x="1583633" y="681036"/>
            <a:ext cx="8978350" cy="6064321"/>
          </a:xfrm>
          <a:prstGeom prst="rect">
            <a:avLst/>
          </a:prstGeom>
        </p:spPr>
      </p:pic>
    </p:spTree>
    <p:extLst>
      <p:ext uri="{BB962C8B-B14F-4D97-AF65-F5344CB8AC3E}">
        <p14:creationId xmlns:p14="http://schemas.microsoft.com/office/powerpoint/2010/main" val="70404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F81A-CBFA-4B48-BA60-C5CC0976CEE0}"/>
              </a:ext>
            </a:extLst>
          </p:cNvPr>
          <p:cNvSpPr>
            <a:spLocks noGrp="1"/>
          </p:cNvSpPr>
          <p:nvPr>
            <p:ph type="title"/>
          </p:nvPr>
        </p:nvSpPr>
        <p:spPr>
          <a:xfrm>
            <a:off x="838200" y="365125"/>
            <a:ext cx="10515600" cy="562527"/>
          </a:xfrm>
        </p:spPr>
        <p:txBody>
          <a:bodyPr>
            <a:normAutofit fontScale="90000"/>
          </a:bodyPr>
          <a:lstStyle/>
          <a:p>
            <a:r>
              <a:rPr lang="en-IN" dirty="0"/>
              <a:t>Waking up</a:t>
            </a:r>
          </a:p>
        </p:txBody>
      </p:sp>
      <p:sp>
        <p:nvSpPr>
          <p:cNvPr id="3" name="Content Placeholder 2">
            <a:extLst>
              <a:ext uri="{FF2B5EF4-FFF2-40B4-BE49-F238E27FC236}">
                <a16:creationId xmlns:a16="http://schemas.microsoft.com/office/drawing/2014/main" id="{A7DD7D33-30CF-4F39-B31C-B24FCD1E2C12}"/>
              </a:ext>
            </a:extLst>
          </p:cNvPr>
          <p:cNvSpPr>
            <a:spLocks noGrp="1"/>
          </p:cNvSpPr>
          <p:nvPr>
            <p:ph idx="1"/>
          </p:nvPr>
        </p:nvSpPr>
        <p:spPr>
          <a:xfrm>
            <a:off x="838200" y="1060174"/>
            <a:ext cx="10515600" cy="5116789"/>
          </a:xfrm>
        </p:spPr>
        <p:txBody>
          <a:bodyPr/>
          <a:lstStyle/>
          <a:p>
            <a:pPr algn="l"/>
            <a:r>
              <a:rPr lang="en-IN" sz="1800" b="0" i="0" u="none" strike="noStrike" baseline="0" dirty="0" err="1">
                <a:latin typeface="Courier"/>
              </a:rPr>
              <a:t>wake_up</a:t>
            </a:r>
            <a:r>
              <a:rPr lang="en-IN" sz="1800" b="0" i="0" u="none" strike="noStrike" baseline="0" dirty="0">
                <a:latin typeface="Courier"/>
              </a:rPr>
              <a:t>()</a:t>
            </a:r>
            <a:r>
              <a:rPr lang="en-IN" sz="1800" b="0" i="0" u="none" strike="noStrike" baseline="0" dirty="0">
                <a:latin typeface="Bembo" panose="02020502050201020203" pitchFamily="18" charset="0"/>
              </a:rPr>
              <a:t>, which wakes up all the tasks waiting on the given wait queue. It calls </a:t>
            </a:r>
            <a:r>
              <a:rPr lang="en-IN" sz="1800" b="0" i="0" u="none" strike="noStrike" baseline="0" dirty="0" err="1">
                <a:latin typeface="Courier"/>
              </a:rPr>
              <a:t>try_to_wake_up</a:t>
            </a:r>
            <a:r>
              <a:rPr lang="en-IN" sz="1800" b="0" i="0" u="none" strike="noStrike" baseline="0" dirty="0">
                <a:latin typeface="Courier"/>
              </a:rPr>
              <a:t>()</a:t>
            </a:r>
            <a:r>
              <a:rPr lang="en-IN" sz="1800" b="0" i="0" u="none" strike="noStrike" baseline="0" dirty="0">
                <a:latin typeface="Bembo" panose="02020502050201020203" pitchFamily="18" charset="0"/>
              </a:rPr>
              <a:t>, which sets the task’s state to </a:t>
            </a:r>
            <a:r>
              <a:rPr lang="en-IN" sz="1800" b="0" i="0" u="none" strike="noStrike" baseline="0" dirty="0">
                <a:latin typeface="Courier"/>
              </a:rPr>
              <a:t>TASK_RUNNING calls </a:t>
            </a:r>
            <a:r>
              <a:rPr lang="en-IN" sz="1800" b="0" i="0" u="none" strike="noStrike" baseline="0" dirty="0" err="1">
                <a:latin typeface="Courier"/>
              </a:rPr>
              <a:t>enqueue_task</a:t>
            </a:r>
            <a:r>
              <a:rPr lang="en-IN" sz="1800" b="0" i="0" u="none" strike="noStrike" baseline="0" dirty="0">
                <a:latin typeface="Courier"/>
              </a:rPr>
              <a:t>(), adds to RB tree and sets </a:t>
            </a:r>
            <a:r>
              <a:rPr lang="en-IN" sz="1800" b="0" i="0" u="none" strike="noStrike" baseline="0" dirty="0" err="1">
                <a:latin typeface="Courier"/>
              </a:rPr>
              <a:t>need_resched</a:t>
            </a:r>
            <a:endParaRPr lang="en-IN" dirty="0"/>
          </a:p>
        </p:txBody>
      </p:sp>
      <p:pic>
        <p:nvPicPr>
          <p:cNvPr id="2050" name="Picture 2" descr="The Linux Scheduling Algorithm">
            <a:extLst>
              <a:ext uri="{FF2B5EF4-FFF2-40B4-BE49-F238E27FC236}">
                <a16:creationId xmlns:a16="http://schemas.microsoft.com/office/drawing/2014/main" id="{AE0441C2-2685-4698-BDC3-441FAC12B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489" y="1838462"/>
            <a:ext cx="7605248" cy="489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229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D4DC-DE2A-4E7F-8213-7600369C477A}"/>
              </a:ext>
            </a:extLst>
          </p:cNvPr>
          <p:cNvSpPr>
            <a:spLocks noGrp="1"/>
          </p:cNvSpPr>
          <p:nvPr>
            <p:ph type="title"/>
          </p:nvPr>
        </p:nvSpPr>
        <p:spPr/>
        <p:txBody>
          <a:bodyPr>
            <a:normAutofit/>
          </a:bodyPr>
          <a:lstStyle/>
          <a:p>
            <a:r>
              <a:rPr lang="en-IN" sz="2800" dirty="0">
                <a:latin typeface="Arial" panose="020B0604020202020204" pitchFamily="34" charset="0"/>
                <a:cs typeface="Arial" panose="020B0604020202020204" pitchFamily="34" charset="0"/>
              </a:rPr>
              <a:t>Policy – I/O bound vs processor bound processes</a:t>
            </a:r>
          </a:p>
        </p:txBody>
      </p:sp>
      <p:sp>
        <p:nvSpPr>
          <p:cNvPr id="5" name="Content Placeholder 4">
            <a:extLst>
              <a:ext uri="{FF2B5EF4-FFF2-40B4-BE49-F238E27FC236}">
                <a16:creationId xmlns:a16="http://schemas.microsoft.com/office/drawing/2014/main" id="{B8C6DBD9-74CE-4692-83C3-1E9F2EBA3F2C}"/>
              </a:ext>
            </a:extLst>
          </p:cNvPr>
          <p:cNvSpPr>
            <a:spLocks noGrp="1"/>
          </p:cNvSpPr>
          <p:nvPr>
            <p:ph sz="half" idx="1"/>
          </p:nvPr>
        </p:nvSpPr>
        <p:spPr>
          <a:xfrm>
            <a:off x="838200" y="1825625"/>
            <a:ext cx="5181600" cy="2189784"/>
          </a:xfrm>
        </p:spPr>
        <p:txBody>
          <a:bodyPr>
            <a:normAutofit/>
          </a:bodyPr>
          <a:lstStyle/>
          <a:p>
            <a:pPr marL="0" indent="0">
              <a:buNone/>
            </a:pPr>
            <a:r>
              <a:rPr lang="en-IN" sz="1800" b="1" dirty="0">
                <a:latin typeface="Arial" panose="020B0604020202020204" pitchFamily="34" charset="0"/>
                <a:cs typeface="Arial" panose="020B0604020202020204" pitchFamily="34" charset="0"/>
              </a:rPr>
              <a:t>I/O Bound</a:t>
            </a:r>
          </a:p>
          <a:p>
            <a:r>
              <a:rPr lang="en-IN" sz="1800" b="0" i="0" u="none" strike="noStrike" baseline="0" dirty="0">
                <a:latin typeface="Arial" panose="020B0604020202020204" pitchFamily="34" charset="0"/>
                <a:cs typeface="Arial" panose="020B0604020202020204" pitchFamily="34" charset="0"/>
              </a:rPr>
              <a:t>process that spends much of its time submitting and waiting on I/O requests.</a:t>
            </a:r>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Blocks on I/O events frequently</a:t>
            </a:r>
          </a:p>
          <a:p>
            <a:r>
              <a:rPr lang="en-IN" sz="1800" dirty="0">
                <a:latin typeface="Arial" panose="020B0604020202020204" pitchFamily="34" charset="0"/>
                <a:cs typeface="Arial" panose="020B0604020202020204" pitchFamily="34" charset="0"/>
              </a:rPr>
              <a:t>Example is GUI</a:t>
            </a: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95BFCBC5-05DE-4E9B-A9E8-716A6407906B}"/>
              </a:ext>
            </a:extLst>
          </p:cNvPr>
          <p:cNvSpPr>
            <a:spLocks noGrp="1"/>
          </p:cNvSpPr>
          <p:nvPr>
            <p:ph sz="half" idx="2"/>
          </p:nvPr>
        </p:nvSpPr>
        <p:spPr>
          <a:xfrm>
            <a:off x="6172200" y="1825625"/>
            <a:ext cx="5181600" cy="3793297"/>
          </a:xfrm>
        </p:spPr>
        <p:txBody>
          <a:bodyPr>
            <a:normAutofit/>
          </a:bodyPr>
          <a:lstStyle/>
          <a:p>
            <a:pPr marL="0" indent="0">
              <a:buNone/>
            </a:pPr>
            <a:r>
              <a:rPr lang="en-IN" sz="1800" b="1" dirty="0">
                <a:latin typeface="Arial" panose="020B0604020202020204" pitchFamily="34" charset="0"/>
                <a:cs typeface="Arial" panose="020B0604020202020204" pitchFamily="34" charset="0"/>
              </a:rPr>
              <a:t>Processor Bound</a:t>
            </a:r>
          </a:p>
          <a:p>
            <a:r>
              <a:rPr lang="en-IN" sz="1800" b="0" i="0" u="none" strike="noStrike" baseline="0" dirty="0">
                <a:latin typeface="Arial" panose="020B0604020202020204" pitchFamily="34" charset="0"/>
                <a:cs typeface="Arial" panose="020B0604020202020204" pitchFamily="34" charset="0"/>
              </a:rPr>
              <a:t>processor-bound processes spend much of their time executing code</a:t>
            </a:r>
          </a:p>
          <a:p>
            <a:r>
              <a:rPr lang="en-IN" sz="1800" dirty="0">
                <a:latin typeface="Arial" panose="020B0604020202020204" pitchFamily="34" charset="0"/>
                <a:cs typeface="Arial" panose="020B0604020202020204" pitchFamily="34" charset="0"/>
              </a:rPr>
              <a:t>Do not block</a:t>
            </a:r>
          </a:p>
          <a:p>
            <a:pPr algn="l"/>
            <a:r>
              <a:rPr lang="en-IN" sz="1800" b="0" i="0" u="none" strike="noStrike" baseline="0" dirty="0">
                <a:latin typeface="Arial" panose="020B0604020202020204" pitchFamily="34" charset="0"/>
                <a:cs typeface="Arial" panose="020B0604020202020204" pitchFamily="34" charset="0"/>
              </a:rPr>
              <a:t>A scheduler policy for processor-bound processes, therefore, tends to run such processes less frequently but for longer durations</a:t>
            </a:r>
          </a:p>
          <a:p>
            <a:pPr algn="l"/>
            <a:r>
              <a:rPr lang="en-IN" sz="1800" dirty="0">
                <a:latin typeface="Arial" panose="020B0604020202020204" pitchFamily="34" charset="0"/>
                <a:cs typeface="Arial" panose="020B0604020202020204" pitchFamily="34" charset="0"/>
              </a:rPr>
              <a:t>Example: </a:t>
            </a:r>
            <a:r>
              <a:rPr lang="en-IN" sz="1800" dirty="0" err="1">
                <a:latin typeface="Arial" panose="020B0604020202020204" pitchFamily="34" charset="0"/>
                <a:cs typeface="Arial" panose="020B0604020202020204" pitchFamily="34" charset="0"/>
              </a:rPr>
              <a:t>ssh</a:t>
            </a:r>
            <a:r>
              <a:rPr lang="en-IN" sz="1800" dirty="0">
                <a:latin typeface="Arial" panose="020B0604020202020204" pitchFamily="34" charset="0"/>
                <a:cs typeface="Arial" panose="020B0604020202020204" pitchFamily="34" charset="0"/>
              </a:rPr>
              <a:t> key-gen. MATLAB etc.</a:t>
            </a:r>
          </a:p>
          <a:p>
            <a:pPr algn="l"/>
            <a:endParaRPr lang="en-IN" sz="1800" dirty="0">
              <a:latin typeface="Arial" panose="020B0604020202020204" pitchFamily="34" charset="0"/>
              <a:cs typeface="Arial" panose="020B0604020202020204" pitchFamily="34" charset="0"/>
            </a:endParaRPr>
          </a:p>
          <a:p>
            <a:pPr marL="0" indent="0" algn="l">
              <a:buNone/>
            </a:pPr>
            <a:r>
              <a:rPr lang="en-IN" sz="1800" dirty="0">
                <a:latin typeface="Arial" panose="020B0604020202020204" pitchFamily="34" charset="0"/>
                <a:cs typeface="Arial" panose="020B0604020202020204" pitchFamily="34" charset="0"/>
              </a:rPr>
              <a:t>Some can be both. Example:  window server</a:t>
            </a:r>
          </a:p>
        </p:txBody>
      </p:sp>
      <p:sp>
        <p:nvSpPr>
          <p:cNvPr id="7" name="TextBox 6">
            <a:extLst>
              <a:ext uri="{FF2B5EF4-FFF2-40B4-BE49-F238E27FC236}">
                <a16:creationId xmlns:a16="http://schemas.microsoft.com/office/drawing/2014/main" id="{D0EE9822-1AF2-46F4-93A3-F799768ABC54}"/>
              </a:ext>
            </a:extLst>
          </p:cNvPr>
          <p:cNvSpPr txBox="1"/>
          <p:nvPr/>
        </p:nvSpPr>
        <p:spPr>
          <a:xfrm>
            <a:off x="715617" y="4200939"/>
            <a:ext cx="4651513" cy="1754326"/>
          </a:xfrm>
          <a:prstGeom prst="rect">
            <a:avLst/>
          </a:prstGeom>
          <a:noFill/>
        </p:spPr>
        <p:txBody>
          <a:bodyPr wrap="square" rtlCol="0">
            <a:spAutoFit/>
          </a:bodyPr>
          <a:lstStyle/>
          <a:p>
            <a:pPr algn="l"/>
            <a:r>
              <a:rPr lang="en-IN" sz="1800" b="0" i="1" u="none" strike="noStrike" baseline="0" dirty="0">
                <a:latin typeface="Bembo" panose="02020502050201020203" pitchFamily="18" charset="0"/>
              </a:rPr>
              <a:t>The scheduling policy in a system must attempt to satisfy two conflicting goals: fast</a:t>
            </a:r>
          </a:p>
          <a:p>
            <a:pPr algn="l"/>
            <a:r>
              <a:rPr lang="en-IN" sz="1800" b="0" i="1" u="none" strike="noStrike" baseline="0" dirty="0">
                <a:latin typeface="Bembo" panose="02020502050201020203" pitchFamily="18" charset="0"/>
              </a:rPr>
              <a:t>process response time (low latency) and maximal system utilization (high throughput).</a:t>
            </a:r>
          </a:p>
          <a:p>
            <a:pPr algn="l"/>
            <a:endParaRPr lang="en-IN" i="1" dirty="0">
              <a:latin typeface="Bembo" panose="02020502050201020203" pitchFamily="18" charset="0"/>
            </a:endParaRPr>
          </a:p>
          <a:p>
            <a:pPr algn="l"/>
            <a:r>
              <a:rPr lang="en-IN" i="1" dirty="0">
                <a:latin typeface="Bembo" panose="02020502050201020203" pitchFamily="18" charset="0"/>
              </a:rPr>
              <a:t>Linux favours I/O bound processes</a:t>
            </a:r>
            <a:endParaRPr lang="en-IN" i="1" dirty="0"/>
          </a:p>
        </p:txBody>
      </p:sp>
    </p:spTree>
    <p:extLst>
      <p:ext uri="{BB962C8B-B14F-4D97-AF65-F5344CB8AC3E}">
        <p14:creationId xmlns:p14="http://schemas.microsoft.com/office/powerpoint/2010/main" val="404870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8FF2-30E4-4208-8783-07DA89C8840F}"/>
              </a:ext>
            </a:extLst>
          </p:cNvPr>
          <p:cNvSpPr>
            <a:spLocks noGrp="1"/>
          </p:cNvSpPr>
          <p:nvPr>
            <p:ph type="title"/>
          </p:nvPr>
        </p:nvSpPr>
        <p:spPr>
          <a:xfrm>
            <a:off x="838200" y="365126"/>
            <a:ext cx="10515600" cy="602284"/>
          </a:xfrm>
        </p:spPr>
        <p:txBody>
          <a:bodyPr>
            <a:normAutofit fontScale="90000"/>
          </a:bodyPr>
          <a:lstStyle/>
          <a:p>
            <a:r>
              <a:rPr lang="en-IN" dirty="0"/>
              <a:t>Process Priority</a:t>
            </a:r>
          </a:p>
        </p:txBody>
      </p:sp>
      <p:sp>
        <p:nvSpPr>
          <p:cNvPr id="3" name="Content Placeholder 2">
            <a:extLst>
              <a:ext uri="{FF2B5EF4-FFF2-40B4-BE49-F238E27FC236}">
                <a16:creationId xmlns:a16="http://schemas.microsoft.com/office/drawing/2014/main" id="{9FAA971C-DA43-4C93-84F4-87EB6C204452}"/>
              </a:ext>
            </a:extLst>
          </p:cNvPr>
          <p:cNvSpPr>
            <a:spLocks noGrp="1"/>
          </p:cNvSpPr>
          <p:nvPr>
            <p:ph idx="1"/>
          </p:nvPr>
        </p:nvSpPr>
        <p:spPr>
          <a:xfrm>
            <a:off x="838200" y="1245704"/>
            <a:ext cx="10515600" cy="5446644"/>
          </a:xfrm>
        </p:spPr>
        <p:txBody>
          <a:bodyPr>
            <a:normAutofit/>
          </a:bodyPr>
          <a:lstStyle/>
          <a:p>
            <a:r>
              <a:rPr lang="en-IN" dirty="0"/>
              <a:t>Common type of scheduling is priority based scheduling</a:t>
            </a:r>
          </a:p>
          <a:p>
            <a:r>
              <a:rPr lang="en-IN" dirty="0"/>
              <a:t>High priority run before low priority and same priority processes are run in round-robin</a:t>
            </a:r>
          </a:p>
          <a:p>
            <a:r>
              <a:rPr lang="en-IN" dirty="0"/>
              <a:t>Process’s priority is set to influence the scheduling behaviour</a:t>
            </a:r>
          </a:p>
          <a:p>
            <a:pPr marL="0" indent="0">
              <a:buNone/>
            </a:pPr>
            <a:endParaRPr lang="en-IN" dirty="0"/>
          </a:p>
          <a:p>
            <a:pPr marL="0" indent="0">
              <a:buNone/>
            </a:pPr>
            <a:r>
              <a:rPr lang="en-IN" dirty="0"/>
              <a:t>Linux kernel implement two priority ranges</a:t>
            </a:r>
          </a:p>
          <a:p>
            <a:pPr marL="342900" indent="-342900" algn="l">
              <a:buAutoNum type="arabicPeriod"/>
            </a:pPr>
            <a:r>
              <a:rPr lang="en-IN" sz="2000" b="0" i="0" u="none" strike="noStrike" baseline="0" dirty="0">
                <a:latin typeface="Times New Roman" panose="02020603050405020304" pitchFamily="18" charset="0"/>
                <a:cs typeface="Times New Roman" panose="02020603050405020304" pitchFamily="18" charset="0"/>
              </a:rPr>
              <a:t>The first is the </a:t>
            </a:r>
            <a:r>
              <a:rPr lang="en-IN" sz="2000" b="0" i="1" u="none" strike="noStrike" baseline="0" dirty="0">
                <a:latin typeface="Times New Roman" panose="02020603050405020304" pitchFamily="18" charset="0"/>
                <a:cs typeface="Times New Roman" panose="02020603050405020304" pitchFamily="18" charset="0"/>
              </a:rPr>
              <a:t>nice </a:t>
            </a:r>
            <a:r>
              <a:rPr lang="en-IN" sz="2000" b="0" i="0" u="none" strike="noStrike" baseline="0" dirty="0">
                <a:latin typeface="Times New Roman" panose="02020603050405020304" pitchFamily="18" charset="0"/>
                <a:cs typeface="Times New Roman" panose="02020603050405020304" pitchFamily="18" charset="0"/>
              </a:rPr>
              <a:t>value, a number from –20 to +19 with a default of 0. Larger the nice value, lower the priority. </a:t>
            </a:r>
            <a:r>
              <a:rPr lang="en-IN" sz="2000" dirty="0">
                <a:latin typeface="Times New Roman" panose="02020603050405020304" pitchFamily="18" charset="0"/>
                <a:cs typeface="Times New Roman" panose="02020603050405020304" pitchFamily="18" charset="0"/>
              </a:rPr>
              <a:t>Proportion of </a:t>
            </a:r>
            <a:r>
              <a:rPr lang="en-IN" sz="2000" dirty="0" err="1">
                <a:latin typeface="Times New Roman" panose="02020603050405020304" pitchFamily="18" charset="0"/>
                <a:cs typeface="Times New Roman" panose="02020603050405020304" pitchFamily="18" charset="0"/>
              </a:rPr>
              <a:t>timeslice</a:t>
            </a:r>
            <a:r>
              <a:rPr lang="en-IN" sz="2000" dirty="0">
                <a:latin typeface="Times New Roman" panose="02020603050405020304" pitchFamily="18" charset="0"/>
                <a:cs typeface="Times New Roman" panose="02020603050405020304" pitchFamily="18" charset="0"/>
              </a:rPr>
              <a:t> allocated to a process depends on the nice value of the process (</a:t>
            </a:r>
            <a:r>
              <a:rPr lang="en-IN" sz="2000" dirty="0" err="1">
                <a:latin typeface="Times New Roman" panose="02020603050405020304" pitchFamily="18" charset="0"/>
                <a:cs typeface="Times New Roman" panose="02020603050405020304" pitchFamily="18" charset="0"/>
              </a:rPr>
              <a:t>ps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el</a:t>
            </a:r>
            <a:r>
              <a:rPr lang="en-IN" sz="2000" dirty="0">
                <a:latin typeface="Times New Roman" panose="02020603050405020304" pitchFamily="18" charset="0"/>
                <a:cs typeface="Times New Roman" panose="02020603050405020304" pitchFamily="18" charset="0"/>
              </a:rPr>
              <a:t>)</a:t>
            </a:r>
          </a:p>
          <a:p>
            <a:pPr algn="l"/>
            <a:r>
              <a:rPr lang="en-IN" sz="2000" dirty="0">
                <a:latin typeface="Times New Roman" panose="02020603050405020304" pitchFamily="18" charset="0"/>
                <a:cs typeface="Times New Roman" panose="02020603050405020304" pitchFamily="18" charset="0"/>
              </a:rPr>
              <a:t>Real-time priority: configurable and range from 0 to 99. higher the real-time priority values correspond to greater priority. </a:t>
            </a:r>
            <a:r>
              <a:rPr lang="en-IN" sz="2000" b="0" i="0" u="none" strike="noStrike" baseline="0" dirty="0">
                <a:latin typeface="Times New Roman" panose="02020603050405020304" pitchFamily="18" charset="0"/>
                <a:cs typeface="Times New Roman" panose="02020603050405020304" pitchFamily="18" charset="0"/>
              </a:rPr>
              <a:t>All real-time processes are at a higher priority than normal Processes. In Linux, the real-time priority and nice value are handled separately. </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a:t>
            </a:r>
            <a:r>
              <a:rPr lang="en-IN" sz="1800" b="0" i="0" u="none" strike="noStrike" baseline="0" dirty="0" err="1">
                <a:latin typeface="Courier"/>
              </a:rPr>
              <a:t>ps</a:t>
            </a:r>
            <a:r>
              <a:rPr lang="en-IN" sz="1800" b="0" i="0" u="none" strike="noStrike" baseline="0" dirty="0">
                <a:latin typeface="Courier"/>
              </a:rPr>
              <a:t> -</a:t>
            </a:r>
            <a:r>
              <a:rPr lang="en-IN" sz="1800" b="0" i="0" u="none" strike="noStrike" baseline="0" dirty="0" err="1">
                <a:latin typeface="Courier"/>
              </a:rPr>
              <a:t>eo</a:t>
            </a:r>
            <a:r>
              <a:rPr lang="en-IN" sz="1800" b="0" i="0" u="none" strike="noStrike" baseline="0" dirty="0">
                <a:latin typeface="Courier"/>
              </a:rPr>
              <a:t> </a:t>
            </a:r>
            <a:r>
              <a:rPr lang="en-IN" sz="1800" b="0" i="0" u="none" strike="noStrike" baseline="0" dirty="0" err="1">
                <a:latin typeface="Courier"/>
              </a:rPr>
              <a:t>state,uid,pid,ppid,rtprio,time,comm</a:t>
            </a:r>
            <a:r>
              <a:rPr lang="en-IN" sz="1800" b="0" i="0" u="none" strike="noStrike" baseline="0" dirty="0">
                <a:latin typeface="Bembo" panose="02020502050201020203" pitchFamily="18" charset="0"/>
              </a:rPr>
              <a:t>.      (-  are not </a:t>
            </a:r>
            <a:r>
              <a:rPr lang="en-IN" sz="1800" b="0" i="0" u="none" strike="noStrike" baseline="0" dirty="0" err="1">
                <a:latin typeface="Bembo" panose="02020502050201020203" pitchFamily="18" charset="0"/>
              </a:rPr>
              <a:t>realtime</a:t>
            </a:r>
            <a:r>
              <a:rPr lang="en-IN" sz="1800" b="0" i="0" u="none" strike="noStrike" baseline="0" dirty="0">
                <a:latin typeface="Bembo" panose="02020502050201020203" pitchFamily="18" charset="0"/>
              </a:rPr>
              <a:t>))</a:t>
            </a:r>
            <a:endParaRPr lang="en-IN" sz="2000" dirty="0">
              <a:latin typeface="Times New Roman" panose="02020603050405020304" pitchFamily="18" charset="0"/>
              <a:cs typeface="Times New Roman" panose="02020603050405020304" pitchFamily="18" charset="0"/>
            </a:endParaRPr>
          </a:p>
          <a:p>
            <a:pPr marL="342900" indent="-342900" algn="l">
              <a:buAutoNum type="arabicPeriod"/>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19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01F5-C38C-4B3B-A9FB-CC2C601622F9}"/>
              </a:ext>
            </a:extLst>
          </p:cNvPr>
          <p:cNvSpPr>
            <a:spLocks noGrp="1"/>
          </p:cNvSpPr>
          <p:nvPr>
            <p:ph type="title"/>
          </p:nvPr>
        </p:nvSpPr>
        <p:spPr>
          <a:xfrm>
            <a:off x="838200" y="365126"/>
            <a:ext cx="10515600" cy="315912"/>
          </a:xfrm>
        </p:spPr>
        <p:txBody>
          <a:bodyPr>
            <a:normAutofit fontScale="90000"/>
          </a:bodyPr>
          <a:lstStyle/>
          <a:p>
            <a:r>
              <a:rPr lang="en-IN" dirty="0" err="1"/>
              <a:t>Timeslice</a:t>
            </a:r>
            <a:endParaRPr lang="en-IN" dirty="0"/>
          </a:p>
        </p:txBody>
      </p:sp>
      <p:sp>
        <p:nvSpPr>
          <p:cNvPr id="3" name="Content Placeholder 2">
            <a:extLst>
              <a:ext uri="{FF2B5EF4-FFF2-40B4-BE49-F238E27FC236}">
                <a16:creationId xmlns:a16="http://schemas.microsoft.com/office/drawing/2014/main" id="{F912AAF5-FF74-4764-A60F-352205D6BE1F}"/>
              </a:ext>
            </a:extLst>
          </p:cNvPr>
          <p:cNvSpPr>
            <a:spLocks noGrp="1"/>
          </p:cNvSpPr>
          <p:nvPr>
            <p:ph idx="1"/>
          </p:nvPr>
        </p:nvSpPr>
        <p:spPr>
          <a:xfrm>
            <a:off x="838200" y="1192696"/>
            <a:ext cx="10515600" cy="4984267"/>
          </a:xfrm>
        </p:spPr>
        <p:txBody>
          <a:bodyPr>
            <a:normAutofit/>
          </a:bodyPr>
          <a:lstStyle/>
          <a:p>
            <a:pPr marL="0" indent="0">
              <a:buNone/>
            </a:pPr>
            <a:r>
              <a:rPr lang="en-IN" sz="2400" b="0" i="0" u="none" strike="noStrike" baseline="0" dirty="0">
                <a:latin typeface="Bembo" panose="02020502050201020203" pitchFamily="18" charset="0"/>
              </a:rPr>
              <a:t>The </a:t>
            </a:r>
            <a:r>
              <a:rPr lang="en-IN" sz="2400" b="0" i="0" u="none" strike="noStrike" baseline="0" dirty="0" err="1">
                <a:latin typeface="Bembo" panose="02020502050201020203" pitchFamily="18" charset="0"/>
              </a:rPr>
              <a:t>timeslice</a:t>
            </a:r>
            <a:r>
              <a:rPr lang="en-IN" sz="2400" b="0" i="0" u="none" strike="noStrike" baseline="0" dirty="0">
                <a:latin typeface="Bembo" panose="02020502050201020203" pitchFamily="18" charset="0"/>
              </a:rPr>
              <a:t> is the numeric value that represents how long a task can run until it is </a:t>
            </a:r>
            <a:r>
              <a:rPr lang="en-IN" sz="2400" b="0" i="0" u="none" strike="noStrike" baseline="0" dirty="0" err="1">
                <a:latin typeface="Bembo" panose="02020502050201020203" pitchFamily="18" charset="0"/>
              </a:rPr>
              <a:t>preempted</a:t>
            </a:r>
            <a:r>
              <a:rPr lang="en-IN" sz="2400" b="0" i="0" u="none" strike="noStrike" baseline="0" dirty="0">
                <a:latin typeface="Bembo" panose="02020502050201020203" pitchFamily="18" charset="0"/>
              </a:rPr>
              <a:t>.</a:t>
            </a:r>
          </a:p>
          <a:p>
            <a:pPr marL="0" indent="0">
              <a:buNone/>
            </a:pPr>
            <a:endParaRPr lang="en-IN" sz="2400" dirty="0">
              <a:latin typeface="Bembo" panose="02020502050201020203" pitchFamily="18" charset="0"/>
            </a:endParaRPr>
          </a:p>
          <a:p>
            <a:pPr marL="0" indent="0">
              <a:buNone/>
            </a:pPr>
            <a:r>
              <a:rPr lang="en-IN" sz="2400" dirty="0">
                <a:latin typeface="Bembo" panose="02020502050201020203" pitchFamily="18" charset="0"/>
              </a:rPr>
              <a:t>How to decide?</a:t>
            </a:r>
          </a:p>
          <a:p>
            <a:pPr marL="0" indent="0">
              <a:buNone/>
            </a:pPr>
            <a:r>
              <a:rPr lang="en-IN" sz="2400" dirty="0">
                <a:latin typeface="Bembo" panose="02020502050201020203" pitchFamily="18" charset="0"/>
              </a:rPr>
              <a:t>I/O bound require smaller </a:t>
            </a:r>
            <a:r>
              <a:rPr lang="en-IN" sz="2400" dirty="0" err="1">
                <a:latin typeface="Bembo" panose="02020502050201020203" pitchFamily="18" charset="0"/>
              </a:rPr>
              <a:t>timeslice</a:t>
            </a:r>
            <a:r>
              <a:rPr lang="en-IN" sz="2400" dirty="0">
                <a:latin typeface="Bembo" panose="02020502050201020203" pitchFamily="18" charset="0"/>
              </a:rPr>
              <a:t>, processor bound require longer </a:t>
            </a:r>
            <a:r>
              <a:rPr lang="en-IN" sz="2400" dirty="0" err="1">
                <a:latin typeface="Bembo" panose="02020502050201020203" pitchFamily="18" charset="0"/>
              </a:rPr>
              <a:t>timeslice</a:t>
            </a:r>
            <a:r>
              <a:rPr lang="en-IN" sz="2400" dirty="0">
                <a:latin typeface="Bembo" panose="02020502050201020203" pitchFamily="18" charset="0"/>
              </a:rPr>
              <a:t>.</a:t>
            </a:r>
          </a:p>
          <a:p>
            <a:pPr marL="0" indent="0">
              <a:buNone/>
            </a:pPr>
            <a:r>
              <a:rPr lang="en-IN" sz="2400" dirty="0">
                <a:latin typeface="Bembo" panose="02020502050201020203" pitchFamily="18" charset="0"/>
              </a:rPr>
              <a:t>Too long </a:t>
            </a:r>
            <a:r>
              <a:rPr lang="en-IN" sz="2400" dirty="0" err="1">
                <a:latin typeface="Bembo" panose="02020502050201020203" pitchFamily="18" charset="0"/>
              </a:rPr>
              <a:t>timeslice</a:t>
            </a:r>
            <a:r>
              <a:rPr lang="en-IN" sz="2400" dirty="0">
                <a:latin typeface="Bembo" panose="02020502050201020203" pitchFamily="18" charset="0"/>
              </a:rPr>
              <a:t> cause poor interactive performance of other processes, too short leads to overhead to switching processes</a:t>
            </a:r>
          </a:p>
          <a:p>
            <a:pPr marL="0" indent="0">
              <a:buNone/>
            </a:pPr>
            <a:endParaRPr lang="en-IN" sz="2400" dirty="0">
              <a:latin typeface="Bembo" panose="02020502050201020203" pitchFamily="18" charset="0"/>
            </a:endParaRPr>
          </a:p>
          <a:p>
            <a:pPr marL="0" indent="0">
              <a:buNone/>
            </a:pPr>
            <a:r>
              <a:rPr lang="en-IN" sz="2400" dirty="0">
                <a:latin typeface="Bembo" panose="02020502050201020203" pitchFamily="18" charset="0"/>
              </a:rPr>
              <a:t>CFS assign proportion of processor to processes. The </a:t>
            </a:r>
            <a:r>
              <a:rPr lang="en-IN" sz="2400" dirty="0" err="1">
                <a:latin typeface="Bembo" panose="02020502050201020203" pitchFamily="18" charset="0"/>
              </a:rPr>
              <a:t>timeslice</a:t>
            </a:r>
            <a:r>
              <a:rPr lang="en-IN" sz="2400" dirty="0">
                <a:latin typeface="Bembo" panose="02020502050201020203" pitchFamily="18" charset="0"/>
              </a:rPr>
              <a:t> allocated depends on load of the system and the process’s nice value. Nice value affects the proportion allocated.  </a:t>
            </a:r>
          </a:p>
        </p:txBody>
      </p:sp>
    </p:spTree>
    <p:extLst>
      <p:ext uri="{BB962C8B-B14F-4D97-AF65-F5344CB8AC3E}">
        <p14:creationId xmlns:p14="http://schemas.microsoft.com/office/powerpoint/2010/main" val="214697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C5BF-7611-4B3B-A473-6BF3BEB5581A}"/>
              </a:ext>
            </a:extLst>
          </p:cNvPr>
          <p:cNvSpPr>
            <a:spLocks noGrp="1"/>
          </p:cNvSpPr>
          <p:nvPr>
            <p:ph type="title"/>
          </p:nvPr>
        </p:nvSpPr>
        <p:spPr>
          <a:xfrm>
            <a:off x="838200" y="365125"/>
            <a:ext cx="10515600" cy="867327"/>
          </a:xfrm>
        </p:spPr>
        <p:txBody>
          <a:bodyPr/>
          <a:lstStyle/>
          <a:p>
            <a:r>
              <a:rPr lang="en-IN" dirty="0"/>
              <a:t>Process scheduling policy in Action</a:t>
            </a:r>
          </a:p>
        </p:txBody>
      </p:sp>
      <p:sp>
        <p:nvSpPr>
          <p:cNvPr id="3" name="Content Placeholder 2">
            <a:extLst>
              <a:ext uri="{FF2B5EF4-FFF2-40B4-BE49-F238E27FC236}">
                <a16:creationId xmlns:a16="http://schemas.microsoft.com/office/drawing/2014/main" id="{3850AA6D-7D01-4EBC-8055-A842FB9D386E}"/>
              </a:ext>
            </a:extLst>
          </p:cNvPr>
          <p:cNvSpPr>
            <a:spLocks noGrp="1"/>
          </p:cNvSpPr>
          <p:nvPr>
            <p:ph idx="1"/>
          </p:nvPr>
        </p:nvSpPr>
        <p:spPr>
          <a:xfrm>
            <a:off x="838200" y="1232452"/>
            <a:ext cx="10515600" cy="4944511"/>
          </a:xfrm>
        </p:spPr>
        <p:txBody>
          <a:bodyPr>
            <a:normAutofit lnSpcReduction="10000"/>
          </a:bodyPr>
          <a:lstStyle/>
          <a:p>
            <a:r>
              <a:rPr lang="en-IN" dirty="0"/>
              <a:t>Consider a text editor and a video controller</a:t>
            </a:r>
          </a:p>
          <a:p>
            <a:r>
              <a:rPr lang="en-IN" dirty="0"/>
              <a:t>Text editor is I/O bound and expect faster response, video controller is processor bound and spend more time on applying codec to raw data. Latency is not a concern</a:t>
            </a:r>
          </a:p>
          <a:p>
            <a:r>
              <a:rPr lang="en-IN" dirty="0"/>
              <a:t>Text editor is given more processor time, it can pre-empt video controller whenever it wakes up.</a:t>
            </a:r>
          </a:p>
          <a:p>
            <a:r>
              <a:rPr lang="en-IN" dirty="0"/>
              <a:t>In Linux, 50% processor is assigned to both, if both have same nice level. Video codec runs until text editor wakes up, scheduler sees that text editor has utilised less CPU even with 50%, so video controller is pre-empted. </a:t>
            </a:r>
          </a:p>
          <a:p>
            <a:endParaRPr lang="en-IN" dirty="0"/>
          </a:p>
          <a:p>
            <a:pPr marL="0" indent="0">
              <a:buNone/>
            </a:pPr>
            <a:r>
              <a:rPr lang="en-IN" dirty="0"/>
              <a:t>“All processes are given fair share” </a:t>
            </a:r>
          </a:p>
        </p:txBody>
      </p:sp>
    </p:spTree>
    <p:extLst>
      <p:ext uri="{BB962C8B-B14F-4D97-AF65-F5344CB8AC3E}">
        <p14:creationId xmlns:p14="http://schemas.microsoft.com/office/powerpoint/2010/main" val="90714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C7AA-0D50-C91B-B83F-F211962D326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D935532-E521-97B1-A472-C80813062370}"/>
              </a:ext>
            </a:extLst>
          </p:cNvPr>
          <p:cNvSpPr>
            <a:spLocks noGrp="1"/>
          </p:cNvSpPr>
          <p:nvPr>
            <p:ph idx="1"/>
          </p:nvPr>
        </p:nvSpPr>
        <p:spPr/>
        <p:txBody>
          <a:bodyPr/>
          <a:lstStyle/>
          <a:p>
            <a:r>
              <a:rPr lang="en-IN" dirty="0"/>
              <a:t>Priority = 20 + Nice value</a:t>
            </a:r>
          </a:p>
        </p:txBody>
      </p:sp>
    </p:spTree>
    <p:extLst>
      <p:ext uri="{BB962C8B-B14F-4D97-AF65-F5344CB8AC3E}">
        <p14:creationId xmlns:p14="http://schemas.microsoft.com/office/powerpoint/2010/main" val="247621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42B8-0243-4FD9-A16F-F37BD6A47371}"/>
              </a:ext>
            </a:extLst>
          </p:cNvPr>
          <p:cNvSpPr>
            <a:spLocks noGrp="1"/>
          </p:cNvSpPr>
          <p:nvPr>
            <p:ph type="title"/>
          </p:nvPr>
        </p:nvSpPr>
        <p:spPr>
          <a:xfrm>
            <a:off x="838200" y="365126"/>
            <a:ext cx="10515600" cy="496266"/>
          </a:xfrm>
        </p:spPr>
        <p:txBody>
          <a:bodyPr>
            <a:normAutofit fontScale="90000"/>
          </a:bodyPr>
          <a:lstStyle/>
          <a:p>
            <a:r>
              <a:rPr lang="en-IN" dirty="0"/>
              <a:t>Process Scheduling in Unix systems</a:t>
            </a:r>
          </a:p>
        </p:txBody>
      </p:sp>
      <p:sp>
        <p:nvSpPr>
          <p:cNvPr id="3" name="Content Placeholder 2">
            <a:extLst>
              <a:ext uri="{FF2B5EF4-FFF2-40B4-BE49-F238E27FC236}">
                <a16:creationId xmlns:a16="http://schemas.microsoft.com/office/drawing/2014/main" id="{4B9A5BF4-917A-4556-AD49-8950C2709FE0}"/>
              </a:ext>
            </a:extLst>
          </p:cNvPr>
          <p:cNvSpPr>
            <a:spLocks noGrp="1"/>
          </p:cNvSpPr>
          <p:nvPr>
            <p:ph idx="1"/>
          </p:nvPr>
        </p:nvSpPr>
        <p:spPr>
          <a:xfrm>
            <a:off x="838200" y="1073426"/>
            <a:ext cx="10515600" cy="5784574"/>
          </a:xfrm>
        </p:spPr>
        <p:txBody>
          <a:bodyPr>
            <a:normAutofit fontScale="92500" lnSpcReduction="20000"/>
          </a:bodyPr>
          <a:lstStyle/>
          <a:p>
            <a:r>
              <a:rPr lang="en-IN" dirty="0"/>
              <a:t>Modern process schedulers have two common things priority and </a:t>
            </a:r>
            <a:r>
              <a:rPr lang="en-IN" dirty="0" err="1"/>
              <a:t>timeslice</a:t>
            </a:r>
            <a:r>
              <a:rPr lang="en-IN" dirty="0"/>
              <a:t>.</a:t>
            </a:r>
          </a:p>
          <a:p>
            <a:r>
              <a:rPr lang="en-IN" dirty="0"/>
              <a:t>On Unix, priority is exported to user space as nice values which leads to many problems</a:t>
            </a:r>
          </a:p>
          <a:p>
            <a:pPr marL="0" indent="0">
              <a:buNone/>
            </a:pPr>
            <a:r>
              <a:rPr lang="en-IN" dirty="0"/>
              <a:t>Problem 1: Mapping nice value to </a:t>
            </a:r>
            <a:r>
              <a:rPr lang="en-IN" dirty="0" err="1"/>
              <a:t>timeslice</a:t>
            </a:r>
            <a:r>
              <a:rPr lang="en-IN" dirty="0"/>
              <a:t>. </a:t>
            </a:r>
          </a:p>
          <a:p>
            <a:pPr marL="0" indent="0">
              <a:buNone/>
            </a:pPr>
            <a:r>
              <a:rPr lang="en-IN" dirty="0" err="1"/>
              <a:t>Eg</a:t>
            </a:r>
            <a:r>
              <a:rPr lang="en-IN" dirty="0"/>
              <a:t>: Assume default nice value (0) is assigned 100ms and highest nice value(+20) 5ms. </a:t>
            </a:r>
          </a:p>
          <a:p>
            <a:pPr marL="0" indent="0">
              <a:buNone/>
            </a:pPr>
            <a:r>
              <a:rPr lang="en-IN" dirty="0"/>
              <a:t>Case 1: P1 nice value =0, P2 nice value = 20</a:t>
            </a:r>
          </a:p>
          <a:p>
            <a:pPr marL="0" indent="0">
              <a:buNone/>
            </a:pPr>
            <a:r>
              <a:rPr lang="en-IN" dirty="0"/>
              <a:t>Default priority process receives 100/105 = 20/21 of processor and low priority process, 5/105=1/21 of the processor. Context switch twice in 105ms. Assume its optimal since we choose it.</a:t>
            </a:r>
          </a:p>
          <a:p>
            <a:pPr marL="0" indent="0">
              <a:buNone/>
            </a:pPr>
            <a:r>
              <a:rPr lang="en-IN" dirty="0"/>
              <a:t>Case 2: P1 nice value =20, P2 nice value = 20</a:t>
            </a:r>
          </a:p>
          <a:p>
            <a:pPr marL="0" indent="0">
              <a:buNone/>
            </a:pPr>
            <a:r>
              <a:rPr lang="en-IN" dirty="0"/>
              <a:t>P1 gets 50% = 5/10 processor and P2 gets 50%. Instead of context switching twice every 105 millisecond, now context switch twice every 10ms.</a:t>
            </a:r>
          </a:p>
          <a:p>
            <a:pPr marL="0" indent="0">
              <a:buNone/>
            </a:pPr>
            <a:r>
              <a:rPr lang="en-IN" dirty="0"/>
              <a:t>Case 3: P1 nice value =0 P2 Nice value =0 (some normal process)</a:t>
            </a:r>
          </a:p>
          <a:p>
            <a:pPr marL="0" indent="0">
              <a:buNone/>
            </a:pPr>
            <a:r>
              <a:rPr lang="en-IN" dirty="0"/>
              <a:t>P1 gets 50% and P2 gets 50% . But in 100 millisecond increments.</a:t>
            </a:r>
          </a:p>
          <a:p>
            <a:pPr marL="0" indent="0">
              <a:buNone/>
            </a:pPr>
            <a:endParaRPr lang="en-IN" dirty="0"/>
          </a:p>
        </p:txBody>
      </p:sp>
    </p:spTree>
    <p:extLst>
      <p:ext uri="{BB962C8B-B14F-4D97-AF65-F5344CB8AC3E}">
        <p14:creationId xmlns:p14="http://schemas.microsoft.com/office/powerpoint/2010/main" val="170116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2983</TotalTime>
  <Words>3994</Words>
  <Application>Microsoft Office PowerPoint</Application>
  <PresentationFormat>Widescreen</PresentationFormat>
  <Paragraphs>333</Paragraphs>
  <Slides>38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Bembo</vt:lpstr>
      <vt:lpstr>Calibri</vt:lpstr>
      <vt:lpstr>Calibri Light</vt:lpstr>
      <vt:lpstr>Courier</vt:lpstr>
      <vt:lpstr>FranklinGothic-Demi</vt:lpstr>
      <vt:lpstr>IBM Plex Sans</vt:lpstr>
      <vt:lpstr>open sans</vt:lpstr>
      <vt:lpstr>sohne</vt:lpstr>
      <vt:lpstr>source-serif-pro</vt:lpstr>
      <vt:lpstr>Times New Roman</vt:lpstr>
      <vt:lpstr>Office Theme</vt:lpstr>
      <vt:lpstr>Process Scheduling</vt:lpstr>
      <vt:lpstr>Objective</vt:lpstr>
      <vt:lpstr>O(1) Scheduler</vt:lpstr>
      <vt:lpstr>Policy – I/O bound vs processor bound processes</vt:lpstr>
      <vt:lpstr>Process Priority</vt:lpstr>
      <vt:lpstr>Timeslice</vt:lpstr>
      <vt:lpstr>Process scheduling policy in Action</vt:lpstr>
      <vt:lpstr>PowerPoint Presentation</vt:lpstr>
      <vt:lpstr>Process Scheduling in Unix systems</vt:lpstr>
      <vt:lpstr>PowerPoint Presentation</vt:lpstr>
      <vt:lpstr>Linux Scheduling Algorithm</vt:lpstr>
      <vt:lpstr>Runqueue</vt:lpstr>
      <vt:lpstr>Scheduling classes</vt:lpstr>
      <vt:lpstr>The existing scheduling classes sit on a Linked list that establishes the precedence of each class over the next. Here is a visual representation of this list:</vt:lpstr>
      <vt:lpstr>PowerPoint Presentation</vt:lpstr>
      <vt:lpstr>Scheduler core runs pick_next_task</vt:lpstr>
      <vt:lpstr>Schedule()</vt:lpstr>
      <vt:lpstr>Soln: CFS</vt:lpstr>
      <vt:lpstr>PowerPoint Presentation</vt:lpstr>
      <vt:lpstr>PowerPoint Presentation</vt:lpstr>
      <vt:lpstr>Structure hierarchy for tasks and the red-black tree </vt:lpstr>
      <vt:lpstr>PowerPoint Presentation</vt:lpstr>
      <vt:lpstr>Red Black Tree</vt:lpstr>
      <vt:lpstr>Example </vt:lpstr>
      <vt:lpstr>Targeted Latency</vt:lpstr>
      <vt:lpstr>The variable vruntime represents the process runtime so far.</vt:lpstr>
      <vt:lpstr>Vruntime calculation: The variable vruntime represents the process runtime so far.</vt:lpstr>
      <vt:lpstr>PowerPoint Presentation</vt:lpstr>
      <vt:lpstr>The Linux Scheduling Implementation kernel/sched_fair.c.</vt:lpstr>
      <vt:lpstr>Time accounting</vt:lpstr>
      <vt:lpstr>Vruntime updation</vt:lpstr>
      <vt:lpstr>Process Selection (Picking the next task)</vt:lpstr>
      <vt:lpstr>Adding Processes to the Tree – enqueue_entity</vt:lpstr>
      <vt:lpstr>Removing a process from the tree</vt:lpstr>
      <vt:lpstr>Schedular entry point</vt:lpstr>
      <vt:lpstr>Sleeping and waking up</vt:lpstr>
      <vt:lpstr>PowerPoint Presentation</vt:lpstr>
      <vt:lpstr>Waking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 n</dc:creator>
  <cp:lastModifiedBy>Deepa n</cp:lastModifiedBy>
  <cp:revision>71</cp:revision>
  <dcterms:created xsi:type="dcterms:W3CDTF">2021-10-27T05:42:02Z</dcterms:created>
  <dcterms:modified xsi:type="dcterms:W3CDTF">2023-12-05T05:56:38Z</dcterms:modified>
</cp:coreProperties>
</file>