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73" r:id="rId6"/>
    <p:sldId id="261" r:id="rId7"/>
    <p:sldId id="258" r:id="rId8"/>
    <p:sldId id="262" r:id="rId9"/>
    <p:sldId id="264" r:id="rId10"/>
    <p:sldId id="263" r:id="rId11"/>
    <p:sldId id="265" r:id="rId12"/>
    <p:sldId id="266" r:id="rId13"/>
    <p:sldId id="267" r:id="rId14"/>
    <p:sldId id="268" r:id="rId15"/>
    <p:sldId id="271" r:id="rId16"/>
    <p:sldId id="270" r:id="rId17"/>
    <p:sldId id="272"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0F2A6-C5CD-4E16-98B7-4858979250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D263A30-616F-4D9F-A0AD-2B57CA4E94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C2A598-A001-4CE2-A8CA-B776A56617CD}"/>
              </a:ext>
            </a:extLst>
          </p:cNvPr>
          <p:cNvSpPr>
            <a:spLocks noGrp="1"/>
          </p:cNvSpPr>
          <p:nvPr>
            <p:ph type="dt" sz="half" idx="10"/>
          </p:nvPr>
        </p:nvSpPr>
        <p:spPr/>
        <p:txBody>
          <a:bodyPr/>
          <a:lstStyle/>
          <a:p>
            <a:fld id="{07B0870B-BD44-45C4-B3C1-E66C2C62F2B9}" type="datetimeFigureOut">
              <a:rPr lang="en-IN" smtClean="0"/>
              <a:t>11-12-2023</a:t>
            </a:fld>
            <a:endParaRPr lang="en-IN"/>
          </a:p>
        </p:txBody>
      </p:sp>
      <p:sp>
        <p:nvSpPr>
          <p:cNvPr id="5" name="Footer Placeholder 4">
            <a:extLst>
              <a:ext uri="{FF2B5EF4-FFF2-40B4-BE49-F238E27FC236}">
                <a16:creationId xmlns:a16="http://schemas.microsoft.com/office/drawing/2014/main" id="{5E78DF8F-3FB2-485E-A68A-7081E34248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6BAF47-3D00-4E11-BF3C-6E44A2244558}"/>
              </a:ext>
            </a:extLst>
          </p:cNvPr>
          <p:cNvSpPr>
            <a:spLocks noGrp="1"/>
          </p:cNvSpPr>
          <p:nvPr>
            <p:ph type="sldNum" sz="quarter" idx="12"/>
          </p:nvPr>
        </p:nvSpPr>
        <p:spPr/>
        <p:txBody>
          <a:bodyPr/>
          <a:lstStyle/>
          <a:p>
            <a:fld id="{B07E1DFB-2E6E-4FAA-9B85-9617CA856373}" type="slidenum">
              <a:rPr lang="en-IN" smtClean="0"/>
              <a:t>‹#›</a:t>
            </a:fld>
            <a:endParaRPr lang="en-IN"/>
          </a:p>
        </p:txBody>
      </p:sp>
    </p:spTree>
    <p:extLst>
      <p:ext uri="{BB962C8B-B14F-4D97-AF65-F5344CB8AC3E}">
        <p14:creationId xmlns:p14="http://schemas.microsoft.com/office/powerpoint/2010/main" val="305603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B51A-0857-40EE-8C90-8B1F302D62D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301587-2B3E-4FC3-8020-09C00E3034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FE2F67-7AB2-4214-9193-3B0CF4013306}"/>
              </a:ext>
            </a:extLst>
          </p:cNvPr>
          <p:cNvSpPr>
            <a:spLocks noGrp="1"/>
          </p:cNvSpPr>
          <p:nvPr>
            <p:ph type="dt" sz="half" idx="10"/>
          </p:nvPr>
        </p:nvSpPr>
        <p:spPr/>
        <p:txBody>
          <a:bodyPr/>
          <a:lstStyle/>
          <a:p>
            <a:fld id="{07B0870B-BD44-45C4-B3C1-E66C2C62F2B9}" type="datetimeFigureOut">
              <a:rPr lang="en-IN" smtClean="0"/>
              <a:t>11-12-2023</a:t>
            </a:fld>
            <a:endParaRPr lang="en-IN"/>
          </a:p>
        </p:txBody>
      </p:sp>
      <p:sp>
        <p:nvSpPr>
          <p:cNvPr id="5" name="Footer Placeholder 4">
            <a:extLst>
              <a:ext uri="{FF2B5EF4-FFF2-40B4-BE49-F238E27FC236}">
                <a16:creationId xmlns:a16="http://schemas.microsoft.com/office/drawing/2014/main" id="{DA9F7D75-E1C3-404D-BADC-F8F291FCD8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A96270-BC49-4336-8938-2FB5D85FC12A}"/>
              </a:ext>
            </a:extLst>
          </p:cNvPr>
          <p:cNvSpPr>
            <a:spLocks noGrp="1"/>
          </p:cNvSpPr>
          <p:nvPr>
            <p:ph type="sldNum" sz="quarter" idx="12"/>
          </p:nvPr>
        </p:nvSpPr>
        <p:spPr/>
        <p:txBody>
          <a:bodyPr/>
          <a:lstStyle/>
          <a:p>
            <a:fld id="{B07E1DFB-2E6E-4FAA-9B85-9617CA856373}" type="slidenum">
              <a:rPr lang="en-IN" smtClean="0"/>
              <a:t>‹#›</a:t>
            </a:fld>
            <a:endParaRPr lang="en-IN"/>
          </a:p>
        </p:txBody>
      </p:sp>
    </p:spTree>
    <p:extLst>
      <p:ext uri="{BB962C8B-B14F-4D97-AF65-F5344CB8AC3E}">
        <p14:creationId xmlns:p14="http://schemas.microsoft.com/office/powerpoint/2010/main" val="61695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6AD27A-A02C-481F-A22F-D5CFCABDB5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63D994-90F2-42C3-8A66-8823FF8630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5D5DE1-12E8-4BED-BE25-951814286E9B}"/>
              </a:ext>
            </a:extLst>
          </p:cNvPr>
          <p:cNvSpPr>
            <a:spLocks noGrp="1"/>
          </p:cNvSpPr>
          <p:nvPr>
            <p:ph type="dt" sz="half" idx="10"/>
          </p:nvPr>
        </p:nvSpPr>
        <p:spPr/>
        <p:txBody>
          <a:bodyPr/>
          <a:lstStyle/>
          <a:p>
            <a:fld id="{07B0870B-BD44-45C4-B3C1-E66C2C62F2B9}" type="datetimeFigureOut">
              <a:rPr lang="en-IN" smtClean="0"/>
              <a:t>11-12-2023</a:t>
            </a:fld>
            <a:endParaRPr lang="en-IN"/>
          </a:p>
        </p:txBody>
      </p:sp>
      <p:sp>
        <p:nvSpPr>
          <p:cNvPr id="5" name="Footer Placeholder 4">
            <a:extLst>
              <a:ext uri="{FF2B5EF4-FFF2-40B4-BE49-F238E27FC236}">
                <a16:creationId xmlns:a16="http://schemas.microsoft.com/office/drawing/2014/main" id="{9A0B5E27-D2AA-4540-B5D7-AE15E6AD31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BFD801-C3CA-4DEF-B316-9EB4D3E15424}"/>
              </a:ext>
            </a:extLst>
          </p:cNvPr>
          <p:cNvSpPr>
            <a:spLocks noGrp="1"/>
          </p:cNvSpPr>
          <p:nvPr>
            <p:ph type="sldNum" sz="quarter" idx="12"/>
          </p:nvPr>
        </p:nvSpPr>
        <p:spPr/>
        <p:txBody>
          <a:bodyPr/>
          <a:lstStyle/>
          <a:p>
            <a:fld id="{B07E1DFB-2E6E-4FAA-9B85-9617CA856373}" type="slidenum">
              <a:rPr lang="en-IN" smtClean="0"/>
              <a:t>‹#›</a:t>
            </a:fld>
            <a:endParaRPr lang="en-IN"/>
          </a:p>
        </p:txBody>
      </p:sp>
    </p:spTree>
    <p:extLst>
      <p:ext uri="{BB962C8B-B14F-4D97-AF65-F5344CB8AC3E}">
        <p14:creationId xmlns:p14="http://schemas.microsoft.com/office/powerpoint/2010/main" val="61832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87A23-5F7E-4196-BB9A-7BB7E0124F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B84EA0-5388-46E4-8703-983783945E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3DD48E-5828-4281-BA6B-06F5C8A312D4}"/>
              </a:ext>
            </a:extLst>
          </p:cNvPr>
          <p:cNvSpPr>
            <a:spLocks noGrp="1"/>
          </p:cNvSpPr>
          <p:nvPr>
            <p:ph type="dt" sz="half" idx="10"/>
          </p:nvPr>
        </p:nvSpPr>
        <p:spPr/>
        <p:txBody>
          <a:bodyPr/>
          <a:lstStyle/>
          <a:p>
            <a:fld id="{07B0870B-BD44-45C4-B3C1-E66C2C62F2B9}" type="datetimeFigureOut">
              <a:rPr lang="en-IN" smtClean="0"/>
              <a:t>11-12-2023</a:t>
            </a:fld>
            <a:endParaRPr lang="en-IN"/>
          </a:p>
        </p:txBody>
      </p:sp>
      <p:sp>
        <p:nvSpPr>
          <p:cNvPr id="5" name="Footer Placeholder 4">
            <a:extLst>
              <a:ext uri="{FF2B5EF4-FFF2-40B4-BE49-F238E27FC236}">
                <a16:creationId xmlns:a16="http://schemas.microsoft.com/office/drawing/2014/main" id="{6835F725-3B45-49B9-BBAC-F8A8335D7B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5537EF-F7B9-4A15-AA8E-1599BED20E01}"/>
              </a:ext>
            </a:extLst>
          </p:cNvPr>
          <p:cNvSpPr>
            <a:spLocks noGrp="1"/>
          </p:cNvSpPr>
          <p:nvPr>
            <p:ph type="sldNum" sz="quarter" idx="12"/>
          </p:nvPr>
        </p:nvSpPr>
        <p:spPr/>
        <p:txBody>
          <a:bodyPr/>
          <a:lstStyle/>
          <a:p>
            <a:fld id="{B07E1DFB-2E6E-4FAA-9B85-9617CA856373}" type="slidenum">
              <a:rPr lang="en-IN" smtClean="0"/>
              <a:t>‹#›</a:t>
            </a:fld>
            <a:endParaRPr lang="en-IN"/>
          </a:p>
        </p:txBody>
      </p:sp>
    </p:spTree>
    <p:extLst>
      <p:ext uri="{BB962C8B-B14F-4D97-AF65-F5344CB8AC3E}">
        <p14:creationId xmlns:p14="http://schemas.microsoft.com/office/powerpoint/2010/main" val="712713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A123-94D2-4E62-8791-0D1FAFF9CE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A1F62F-52E1-40A4-8BCA-11E92B8396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29950F-EFF8-439F-8454-0D8EF1455DF7}"/>
              </a:ext>
            </a:extLst>
          </p:cNvPr>
          <p:cNvSpPr>
            <a:spLocks noGrp="1"/>
          </p:cNvSpPr>
          <p:nvPr>
            <p:ph type="dt" sz="half" idx="10"/>
          </p:nvPr>
        </p:nvSpPr>
        <p:spPr/>
        <p:txBody>
          <a:bodyPr/>
          <a:lstStyle/>
          <a:p>
            <a:fld id="{07B0870B-BD44-45C4-B3C1-E66C2C62F2B9}" type="datetimeFigureOut">
              <a:rPr lang="en-IN" smtClean="0"/>
              <a:t>11-12-2023</a:t>
            </a:fld>
            <a:endParaRPr lang="en-IN"/>
          </a:p>
        </p:txBody>
      </p:sp>
      <p:sp>
        <p:nvSpPr>
          <p:cNvPr id="5" name="Footer Placeholder 4">
            <a:extLst>
              <a:ext uri="{FF2B5EF4-FFF2-40B4-BE49-F238E27FC236}">
                <a16:creationId xmlns:a16="http://schemas.microsoft.com/office/drawing/2014/main" id="{EFE39025-0C98-4F36-918C-E0BE5C0B79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EBAE3B-B616-4D1E-A116-1BCBFD3B1504}"/>
              </a:ext>
            </a:extLst>
          </p:cNvPr>
          <p:cNvSpPr>
            <a:spLocks noGrp="1"/>
          </p:cNvSpPr>
          <p:nvPr>
            <p:ph type="sldNum" sz="quarter" idx="12"/>
          </p:nvPr>
        </p:nvSpPr>
        <p:spPr/>
        <p:txBody>
          <a:bodyPr/>
          <a:lstStyle/>
          <a:p>
            <a:fld id="{B07E1DFB-2E6E-4FAA-9B85-9617CA856373}" type="slidenum">
              <a:rPr lang="en-IN" smtClean="0"/>
              <a:t>‹#›</a:t>
            </a:fld>
            <a:endParaRPr lang="en-IN"/>
          </a:p>
        </p:txBody>
      </p:sp>
    </p:spTree>
    <p:extLst>
      <p:ext uri="{BB962C8B-B14F-4D97-AF65-F5344CB8AC3E}">
        <p14:creationId xmlns:p14="http://schemas.microsoft.com/office/powerpoint/2010/main" val="678281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AFB93-1C5B-462B-B23C-794C26DBE8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5BA66F-DE08-499F-B29B-85A4D8CD98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807D00-5365-46C4-A096-E33818E944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E89AB7-44A0-4F94-8A41-B68D2CB980E3}"/>
              </a:ext>
            </a:extLst>
          </p:cNvPr>
          <p:cNvSpPr>
            <a:spLocks noGrp="1"/>
          </p:cNvSpPr>
          <p:nvPr>
            <p:ph type="dt" sz="half" idx="10"/>
          </p:nvPr>
        </p:nvSpPr>
        <p:spPr/>
        <p:txBody>
          <a:bodyPr/>
          <a:lstStyle/>
          <a:p>
            <a:fld id="{07B0870B-BD44-45C4-B3C1-E66C2C62F2B9}" type="datetimeFigureOut">
              <a:rPr lang="en-IN" smtClean="0"/>
              <a:t>11-12-2023</a:t>
            </a:fld>
            <a:endParaRPr lang="en-IN"/>
          </a:p>
        </p:txBody>
      </p:sp>
      <p:sp>
        <p:nvSpPr>
          <p:cNvPr id="6" name="Footer Placeholder 5">
            <a:extLst>
              <a:ext uri="{FF2B5EF4-FFF2-40B4-BE49-F238E27FC236}">
                <a16:creationId xmlns:a16="http://schemas.microsoft.com/office/drawing/2014/main" id="{5AF87048-107A-403F-A792-B5D8B7D4D9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C7B0D2-15F1-45DC-BFA1-DDA3D97A3922}"/>
              </a:ext>
            </a:extLst>
          </p:cNvPr>
          <p:cNvSpPr>
            <a:spLocks noGrp="1"/>
          </p:cNvSpPr>
          <p:nvPr>
            <p:ph type="sldNum" sz="quarter" idx="12"/>
          </p:nvPr>
        </p:nvSpPr>
        <p:spPr/>
        <p:txBody>
          <a:bodyPr/>
          <a:lstStyle/>
          <a:p>
            <a:fld id="{B07E1DFB-2E6E-4FAA-9B85-9617CA856373}" type="slidenum">
              <a:rPr lang="en-IN" smtClean="0"/>
              <a:t>‹#›</a:t>
            </a:fld>
            <a:endParaRPr lang="en-IN"/>
          </a:p>
        </p:txBody>
      </p:sp>
    </p:spTree>
    <p:extLst>
      <p:ext uri="{BB962C8B-B14F-4D97-AF65-F5344CB8AC3E}">
        <p14:creationId xmlns:p14="http://schemas.microsoft.com/office/powerpoint/2010/main" val="71807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FA70-B148-4EEB-AC23-69AB9148B2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784D72-C917-4B17-8B4A-E71CD94BCC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E06F7-6129-41F7-B49E-2128516531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A98750-0BDC-4426-B5BC-DAF5BE07EC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F1273B2-46AF-47CA-92DA-A108E31050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8F983C7-6813-4BCA-AC08-AE1B07CED2A2}"/>
              </a:ext>
            </a:extLst>
          </p:cNvPr>
          <p:cNvSpPr>
            <a:spLocks noGrp="1"/>
          </p:cNvSpPr>
          <p:nvPr>
            <p:ph type="dt" sz="half" idx="10"/>
          </p:nvPr>
        </p:nvSpPr>
        <p:spPr/>
        <p:txBody>
          <a:bodyPr/>
          <a:lstStyle/>
          <a:p>
            <a:fld id="{07B0870B-BD44-45C4-B3C1-E66C2C62F2B9}" type="datetimeFigureOut">
              <a:rPr lang="en-IN" smtClean="0"/>
              <a:t>11-12-2023</a:t>
            </a:fld>
            <a:endParaRPr lang="en-IN"/>
          </a:p>
        </p:txBody>
      </p:sp>
      <p:sp>
        <p:nvSpPr>
          <p:cNvPr id="8" name="Footer Placeholder 7">
            <a:extLst>
              <a:ext uri="{FF2B5EF4-FFF2-40B4-BE49-F238E27FC236}">
                <a16:creationId xmlns:a16="http://schemas.microsoft.com/office/drawing/2014/main" id="{9A2578F2-9962-4C78-AEA3-5361BD2BB8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CC25DBF-1096-4450-8368-8A96E3BE7E21}"/>
              </a:ext>
            </a:extLst>
          </p:cNvPr>
          <p:cNvSpPr>
            <a:spLocks noGrp="1"/>
          </p:cNvSpPr>
          <p:nvPr>
            <p:ph type="sldNum" sz="quarter" idx="12"/>
          </p:nvPr>
        </p:nvSpPr>
        <p:spPr/>
        <p:txBody>
          <a:bodyPr/>
          <a:lstStyle/>
          <a:p>
            <a:fld id="{B07E1DFB-2E6E-4FAA-9B85-9617CA856373}" type="slidenum">
              <a:rPr lang="en-IN" smtClean="0"/>
              <a:t>‹#›</a:t>
            </a:fld>
            <a:endParaRPr lang="en-IN"/>
          </a:p>
        </p:txBody>
      </p:sp>
    </p:spTree>
    <p:extLst>
      <p:ext uri="{BB962C8B-B14F-4D97-AF65-F5344CB8AC3E}">
        <p14:creationId xmlns:p14="http://schemas.microsoft.com/office/powerpoint/2010/main" val="5333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539B-ABC7-4C7E-96E2-3B02720F58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679E19-7993-4FCD-8B76-BD221DCD3410}"/>
              </a:ext>
            </a:extLst>
          </p:cNvPr>
          <p:cNvSpPr>
            <a:spLocks noGrp="1"/>
          </p:cNvSpPr>
          <p:nvPr>
            <p:ph type="dt" sz="half" idx="10"/>
          </p:nvPr>
        </p:nvSpPr>
        <p:spPr/>
        <p:txBody>
          <a:bodyPr/>
          <a:lstStyle/>
          <a:p>
            <a:fld id="{07B0870B-BD44-45C4-B3C1-E66C2C62F2B9}" type="datetimeFigureOut">
              <a:rPr lang="en-IN" smtClean="0"/>
              <a:t>11-12-2023</a:t>
            </a:fld>
            <a:endParaRPr lang="en-IN"/>
          </a:p>
        </p:txBody>
      </p:sp>
      <p:sp>
        <p:nvSpPr>
          <p:cNvPr id="4" name="Footer Placeholder 3">
            <a:extLst>
              <a:ext uri="{FF2B5EF4-FFF2-40B4-BE49-F238E27FC236}">
                <a16:creationId xmlns:a16="http://schemas.microsoft.com/office/drawing/2014/main" id="{064CFA53-DBB6-4716-8E61-7E8C003805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81967A-E536-4A2F-A22F-B72B63D6280D}"/>
              </a:ext>
            </a:extLst>
          </p:cNvPr>
          <p:cNvSpPr>
            <a:spLocks noGrp="1"/>
          </p:cNvSpPr>
          <p:nvPr>
            <p:ph type="sldNum" sz="quarter" idx="12"/>
          </p:nvPr>
        </p:nvSpPr>
        <p:spPr/>
        <p:txBody>
          <a:bodyPr/>
          <a:lstStyle/>
          <a:p>
            <a:fld id="{B07E1DFB-2E6E-4FAA-9B85-9617CA856373}" type="slidenum">
              <a:rPr lang="en-IN" smtClean="0"/>
              <a:t>‹#›</a:t>
            </a:fld>
            <a:endParaRPr lang="en-IN"/>
          </a:p>
        </p:txBody>
      </p:sp>
    </p:spTree>
    <p:extLst>
      <p:ext uri="{BB962C8B-B14F-4D97-AF65-F5344CB8AC3E}">
        <p14:creationId xmlns:p14="http://schemas.microsoft.com/office/powerpoint/2010/main" val="322857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F56B26-F028-4858-960A-89550D221CC5}"/>
              </a:ext>
            </a:extLst>
          </p:cNvPr>
          <p:cNvSpPr>
            <a:spLocks noGrp="1"/>
          </p:cNvSpPr>
          <p:nvPr>
            <p:ph type="dt" sz="half" idx="10"/>
          </p:nvPr>
        </p:nvSpPr>
        <p:spPr/>
        <p:txBody>
          <a:bodyPr/>
          <a:lstStyle/>
          <a:p>
            <a:fld id="{07B0870B-BD44-45C4-B3C1-E66C2C62F2B9}" type="datetimeFigureOut">
              <a:rPr lang="en-IN" smtClean="0"/>
              <a:t>11-12-2023</a:t>
            </a:fld>
            <a:endParaRPr lang="en-IN"/>
          </a:p>
        </p:txBody>
      </p:sp>
      <p:sp>
        <p:nvSpPr>
          <p:cNvPr id="3" name="Footer Placeholder 2">
            <a:extLst>
              <a:ext uri="{FF2B5EF4-FFF2-40B4-BE49-F238E27FC236}">
                <a16:creationId xmlns:a16="http://schemas.microsoft.com/office/drawing/2014/main" id="{AC905722-438C-408D-9201-CE51475F4F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806C75-AE98-4D05-A901-FC13EB761662}"/>
              </a:ext>
            </a:extLst>
          </p:cNvPr>
          <p:cNvSpPr>
            <a:spLocks noGrp="1"/>
          </p:cNvSpPr>
          <p:nvPr>
            <p:ph type="sldNum" sz="quarter" idx="12"/>
          </p:nvPr>
        </p:nvSpPr>
        <p:spPr/>
        <p:txBody>
          <a:bodyPr/>
          <a:lstStyle/>
          <a:p>
            <a:fld id="{B07E1DFB-2E6E-4FAA-9B85-9617CA856373}" type="slidenum">
              <a:rPr lang="en-IN" smtClean="0"/>
              <a:t>‹#›</a:t>
            </a:fld>
            <a:endParaRPr lang="en-IN"/>
          </a:p>
        </p:txBody>
      </p:sp>
    </p:spTree>
    <p:extLst>
      <p:ext uri="{BB962C8B-B14F-4D97-AF65-F5344CB8AC3E}">
        <p14:creationId xmlns:p14="http://schemas.microsoft.com/office/powerpoint/2010/main" val="253041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3C17B-AA42-48C5-A0BE-81C6D076D6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A0154C-F7A4-4FD8-80B1-8CF30C553A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76DDF9-577B-4693-BA68-A7F2460CF7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990D9-7E7D-4692-B665-944BAF728A15}"/>
              </a:ext>
            </a:extLst>
          </p:cNvPr>
          <p:cNvSpPr>
            <a:spLocks noGrp="1"/>
          </p:cNvSpPr>
          <p:nvPr>
            <p:ph type="dt" sz="half" idx="10"/>
          </p:nvPr>
        </p:nvSpPr>
        <p:spPr/>
        <p:txBody>
          <a:bodyPr/>
          <a:lstStyle/>
          <a:p>
            <a:fld id="{07B0870B-BD44-45C4-B3C1-E66C2C62F2B9}" type="datetimeFigureOut">
              <a:rPr lang="en-IN" smtClean="0"/>
              <a:t>11-12-2023</a:t>
            </a:fld>
            <a:endParaRPr lang="en-IN"/>
          </a:p>
        </p:txBody>
      </p:sp>
      <p:sp>
        <p:nvSpPr>
          <p:cNvPr id="6" name="Footer Placeholder 5">
            <a:extLst>
              <a:ext uri="{FF2B5EF4-FFF2-40B4-BE49-F238E27FC236}">
                <a16:creationId xmlns:a16="http://schemas.microsoft.com/office/drawing/2014/main" id="{3BA04EBA-65AC-4F72-8FC3-75C94F525D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1BDF64-5400-4D74-A271-900F568FEBB6}"/>
              </a:ext>
            </a:extLst>
          </p:cNvPr>
          <p:cNvSpPr>
            <a:spLocks noGrp="1"/>
          </p:cNvSpPr>
          <p:nvPr>
            <p:ph type="sldNum" sz="quarter" idx="12"/>
          </p:nvPr>
        </p:nvSpPr>
        <p:spPr/>
        <p:txBody>
          <a:bodyPr/>
          <a:lstStyle/>
          <a:p>
            <a:fld id="{B07E1DFB-2E6E-4FAA-9B85-9617CA856373}" type="slidenum">
              <a:rPr lang="en-IN" smtClean="0"/>
              <a:t>‹#›</a:t>
            </a:fld>
            <a:endParaRPr lang="en-IN"/>
          </a:p>
        </p:txBody>
      </p:sp>
    </p:spTree>
    <p:extLst>
      <p:ext uri="{BB962C8B-B14F-4D97-AF65-F5344CB8AC3E}">
        <p14:creationId xmlns:p14="http://schemas.microsoft.com/office/powerpoint/2010/main" val="4214653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C4D0-E462-4C12-B134-E68832601C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107640-7CF7-449A-8DDE-B021AC8AB6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603F219-0BAF-4D8A-A42E-C06D8C6A93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B216EA-F825-4610-8977-92E2B7304719}"/>
              </a:ext>
            </a:extLst>
          </p:cNvPr>
          <p:cNvSpPr>
            <a:spLocks noGrp="1"/>
          </p:cNvSpPr>
          <p:nvPr>
            <p:ph type="dt" sz="half" idx="10"/>
          </p:nvPr>
        </p:nvSpPr>
        <p:spPr/>
        <p:txBody>
          <a:bodyPr/>
          <a:lstStyle/>
          <a:p>
            <a:fld id="{07B0870B-BD44-45C4-B3C1-E66C2C62F2B9}" type="datetimeFigureOut">
              <a:rPr lang="en-IN" smtClean="0"/>
              <a:t>11-12-2023</a:t>
            </a:fld>
            <a:endParaRPr lang="en-IN"/>
          </a:p>
        </p:txBody>
      </p:sp>
      <p:sp>
        <p:nvSpPr>
          <p:cNvPr id="6" name="Footer Placeholder 5">
            <a:extLst>
              <a:ext uri="{FF2B5EF4-FFF2-40B4-BE49-F238E27FC236}">
                <a16:creationId xmlns:a16="http://schemas.microsoft.com/office/drawing/2014/main" id="{DBDD7605-94AE-4BB3-BAAC-9DCB724DCA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C0F56C-0D42-4ED0-82B9-D50D835EFDF2}"/>
              </a:ext>
            </a:extLst>
          </p:cNvPr>
          <p:cNvSpPr>
            <a:spLocks noGrp="1"/>
          </p:cNvSpPr>
          <p:nvPr>
            <p:ph type="sldNum" sz="quarter" idx="12"/>
          </p:nvPr>
        </p:nvSpPr>
        <p:spPr/>
        <p:txBody>
          <a:bodyPr/>
          <a:lstStyle/>
          <a:p>
            <a:fld id="{B07E1DFB-2E6E-4FAA-9B85-9617CA856373}" type="slidenum">
              <a:rPr lang="en-IN" smtClean="0"/>
              <a:t>‹#›</a:t>
            </a:fld>
            <a:endParaRPr lang="en-IN"/>
          </a:p>
        </p:txBody>
      </p:sp>
    </p:spTree>
    <p:extLst>
      <p:ext uri="{BB962C8B-B14F-4D97-AF65-F5344CB8AC3E}">
        <p14:creationId xmlns:p14="http://schemas.microsoft.com/office/powerpoint/2010/main" val="495895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CEF208-40DB-464D-B1B2-CD8A03FC16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738BFB-5869-4C97-A502-508A89AA35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6A62FE-FA91-432D-AF6A-5B9449C02D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0870B-BD44-45C4-B3C1-E66C2C62F2B9}" type="datetimeFigureOut">
              <a:rPr lang="en-IN" smtClean="0"/>
              <a:t>11-12-2023</a:t>
            </a:fld>
            <a:endParaRPr lang="en-IN"/>
          </a:p>
        </p:txBody>
      </p:sp>
      <p:sp>
        <p:nvSpPr>
          <p:cNvPr id="5" name="Footer Placeholder 4">
            <a:extLst>
              <a:ext uri="{FF2B5EF4-FFF2-40B4-BE49-F238E27FC236}">
                <a16:creationId xmlns:a16="http://schemas.microsoft.com/office/drawing/2014/main" id="{3B6E16FF-A23A-4CA1-9727-92BF8549BB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4DBC45-ADB3-495D-8842-2A83E41C4A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7E1DFB-2E6E-4FAA-9B85-9617CA856373}" type="slidenum">
              <a:rPr lang="en-IN" smtClean="0"/>
              <a:t>‹#›</a:t>
            </a:fld>
            <a:endParaRPr lang="en-IN"/>
          </a:p>
        </p:txBody>
      </p:sp>
    </p:spTree>
    <p:extLst>
      <p:ext uri="{BB962C8B-B14F-4D97-AF65-F5344CB8AC3E}">
        <p14:creationId xmlns:p14="http://schemas.microsoft.com/office/powerpoint/2010/main" val="461080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anubhav-shrimal/adding-a-hello-world-system-call-to-linux-kernel-dad32875872" TargetMode="External"/><Relationship Id="rId2" Type="http://schemas.openxmlformats.org/officeDocument/2006/relationships/hyperlink" Target="https://www.youtube.com/watch?v=x5MhydijWm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medium.com/anubhav-shrimal/adding-a-hello-world-system-call-to-linux-kernel-dad3287587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5E1B-6AD8-4CE0-A6E3-3525D42DF0B5}"/>
              </a:ext>
            </a:extLst>
          </p:cNvPr>
          <p:cNvSpPr>
            <a:spLocks noGrp="1"/>
          </p:cNvSpPr>
          <p:nvPr>
            <p:ph type="ctrTitle"/>
          </p:nvPr>
        </p:nvSpPr>
        <p:spPr/>
        <p:txBody>
          <a:bodyPr/>
          <a:lstStyle/>
          <a:p>
            <a:r>
              <a:rPr lang="en-IN" dirty="0"/>
              <a:t>System Calls</a:t>
            </a:r>
          </a:p>
        </p:txBody>
      </p:sp>
      <p:sp>
        <p:nvSpPr>
          <p:cNvPr id="3" name="Subtitle 2">
            <a:extLst>
              <a:ext uri="{FF2B5EF4-FFF2-40B4-BE49-F238E27FC236}">
                <a16:creationId xmlns:a16="http://schemas.microsoft.com/office/drawing/2014/main" id="{78BBF21F-D1BB-45E6-ADAB-6F727BF33D2E}"/>
              </a:ext>
            </a:extLst>
          </p:cNvPr>
          <p:cNvSpPr>
            <a:spLocks noGrp="1"/>
          </p:cNvSpPr>
          <p:nvPr>
            <p:ph type="subTitle" idx="1"/>
          </p:nvPr>
        </p:nvSpPr>
        <p:spPr/>
        <p:txBody>
          <a:bodyPr/>
          <a:lstStyle/>
          <a:p>
            <a:r>
              <a:rPr lang="en-IN" dirty="0" err="1"/>
              <a:t>Dr.</a:t>
            </a:r>
            <a:r>
              <a:rPr lang="en-IN" dirty="0"/>
              <a:t> </a:t>
            </a:r>
            <a:r>
              <a:rPr lang="en-IN" dirty="0" err="1"/>
              <a:t>Deepamala.N</a:t>
            </a:r>
            <a:endParaRPr lang="en-IN" dirty="0"/>
          </a:p>
        </p:txBody>
      </p:sp>
    </p:spTree>
    <p:extLst>
      <p:ext uri="{BB962C8B-B14F-4D97-AF65-F5344CB8AC3E}">
        <p14:creationId xmlns:p14="http://schemas.microsoft.com/office/powerpoint/2010/main" val="493518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B355D-CE2B-4FCD-BC29-AE81148FAA24}"/>
              </a:ext>
            </a:extLst>
          </p:cNvPr>
          <p:cNvSpPr>
            <a:spLocks noGrp="1"/>
          </p:cNvSpPr>
          <p:nvPr>
            <p:ph type="title"/>
          </p:nvPr>
        </p:nvSpPr>
        <p:spPr>
          <a:xfrm>
            <a:off x="838200" y="365125"/>
            <a:ext cx="10515600" cy="562527"/>
          </a:xfrm>
        </p:spPr>
        <p:txBody>
          <a:bodyPr>
            <a:normAutofit fontScale="90000"/>
          </a:bodyPr>
          <a:lstStyle/>
          <a:p>
            <a:r>
              <a:rPr lang="en-IN" dirty="0"/>
              <a:t>System call handler</a:t>
            </a:r>
          </a:p>
        </p:txBody>
      </p:sp>
      <p:sp>
        <p:nvSpPr>
          <p:cNvPr id="5" name="Content Placeholder 4">
            <a:extLst>
              <a:ext uri="{FF2B5EF4-FFF2-40B4-BE49-F238E27FC236}">
                <a16:creationId xmlns:a16="http://schemas.microsoft.com/office/drawing/2014/main" id="{CEBEB233-EB88-416A-A5B8-BDA62C8FDB3C}"/>
              </a:ext>
            </a:extLst>
          </p:cNvPr>
          <p:cNvSpPr>
            <a:spLocks noGrp="1"/>
          </p:cNvSpPr>
          <p:nvPr>
            <p:ph idx="1"/>
          </p:nvPr>
        </p:nvSpPr>
        <p:spPr>
          <a:xfrm>
            <a:off x="838200" y="1179442"/>
            <a:ext cx="10515600" cy="5678557"/>
          </a:xfrm>
        </p:spPr>
        <p:txBody>
          <a:bodyPr>
            <a:normAutofit/>
          </a:bodyPr>
          <a:lstStyle/>
          <a:p>
            <a:pPr algn="just"/>
            <a:r>
              <a:rPr lang="en-IN" sz="2000" b="0" i="0" u="none" strike="noStrike" baseline="0" dirty="0">
                <a:latin typeface="Times New Roman" panose="02020603050405020304" pitchFamily="18" charset="0"/>
                <a:cs typeface="Times New Roman" panose="02020603050405020304" pitchFamily="18" charset="0"/>
              </a:rPr>
              <a:t>It is not possible for user-space applications to execute kernel code directly</a:t>
            </a:r>
          </a:p>
          <a:p>
            <a:pPr algn="just"/>
            <a:r>
              <a:rPr lang="en-IN" sz="2000" b="0" i="0" u="none" strike="noStrike" baseline="0" dirty="0">
                <a:latin typeface="Times New Roman" panose="02020603050405020304" pitchFamily="18" charset="0"/>
                <a:cs typeface="Times New Roman" panose="02020603050405020304" pitchFamily="18" charset="0"/>
              </a:rPr>
              <a:t>The mechanism to signal the kernel is a software interrupt: Incur an exception, and the system will switch to kernel mode and execute the exception handler.</a:t>
            </a:r>
          </a:p>
          <a:p>
            <a:pPr algn="just"/>
            <a:r>
              <a:rPr lang="en-IN" sz="2000" b="0" i="0" u="none" strike="noStrike" baseline="0" dirty="0">
                <a:latin typeface="Times New Roman" panose="02020603050405020304" pitchFamily="18" charset="0"/>
                <a:cs typeface="Times New Roman" panose="02020603050405020304" pitchFamily="18" charset="0"/>
              </a:rPr>
              <a:t>The exception handler, in this case, is actually the system call handler. The defined software interrupt on x86 is interrupt number 128, which is incurred via the int $0x80 instruction. (hex of 128 is 80) </a:t>
            </a:r>
          </a:p>
          <a:p>
            <a:pPr algn="just"/>
            <a:r>
              <a:rPr lang="en-IN" sz="2000" dirty="0">
                <a:latin typeface="Times New Roman" panose="02020603050405020304" pitchFamily="18" charset="0"/>
                <a:cs typeface="Times New Roman" panose="02020603050405020304" pitchFamily="18" charset="0"/>
              </a:rPr>
              <a:t>Find interrupt vector table in arch/x86/include/</a:t>
            </a:r>
            <a:r>
              <a:rPr lang="en-IN" sz="2000" dirty="0" err="1">
                <a:latin typeface="Times New Roman" panose="02020603050405020304" pitchFamily="18" charset="0"/>
                <a:cs typeface="Times New Roman" panose="02020603050405020304" pitchFamily="18" charset="0"/>
              </a:rPr>
              <a:t>asm</a:t>
            </a: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irq_vectors.h</a:t>
            </a:r>
            <a:endParaRPr lang="en-IN" sz="2000" dirty="0">
              <a:latin typeface="Times New Roman" panose="02020603050405020304" pitchFamily="18" charset="0"/>
              <a:cs typeface="Times New Roman" panose="02020603050405020304" pitchFamily="18" charset="0"/>
            </a:endParaRPr>
          </a:p>
          <a:p>
            <a:pPr algn="just"/>
            <a:r>
              <a:rPr lang="en-IN" sz="2000" b="0" i="0" u="none" strike="noStrike" baseline="0" dirty="0">
                <a:latin typeface="Times New Roman" panose="02020603050405020304" pitchFamily="18" charset="0"/>
                <a:cs typeface="Times New Roman" panose="02020603050405020304" pitchFamily="18" charset="0"/>
              </a:rPr>
              <a:t>Run command /proc/interrupts to see interrupts run till now. (Observe “CALL” interrupts which are system calls)</a:t>
            </a:r>
          </a:p>
          <a:p>
            <a:pPr algn="just"/>
            <a:r>
              <a:rPr lang="en-IN" sz="2000" b="0" i="0" u="none" strike="noStrike" baseline="0" dirty="0">
                <a:latin typeface="Times New Roman" panose="02020603050405020304" pitchFamily="18" charset="0"/>
                <a:cs typeface="Times New Roman" panose="02020603050405020304" pitchFamily="18" charset="0"/>
              </a:rPr>
              <a:t>It triggers a switch to kernel mode and the execution of exception vector 128, which is the system call handler. The system call handler is the aptly named function </a:t>
            </a:r>
            <a:r>
              <a:rPr lang="en-IN" sz="2000" b="0" i="0" u="none" strike="noStrike" baseline="0" dirty="0" err="1">
                <a:latin typeface="Times New Roman" panose="02020603050405020304" pitchFamily="18" charset="0"/>
                <a:cs typeface="Times New Roman" panose="02020603050405020304" pitchFamily="18" charset="0"/>
              </a:rPr>
              <a:t>system_call</a:t>
            </a:r>
            <a:r>
              <a:rPr lang="en-IN" sz="2000" b="0" i="0" u="none" strike="noStrike" baseline="0" dirty="0">
                <a:latin typeface="Times New Roman" panose="02020603050405020304" pitchFamily="18" charset="0"/>
                <a:cs typeface="Times New Roman" panose="02020603050405020304" pitchFamily="18" charset="0"/>
              </a:rPr>
              <a:t>(). It is architecture-dependent; on x86-64 it is implemented in assembly in entry_64.S (</a:t>
            </a:r>
            <a:r>
              <a:rPr lang="en-IN" sz="2000" b="0" i="0" u="none" strike="noStrike" baseline="0" dirty="0" err="1">
                <a:latin typeface="Times New Roman" panose="02020603050405020304" pitchFamily="18" charset="0"/>
                <a:cs typeface="Times New Roman" panose="02020603050405020304" pitchFamily="18" charset="0"/>
              </a:rPr>
              <a:t>gedit</a:t>
            </a:r>
            <a:r>
              <a:rPr lang="en-IN" sz="2000" b="0" i="0" u="none" strike="noStrike" baseline="0" dirty="0">
                <a:latin typeface="Times New Roman" panose="02020603050405020304" pitchFamily="18" charset="0"/>
                <a:cs typeface="Times New Roman" panose="02020603050405020304" pitchFamily="18" charset="0"/>
              </a:rPr>
              <a:t> /arch/s390/kernel/</a:t>
            </a:r>
            <a:r>
              <a:rPr lang="en-IN" sz="2000" b="0" i="0" u="none" strike="noStrike" baseline="0" dirty="0" err="1">
                <a:latin typeface="Times New Roman" panose="02020603050405020304" pitchFamily="18" charset="0"/>
                <a:cs typeface="Times New Roman" panose="02020603050405020304" pitchFamily="18" charset="0"/>
              </a:rPr>
              <a:t>entry.S</a:t>
            </a:r>
            <a:r>
              <a:rPr lang="en-IN" sz="2000" b="0" i="0" u="none" strike="noStrike" baseline="0" dirty="0">
                <a:latin typeface="Times New Roman" panose="02020603050405020304" pitchFamily="18" charset="0"/>
                <a:cs typeface="Times New Roman" panose="02020603050405020304" pitchFamily="18" charset="0"/>
              </a:rPr>
              <a:t>)</a:t>
            </a:r>
          </a:p>
          <a:p>
            <a:pPr marL="0" indent="0" algn="just">
              <a:buNone/>
            </a:pPr>
            <a:endParaRPr lang="en-IN" sz="2000" b="0" i="0" u="none" strike="noStrike" baseline="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New feature is </a:t>
            </a:r>
            <a:r>
              <a:rPr lang="en-IN" sz="2000" b="1" dirty="0" err="1">
                <a:latin typeface="Times New Roman" panose="02020603050405020304" pitchFamily="18" charset="0"/>
                <a:cs typeface="Times New Roman" panose="02020603050405020304" pitchFamily="18" charset="0"/>
              </a:rPr>
              <a:t>sysenter</a:t>
            </a:r>
            <a:endParaRPr lang="en-IN" sz="2000" b="1" i="0" u="none" strike="noStrike" baseline="0" dirty="0">
              <a:latin typeface="Times New Roman" panose="02020603050405020304" pitchFamily="18" charset="0"/>
              <a:cs typeface="Times New Roman" panose="02020603050405020304" pitchFamily="18" charset="0"/>
            </a:endParaRPr>
          </a:p>
          <a:p>
            <a:pPr algn="l"/>
            <a:r>
              <a:rPr lang="en-IN" sz="1800" b="0" i="0" u="none" strike="noStrike" baseline="0" dirty="0">
                <a:latin typeface="Bembo" panose="02020502050201020203" pitchFamily="18" charset="0"/>
              </a:rPr>
              <a:t>This feature provides a faster, more specialized way of trapping into a kernel to execute a system call than using the </a:t>
            </a:r>
            <a:r>
              <a:rPr lang="en-IN" sz="1800" b="0" i="0" u="none" strike="noStrike" baseline="0" dirty="0">
                <a:latin typeface="Courier"/>
              </a:rPr>
              <a:t>int </a:t>
            </a:r>
            <a:r>
              <a:rPr lang="en-IN" sz="1800" b="0" i="0" u="none" strike="noStrike" baseline="0" dirty="0">
                <a:latin typeface="Bembo" panose="02020502050201020203" pitchFamily="18" charset="0"/>
              </a:rPr>
              <a:t>interrupt instruction.</a:t>
            </a:r>
            <a:endParaRPr lang="en-IN" sz="1800" b="0" i="0" u="none" strike="noStrike" baseline="0" dirty="0">
              <a:latin typeface="Courier"/>
            </a:endParaRPr>
          </a:p>
        </p:txBody>
      </p:sp>
    </p:spTree>
    <p:extLst>
      <p:ext uri="{BB962C8B-B14F-4D97-AF65-F5344CB8AC3E}">
        <p14:creationId xmlns:p14="http://schemas.microsoft.com/office/powerpoint/2010/main" val="3296630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0BDAB-B461-437C-90D7-365DA71C4261}"/>
              </a:ext>
            </a:extLst>
          </p:cNvPr>
          <p:cNvSpPr>
            <a:spLocks noGrp="1"/>
          </p:cNvSpPr>
          <p:nvPr>
            <p:ph type="title"/>
          </p:nvPr>
        </p:nvSpPr>
        <p:spPr/>
        <p:txBody>
          <a:bodyPr/>
          <a:lstStyle/>
          <a:p>
            <a:r>
              <a:rPr lang="en-IN" dirty="0" err="1"/>
              <a:t>strace</a:t>
            </a:r>
            <a:endParaRPr lang="en-IN" dirty="0"/>
          </a:p>
        </p:txBody>
      </p:sp>
      <p:sp>
        <p:nvSpPr>
          <p:cNvPr id="3" name="Content Placeholder 2">
            <a:extLst>
              <a:ext uri="{FF2B5EF4-FFF2-40B4-BE49-F238E27FC236}">
                <a16:creationId xmlns:a16="http://schemas.microsoft.com/office/drawing/2014/main" id="{8E26A5EC-9544-41DF-8E60-A7458E6308FB}"/>
              </a:ext>
            </a:extLst>
          </p:cNvPr>
          <p:cNvSpPr>
            <a:spLocks noGrp="1"/>
          </p:cNvSpPr>
          <p:nvPr>
            <p:ph idx="1"/>
          </p:nvPr>
        </p:nvSpPr>
        <p:spPr/>
        <p:txBody>
          <a:bodyPr/>
          <a:lstStyle/>
          <a:p>
            <a:r>
              <a:rPr lang="en-IN" dirty="0"/>
              <a:t>Explore how system call works by doing</a:t>
            </a:r>
          </a:p>
          <a:p>
            <a:pPr marL="0" indent="0">
              <a:buNone/>
            </a:pPr>
            <a:r>
              <a:rPr lang="en-IN" dirty="0"/>
              <a:t>“</a:t>
            </a:r>
            <a:r>
              <a:rPr lang="en-IN" dirty="0" err="1"/>
              <a:t>strace</a:t>
            </a:r>
            <a:r>
              <a:rPr lang="en-IN" dirty="0"/>
              <a:t> hostname”</a:t>
            </a:r>
          </a:p>
          <a:p>
            <a:pPr marL="0" indent="0">
              <a:buNone/>
            </a:pPr>
            <a:r>
              <a:rPr lang="en-IN" dirty="0"/>
              <a:t>“</a:t>
            </a:r>
            <a:r>
              <a:rPr lang="en-IN" dirty="0" err="1"/>
              <a:t>Strace</a:t>
            </a:r>
            <a:r>
              <a:rPr lang="en-IN" dirty="0"/>
              <a:t> ls”</a:t>
            </a:r>
          </a:p>
          <a:p>
            <a:pPr marL="0" indent="0">
              <a:buNone/>
            </a:pPr>
            <a:r>
              <a:rPr lang="en-IN" dirty="0"/>
              <a:t>“</a:t>
            </a:r>
            <a:r>
              <a:rPr lang="en-IN" dirty="0" err="1"/>
              <a:t>strace</a:t>
            </a:r>
            <a:r>
              <a:rPr lang="en-IN" dirty="0"/>
              <a:t> </a:t>
            </a:r>
            <a:r>
              <a:rPr lang="en-IN" dirty="0" err="1"/>
              <a:t>ps</a:t>
            </a:r>
            <a:r>
              <a:rPr lang="en-IN" dirty="0"/>
              <a:t>”</a:t>
            </a:r>
          </a:p>
          <a:p>
            <a:pPr marL="0" indent="0">
              <a:buNone/>
            </a:pPr>
            <a:endParaRPr lang="en-IN" dirty="0"/>
          </a:p>
          <a:p>
            <a:pPr marL="0" indent="0">
              <a:buNone/>
            </a:pPr>
            <a:r>
              <a:rPr lang="en-IN" dirty="0"/>
              <a:t>Etc.</a:t>
            </a:r>
          </a:p>
        </p:txBody>
      </p:sp>
    </p:spTree>
    <p:extLst>
      <p:ext uri="{BB962C8B-B14F-4D97-AF65-F5344CB8AC3E}">
        <p14:creationId xmlns:p14="http://schemas.microsoft.com/office/powerpoint/2010/main" val="396957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ACEE-00C3-4E0A-BF35-1F1931E42EBC}"/>
              </a:ext>
            </a:extLst>
          </p:cNvPr>
          <p:cNvSpPr>
            <a:spLocks noGrp="1"/>
          </p:cNvSpPr>
          <p:nvPr>
            <p:ph type="title"/>
          </p:nvPr>
        </p:nvSpPr>
        <p:spPr/>
        <p:txBody>
          <a:bodyPr/>
          <a:lstStyle/>
          <a:p>
            <a:r>
              <a:rPr lang="en-IN" dirty="0"/>
              <a:t>Denoting the correct system call number</a:t>
            </a:r>
          </a:p>
        </p:txBody>
      </p:sp>
      <p:sp>
        <p:nvSpPr>
          <p:cNvPr id="3" name="Content Placeholder 2">
            <a:extLst>
              <a:ext uri="{FF2B5EF4-FFF2-40B4-BE49-F238E27FC236}">
                <a16:creationId xmlns:a16="http://schemas.microsoft.com/office/drawing/2014/main" id="{A1A44EDE-C9D7-4805-91BC-EC484850FE04}"/>
              </a:ext>
            </a:extLst>
          </p:cNvPr>
          <p:cNvSpPr>
            <a:spLocks noGrp="1"/>
          </p:cNvSpPr>
          <p:nvPr>
            <p:ph idx="1"/>
          </p:nvPr>
        </p:nvSpPr>
        <p:spPr/>
        <p:txBody>
          <a:bodyPr>
            <a:normAutofit/>
          </a:bodyPr>
          <a:lstStyle/>
          <a:p>
            <a:pPr lvl="1"/>
            <a:r>
              <a:rPr lang="en-IN" sz="2000" dirty="0">
                <a:latin typeface="Times New Roman" panose="02020603050405020304" pitchFamily="18" charset="0"/>
                <a:cs typeface="Times New Roman" panose="02020603050405020304" pitchFamily="18" charset="0"/>
              </a:rPr>
              <a:t>System call number must be passed into the kernel. On x86, it is passed via </a:t>
            </a:r>
            <a:r>
              <a:rPr lang="en-IN" sz="2000" dirty="0" err="1">
                <a:latin typeface="Times New Roman" panose="02020603050405020304" pitchFamily="18" charset="0"/>
                <a:cs typeface="Times New Roman" panose="02020603050405020304" pitchFamily="18" charset="0"/>
              </a:rPr>
              <a:t>eax</a:t>
            </a:r>
            <a:r>
              <a:rPr lang="en-IN" sz="2000" dirty="0">
                <a:latin typeface="Times New Roman" panose="02020603050405020304" pitchFamily="18" charset="0"/>
                <a:cs typeface="Times New Roman" panose="02020603050405020304" pitchFamily="18" charset="0"/>
              </a:rPr>
              <a:t> register.</a:t>
            </a:r>
          </a:p>
          <a:p>
            <a:pPr lvl="1"/>
            <a:r>
              <a:rPr lang="en-IN" sz="2000" b="0" i="0" u="none" strike="noStrike" baseline="0" dirty="0">
                <a:latin typeface="Times New Roman" panose="02020603050405020304" pitchFamily="18" charset="0"/>
                <a:cs typeface="Times New Roman" panose="02020603050405020304" pitchFamily="18" charset="0"/>
              </a:rPr>
              <a:t>The </a:t>
            </a:r>
            <a:r>
              <a:rPr lang="en-IN" sz="2000" b="0" i="0" u="none" strike="noStrike" baseline="0" dirty="0" err="1">
                <a:latin typeface="Times New Roman" panose="02020603050405020304" pitchFamily="18" charset="0"/>
                <a:cs typeface="Times New Roman" panose="02020603050405020304" pitchFamily="18" charset="0"/>
              </a:rPr>
              <a:t>system_call</a:t>
            </a:r>
            <a:r>
              <a:rPr lang="en-IN" sz="2000" b="0" i="0" u="none" strike="noStrike" baseline="0" dirty="0">
                <a:latin typeface="Times New Roman" panose="02020603050405020304" pitchFamily="18" charset="0"/>
                <a:cs typeface="Times New Roman" panose="02020603050405020304" pitchFamily="18" charset="0"/>
              </a:rPr>
              <a:t>() function checks the validity of the given system call number by comparing it to </a:t>
            </a:r>
            <a:r>
              <a:rPr lang="en-IN" sz="2000" b="0" i="0" u="none" strike="noStrike" baseline="0" dirty="0" err="1">
                <a:latin typeface="Times New Roman" panose="02020603050405020304" pitchFamily="18" charset="0"/>
                <a:cs typeface="Times New Roman" panose="02020603050405020304" pitchFamily="18" charset="0"/>
              </a:rPr>
              <a:t>NR_syscalls</a:t>
            </a:r>
            <a:r>
              <a:rPr lang="en-IN" sz="2000" b="0" i="0" u="none" strike="noStrike" baseline="0" dirty="0">
                <a:latin typeface="Times New Roman" panose="02020603050405020304" pitchFamily="18" charset="0"/>
                <a:cs typeface="Times New Roman" panose="02020603050405020304" pitchFamily="18" charset="0"/>
              </a:rPr>
              <a:t>. If it is larger than or equal to </a:t>
            </a:r>
            <a:r>
              <a:rPr lang="en-IN" sz="2000" b="0" i="0" u="none" strike="noStrike" baseline="0" dirty="0" err="1">
                <a:latin typeface="Times New Roman" panose="02020603050405020304" pitchFamily="18" charset="0"/>
                <a:cs typeface="Times New Roman" panose="02020603050405020304" pitchFamily="18" charset="0"/>
              </a:rPr>
              <a:t>NR_syscalls</a:t>
            </a:r>
            <a:r>
              <a:rPr lang="en-IN" sz="2000" b="0" i="0" u="none" strike="noStrike" baseline="0" dirty="0">
                <a:latin typeface="Times New Roman" panose="02020603050405020304" pitchFamily="18" charset="0"/>
                <a:cs typeface="Times New Roman" panose="02020603050405020304" pitchFamily="18" charset="0"/>
              </a:rPr>
              <a:t>, the function returns -ENOSYS. Otherwise, the specified system call is invoked: call *</a:t>
            </a:r>
            <a:r>
              <a:rPr lang="en-IN" sz="2000" b="0" i="0" u="none" strike="noStrike" baseline="0" dirty="0" err="1">
                <a:latin typeface="Times New Roman" panose="02020603050405020304" pitchFamily="18" charset="0"/>
                <a:cs typeface="Times New Roman" panose="02020603050405020304" pitchFamily="18" charset="0"/>
              </a:rPr>
              <a:t>sys_call_table</a:t>
            </a:r>
            <a:r>
              <a:rPr lang="en-IN" sz="2000" b="0" i="0" u="none" strike="noStrike" baseline="0" dirty="0">
                <a:latin typeface="Times New Roman" panose="02020603050405020304" pitchFamily="18" charset="0"/>
                <a:cs typeface="Times New Roman" panose="02020603050405020304" pitchFamily="18" charset="0"/>
              </a:rPr>
              <a:t>(,%rax,8)</a:t>
            </a:r>
            <a:r>
              <a:rPr lang="en-IN" sz="2000" dirty="0">
                <a:latin typeface="Times New Roman" panose="02020603050405020304" pitchFamily="18" charset="0"/>
                <a:cs typeface="Times New Roman" panose="02020603050405020304" pitchFamily="18" charset="0"/>
              </a:rPr>
              <a:t> </a:t>
            </a:r>
          </a:p>
          <a:p>
            <a:pPr lvl="1"/>
            <a:r>
              <a:rPr lang="en-IN" sz="2000" dirty="0">
                <a:latin typeface="Times New Roman" panose="02020603050405020304" pitchFamily="18" charset="0"/>
                <a:cs typeface="Times New Roman" panose="02020603050405020304" pitchFamily="18" charset="0"/>
              </a:rPr>
              <a:t>8 because, each element in system call table is 64 bits (8 bytes).</a:t>
            </a:r>
          </a:p>
        </p:txBody>
      </p:sp>
      <p:pic>
        <p:nvPicPr>
          <p:cNvPr id="5" name="Picture 4">
            <a:extLst>
              <a:ext uri="{FF2B5EF4-FFF2-40B4-BE49-F238E27FC236}">
                <a16:creationId xmlns:a16="http://schemas.microsoft.com/office/drawing/2014/main" id="{DD4F9C17-3934-40D1-B848-C007DEE43BDB}"/>
              </a:ext>
            </a:extLst>
          </p:cNvPr>
          <p:cNvPicPr>
            <a:picLocks noChangeAspect="1"/>
          </p:cNvPicPr>
          <p:nvPr/>
        </p:nvPicPr>
        <p:blipFill>
          <a:blip r:embed="rId2"/>
          <a:stretch>
            <a:fillRect/>
          </a:stretch>
        </p:blipFill>
        <p:spPr>
          <a:xfrm>
            <a:off x="1798153" y="3635375"/>
            <a:ext cx="9108385" cy="2977460"/>
          </a:xfrm>
          <a:prstGeom prst="rect">
            <a:avLst/>
          </a:prstGeom>
        </p:spPr>
      </p:pic>
    </p:spTree>
    <p:extLst>
      <p:ext uri="{BB962C8B-B14F-4D97-AF65-F5344CB8AC3E}">
        <p14:creationId xmlns:p14="http://schemas.microsoft.com/office/powerpoint/2010/main" val="4153842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683F-9DC9-41BF-959F-B7B069D95714}"/>
              </a:ext>
            </a:extLst>
          </p:cNvPr>
          <p:cNvSpPr>
            <a:spLocks noGrp="1"/>
          </p:cNvSpPr>
          <p:nvPr>
            <p:ph type="title"/>
          </p:nvPr>
        </p:nvSpPr>
        <p:spPr/>
        <p:txBody>
          <a:bodyPr/>
          <a:lstStyle/>
          <a:p>
            <a:r>
              <a:rPr lang="en-IN" dirty="0"/>
              <a:t>Parameter passing</a:t>
            </a:r>
          </a:p>
        </p:txBody>
      </p:sp>
      <p:sp>
        <p:nvSpPr>
          <p:cNvPr id="3" name="Content Placeholder 2">
            <a:extLst>
              <a:ext uri="{FF2B5EF4-FFF2-40B4-BE49-F238E27FC236}">
                <a16:creationId xmlns:a16="http://schemas.microsoft.com/office/drawing/2014/main" id="{D67B35AD-6A75-43C2-86DB-070DF5E36269}"/>
              </a:ext>
            </a:extLst>
          </p:cNvPr>
          <p:cNvSpPr>
            <a:spLocks noGrp="1"/>
          </p:cNvSpPr>
          <p:nvPr>
            <p:ph idx="1"/>
          </p:nvPr>
        </p:nvSpPr>
        <p:spPr/>
        <p:txBody>
          <a:bodyPr>
            <a:normAutofit/>
          </a:bodyPr>
          <a:lstStyle/>
          <a:p>
            <a:r>
              <a:rPr lang="en-IN" dirty="0">
                <a:latin typeface="Times New Roman" panose="02020603050405020304" pitchFamily="18" charset="0"/>
                <a:cs typeface="Times New Roman" panose="02020603050405020304" pitchFamily="18" charset="0"/>
              </a:rPr>
              <a:t>The parameters to system call are passed through the registers </a:t>
            </a:r>
            <a:r>
              <a:rPr lang="en-IN" dirty="0" err="1">
                <a:latin typeface="Times New Roman" panose="02020603050405020304" pitchFamily="18" charset="0"/>
                <a:cs typeface="Times New Roman" panose="02020603050405020304" pitchFamily="18" charset="0"/>
              </a:rPr>
              <a:t>ebx</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ecx</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edx,esi</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edi</a:t>
            </a:r>
            <a:r>
              <a:rPr lang="en-IN" dirty="0">
                <a:latin typeface="Times New Roman" panose="02020603050405020304" pitchFamily="18" charset="0"/>
                <a:cs typeface="Times New Roman" panose="02020603050405020304" pitchFamily="18" charset="0"/>
              </a:rPr>
              <a:t>.(is parameter passing is using registers)</a:t>
            </a:r>
          </a:p>
          <a:p>
            <a:endParaRPr lang="en-IN" dirty="0">
              <a:latin typeface="Times New Roman" panose="02020603050405020304" pitchFamily="18" charset="0"/>
              <a:cs typeface="Times New Roman" panose="02020603050405020304" pitchFamily="18" charset="0"/>
            </a:endParaRPr>
          </a:p>
          <a:p>
            <a:pPr algn="l"/>
            <a:r>
              <a:rPr lang="en-IN" b="0" i="0" u="none" strike="noStrike" baseline="0" dirty="0">
                <a:latin typeface="Times New Roman" panose="02020603050405020304" pitchFamily="18" charset="0"/>
                <a:cs typeface="Times New Roman" panose="02020603050405020304" pitchFamily="18" charset="0"/>
              </a:rPr>
              <a:t>The return value is sent to user-space also via register. On x86, it is written into the </a:t>
            </a:r>
            <a:r>
              <a:rPr lang="en-IN" b="0" i="0" u="none" strike="noStrike" baseline="0" dirty="0" err="1">
                <a:latin typeface="Times New Roman" panose="02020603050405020304" pitchFamily="18" charset="0"/>
                <a:cs typeface="Times New Roman" panose="02020603050405020304" pitchFamily="18" charset="0"/>
              </a:rPr>
              <a:t>eax</a:t>
            </a:r>
            <a:r>
              <a:rPr lang="en-IN" b="0" i="0" u="none" strike="noStrike" baseline="0" dirty="0">
                <a:latin typeface="Times New Roman" panose="02020603050405020304" pitchFamily="18" charset="0"/>
                <a:cs typeface="Times New Roman" panose="02020603050405020304" pitchFamily="18" charset="0"/>
              </a:rPr>
              <a:t> register.</a:t>
            </a:r>
          </a:p>
          <a:p>
            <a:pPr algn="l"/>
            <a:endParaRPr lang="en-IN" dirty="0">
              <a:latin typeface="Times New Roman" panose="02020603050405020304" pitchFamily="18" charset="0"/>
              <a:cs typeface="Times New Roman" panose="02020603050405020304" pitchFamily="18" charset="0"/>
            </a:endParaRPr>
          </a:p>
          <a:p>
            <a:pPr algn="l"/>
            <a:r>
              <a:rPr lang="en-IN" dirty="0">
                <a:latin typeface="Times New Roman" panose="02020603050405020304" pitchFamily="18" charset="0"/>
                <a:cs typeface="Times New Roman" panose="02020603050405020304" pitchFamily="18" charset="0"/>
              </a:rPr>
              <a:t>If it is </a:t>
            </a:r>
            <a:r>
              <a:rPr lang="en-IN" dirty="0" err="1">
                <a:latin typeface="Times New Roman" panose="02020603050405020304" pitchFamily="18" charset="0"/>
                <a:cs typeface="Times New Roman" panose="02020603050405020304" pitchFamily="18" charset="0"/>
              </a:rPr>
              <a:t>asmlinkage</a:t>
            </a:r>
            <a:r>
              <a:rPr lang="en-IN" dirty="0">
                <a:latin typeface="Times New Roman" panose="02020603050405020304" pitchFamily="18" charset="0"/>
                <a:cs typeface="Times New Roman" panose="02020603050405020304" pitchFamily="18" charset="0"/>
              </a:rPr>
              <a:t>, then it is passed through stack</a:t>
            </a:r>
          </a:p>
        </p:txBody>
      </p:sp>
    </p:spTree>
    <p:extLst>
      <p:ext uri="{BB962C8B-B14F-4D97-AF65-F5344CB8AC3E}">
        <p14:creationId xmlns:p14="http://schemas.microsoft.com/office/powerpoint/2010/main" val="196418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261DC-E53F-4187-A11E-357BDBA31977}"/>
              </a:ext>
            </a:extLst>
          </p:cNvPr>
          <p:cNvSpPr>
            <a:spLocks noGrp="1"/>
          </p:cNvSpPr>
          <p:nvPr>
            <p:ph type="title"/>
          </p:nvPr>
        </p:nvSpPr>
        <p:spPr/>
        <p:txBody>
          <a:bodyPr/>
          <a:lstStyle/>
          <a:p>
            <a:r>
              <a:rPr lang="en-IN" dirty="0"/>
              <a:t>System call implementation</a:t>
            </a:r>
          </a:p>
        </p:txBody>
      </p:sp>
      <p:sp>
        <p:nvSpPr>
          <p:cNvPr id="3" name="Content Placeholder 2">
            <a:extLst>
              <a:ext uri="{FF2B5EF4-FFF2-40B4-BE49-F238E27FC236}">
                <a16:creationId xmlns:a16="http://schemas.microsoft.com/office/drawing/2014/main" id="{9797415D-79A5-441F-AFD9-7B4195D028C5}"/>
              </a:ext>
            </a:extLst>
          </p:cNvPr>
          <p:cNvSpPr>
            <a:spLocks noGrp="1"/>
          </p:cNvSpPr>
          <p:nvPr>
            <p:ph idx="1"/>
          </p:nvPr>
        </p:nvSpPr>
        <p:spPr/>
        <p:txBody>
          <a:bodyPr>
            <a:noAutofit/>
          </a:bodyPr>
          <a:lstStyle/>
          <a:p>
            <a:r>
              <a:rPr lang="en-IN" sz="2000" dirty="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syscall</a:t>
            </a:r>
            <a:r>
              <a:rPr lang="en-IN" sz="2000" dirty="0">
                <a:latin typeface="Times New Roman" panose="02020603050405020304" pitchFamily="18" charset="0"/>
                <a:cs typeface="Times New Roman" panose="02020603050405020304" pitchFamily="18" charset="0"/>
              </a:rPr>
              <a:t> should have exactly one purpose</a:t>
            </a:r>
          </a:p>
          <a:p>
            <a:r>
              <a:rPr lang="en-IN" sz="2000" dirty="0">
                <a:latin typeface="Times New Roman" panose="02020603050405020304" pitchFamily="18" charset="0"/>
                <a:cs typeface="Times New Roman" panose="02020603050405020304" pitchFamily="18" charset="0"/>
              </a:rPr>
              <a:t>Design system call to be as general as possible</a:t>
            </a:r>
          </a:p>
          <a:p>
            <a:r>
              <a:rPr lang="en-IN" sz="2000" dirty="0">
                <a:latin typeface="Times New Roman" panose="02020603050405020304" pitchFamily="18" charset="0"/>
                <a:cs typeface="Times New Roman" panose="02020603050405020304" pitchFamily="18" charset="0"/>
              </a:rPr>
              <a:t>Consider portability and robustness</a:t>
            </a:r>
          </a:p>
          <a:p>
            <a:pPr marL="0" indent="0">
              <a:buNone/>
            </a:pPr>
            <a:r>
              <a:rPr lang="en-IN" sz="2000" dirty="0">
                <a:latin typeface="Times New Roman" panose="02020603050405020304" pitchFamily="18" charset="0"/>
                <a:cs typeface="Times New Roman" panose="02020603050405020304" pitchFamily="18" charset="0"/>
              </a:rPr>
              <a:t>Kernel before following a pointer into user space, it must ensure</a:t>
            </a:r>
          </a:p>
          <a:p>
            <a:pPr marL="457200" indent="-457200">
              <a:buAutoNum type="arabicPeriod"/>
            </a:pPr>
            <a:r>
              <a:rPr lang="en-IN" sz="2000" dirty="0">
                <a:latin typeface="Times New Roman" panose="02020603050405020304" pitchFamily="18" charset="0"/>
                <a:cs typeface="Times New Roman" panose="02020603050405020304" pitchFamily="18" charset="0"/>
              </a:rPr>
              <a:t>The pointer points to a region of memory in user-space. Processes must not be able to trick kernel into reading data in kernel-space on their behalf.</a:t>
            </a:r>
          </a:p>
          <a:p>
            <a:pPr marL="457200" indent="-457200">
              <a:buAutoNum type="arabicPeriod"/>
            </a:pPr>
            <a:r>
              <a:rPr lang="en-IN" sz="2000" b="0" i="0" u="none" strike="noStrike" baseline="0" dirty="0">
                <a:latin typeface="Times New Roman" panose="02020603050405020304" pitchFamily="18" charset="0"/>
                <a:cs typeface="Times New Roman" panose="02020603050405020304" pitchFamily="18" charset="0"/>
              </a:rPr>
              <a:t>The pointer points to a region of memory in the process’s address space. The process must not be able to trick the kernel into reading someone else’s data.</a:t>
            </a:r>
          </a:p>
          <a:p>
            <a:pPr marL="457200" indent="-457200">
              <a:buAutoNum type="arabicPeriod"/>
            </a:pPr>
            <a:r>
              <a:rPr lang="en-IN" sz="2000" b="0" i="0" u="none" strike="noStrike" baseline="0" dirty="0">
                <a:latin typeface="Times New Roman" panose="02020603050405020304" pitchFamily="18" charset="0"/>
                <a:cs typeface="Times New Roman" panose="02020603050405020304" pitchFamily="18" charset="0"/>
              </a:rPr>
              <a:t>If reading, the memory is marked readable. If writing, the memory is marked writable. If executing, the memory is marked executable. The process must not be able to bypass memory access restrictions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7956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ECB27-E1FD-4223-97C6-4232C32CA5F1}"/>
              </a:ext>
            </a:extLst>
          </p:cNvPr>
          <p:cNvSpPr>
            <a:spLocks noGrp="1"/>
          </p:cNvSpPr>
          <p:nvPr>
            <p:ph type="title"/>
          </p:nvPr>
        </p:nvSpPr>
        <p:spPr>
          <a:xfrm>
            <a:off x="838200" y="365126"/>
            <a:ext cx="10515600" cy="315912"/>
          </a:xfrm>
        </p:spPr>
        <p:txBody>
          <a:bodyPr>
            <a:normAutofit fontScale="90000"/>
          </a:bodyPr>
          <a:lstStyle/>
          <a:p>
            <a:r>
              <a:rPr lang="en-IN" dirty="0"/>
              <a:t>Copy data to and from user</a:t>
            </a:r>
          </a:p>
        </p:txBody>
      </p:sp>
      <p:sp>
        <p:nvSpPr>
          <p:cNvPr id="3" name="Content Placeholder 2">
            <a:extLst>
              <a:ext uri="{FF2B5EF4-FFF2-40B4-BE49-F238E27FC236}">
                <a16:creationId xmlns:a16="http://schemas.microsoft.com/office/drawing/2014/main" id="{CD43E9CE-32F6-4EB8-84F5-0D911DE72684}"/>
              </a:ext>
            </a:extLst>
          </p:cNvPr>
          <p:cNvSpPr>
            <a:spLocks noGrp="1"/>
          </p:cNvSpPr>
          <p:nvPr>
            <p:ph idx="1"/>
          </p:nvPr>
        </p:nvSpPr>
        <p:spPr>
          <a:xfrm>
            <a:off x="838199" y="1258956"/>
            <a:ext cx="11009243" cy="5433391"/>
          </a:xfrm>
        </p:spPr>
        <p:txBody>
          <a:bodyPr>
            <a:normAutofit/>
          </a:bodyPr>
          <a:lstStyle/>
          <a:p>
            <a:pPr marL="0" indent="0">
              <a:buNone/>
            </a:pPr>
            <a:r>
              <a:rPr lang="en-IN" dirty="0"/>
              <a:t>unsigned long __</a:t>
            </a:r>
            <a:r>
              <a:rPr lang="en-IN" dirty="0" err="1"/>
              <a:t>copy_from_user</a:t>
            </a:r>
            <a:r>
              <a:rPr lang="en-IN" dirty="0"/>
              <a:t> (void * to, </a:t>
            </a:r>
            <a:r>
              <a:rPr lang="en-IN" dirty="0" err="1"/>
              <a:t>const</a:t>
            </a:r>
            <a:r>
              <a:rPr lang="en-IN" dirty="0"/>
              <a:t> void __user * from,</a:t>
            </a:r>
          </a:p>
          <a:p>
            <a:pPr marL="0" indent="0">
              <a:buNone/>
            </a:pPr>
            <a:r>
              <a:rPr lang="en-IN" dirty="0"/>
              <a:t> 	unsigned long n);</a:t>
            </a:r>
          </a:p>
          <a:p>
            <a:pPr marL="0" indent="0">
              <a:buNone/>
            </a:pPr>
            <a:r>
              <a:rPr lang="en-IN" sz="2400" dirty="0"/>
              <a:t>void * to - Destination address, in kernel space.</a:t>
            </a:r>
          </a:p>
          <a:p>
            <a:pPr marL="0" indent="0">
              <a:buNone/>
            </a:pPr>
            <a:r>
              <a:rPr lang="en-IN" sz="2400" dirty="0" err="1"/>
              <a:t>const</a:t>
            </a:r>
            <a:r>
              <a:rPr lang="en-IN" sz="2400" dirty="0"/>
              <a:t> void __user * from - Source address, in user space.</a:t>
            </a:r>
          </a:p>
          <a:p>
            <a:pPr marL="0" indent="0">
              <a:buNone/>
            </a:pPr>
            <a:r>
              <a:rPr lang="en-IN" sz="2400" dirty="0"/>
              <a:t>unsigned long n - Number of bytes to copy.</a:t>
            </a:r>
          </a:p>
          <a:p>
            <a:pPr marL="0" indent="0">
              <a:buNone/>
            </a:pPr>
            <a:endParaRPr lang="en-IN" sz="2400" dirty="0"/>
          </a:p>
          <a:p>
            <a:pPr marL="0" indent="0">
              <a:buNone/>
            </a:pPr>
            <a:r>
              <a:rPr lang="en-IN" dirty="0"/>
              <a:t>unsigned long __</a:t>
            </a:r>
            <a:r>
              <a:rPr lang="en-IN" dirty="0" err="1"/>
              <a:t>copy_to_user</a:t>
            </a:r>
            <a:r>
              <a:rPr lang="en-IN" dirty="0"/>
              <a:t> (void __user * to, </a:t>
            </a:r>
            <a:r>
              <a:rPr lang="en-IN" dirty="0" err="1"/>
              <a:t>const</a:t>
            </a:r>
            <a:r>
              <a:rPr lang="en-IN" dirty="0"/>
              <a:t> void * from,</a:t>
            </a:r>
          </a:p>
          <a:p>
            <a:pPr marL="0" indent="0">
              <a:buNone/>
            </a:pPr>
            <a:r>
              <a:rPr lang="en-IN" dirty="0"/>
              <a:t> 	unsigned long n)</a:t>
            </a:r>
          </a:p>
          <a:p>
            <a:pPr marL="0" indent="0">
              <a:buNone/>
            </a:pPr>
            <a:r>
              <a:rPr lang="en-IN" sz="2400" dirty="0"/>
              <a:t>void __user * to - Destination address, in user space.</a:t>
            </a:r>
          </a:p>
          <a:p>
            <a:pPr marL="0" indent="0">
              <a:buNone/>
            </a:pPr>
            <a:r>
              <a:rPr lang="en-IN" sz="2400" dirty="0" err="1"/>
              <a:t>const</a:t>
            </a:r>
            <a:r>
              <a:rPr lang="en-IN" sz="2400" dirty="0"/>
              <a:t> void * from - Source address, in kernel space.</a:t>
            </a:r>
          </a:p>
          <a:p>
            <a:pPr marL="0" indent="0">
              <a:buNone/>
            </a:pPr>
            <a:r>
              <a:rPr lang="en-IN" sz="2400" dirty="0"/>
              <a:t>unsigned long n - Number of bytes to copy.</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3694265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23300-8633-4E65-B44B-6D3C61923E77}"/>
              </a:ext>
            </a:extLst>
          </p:cNvPr>
          <p:cNvSpPr>
            <a:spLocks noGrp="1"/>
          </p:cNvSpPr>
          <p:nvPr>
            <p:ph type="title"/>
          </p:nvPr>
        </p:nvSpPr>
        <p:spPr/>
        <p:txBody>
          <a:bodyPr/>
          <a:lstStyle/>
          <a:p>
            <a:r>
              <a:rPr lang="en-IN" dirty="0" err="1"/>
              <a:t>Impliment</a:t>
            </a:r>
            <a:r>
              <a:rPr lang="en-IN" dirty="0"/>
              <a:t> actual system call </a:t>
            </a:r>
          </a:p>
        </p:txBody>
      </p:sp>
      <p:sp>
        <p:nvSpPr>
          <p:cNvPr id="3" name="Content Placeholder 2">
            <a:extLst>
              <a:ext uri="{FF2B5EF4-FFF2-40B4-BE49-F238E27FC236}">
                <a16:creationId xmlns:a16="http://schemas.microsoft.com/office/drawing/2014/main" id="{95B89524-BB39-4358-9698-0F244C2DF50A}"/>
              </a:ext>
            </a:extLst>
          </p:cNvPr>
          <p:cNvSpPr>
            <a:spLocks noGrp="1"/>
          </p:cNvSpPr>
          <p:nvPr>
            <p:ph idx="1"/>
          </p:nvPr>
        </p:nvSpPr>
        <p:spPr>
          <a:xfrm>
            <a:off x="838200" y="1825625"/>
            <a:ext cx="10515600" cy="4667250"/>
          </a:xfrm>
        </p:spPr>
        <p:txBody>
          <a:bodyPr>
            <a:normAutofit/>
          </a:bodyPr>
          <a:lstStyle/>
          <a:p>
            <a:r>
              <a:rPr lang="en-IN" dirty="0"/>
              <a:t>To install Ubuntu on a virtual box refer:</a:t>
            </a:r>
          </a:p>
          <a:p>
            <a:pPr marL="0" indent="0">
              <a:buNone/>
            </a:pPr>
            <a:r>
              <a:rPr lang="en-IN" dirty="0">
                <a:hlinkClick r:id="rId2"/>
              </a:rPr>
              <a:t>How to Install Ubuntu 20.04 LTS on VirtualBox in Windows 10 – YouTube</a:t>
            </a:r>
            <a:endParaRPr lang="en-IN" dirty="0"/>
          </a:p>
          <a:p>
            <a:r>
              <a:rPr lang="en-IN" dirty="0"/>
              <a:t>To implement your own system call</a:t>
            </a:r>
          </a:p>
          <a:p>
            <a:pPr marL="0" indent="0">
              <a:buNone/>
            </a:pPr>
            <a:r>
              <a:rPr lang="en-IN" dirty="0">
                <a:hlinkClick r:id="rId3"/>
              </a:rPr>
              <a:t>Adding a Hello World System Call to Linux Kernel | by Anubhav </a:t>
            </a:r>
            <a:r>
              <a:rPr lang="en-IN" dirty="0" err="1">
                <a:hlinkClick r:id="rId3"/>
              </a:rPr>
              <a:t>Shrimal</a:t>
            </a:r>
            <a:r>
              <a:rPr lang="en-IN" dirty="0">
                <a:hlinkClick r:id="rId3"/>
              </a:rPr>
              <a:t> | Anubhav </a:t>
            </a:r>
            <a:r>
              <a:rPr lang="en-IN" dirty="0" err="1">
                <a:hlinkClick r:id="rId3"/>
              </a:rPr>
              <a:t>Shrimal</a:t>
            </a:r>
            <a:r>
              <a:rPr lang="en-IN" dirty="0">
                <a:hlinkClick r:id="rId3"/>
              </a:rPr>
              <a:t> | Medium</a:t>
            </a:r>
            <a:endParaRPr lang="en-IN" dirty="0"/>
          </a:p>
          <a:p>
            <a:pPr marL="0" indent="0">
              <a:buNone/>
            </a:pPr>
            <a:endParaRPr lang="en-IN" dirty="0"/>
          </a:p>
          <a:p>
            <a:pPr marL="0" indent="0">
              <a:buNone/>
            </a:pPr>
            <a:endParaRPr lang="en-IN" dirty="0"/>
          </a:p>
          <a:p>
            <a:pPr marL="0" indent="0">
              <a:buNone/>
            </a:pPr>
            <a:r>
              <a:rPr lang="en-IN" dirty="0"/>
              <a:t>**</a:t>
            </a:r>
            <a:r>
              <a:rPr lang="en-IN" sz="1800" dirty="0"/>
              <a:t>if you get error related to </a:t>
            </a:r>
            <a:r>
              <a:rPr lang="en-IN" sz="1800" dirty="0" err="1"/>
              <a:t>btf</a:t>
            </a:r>
            <a:r>
              <a:rPr lang="en-IN" sz="1800" dirty="0"/>
              <a:t> then disable CONFIG_BTF in .config	</a:t>
            </a:r>
          </a:p>
          <a:p>
            <a:pPr marL="0" indent="0">
              <a:buNone/>
            </a:pPr>
            <a:endParaRPr lang="en-IN" sz="1800" dirty="0"/>
          </a:p>
          <a:p>
            <a:pPr marL="0" indent="0">
              <a:buNone/>
            </a:pPr>
            <a:endParaRPr lang="en-IN" sz="1800" dirty="0"/>
          </a:p>
          <a:p>
            <a:pPr marL="0" indent="0">
              <a:buNone/>
            </a:pPr>
            <a:endParaRPr lang="en-IN" dirty="0"/>
          </a:p>
        </p:txBody>
      </p:sp>
    </p:spTree>
    <p:extLst>
      <p:ext uri="{BB962C8B-B14F-4D97-AF65-F5344CB8AC3E}">
        <p14:creationId xmlns:p14="http://schemas.microsoft.com/office/powerpoint/2010/main" val="134167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C61D-41DE-49EC-8FD9-76A6288E2D2C}"/>
              </a:ext>
            </a:extLst>
          </p:cNvPr>
          <p:cNvSpPr>
            <a:spLocks noGrp="1"/>
          </p:cNvSpPr>
          <p:nvPr>
            <p:ph type="title"/>
          </p:nvPr>
        </p:nvSpPr>
        <p:spPr>
          <a:xfrm>
            <a:off x="838200" y="365125"/>
            <a:ext cx="10515600" cy="72197"/>
          </a:xfrm>
        </p:spPr>
        <p:txBody>
          <a:bodyPr>
            <a:normAutofit fontScale="90000"/>
          </a:bodyPr>
          <a:lstStyle/>
          <a:p>
            <a:r>
              <a:rPr lang="en-IN" dirty="0"/>
              <a:t>Steps</a:t>
            </a:r>
          </a:p>
        </p:txBody>
      </p:sp>
      <p:sp>
        <p:nvSpPr>
          <p:cNvPr id="3" name="Content Placeholder 2">
            <a:extLst>
              <a:ext uri="{FF2B5EF4-FFF2-40B4-BE49-F238E27FC236}">
                <a16:creationId xmlns:a16="http://schemas.microsoft.com/office/drawing/2014/main" id="{8F7AEFE1-D750-49A1-A81C-0316C1F873A3}"/>
              </a:ext>
            </a:extLst>
          </p:cNvPr>
          <p:cNvSpPr>
            <a:spLocks noGrp="1"/>
          </p:cNvSpPr>
          <p:nvPr>
            <p:ph idx="1"/>
          </p:nvPr>
        </p:nvSpPr>
        <p:spPr>
          <a:xfrm>
            <a:off x="838200" y="827571"/>
            <a:ext cx="10515600" cy="5798516"/>
          </a:xfrm>
        </p:spPr>
        <p:txBody>
          <a:bodyPr>
            <a:normAutofit/>
          </a:bodyPr>
          <a:lstStyle/>
          <a:p>
            <a:r>
              <a:rPr lang="en-IN" dirty="0"/>
              <a:t>Step 1:</a:t>
            </a:r>
          </a:p>
          <a:p>
            <a:pPr marL="0" indent="0" algn="l">
              <a:buNone/>
            </a:pPr>
            <a:r>
              <a:rPr lang="en-IN" dirty="0"/>
              <a:t>A unique number to the system call is assigned. The kernel keeps list of registered system call in system call table, </a:t>
            </a:r>
            <a:r>
              <a:rPr lang="en-IN" b="0" i="0" dirty="0">
                <a:solidFill>
                  <a:srgbClr val="292929"/>
                </a:solidFill>
                <a:effectLst/>
                <a:latin typeface="charter"/>
              </a:rPr>
              <a:t>on a 32-bit system you’ll need to change ‘syscall_32.tbl’. For 64-bit, change ‘syscall_64.tbl’.</a:t>
            </a:r>
          </a:p>
          <a:p>
            <a:pPr marL="0" indent="0" algn="l">
              <a:buNone/>
            </a:pPr>
            <a:r>
              <a:rPr lang="en-IN" dirty="0">
                <a:solidFill>
                  <a:srgbClr val="292929"/>
                </a:solidFill>
                <a:latin typeface="charter"/>
              </a:rPr>
              <a:t>Step 2: Implement the source code for system call in kernel</a:t>
            </a:r>
          </a:p>
          <a:p>
            <a:pPr marL="0" indent="0" algn="l">
              <a:buNone/>
            </a:pPr>
            <a:r>
              <a:rPr lang="en-IN" dirty="0">
                <a:solidFill>
                  <a:srgbClr val="292929"/>
                </a:solidFill>
                <a:latin typeface="charter"/>
              </a:rPr>
              <a:t>Step 3: Add the system call to the header </a:t>
            </a:r>
            <a:r>
              <a:rPr lang="en-IN" b="0" i="0" dirty="0">
                <a:solidFill>
                  <a:srgbClr val="292929"/>
                </a:solidFill>
                <a:effectLst/>
                <a:latin typeface="Menlo"/>
              </a:rPr>
              <a:t> include/</a:t>
            </a:r>
            <a:r>
              <a:rPr lang="en-IN" b="0" i="0" dirty="0" err="1">
                <a:solidFill>
                  <a:srgbClr val="292929"/>
                </a:solidFill>
                <a:effectLst/>
                <a:latin typeface="Menlo"/>
              </a:rPr>
              <a:t>linux</a:t>
            </a:r>
            <a:r>
              <a:rPr lang="en-IN" b="0" i="0" dirty="0">
                <a:solidFill>
                  <a:srgbClr val="292929"/>
                </a:solidFill>
                <a:effectLst/>
                <a:latin typeface="Menlo"/>
              </a:rPr>
              <a:t>/</a:t>
            </a:r>
            <a:r>
              <a:rPr lang="en-IN" b="0" i="0" dirty="0" err="1">
                <a:solidFill>
                  <a:srgbClr val="292929"/>
                </a:solidFill>
                <a:effectLst/>
                <a:latin typeface="Menlo"/>
              </a:rPr>
              <a:t>syscalls.h</a:t>
            </a:r>
            <a:endParaRPr lang="en-IN" b="0" i="0" dirty="0">
              <a:solidFill>
                <a:srgbClr val="292929"/>
              </a:solidFill>
              <a:effectLst/>
              <a:latin typeface="Menlo"/>
            </a:endParaRPr>
          </a:p>
          <a:p>
            <a:pPr marL="0" indent="0" algn="l">
              <a:buNone/>
            </a:pPr>
            <a:r>
              <a:rPr lang="en-IN" b="0" i="0" dirty="0" err="1">
                <a:solidFill>
                  <a:srgbClr val="292929"/>
                </a:solidFill>
                <a:effectLst/>
                <a:latin typeface="Menlo"/>
              </a:rPr>
              <a:t>asmlinkage</a:t>
            </a:r>
            <a:r>
              <a:rPr lang="en-IN" b="0" i="0" dirty="0">
                <a:solidFill>
                  <a:srgbClr val="292929"/>
                </a:solidFill>
                <a:effectLst/>
                <a:latin typeface="Menlo"/>
              </a:rPr>
              <a:t> long </a:t>
            </a:r>
            <a:r>
              <a:rPr lang="en-IN" b="0" i="0" dirty="0" err="1">
                <a:solidFill>
                  <a:srgbClr val="292929"/>
                </a:solidFill>
                <a:effectLst/>
                <a:latin typeface="Menlo"/>
              </a:rPr>
              <a:t>sys_hello</a:t>
            </a:r>
            <a:r>
              <a:rPr lang="en-IN" b="0" i="0" dirty="0">
                <a:solidFill>
                  <a:srgbClr val="292929"/>
                </a:solidFill>
                <a:effectLst/>
                <a:latin typeface="Menlo"/>
              </a:rPr>
              <a:t>(void);</a:t>
            </a:r>
            <a:endParaRPr lang="en-IN" dirty="0">
              <a:solidFill>
                <a:srgbClr val="292929"/>
              </a:solidFill>
              <a:latin typeface="Menlo"/>
            </a:endParaRPr>
          </a:p>
          <a:p>
            <a:pPr marL="0" indent="0" algn="l">
              <a:buNone/>
            </a:pPr>
            <a:r>
              <a:rPr lang="en-IN" dirty="0">
                <a:solidFill>
                  <a:srgbClr val="292929"/>
                </a:solidFill>
                <a:latin typeface="Menlo"/>
              </a:rPr>
              <a:t>Step 4: Compile and Install the kernel</a:t>
            </a:r>
          </a:p>
          <a:p>
            <a:pPr marL="0" indent="0" algn="l">
              <a:buNone/>
            </a:pPr>
            <a:r>
              <a:rPr lang="en-IN" dirty="0">
                <a:solidFill>
                  <a:srgbClr val="292929"/>
                </a:solidFill>
                <a:latin typeface="Menlo"/>
              </a:rPr>
              <a:t>Step 5: Write the </a:t>
            </a:r>
            <a:r>
              <a:rPr lang="en-IN" dirty="0" err="1">
                <a:solidFill>
                  <a:srgbClr val="292929"/>
                </a:solidFill>
                <a:latin typeface="Menlo"/>
              </a:rPr>
              <a:t>userspace</a:t>
            </a:r>
            <a:r>
              <a:rPr lang="en-IN" dirty="0">
                <a:solidFill>
                  <a:srgbClr val="292929"/>
                </a:solidFill>
                <a:latin typeface="Menlo"/>
              </a:rPr>
              <a:t> program and make the </a:t>
            </a:r>
            <a:r>
              <a:rPr lang="en-IN" dirty="0" err="1">
                <a:solidFill>
                  <a:srgbClr val="292929"/>
                </a:solidFill>
                <a:latin typeface="Menlo"/>
              </a:rPr>
              <a:t>syscall</a:t>
            </a:r>
            <a:endParaRPr lang="en-IN" dirty="0">
              <a:solidFill>
                <a:srgbClr val="292929"/>
              </a:solidFill>
              <a:latin typeface="Menlo"/>
            </a:endParaRPr>
          </a:p>
          <a:p>
            <a:pPr marL="0" indent="0" algn="l">
              <a:buNone/>
            </a:pPr>
            <a:r>
              <a:rPr lang="sv-SE" b="0" i="0" dirty="0">
                <a:solidFill>
                  <a:srgbClr val="D73A49"/>
                </a:solidFill>
                <a:effectLst/>
                <a:latin typeface="ui-monospace"/>
              </a:rPr>
              <a:t>long</a:t>
            </a:r>
            <a:r>
              <a:rPr lang="sv-SE" b="0" i="0" dirty="0">
                <a:solidFill>
                  <a:srgbClr val="24292F"/>
                </a:solidFill>
                <a:effectLst/>
                <a:latin typeface="ui-monospace"/>
              </a:rPr>
              <a:t> </a:t>
            </a:r>
            <a:r>
              <a:rPr lang="sv-SE" b="0" i="0" dirty="0">
                <a:solidFill>
                  <a:srgbClr val="D73A49"/>
                </a:solidFill>
                <a:effectLst/>
                <a:latin typeface="ui-monospace"/>
              </a:rPr>
              <a:t>int</a:t>
            </a:r>
            <a:r>
              <a:rPr lang="sv-SE" b="0" i="0" dirty="0">
                <a:solidFill>
                  <a:srgbClr val="24292F"/>
                </a:solidFill>
                <a:effectLst/>
                <a:latin typeface="ui-monospace"/>
              </a:rPr>
              <a:t> test = </a:t>
            </a:r>
            <a:r>
              <a:rPr lang="sv-SE" b="0" i="0" dirty="0">
                <a:solidFill>
                  <a:srgbClr val="B31D28"/>
                </a:solidFill>
                <a:effectLst/>
                <a:latin typeface="ui-monospace"/>
              </a:rPr>
              <a:t>syscall</a:t>
            </a:r>
            <a:r>
              <a:rPr lang="sv-SE" b="0" i="0" dirty="0">
                <a:solidFill>
                  <a:srgbClr val="24292F"/>
                </a:solidFill>
                <a:effectLst/>
                <a:latin typeface="ui-monospace"/>
              </a:rPr>
              <a:t>(</a:t>
            </a:r>
            <a:r>
              <a:rPr lang="sv-SE" b="0" i="0" dirty="0">
                <a:solidFill>
                  <a:srgbClr val="005CC5"/>
                </a:solidFill>
                <a:effectLst/>
                <a:latin typeface="ui-monospace"/>
              </a:rPr>
              <a:t>548</a:t>
            </a:r>
            <a:r>
              <a:rPr lang="sv-SE" b="0" i="0" dirty="0">
                <a:solidFill>
                  <a:srgbClr val="24292F"/>
                </a:solidFill>
                <a:effectLst/>
                <a:latin typeface="ui-monospace"/>
              </a:rPr>
              <a:t>);</a:t>
            </a:r>
            <a:endParaRPr lang="en-IN" dirty="0">
              <a:solidFill>
                <a:srgbClr val="292929"/>
              </a:solidFill>
              <a:latin typeface="charter"/>
            </a:endParaRPr>
          </a:p>
        </p:txBody>
      </p:sp>
    </p:spTree>
    <p:extLst>
      <p:ext uri="{BB962C8B-B14F-4D97-AF65-F5344CB8AC3E}">
        <p14:creationId xmlns:p14="http://schemas.microsoft.com/office/powerpoint/2010/main" val="3298722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121E-3857-47D3-8A79-6040BC205EAB}"/>
              </a:ext>
            </a:extLst>
          </p:cNvPr>
          <p:cNvSpPr>
            <a:spLocks noGrp="1"/>
          </p:cNvSpPr>
          <p:nvPr>
            <p:ph type="title"/>
          </p:nvPr>
        </p:nvSpPr>
        <p:spPr>
          <a:xfrm>
            <a:off x="838200" y="365125"/>
            <a:ext cx="10515600" cy="422275"/>
          </a:xfrm>
        </p:spPr>
        <p:txBody>
          <a:bodyPr>
            <a:normAutofit/>
          </a:bodyPr>
          <a:lstStyle/>
          <a:p>
            <a:r>
              <a:rPr lang="en-IN" sz="2400" b="0" i="0" u="none" strike="noStrike" baseline="0" dirty="0">
                <a:latin typeface="FranklinGothic-Demi"/>
              </a:rPr>
              <a:t>Why Not to Implement a System Call</a:t>
            </a:r>
            <a:endParaRPr lang="en-IN" sz="5400" dirty="0"/>
          </a:p>
        </p:txBody>
      </p:sp>
      <p:sp>
        <p:nvSpPr>
          <p:cNvPr id="3" name="Content Placeholder 2">
            <a:extLst>
              <a:ext uri="{FF2B5EF4-FFF2-40B4-BE49-F238E27FC236}">
                <a16:creationId xmlns:a16="http://schemas.microsoft.com/office/drawing/2014/main" id="{74238216-2A6F-4BA0-9200-E7C1DCE1D6F0}"/>
              </a:ext>
            </a:extLst>
          </p:cNvPr>
          <p:cNvSpPr>
            <a:spLocks noGrp="1"/>
          </p:cNvSpPr>
          <p:nvPr>
            <p:ph idx="1"/>
          </p:nvPr>
        </p:nvSpPr>
        <p:spPr>
          <a:xfrm>
            <a:off x="165100" y="1092200"/>
            <a:ext cx="11188700" cy="5765800"/>
          </a:xfrm>
        </p:spPr>
        <p:txBody>
          <a:bodyPr>
            <a:normAutofit lnSpcReduction="10000"/>
          </a:bodyPr>
          <a:lstStyle/>
          <a:p>
            <a:pPr marL="0" indent="0" algn="l">
              <a:buNone/>
            </a:pPr>
            <a:r>
              <a:rPr lang="en-IN" sz="1800" b="0" i="0" u="none" strike="noStrike" baseline="0" dirty="0">
                <a:latin typeface="Times New Roman" panose="02020603050405020304" pitchFamily="18" charset="0"/>
                <a:cs typeface="Times New Roman" panose="02020603050405020304" pitchFamily="18" charset="0"/>
              </a:rPr>
              <a:t>The pros of implementing a new interface as a </a:t>
            </a:r>
            <a:r>
              <a:rPr lang="en-IN" sz="1800" b="0" i="0" u="none" strike="noStrike" baseline="0" dirty="0" err="1">
                <a:latin typeface="Times New Roman" panose="02020603050405020304" pitchFamily="18" charset="0"/>
                <a:cs typeface="Times New Roman" panose="02020603050405020304" pitchFamily="18" charset="0"/>
              </a:rPr>
              <a:t>syscall</a:t>
            </a:r>
            <a:r>
              <a:rPr lang="en-IN" sz="1800" b="0" i="0" u="none" strike="noStrike" baseline="0" dirty="0">
                <a:latin typeface="Times New Roman" panose="02020603050405020304" pitchFamily="18" charset="0"/>
                <a:cs typeface="Times New Roman" panose="02020603050405020304" pitchFamily="18" charset="0"/>
              </a:rPr>
              <a:t> are as follows:</a:t>
            </a:r>
          </a:p>
          <a:p>
            <a:pPr algn="l"/>
            <a:r>
              <a:rPr lang="en-IN" sz="1800" b="0" i="0" u="none" strike="noStrike" baseline="0" dirty="0">
                <a:latin typeface="Times New Roman" panose="02020603050405020304" pitchFamily="18" charset="0"/>
                <a:cs typeface="Times New Roman" panose="02020603050405020304" pitchFamily="18" charset="0"/>
              </a:rPr>
              <a:t>System calls are simple to implement and easy to use.</a:t>
            </a:r>
          </a:p>
          <a:p>
            <a:pPr algn="l"/>
            <a:r>
              <a:rPr lang="en-IN" sz="1800" b="0" i="0" u="none" strike="noStrike" baseline="0" dirty="0">
                <a:latin typeface="Times New Roman" panose="02020603050405020304" pitchFamily="18" charset="0"/>
                <a:cs typeface="Times New Roman" panose="02020603050405020304" pitchFamily="18" charset="0"/>
              </a:rPr>
              <a:t>System call performance on Linux is fast.</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The cons:</a:t>
            </a:r>
          </a:p>
          <a:p>
            <a:pPr algn="l"/>
            <a:r>
              <a:rPr lang="en-IN" sz="1800" b="0" i="0" u="none" strike="noStrike" baseline="0" dirty="0">
                <a:latin typeface="Times New Roman" panose="02020603050405020304" pitchFamily="18" charset="0"/>
                <a:cs typeface="Times New Roman" panose="02020603050405020304" pitchFamily="18" charset="0"/>
              </a:rPr>
              <a:t>You need a </a:t>
            </a:r>
            <a:r>
              <a:rPr lang="en-IN" sz="1800" b="0" i="0" u="none" strike="noStrike" baseline="0" dirty="0" err="1">
                <a:latin typeface="Times New Roman" panose="02020603050405020304" pitchFamily="18" charset="0"/>
                <a:cs typeface="Times New Roman" panose="02020603050405020304" pitchFamily="18" charset="0"/>
              </a:rPr>
              <a:t>syscall</a:t>
            </a:r>
            <a:r>
              <a:rPr lang="en-IN" sz="1800" b="0" i="0" u="none" strike="noStrike" baseline="0" dirty="0">
                <a:latin typeface="Times New Roman" panose="02020603050405020304" pitchFamily="18" charset="0"/>
                <a:cs typeface="Times New Roman" panose="02020603050405020304" pitchFamily="18" charset="0"/>
              </a:rPr>
              <a:t> number, which needs to be officially assigned to you.</a:t>
            </a:r>
          </a:p>
          <a:p>
            <a:pPr algn="l"/>
            <a:r>
              <a:rPr lang="en-IN" sz="1800" b="0" i="0" u="none" strike="noStrike" baseline="0" dirty="0">
                <a:latin typeface="Times New Roman" panose="02020603050405020304" pitchFamily="18" charset="0"/>
                <a:cs typeface="Times New Roman" panose="02020603050405020304" pitchFamily="18" charset="0"/>
              </a:rPr>
              <a:t>After the system call is in a stable series kernel, it is written in stone. The interface cannot change without breaking user-space applications.</a:t>
            </a:r>
          </a:p>
          <a:p>
            <a:pPr algn="l"/>
            <a:r>
              <a:rPr lang="en-IN" sz="1800" b="0" i="0" u="none" strike="noStrike" baseline="0" dirty="0">
                <a:latin typeface="Times New Roman" panose="02020603050405020304" pitchFamily="18" charset="0"/>
                <a:cs typeface="Times New Roman" panose="02020603050405020304" pitchFamily="18" charset="0"/>
              </a:rPr>
              <a:t>Each architecture needs to separately register the system call and support it.</a:t>
            </a:r>
          </a:p>
          <a:p>
            <a:pPr algn="l"/>
            <a:r>
              <a:rPr lang="en-IN" sz="1800" b="0" i="0" u="none" strike="noStrike" baseline="0" dirty="0">
                <a:latin typeface="Times New Roman" panose="02020603050405020304" pitchFamily="18" charset="0"/>
                <a:cs typeface="Times New Roman" panose="02020603050405020304" pitchFamily="18" charset="0"/>
              </a:rPr>
              <a:t>System calls are not easily used from scripts and cannot be accessed directly from the filesystem.</a:t>
            </a:r>
          </a:p>
          <a:p>
            <a:pPr algn="l"/>
            <a:r>
              <a:rPr lang="en-IN" sz="1800" b="0" i="0" u="none" strike="noStrike" baseline="0" dirty="0">
                <a:latin typeface="Times New Roman" panose="02020603050405020304" pitchFamily="18" charset="0"/>
                <a:cs typeface="Times New Roman" panose="02020603050405020304" pitchFamily="18" charset="0"/>
              </a:rPr>
              <a:t>Because you need an assigned </a:t>
            </a:r>
            <a:r>
              <a:rPr lang="en-IN" sz="1800" b="0" i="0" u="none" strike="noStrike" baseline="0" dirty="0" err="1">
                <a:latin typeface="Times New Roman" panose="02020603050405020304" pitchFamily="18" charset="0"/>
                <a:cs typeface="Times New Roman" panose="02020603050405020304" pitchFamily="18" charset="0"/>
              </a:rPr>
              <a:t>syscall</a:t>
            </a:r>
            <a:r>
              <a:rPr lang="en-IN" sz="1800" b="0" i="0" u="none" strike="noStrike" baseline="0" dirty="0">
                <a:latin typeface="Times New Roman" panose="02020603050405020304" pitchFamily="18" charset="0"/>
                <a:cs typeface="Times New Roman" panose="02020603050405020304" pitchFamily="18" charset="0"/>
              </a:rPr>
              <a:t> number, it is hard to maintain and use a system call outside of the master kernel tree.</a:t>
            </a:r>
          </a:p>
          <a:p>
            <a:pPr algn="l"/>
            <a:r>
              <a:rPr lang="en-IN" sz="1800" b="0" i="0" u="none" strike="noStrike" baseline="0" dirty="0">
                <a:latin typeface="Times New Roman" panose="02020603050405020304" pitchFamily="18" charset="0"/>
                <a:cs typeface="Times New Roman" panose="02020603050405020304" pitchFamily="18" charset="0"/>
              </a:rPr>
              <a:t>For simple exchanges of information, a system call is overkill.</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The alternatives:</a:t>
            </a:r>
          </a:p>
          <a:p>
            <a:pPr algn="l"/>
            <a:r>
              <a:rPr lang="en-IN" sz="1800" b="0" i="0" u="none" strike="noStrike" baseline="0" dirty="0">
                <a:latin typeface="Times New Roman" panose="02020603050405020304" pitchFamily="18" charset="0"/>
                <a:cs typeface="Times New Roman" panose="02020603050405020304" pitchFamily="18" charset="0"/>
              </a:rPr>
              <a:t>Implement a device node and read() and write() to it. Use </a:t>
            </a:r>
            <a:r>
              <a:rPr lang="en-IN" sz="1800" b="0" i="0" u="none" strike="noStrike" baseline="0" dirty="0" err="1">
                <a:latin typeface="Times New Roman" panose="02020603050405020304" pitchFamily="18" charset="0"/>
                <a:cs typeface="Times New Roman" panose="02020603050405020304" pitchFamily="18" charset="0"/>
              </a:rPr>
              <a:t>ioctl</a:t>
            </a:r>
            <a:r>
              <a:rPr lang="en-IN" sz="1800" b="0" i="0" u="none" strike="noStrike" baseline="0" dirty="0">
                <a:latin typeface="Times New Roman" panose="02020603050405020304" pitchFamily="18" charset="0"/>
                <a:cs typeface="Times New Roman" panose="02020603050405020304" pitchFamily="18" charset="0"/>
              </a:rPr>
              <a:t>() to manipulate specific settings or retrieve specific information.</a:t>
            </a:r>
          </a:p>
          <a:p>
            <a:pPr algn="l"/>
            <a:r>
              <a:rPr lang="en-IN" sz="1800" b="0" i="0" u="none" strike="noStrike" baseline="0" dirty="0">
                <a:latin typeface="Times New Roman" panose="02020603050405020304" pitchFamily="18" charset="0"/>
                <a:cs typeface="Times New Roman" panose="02020603050405020304" pitchFamily="18" charset="0"/>
              </a:rPr>
              <a:t>Certain interfaces, such as semaphores, can be represented as file descriptors and manipulated as such.</a:t>
            </a:r>
          </a:p>
          <a:p>
            <a:pPr algn="l"/>
            <a:r>
              <a:rPr lang="en-IN" sz="1800" b="0" i="0" u="none" strike="noStrike" baseline="0" dirty="0">
                <a:latin typeface="Times New Roman" panose="02020603050405020304" pitchFamily="18" charset="0"/>
                <a:cs typeface="Times New Roman" panose="02020603050405020304" pitchFamily="18" charset="0"/>
              </a:rPr>
              <a:t>Add the information as a file to the appropriate location in </a:t>
            </a:r>
            <a:r>
              <a:rPr lang="en-IN" sz="1800" b="0" i="0" u="none" strike="noStrike" baseline="0" dirty="0" err="1">
                <a:latin typeface="Times New Roman" panose="02020603050405020304" pitchFamily="18" charset="0"/>
                <a:cs typeface="Times New Roman" panose="02020603050405020304" pitchFamily="18" charset="0"/>
              </a:rPr>
              <a:t>sysfs</a:t>
            </a:r>
            <a:r>
              <a:rPr lang="en-IN" sz="1800" b="0" i="0" u="none" strike="noStrike" baseline="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8D2ABA-E0AE-491D-91C3-D20887081B1A}"/>
              </a:ext>
            </a:extLst>
          </p:cNvPr>
          <p:cNvSpPr>
            <a:spLocks noGrp="1"/>
          </p:cNvSpPr>
          <p:nvPr>
            <p:ph type="title"/>
          </p:nvPr>
        </p:nvSpPr>
        <p:spPr>
          <a:xfrm>
            <a:off x="838200" y="365126"/>
            <a:ext cx="10515600" cy="315912"/>
          </a:xfrm>
        </p:spPr>
        <p:txBody>
          <a:bodyPr>
            <a:normAutofit fontScale="90000"/>
          </a:bodyPr>
          <a:lstStyle/>
          <a:p>
            <a:r>
              <a:rPr lang="en-IN" dirty="0"/>
              <a:t>System calls</a:t>
            </a:r>
          </a:p>
        </p:txBody>
      </p:sp>
      <p:sp>
        <p:nvSpPr>
          <p:cNvPr id="5" name="Content Placeholder 4">
            <a:extLst>
              <a:ext uri="{FF2B5EF4-FFF2-40B4-BE49-F238E27FC236}">
                <a16:creationId xmlns:a16="http://schemas.microsoft.com/office/drawing/2014/main" id="{402284AD-A1C4-4D3D-A68B-8129ACC6EAFD}"/>
              </a:ext>
            </a:extLst>
          </p:cNvPr>
          <p:cNvSpPr>
            <a:spLocks noGrp="1"/>
          </p:cNvSpPr>
          <p:nvPr>
            <p:ph sz="half" idx="1"/>
          </p:nvPr>
        </p:nvSpPr>
        <p:spPr>
          <a:xfrm>
            <a:off x="838200" y="993912"/>
            <a:ext cx="6940826" cy="5698435"/>
          </a:xfrm>
        </p:spPr>
        <p:txBody>
          <a:bodyPr>
            <a:normAutofit lnSpcReduction="10000"/>
          </a:bodyPr>
          <a:lstStyle/>
          <a:p>
            <a:pPr algn="just"/>
            <a:r>
              <a:rPr lang="en-IN" sz="2000" dirty="0">
                <a:latin typeface="Times New Roman" panose="02020603050405020304" pitchFamily="18" charset="0"/>
                <a:cs typeface="Times New Roman" panose="02020603050405020304" pitchFamily="18" charset="0"/>
              </a:rPr>
              <a:t>System calls are how a program enters the kernel to perform some task. System call provides a layer between the hardware and user-space processes. </a:t>
            </a:r>
          </a:p>
          <a:p>
            <a:pPr marL="0" indent="0" algn="just">
              <a:buNone/>
            </a:pPr>
            <a:r>
              <a:rPr lang="en-IN" sz="2000" dirty="0">
                <a:latin typeface="Times New Roman" panose="02020603050405020304" pitchFamily="18" charset="0"/>
                <a:cs typeface="Times New Roman" panose="02020603050405020304" pitchFamily="18" charset="0"/>
              </a:rPr>
              <a:t>Purpose of system calls</a:t>
            </a:r>
          </a:p>
          <a:p>
            <a:pPr marL="0" indent="0" algn="l">
              <a:buNone/>
            </a:pPr>
            <a:r>
              <a:rPr lang="en-IN" sz="2000" dirty="0">
                <a:latin typeface="Times New Roman" panose="02020603050405020304" pitchFamily="18" charset="0"/>
                <a:cs typeface="Times New Roman" panose="02020603050405020304" pitchFamily="18" charset="0"/>
              </a:rPr>
              <a:t>1.Abstracted hardware interface for </a:t>
            </a:r>
            <a:r>
              <a:rPr lang="en-IN" sz="2000" dirty="0" err="1">
                <a:latin typeface="Times New Roman" panose="02020603050405020304" pitchFamily="18" charset="0"/>
                <a:cs typeface="Times New Roman" panose="02020603050405020304" pitchFamily="18" charset="0"/>
              </a:rPr>
              <a:t>userspace</a:t>
            </a:r>
            <a:r>
              <a:rPr lang="en-IN" sz="2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When reading or writing from a file, for example, applications are not concerned with the type of disk, media, or even the type of filesystem on which the file resides</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2. S</a:t>
            </a:r>
            <a:r>
              <a:rPr lang="en-IN" sz="2000" b="0" i="0" u="none" strike="noStrike" baseline="0" dirty="0">
                <a:latin typeface="Times New Roman" panose="02020603050405020304" pitchFamily="18" charset="0"/>
                <a:cs typeface="Times New Roman" panose="02020603050405020304" pitchFamily="18" charset="0"/>
              </a:rPr>
              <a:t>ystem calls ensure system security and stability. Kernel acts as “middleman” and prevents applications from accessing incorrect hardware, memory etc. </a:t>
            </a:r>
          </a:p>
          <a:p>
            <a:pPr marL="0" indent="0" algn="l">
              <a:buNone/>
            </a:pPr>
            <a:r>
              <a:rPr lang="en-IN" sz="2000" dirty="0">
                <a:latin typeface="Times New Roman" panose="02020603050405020304" pitchFamily="18" charset="0"/>
                <a:cs typeface="Times New Roman" panose="02020603050405020304" pitchFamily="18" charset="0"/>
              </a:rPr>
              <a:t>3. S</a:t>
            </a:r>
            <a:r>
              <a:rPr lang="en-IN" sz="2000" b="0" i="0" u="none" strike="noStrike" baseline="0" dirty="0">
                <a:latin typeface="Times New Roman" panose="02020603050405020304" pitchFamily="18" charset="0"/>
                <a:cs typeface="Times New Roman" panose="02020603050405020304" pitchFamily="18" charset="0"/>
              </a:rPr>
              <a:t>ingle common layer between user-space and the rest of the system allows for the virtualized system provided to processes.</a:t>
            </a:r>
          </a:p>
          <a:p>
            <a:pPr marL="0" indent="0" algn="l">
              <a:buNone/>
            </a:pPr>
            <a:endParaRPr lang="en-IN" sz="2000" dirty="0">
              <a:latin typeface="Times New Roman" panose="02020603050405020304" pitchFamily="18" charset="0"/>
              <a:cs typeface="Times New Roman" panose="02020603050405020304" pitchFamily="18" charset="0"/>
            </a:endParaRPr>
          </a:p>
          <a:p>
            <a:pPr marL="0" indent="0" algn="l">
              <a:buNone/>
            </a:pPr>
            <a:r>
              <a:rPr lang="en-IN" sz="2000" dirty="0">
                <a:latin typeface="Times New Roman" panose="02020603050405020304" pitchFamily="18" charset="0"/>
                <a:cs typeface="Times New Roman" panose="02020603050405020304" pitchFamily="18" charset="0"/>
              </a:rPr>
              <a:t>Not allowing access to resources without knowledge of kernel facilitates, multitasking and virtual memory. </a:t>
            </a:r>
          </a:p>
          <a:p>
            <a:pPr marL="0" indent="0" algn="l">
              <a:buNone/>
            </a:pPr>
            <a:endParaRPr lang="en-IN" sz="2000" dirty="0">
              <a:latin typeface="Times New Roman" panose="02020603050405020304" pitchFamily="18" charset="0"/>
              <a:cs typeface="Times New Roman" panose="02020603050405020304" pitchFamily="18" charset="0"/>
            </a:endParaRPr>
          </a:p>
          <a:p>
            <a:pPr marL="0" indent="0" algn="l">
              <a:buNone/>
            </a:pPr>
            <a:r>
              <a:rPr lang="en-IN" sz="2000" dirty="0">
                <a:latin typeface="Times New Roman" panose="02020603050405020304" pitchFamily="18" charset="0"/>
                <a:cs typeface="Times New Roman" panose="02020603050405020304" pitchFamily="18" charset="0"/>
              </a:rPr>
              <a:t>Only legal entry point other than traps and exceptions</a:t>
            </a:r>
          </a:p>
          <a:p>
            <a:pPr marL="0" indent="0" algn="l">
              <a:buNone/>
            </a:pPr>
            <a:endParaRPr lang="en-IN" sz="20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3EC0E06-CBB7-4AC5-B289-4BBE3B1FB7C9}"/>
              </a:ext>
            </a:extLst>
          </p:cNvPr>
          <p:cNvSpPr>
            <a:spLocks noGrp="1"/>
          </p:cNvSpPr>
          <p:nvPr>
            <p:ph sz="half" idx="2"/>
          </p:nvPr>
        </p:nvSpPr>
        <p:spPr>
          <a:xfrm>
            <a:off x="8134348" y="1825625"/>
            <a:ext cx="3219451" cy="4351338"/>
          </a:xfrm>
        </p:spPr>
        <p:txBody>
          <a:bodyPr>
            <a:normAutofit lnSpcReduction="10000"/>
          </a:bodyPr>
          <a:lstStyle/>
          <a:p>
            <a:endParaRPr lang="en-IN" dirty="0"/>
          </a:p>
        </p:txBody>
      </p:sp>
      <p:sp>
        <p:nvSpPr>
          <p:cNvPr id="7" name="Rectangle 6">
            <a:extLst>
              <a:ext uri="{FF2B5EF4-FFF2-40B4-BE49-F238E27FC236}">
                <a16:creationId xmlns:a16="http://schemas.microsoft.com/office/drawing/2014/main" id="{8446C744-F2F3-428C-BEC1-1E2D662337EE}"/>
              </a:ext>
            </a:extLst>
          </p:cNvPr>
          <p:cNvSpPr/>
          <p:nvPr/>
        </p:nvSpPr>
        <p:spPr>
          <a:xfrm>
            <a:off x="8640417" y="1272209"/>
            <a:ext cx="2107096" cy="649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Applications</a:t>
            </a:r>
          </a:p>
        </p:txBody>
      </p:sp>
      <p:sp>
        <p:nvSpPr>
          <p:cNvPr id="9" name="Rectangle 8">
            <a:extLst>
              <a:ext uri="{FF2B5EF4-FFF2-40B4-BE49-F238E27FC236}">
                <a16:creationId xmlns:a16="http://schemas.microsoft.com/office/drawing/2014/main" id="{555E8252-B116-43C9-8418-CC3C40417DCC}"/>
              </a:ext>
            </a:extLst>
          </p:cNvPr>
          <p:cNvSpPr/>
          <p:nvPr/>
        </p:nvSpPr>
        <p:spPr>
          <a:xfrm>
            <a:off x="9693965" y="2188058"/>
            <a:ext cx="1901687" cy="4226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GNU C Lib</a:t>
            </a:r>
          </a:p>
        </p:txBody>
      </p:sp>
      <p:sp>
        <p:nvSpPr>
          <p:cNvPr id="10" name="Rectangle 9">
            <a:extLst>
              <a:ext uri="{FF2B5EF4-FFF2-40B4-BE49-F238E27FC236}">
                <a16:creationId xmlns:a16="http://schemas.microsoft.com/office/drawing/2014/main" id="{92E19CAE-84AA-42C7-9696-01E04425E89A}"/>
              </a:ext>
            </a:extLst>
          </p:cNvPr>
          <p:cNvSpPr/>
          <p:nvPr/>
        </p:nvSpPr>
        <p:spPr>
          <a:xfrm>
            <a:off x="8632134" y="3103907"/>
            <a:ext cx="2107096" cy="649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System Call Interface</a:t>
            </a:r>
          </a:p>
        </p:txBody>
      </p:sp>
      <p:sp>
        <p:nvSpPr>
          <p:cNvPr id="11" name="Rectangle 10">
            <a:extLst>
              <a:ext uri="{FF2B5EF4-FFF2-40B4-BE49-F238E27FC236}">
                <a16:creationId xmlns:a16="http://schemas.microsoft.com/office/drawing/2014/main" id="{236E0E65-0225-4B2E-9EDC-4BC5867CD98E}"/>
              </a:ext>
            </a:extLst>
          </p:cNvPr>
          <p:cNvSpPr/>
          <p:nvPr/>
        </p:nvSpPr>
        <p:spPr>
          <a:xfrm>
            <a:off x="8690525" y="4117698"/>
            <a:ext cx="2107096" cy="649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Kernel</a:t>
            </a:r>
          </a:p>
        </p:txBody>
      </p:sp>
      <p:sp>
        <p:nvSpPr>
          <p:cNvPr id="12" name="Rectangle 11">
            <a:extLst>
              <a:ext uri="{FF2B5EF4-FFF2-40B4-BE49-F238E27FC236}">
                <a16:creationId xmlns:a16="http://schemas.microsoft.com/office/drawing/2014/main" id="{7DFF5D98-25D3-406F-A398-96BB88DCEAD8}"/>
              </a:ext>
            </a:extLst>
          </p:cNvPr>
          <p:cNvSpPr/>
          <p:nvPr/>
        </p:nvSpPr>
        <p:spPr>
          <a:xfrm>
            <a:off x="8690525" y="5131489"/>
            <a:ext cx="2107096" cy="6493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Device Drivers</a:t>
            </a:r>
          </a:p>
        </p:txBody>
      </p:sp>
      <p:cxnSp>
        <p:nvCxnSpPr>
          <p:cNvPr id="13" name="Straight Connector 12">
            <a:extLst>
              <a:ext uri="{FF2B5EF4-FFF2-40B4-BE49-F238E27FC236}">
                <a16:creationId xmlns:a16="http://schemas.microsoft.com/office/drawing/2014/main" id="{C91DE629-0D01-43A6-B1FF-EB83910BCA3C}"/>
              </a:ext>
            </a:extLst>
          </p:cNvPr>
          <p:cNvCxnSpPr/>
          <p:nvPr/>
        </p:nvCxnSpPr>
        <p:spPr>
          <a:xfrm>
            <a:off x="9077739" y="1921565"/>
            <a:ext cx="0" cy="11823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AA35518-5778-48FE-AA8D-1ECC69E85884}"/>
              </a:ext>
            </a:extLst>
          </p:cNvPr>
          <p:cNvCxnSpPr/>
          <p:nvPr/>
        </p:nvCxnSpPr>
        <p:spPr>
          <a:xfrm>
            <a:off x="10402957" y="1921565"/>
            <a:ext cx="0" cy="2664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B7DC227-0225-4B7D-B7E5-949D0695C1FD}"/>
              </a:ext>
            </a:extLst>
          </p:cNvPr>
          <p:cNvCxnSpPr>
            <a:stCxn id="10" idx="2"/>
          </p:cNvCxnSpPr>
          <p:nvPr/>
        </p:nvCxnSpPr>
        <p:spPr>
          <a:xfrm>
            <a:off x="9685682" y="3753263"/>
            <a:ext cx="0" cy="364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F3477DF-127E-41D2-8C02-98B4C8C9496D}"/>
              </a:ext>
            </a:extLst>
          </p:cNvPr>
          <p:cNvCxnSpPr>
            <a:stCxn id="11" idx="2"/>
            <a:endCxn id="12" idx="0"/>
          </p:cNvCxnSpPr>
          <p:nvPr/>
        </p:nvCxnSpPr>
        <p:spPr>
          <a:xfrm>
            <a:off x="9744073" y="4767054"/>
            <a:ext cx="0" cy="3644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8C3A477-12DD-4E50-92E2-61B30CAEADDB}"/>
              </a:ext>
            </a:extLst>
          </p:cNvPr>
          <p:cNvCxnSpPr/>
          <p:nvPr/>
        </p:nvCxnSpPr>
        <p:spPr>
          <a:xfrm>
            <a:off x="10402957" y="2610678"/>
            <a:ext cx="0" cy="493229"/>
          </a:xfrm>
          <a:prstGeom prst="line">
            <a:avLst/>
          </a:prstGeom>
        </p:spPr>
        <p:style>
          <a:lnRef idx="1">
            <a:schemeClr val="accent1"/>
          </a:lnRef>
          <a:fillRef idx="0">
            <a:schemeClr val="accent1"/>
          </a:fillRef>
          <a:effectRef idx="0">
            <a:schemeClr val="accent1"/>
          </a:effectRef>
          <a:fontRef idx="minor">
            <a:schemeClr val="tx1"/>
          </a:fontRef>
        </p:style>
      </p:cxnSp>
      <p:sp>
        <p:nvSpPr>
          <p:cNvPr id="29" name="Right Brace 28">
            <a:extLst>
              <a:ext uri="{FF2B5EF4-FFF2-40B4-BE49-F238E27FC236}">
                <a16:creationId xmlns:a16="http://schemas.microsoft.com/office/drawing/2014/main" id="{B1D5E41B-6BEC-4FD5-A965-CBA558F55497}"/>
              </a:ext>
            </a:extLst>
          </p:cNvPr>
          <p:cNvSpPr/>
          <p:nvPr/>
        </p:nvSpPr>
        <p:spPr>
          <a:xfrm>
            <a:off x="11595652" y="1179443"/>
            <a:ext cx="264216" cy="19244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1" name="Right Brace 30">
            <a:extLst>
              <a:ext uri="{FF2B5EF4-FFF2-40B4-BE49-F238E27FC236}">
                <a16:creationId xmlns:a16="http://schemas.microsoft.com/office/drawing/2014/main" id="{64C46A67-B1D8-4DE5-8A2E-A1BC770AD327}"/>
              </a:ext>
            </a:extLst>
          </p:cNvPr>
          <p:cNvSpPr/>
          <p:nvPr/>
        </p:nvSpPr>
        <p:spPr>
          <a:xfrm>
            <a:off x="10797621" y="3246783"/>
            <a:ext cx="497786" cy="25340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24" name="TextBox 1023">
            <a:extLst>
              <a:ext uri="{FF2B5EF4-FFF2-40B4-BE49-F238E27FC236}">
                <a16:creationId xmlns:a16="http://schemas.microsoft.com/office/drawing/2014/main" id="{7BA80DDE-FF8B-4EF4-80D3-49BEB0BBD81F}"/>
              </a:ext>
            </a:extLst>
          </p:cNvPr>
          <p:cNvSpPr txBox="1"/>
          <p:nvPr/>
        </p:nvSpPr>
        <p:spPr>
          <a:xfrm>
            <a:off x="11184835" y="1272209"/>
            <a:ext cx="877955" cy="646331"/>
          </a:xfrm>
          <a:prstGeom prst="rect">
            <a:avLst/>
          </a:prstGeom>
          <a:noFill/>
        </p:spPr>
        <p:txBody>
          <a:bodyPr wrap="square" rtlCol="0">
            <a:spAutoFit/>
          </a:bodyPr>
          <a:lstStyle/>
          <a:p>
            <a:r>
              <a:rPr lang="en-IN" dirty="0"/>
              <a:t>User  Space</a:t>
            </a:r>
          </a:p>
        </p:txBody>
      </p:sp>
      <p:sp>
        <p:nvSpPr>
          <p:cNvPr id="34" name="TextBox 33">
            <a:extLst>
              <a:ext uri="{FF2B5EF4-FFF2-40B4-BE49-F238E27FC236}">
                <a16:creationId xmlns:a16="http://schemas.microsoft.com/office/drawing/2014/main" id="{E39C546C-A8B3-445C-A26B-0A3B42865D49}"/>
              </a:ext>
            </a:extLst>
          </p:cNvPr>
          <p:cNvSpPr txBox="1"/>
          <p:nvPr/>
        </p:nvSpPr>
        <p:spPr>
          <a:xfrm>
            <a:off x="11237016" y="3695078"/>
            <a:ext cx="877955" cy="646331"/>
          </a:xfrm>
          <a:prstGeom prst="rect">
            <a:avLst/>
          </a:prstGeom>
          <a:noFill/>
        </p:spPr>
        <p:txBody>
          <a:bodyPr wrap="square" rtlCol="0">
            <a:spAutoFit/>
          </a:bodyPr>
          <a:lstStyle/>
          <a:p>
            <a:r>
              <a:rPr lang="en-IN" dirty="0"/>
              <a:t>Kernel  Space</a:t>
            </a:r>
          </a:p>
        </p:txBody>
      </p:sp>
    </p:spTree>
    <p:extLst>
      <p:ext uri="{BB962C8B-B14F-4D97-AF65-F5344CB8AC3E}">
        <p14:creationId xmlns:p14="http://schemas.microsoft.com/office/powerpoint/2010/main" val="201646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CB0BE-4932-4FFE-9449-062027400A42}"/>
              </a:ext>
            </a:extLst>
          </p:cNvPr>
          <p:cNvSpPr>
            <a:spLocks noGrp="1"/>
          </p:cNvSpPr>
          <p:nvPr>
            <p:ph type="title"/>
          </p:nvPr>
        </p:nvSpPr>
        <p:spPr/>
        <p:txBody>
          <a:bodyPr/>
          <a:lstStyle/>
          <a:p>
            <a:r>
              <a:rPr lang="en-IN" dirty="0"/>
              <a:t>APIs, POSIX and C Library</a:t>
            </a:r>
          </a:p>
        </p:txBody>
      </p:sp>
      <p:sp>
        <p:nvSpPr>
          <p:cNvPr id="3" name="Content Placeholder 2">
            <a:extLst>
              <a:ext uri="{FF2B5EF4-FFF2-40B4-BE49-F238E27FC236}">
                <a16:creationId xmlns:a16="http://schemas.microsoft.com/office/drawing/2014/main" id="{00D196D2-D63B-4AE7-850E-6BEE07E4CA01}"/>
              </a:ext>
            </a:extLst>
          </p:cNvPr>
          <p:cNvSpPr>
            <a:spLocks noGrp="1"/>
          </p:cNvSpPr>
          <p:nvPr>
            <p:ph sz="half" idx="1"/>
          </p:nvPr>
        </p:nvSpPr>
        <p:spPr>
          <a:xfrm>
            <a:off x="450574" y="1457738"/>
            <a:ext cx="6109252" cy="5128591"/>
          </a:xfrm>
        </p:spPr>
        <p:txBody>
          <a:bodyPr>
            <a:normAutofit/>
          </a:bodyPr>
          <a:lstStyle/>
          <a:p>
            <a:pPr algn="just"/>
            <a:r>
              <a:rPr lang="en-IN" sz="2400" dirty="0">
                <a:latin typeface="Times New Roman" panose="02020603050405020304" pitchFamily="18" charset="0"/>
                <a:cs typeface="Times New Roman" panose="02020603050405020304" pitchFamily="18" charset="0"/>
              </a:rPr>
              <a:t>Most of the Application Programming Interfaces(APIs) are based on POSIX standard in Unix. Even non-</a:t>
            </a:r>
            <a:r>
              <a:rPr lang="en-IN" sz="2400" dirty="0" err="1">
                <a:latin typeface="Times New Roman" panose="02020603050405020304" pitchFamily="18" charset="0"/>
                <a:cs typeface="Times New Roman" panose="02020603050405020304" pitchFamily="18" charset="0"/>
              </a:rPr>
              <a:t>unix</a:t>
            </a:r>
            <a:r>
              <a:rPr lang="en-IN" sz="2400" dirty="0">
                <a:latin typeface="Times New Roman" panose="02020603050405020304" pitchFamily="18" charset="0"/>
                <a:cs typeface="Times New Roman" panose="02020603050405020304" pitchFamily="18" charset="0"/>
              </a:rPr>
              <a:t> like windows support </a:t>
            </a:r>
            <a:r>
              <a:rPr lang="en-IN" sz="2400" dirty="0" err="1">
                <a:latin typeface="Times New Roman" panose="02020603050405020304" pitchFamily="18" charset="0"/>
                <a:cs typeface="Times New Roman" panose="02020603050405020304" pitchFamily="18" charset="0"/>
              </a:rPr>
              <a:t>posix</a:t>
            </a:r>
            <a:r>
              <a:rPr lang="en-IN" sz="2400" dirty="0">
                <a:latin typeface="Times New Roman" panose="02020603050405020304" pitchFamily="18" charset="0"/>
                <a:cs typeface="Times New Roman" panose="02020603050405020304" pitchFamily="18" charset="0"/>
              </a:rPr>
              <a:t> libraries</a:t>
            </a:r>
          </a:p>
          <a:p>
            <a:pPr marL="0" indent="0" algn="just">
              <a:buNone/>
            </a:pPr>
            <a:r>
              <a:rPr lang="en-IN" sz="2400" dirty="0">
                <a:latin typeface="Times New Roman" panose="02020603050405020304" pitchFamily="18" charset="0"/>
                <a:cs typeface="Times New Roman" panose="02020603050405020304" pitchFamily="18" charset="0"/>
              </a:rPr>
              <a:t>  “APIs is a set of routines, protocols and tools for building software applications. They are implemented in user space”</a:t>
            </a:r>
          </a:p>
          <a:p>
            <a:pPr algn="just"/>
            <a:r>
              <a:rPr lang="en-IN" sz="2400" b="0" i="0" u="none" strike="noStrike" baseline="0" dirty="0">
                <a:latin typeface="Times New Roman" panose="02020603050405020304" pitchFamily="18" charset="0"/>
                <a:cs typeface="Times New Roman" panose="02020603050405020304" pitchFamily="18" charset="0"/>
              </a:rPr>
              <a:t>Syste</a:t>
            </a:r>
            <a:r>
              <a:rPr lang="en-IN" sz="2400" dirty="0">
                <a:latin typeface="Times New Roman" panose="02020603050405020304" pitchFamily="18" charset="0"/>
                <a:cs typeface="Times New Roman" panose="02020603050405020304" pitchFamily="18" charset="0"/>
              </a:rPr>
              <a:t>m calls are irrelevant to users as they are more concerned with APIs</a:t>
            </a:r>
            <a:r>
              <a:rPr lang="en-IN" sz="2400" b="0" i="0" u="none" strike="noStrike" baseline="0" dirty="0">
                <a:latin typeface="Times New Roman" panose="02020603050405020304" pitchFamily="18" charset="0"/>
                <a:cs typeface="Times New Roman" panose="02020603050405020304" pitchFamily="18" charset="0"/>
              </a:rPr>
              <a:t>.</a:t>
            </a:r>
            <a:r>
              <a:rPr lang="en-IN" sz="2400" dirty="0">
                <a:latin typeface="Times New Roman" panose="02020603050405020304" pitchFamily="18" charset="0"/>
                <a:cs typeface="Times New Roman" panose="02020603050405020304" pitchFamily="18" charset="0"/>
              </a:rPr>
              <a:t>  </a:t>
            </a:r>
          </a:p>
          <a:p>
            <a:pPr algn="just"/>
            <a:r>
              <a:rPr lang="en-IN" sz="2400" dirty="0">
                <a:latin typeface="Times New Roman" panose="02020603050405020304" pitchFamily="18" charset="0"/>
                <a:cs typeface="Times New Roman" panose="02020603050405020304" pitchFamily="18" charset="0"/>
              </a:rPr>
              <a:t>Kernel is concerned only with system calls. </a:t>
            </a:r>
            <a:r>
              <a:rPr lang="en-IN" sz="2400" b="0" i="0" u="none" strike="noStrike" baseline="0" dirty="0">
                <a:latin typeface="Times New Roman" panose="02020603050405020304" pitchFamily="18" charset="0"/>
                <a:cs typeface="Times New Roman" panose="02020603050405020304" pitchFamily="18" charset="0"/>
              </a:rPr>
              <a:t>Unix system calls exist to provide a specific function in an abstract sense</a:t>
            </a:r>
            <a:endParaRPr lang="en-IN"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790DB78-66D0-4E32-A01A-C3957A326478}"/>
              </a:ext>
            </a:extLst>
          </p:cNvPr>
          <p:cNvSpPr>
            <a:spLocks noGrp="1"/>
          </p:cNvSpPr>
          <p:nvPr>
            <p:ph sz="half" idx="2"/>
          </p:nvPr>
        </p:nvSpPr>
        <p:spPr>
          <a:xfrm>
            <a:off x="6906452" y="781877"/>
            <a:ext cx="4447347" cy="5395085"/>
          </a:xfrm>
        </p:spPr>
        <p:txBody>
          <a:bodyPr/>
          <a:lstStyle/>
          <a:p>
            <a:pPr marL="0" indent="0">
              <a:buNone/>
            </a:pPr>
            <a:r>
              <a:rPr lang="en-IN" dirty="0"/>
              <a:t>POSIX:</a:t>
            </a:r>
          </a:p>
          <a:p>
            <a:pPr marL="0" indent="0" algn="just">
              <a:buNone/>
            </a:pPr>
            <a:r>
              <a:rPr lang="en-IN" sz="2400" dirty="0"/>
              <a:t>Portable Operating system Interface is IEEE standard that helps compatibility and portability between operating systems. So all user space APIs are POSIX defined APIs</a:t>
            </a:r>
          </a:p>
        </p:txBody>
      </p:sp>
      <p:pic>
        <p:nvPicPr>
          <p:cNvPr id="6" name="Picture 5">
            <a:extLst>
              <a:ext uri="{FF2B5EF4-FFF2-40B4-BE49-F238E27FC236}">
                <a16:creationId xmlns:a16="http://schemas.microsoft.com/office/drawing/2014/main" id="{67361B0E-44DB-4FDF-864A-9410219806E3}"/>
              </a:ext>
            </a:extLst>
          </p:cNvPr>
          <p:cNvPicPr>
            <a:picLocks noChangeAspect="1"/>
          </p:cNvPicPr>
          <p:nvPr/>
        </p:nvPicPr>
        <p:blipFill>
          <a:blip r:embed="rId2"/>
          <a:stretch>
            <a:fillRect/>
          </a:stretch>
        </p:blipFill>
        <p:spPr>
          <a:xfrm>
            <a:off x="6767306" y="3685141"/>
            <a:ext cx="5305425" cy="2390982"/>
          </a:xfrm>
          <a:prstGeom prst="rect">
            <a:avLst/>
          </a:prstGeom>
        </p:spPr>
      </p:pic>
    </p:spTree>
    <p:extLst>
      <p:ext uri="{BB962C8B-B14F-4D97-AF65-F5344CB8AC3E}">
        <p14:creationId xmlns:p14="http://schemas.microsoft.com/office/powerpoint/2010/main" val="3440972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C95D25-EE14-47A7-978F-DD0FBB69D6C3}"/>
              </a:ext>
            </a:extLst>
          </p:cNvPr>
          <p:cNvSpPr>
            <a:spLocks noGrp="1"/>
          </p:cNvSpPr>
          <p:nvPr>
            <p:ph type="title"/>
          </p:nvPr>
        </p:nvSpPr>
        <p:spPr>
          <a:xfrm>
            <a:off x="838200" y="365125"/>
            <a:ext cx="10515600" cy="681797"/>
          </a:xfrm>
        </p:spPr>
        <p:txBody>
          <a:bodyPr>
            <a:normAutofit fontScale="90000"/>
          </a:bodyPr>
          <a:lstStyle/>
          <a:p>
            <a:r>
              <a:rPr lang="en-IN" dirty="0"/>
              <a:t>Asynchronous Events</a:t>
            </a:r>
          </a:p>
        </p:txBody>
      </p:sp>
      <p:sp>
        <p:nvSpPr>
          <p:cNvPr id="6" name="Content Placeholder 5">
            <a:extLst>
              <a:ext uri="{FF2B5EF4-FFF2-40B4-BE49-F238E27FC236}">
                <a16:creationId xmlns:a16="http://schemas.microsoft.com/office/drawing/2014/main" id="{9B045538-60B6-4C86-BB8D-DADE6A108468}"/>
              </a:ext>
            </a:extLst>
          </p:cNvPr>
          <p:cNvSpPr>
            <a:spLocks noGrp="1"/>
          </p:cNvSpPr>
          <p:nvPr>
            <p:ph idx="1"/>
          </p:nvPr>
        </p:nvSpPr>
        <p:spPr>
          <a:xfrm>
            <a:off x="838200" y="1046922"/>
            <a:ext cx="10515600" cy="5618921"/>
          </a:xfrm>
        </p:spPr>
        <p:txBody>
          <a:bodyPr>
            <a:normAutofit lnSpcReduction="10000"/>
          </a:bodyPr>
          <a:lstStyle/>
          <a:p>
            <a:pPr marL="0" indent="0">
              <a:buNone/>
            </a:pPr>
            <a:r>
              <a:rPr lang="en-IN" dirty="0"/>
              <a:t>Exceptions – Something current process does</a:t>
            </a:r>
          </a:p>
          <a:p>
            <a:pPr>
              <a:buFontTx/>
              <a:buChar char="-"/>
            </a:pPr>
            <a:r>
              <a:rPr lang="en-IN" dirty="0"/>
              <a:t>software: explicitly raise exception when problem occurs</a:t>
            </a:r>
          </a:p>
          <a:p>
            <a:pPr>
              <a:buFontTx/>
              <a:buChar char="-"/>
            </a:pPr>
            <a:r>
              <a:rPr lang="en-IN" dirty="0"/>
              <a:t>Hardware: trap when problem occurs (overflow, DBZ etc.)</a:t>
            </a:r>
          </a:p>
          <a:p>
            <a:pPr marL="0" indent="0">
              <a:buNone/>
            </a:pPr>
            <a:r>
              <a:rPr lang="en-IN" dirty="0"/>
              <a:t>Software signal – something another process does</a:t>
            </a:r>
          </a:p>
          <a:p>
            <a:pPr>
              <a:buFontTx/>
              <a:buChar char="-"/>
            </a:pPr>
            <a:r>
              <a:rPr lang="en-IN" dirty="0"/>
              <a:t>sent by one process to another process</a:t>
            </a:r>
          </a:p>
          <a:p>
            <a:pPr>
              <a:buFontTx/>
              <a:buChar char="-"/>
            </a:pPr>
            <a:r>
              <a:rPr lang="en-IN" dirty="0"/>
              <a:t>Restrictions on who can send a process a signal</a:t>
            </a:r>
          </a:p>
          <a:p>
            <a:pPr>
              <a:buFontTx/>
              <a:buChar char="-"/>
            </a:pPr>
            <a:r>
              <a:rPr lang="en-IN" dirty="0"/>
              <a:t>May be caught by receiving process – signal handler</a:t>
            </a:r>
          </a:p>
          <a:p>
            <a:pPr marL="0" indent="0">
              <a:buNone/>
            </a:pPr>
            <a:r>
              <a:rPr lang="en-IN" dirty="0"/>
              <a:t>Hardware Interrupt</a:t>
            </a:r>
          </a:p>
          <a:p>
            <a:pPr>
              <a:buFontTx/>
              <a:buChar char="-"/>
            </a:pPr>
            <a:r>
              <a:rPr lang="en-IN" dirty="0"/>
              <a:t>Devices raises signal line</a:t>
            </a:r>
          </a:p>
          <a:p>
            <a:pPr>
              <a:buFontTx/>
              <a:buChar char="-"/>
            </a:pPr>
            <a:r>
              <a:rPr lang="en-IN" dirty="0"/>
              <a:t>Line checked every instruction</a:t>
            </a:r>
          </a:p>
          <a:p>
            <a:pPr>
              <a:buFontTx/>
              <a:buChar char="-"/>
            </a:pPr>
            <a:r>
              <a:rPr lang="en-IN" dirty="0"/>
              <a:t>Causes reaction by hardware – jump to interrupt vector</a:t>
            </a:r>
          </a:p>
          <a:p>
            <a:pPr>
              <a:buFontTx/>
              <a:buChar char="-"/>
            </a:pPr>
            <a:r>
              <a:rPr lang="en-IN" dirty="0"/>
              <a:t>May be ignored</a:t>
            </a:r>
          </a:p>
          <a:p>
            <a:pPr>
              <a:buFontTx/>
              <a:buChar char="-"/>
            </a:pPr>
            <a:endParaRPr lang="en-IN" dirty="0"/>
          </a:p>
          <a:p>
            <a:pPr marL="0" indent="0">
              <a:buNone/>
            </a:pPr>
            <a:endParaRPr lang="en-IN" dirty="0"/>
          </a:p>
        </p:txBody>
      </p:sp>
    </p:spTree>
    <p:extLst>
      <p:ext uri="{BB962C8B-B14F-4D97-AF65-F5344CB8AC3E}">
        <p14:creationId xmlns:p14="http://schemas.microsoft.com/office/powerpoint/2010/main" val="48868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52FA-03CE-048A-B6E2-EC5087134222}"/>
              </a:ext>
            </a:extLst>
          </p:cNvPr>
          <p:cNvSpPr>
            <a:spLocks noGrp="1"/>
          </p:cNvSpPr>
          <p:nvPr>
            <p:ph type="title"/>
          </p:nvPr>
        </p:nvSpPr>
        <p:spPr/>
        <p:txBody>
          <a:bodyPr/>
          <a:lstStyle/>
          <a:p>
            <a:r>
              <a:rPr lang="en-IN" dirty="0"/>
              <a:t>Asynchronous and Synchronous Events</a:t>
            </a:r>
          </a:p>
        </p:txBody>
      </p:sp>
      <p:sp>
        <p:nvSpPr>
          <p:cNvPr id="3" name="Content Placeholder 2">
            <a:extLst>
              <a:ext uri="{FF2B5EF4-FFF2-40B4-BE49-F238E27FC236}">
                <a16:creationId xmlns:a16="http://schemas.microsoft.com/office/drawing/2014/main" id="{9829C703-19DF-8A69-1CA3-CF7A7DD822D0}"/>
              </a:ext>
            </a:extLst>
          </p:cNvPr>
          <p:cNvSpPr>
            <a:spLocks noGrp="1"/>
          </p:cNvSpPr>
          <p:nvPr>
            <p:ph idx="1"/>
          </p:nvPr>
        </p:nvSpPr>
        <p:spPr/>
        <p:txBody>
          <a:bodyPr/>
          <a:lstStyle/>
          <a:p>
            <a:r>
              <a:rPr lang="en-US" dirty="0"/>
              <a:t>Asynchronous means that the signal will be delivered and caught (if not ignored) the next time your program will be scheduled to run. It generally refers to signals sent by other processes (e.g. via kill, like SIGINT or SIGSTOP).</a:t>
            </a:r>
          </a:p>
          <a:p>
            <a:endParaRPr lang="en-US" dirty="0"/>
          </a:p>
          <a:p>
            <a:r>
              <a:rPr lang="en-US" dirty="0"/>
              <a:t>Synchronous means the signal is delivered immediately, because the program is being run (i.e. state running in the scheduler). Typically it is the direct result of the program execution and the signal is being sent by the kernel (e.g. SIGILL, SIGSEGV, ...).</a:t>
            </a:r>
            <a:endParaRPr lang="en-IN" dirty="0"/>
          </a:p>
        </p:txBody>
      </p:sp>
    </p:spTree>
    <p:extLst>
      <p:ext uri="{BB962C8B-B14F-4D97-AF65-F5344CB8AC3E}">
        <p14:creationId xmlns:p14="http://schemas.microsoft.com/office/powerpoint/2010/main" val="1309884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58BE-5733-48D8-8522-9F45AAC1B7A7}"/>
              </a:ext>
            </a:extLst>
          </p:cNvPr>
          <p:cNvSpPr>
            <a:spLocks noGrp="1"/>
          </p:cNvSpPr>
          <p:nvPr>
            <p:ph type="title"/>
          </p:nvPr>
        </p:nvSpPr>
        <p:spPr>
          <a:xfrm>
            <a:off x="838200" y="365126"/>
            <a:ext cx="10515600" cy="628788"/>
          </a:xfrm>
        </p:spPr>
        <p:txBody>
          <a:bodyPr>
            <a:normAutofit fontScale="90000"/>
          </a:bodyPr>
          <a:lstStyle/>
          <a:p>
            <a:r>
              <a:rPr lang="en-IN" dirty="0"/>
              <a:t>Difference between Interrupts and Signals</a:t>
            </a:r>
          </a:p>
        </p:txBody>
      </p:sp>
      <p:sp>
        <p:nvSpPr>
          <p:cNvPr id="3" name="Content Placeholder 2">
            <a:extLst>
              <a:ext uri="{FF2B5EF4-FFF2-40B4-BE49-F238E27FC236}">
                <a16:creationId xmlns:a16="http://schemas.microsoft.com/office/drawing/2014/main" id="{12582771-8556-4E2E-AED0-44625882946F}"/>
              </a:ext>
            </a:extLst>
          </p:cNvPr>
          <p:cNvSpPr>
            <a:spLocks noGrp="1"/>
          </p:cNvSpPr>
          <p:nvPr>
            <p:ph idx="1"/>
          </p:nvPr>
        </p:nvSpPr>
        <p:spPr>
          <a:xfrm>
            <a:off x="838200" y="1444487"/>
            <a:ext cx="10515600" cy="5194852"/>
          </a:xfrm>
        </p:spPr>
        <p:txBody>
          <a:bodyPr/>
          <a:lstStyle/>
          <a:p>
            <a:pPr marL="0" indent="0">
              <a:buNone/>
            </a:pPr>
            <a:r>
              <a:rPr lang="en-IN" dirty="0"/>
              <a:t>Hardware interrupts – examples</a:t>
            </a:r>
          </a:p>
          <a:p>
            <a:pPr>
              <a:buFontTx/>
              <a:buChar char="-"/>
            </a:pPr>
            <a:r>
              <a:rPr lang="en-IN" dirty="0"/>
              <a:t>Clock “ticks”</a:t>
            </a:r>
          </a:p>
          <a:p>
            <a:pPr>
              <a:buFontTx/>
              <a:buChar char="-"/>
            </a:pPr>
            <a:r>
              <a:rPr lang="en-IN" dirty="0"/>
              <a:t>I/O device done</a:t>
            </a:r>
          </a:p>
          <a:p>
            <a:pPr>
              <a:buFontTx/>
              <a:buChar char="-"/>
            </a:pPr>
            <a:r>
              <a:rPr lang="en-IN" dirty="0"/>
              <a:t>Peripheral needs service</a:t>
            </a:r>
          </a:p>
          <a:p>
            <a:pPr marL="0" indent="0">
              <a:buNone/>
            </a:pPr>
            <a:r>
              <a:rPr lang="en-IN" dirty="0"/>
              <a:t>Software signals – examples</a:t>
            </a:r>
          </a:p>
          <a:p>
            <a:pPr>
              <a:buFontTx/>
              <a:buChar char="-"/>
            </a:pPr>
            <a:r>
              <a:rPr lang="en-IN" dirty="0"/>
              <a:t>Hardware exceptions – system sends process a signal</a:t>
            </a:r>
          </a:p>
          <a:p>
            <a:pPr>
              <a:buFontTx/>
              <a:buChar char="-"/>
            </a:pPr>
            <a:r>
              <a:rPr lang="en-IN" dirty="0"/>
              <a:t>Wakeup signal from watchdog timer</a:t>
            </a:r>
          </a:p>
          <a:p>
            <a:pPr>
              <a:buFontTx/>
              <a:buChar char="-"/>
            </a:pPr>
            <a:r>
              <a:rPr lang="en-IN" dirty="0"/>
              <a:t>Alert that file contents have changed</a:t>
            </a:r>
          </a:p>
          <a:p>
            <a:pPr>
              <a:buFontTx/>
              <a:buChar char="-"/>
            </a:pPr>
            <a:r>
              <a:rPr lang="en-IN" dirty="0"/>
              <a:t>Kill signal – terminate process (cant be caught)</a:t>
            </a:r>
          </a:p>
        </p:txBody>
      </p:sp>
    </p:spTree>
    <p:extLst>
      <p:ext uri="{BB962C8B-B14F-4D97-AF65-F5344CB8AC3E}">
        <p14:creationId xmlns:p14="http://schemas.microsoft.com/office/powerpoint/2010/main" val="1876110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DD5B3-FE1E-41CA-8E1E-79F35CBA13D8}"/>
              </a:ext>
            </a:extLst>
          </p:cNvPr>
          <p:cNvSpPr>
            <a:spLocks noGrp="1"/>
          </p:cNvSpPr>
          <p:nvPr>
            <p:ph type="title"/>
          </p:nvPr>
        </p:nvSpPr>
        <p:spPr>
          <a:xfrm>
            <a:off x="838200" y="365126"/>
            <a:ext cx="10515600" cy="774562"/>
          </a:xfrm>
        </p:spPr>
        <p:txBody>
          <a:bodyPr>
            <a:normAutofit/>
          </a:bodyPr>
          <a:lstStyle/>
          <a:p>
            <a:r>
              <a:rPr lang="en-IN" dirty="0" err="1"/>
              <a:t>syscalls</a:t>
            </a:r>
            <a:endParaRPr lang="en-IN" dirty="0"/>
          </a:p>
        </p:txBody>
      </p:sp>
      <p:sp>
        <p:nvSpPr>
          <p:cNvPr id="5" name="Content Placeholder 4">
            <a:extLst>
              <a:ext uri="{FF2B5EF4-FFF2-40B4-BE49-F238E27FC236}">
                <a16:creationId xmlns:a16="http://schemas.microsoft.com/office/drawing/2014/main" id="{64E92D79-3297-4C17-BBDA-9FC6BD66CE01}"/>
              </a:ext>
            </a:extLst>
          </p:cNvPr>
          <p:cNvSpPr>
            <a:spLocks noGrp="1"/>
          </p:cNvSpPr>
          <p:nvPr>
            <p:ph idx="1"/>
          </p:nvPr>
        </p:nvSpPr>
        <p:spPr>
          <a:xfrm>
            <a:off x="838200" y="1139688"/>
            <a:ext cx="10515600" cy="5473147"/>
          </a:xfrm>
        </p:spPr>
        <p:txBody>
          <a:bodyPr>
            <a:noAutofit/>
          </a:bodyPr>
          <a:lstStyle/>
          <a:p>
            <a:pPr algn="l"/>
            <a:r>
              <a:rPr lang="en-IN" sz="1800" b="0" i="0" u="none" strike="noStrike" baseline="0" dirty="0">
                <a:latin typeface="Times New Roman" panose="02020603050405020304" pitchFamily="18" charset="0"/>
                <a:cs typeface="Times New Roman" panose="02020603050405020304" pitchFamily="18" charset="0"/>
              </a:rPr>
              <a:t>System calls (often called </a:t>
            </a:r>
            <a:r>
              <a:rPr lang="en-IN" sz="1800" b="0" i="1" u="none" strike="noStrike" baseline="0" dirty="0" err="1">
                <a:latin typeface="Times New Roman" panose="02020603050405020304" pitchFamily="18" charset="0"/>
                <a:cs typeface="Times New Roman" panose="02020603050405020304" pitchFamily="18" charset="0"/>
              </a:rPr>
              <a:t>syscalls</a:t>
            </a:r>
            <a:r>
              <a:rPr lang="en-IN" sz="1800" b="0" i="1"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a:latin typeface="Times New Roman" panose="02020603050405020304" pitchFamily="18" charset="0"/>
                <a:cs typeface="Times New Roman" panose="02020603050405020304" pitchFamily="18" charset="0"/>
              </a:rPr>
              <a:t>in Linux) are typically accessed via function calls defined in the C library</a:t>
            </a:r>
          </a:p>
          <a:p>
            <a:pPr algn="l"/>
            <a:r>
              <a:rPr lang="en-IN" sz="1800" dirty="0">
                <a:latin typeface="Times New Roman" panose="02020603050405020304" pitchFamily="18" charset="0"/>
                <a:cs typeface="Times New Roman" panose="02020603050405020304" pitchFamily="18" charset="0"/>
              </a:rPr>
              <a:t>System calls can take zero, one or more arguments</a:t>
            </a:r>
          </a:p>
          <a:p>
            <a:pPr algn="l"/>
            <a:r>
              <a:rPr lang="en-IN" sz="1800" b="0" i="0" u="none" strike="noStrike" baseline="0" dirty="0">
                <a:latin typeface="Times New Roman" panose="02020603050405020304" pitchFamily="18" charset="0"/>
                <a:cs typeface="Times New Roman" panose="02020603050405020304" pitchFamily="18" charset="0"/>
              </a:rPr>
              <a:t>System calls have a return value of type long that indicate success or </a:t>
            </a:r>
            <a:r>
              <a:rPr lang="en-IN" sz="1800" dirty="0">
                <a:latin typeface="Times New Roman" panose="02020603050405020304" pitchFamily="18" charset="0"/>
                <a:cs typeface="Times New Roman" panose="02020603050405020304" pitchFamily="18" charset="0"/>
              </a:rPr>
              <a:t>error</a:t>
            </a:r>
          </a:p>
          <a:p>
            <a:pPr algn="l"/>
            <a:r>
              <a:rPr lang="en-IN" sz="1800" dirty="0" err="1">
                <a:latin typeface="Times New Roman" panose="02020603050405020304" pitchFamily="18" charset="0"/>
                <a:cs typeface="Times New Roman" panose="02020603050405020304" pitchFamily="18" charset="0"/>
              </a:rPr>
              <a:t>Errno</a:t>
            </a:r>
            <a:r>
              <a:rPr lang="en-IN" sz="1800" dirty="0">
                <a:latin typeface="Times New Roman" panose="02020603050405020304" pitchFamily="18" charset="0"/>
                <a:cs typeface="Times New Roman" panose="02020603050405020304" pitchFamily="18" charset="0"/>
              </a:rPr>
              <a:t> is a global variable, C library writes error code into the global variable </a:t>
            </a:r>
            <a:r>
              <a:rPr lang="en-IN" sz="1800" dirty="0" err="1">
                <a:latin typeface="Times New Roman" panose="02020603050405020304" pitchFamily="18" charset="0"/>
                <a:cs typeface="Times New Roman" panose="02020603050405020304" pitchFamily="18" charset="0"/>
              </a:rPr>
              <a:t>errno</a:t>
            </a:r>
            <a:r>
              <a:rPr lang="en-IN" sz="1800" dirty="0">
                <a:latin typeface="Times New Roman" panose="02020603050405020304" pitchFamily="18" charset="0"/>
                <a:cs typeface="Times New Roman" panose="02020603050405020304" pitchFamily="18" charset="0"/>
              </a:rPr>
              <a:t>.</a:t>
            </a:r>
          </a:p>
          <a:p>
            <a:pPr algn="l"/>
            <a:r>
              <a:rPr lang="en-IN" sz="1800" dirty="0" err="1">
                <a:latin typeface="Times New Roman" panose="02020603050405020304" pitchFamily="18" charset="0"/>
                <a:cs typeface="Times New Roman" panose="02020603050405020304" pitchFamily="18" charset="0"/>
              </a:rPr>
              <a:t>Errno</a:t>
            </a:r>
            <a:r>
              <a:rPr lang="en-IN" sz="1800" dirty="0">
                <a:latin typeface="Times New Roman" panose="02020603050405020304" pitchFamily="18" charset="0"/>
                <a:cs typeface="Times New Roman" panose="02020603050405020304" pitchFamily="18" charset="0"/>
              </a:rPr>
              <a:t> is converted to human readable form through </a:t>
            </a:r>
            <a:r>
              <a:rPr lang="en-IN" sz="1800" dirty="0" err="1">
                <a:latin typeface="Times New Roman" panose="02020603050405020304" pitchFamily="18" charset="0"/>
                <a:cs typeface="Times New Roman" panose="02020603050405020304" pitchFamily="18" charset="0"/>
              </a:rPr>
              <a:t>perror</a:t>
            </a:r>
            <a:r>
              <a:rPr lang="en-IN" sz="1800" dirty="0">
                <a:latin typeface="Times New Roman" panose="02020603050405020304" pitchFamily="18" charset="0"/>
                <a:cs typeface="Times New Roman" panose="02020603050405020304" pitchFamily="18" charset="0"/>
              </a:rPr>
              <a:t>()</a:t>
            </a:r>
          </a:p>
          <a:p>
            <a:pPr algn="l"/>
            <a:r>
              <a:rPr lang="en-IN" sz="1800" b="0" i="0" u="none" strike="noStrike" baseline="0" dirty="0">
                <a:latin typeface="Times New Roman" panose="02020603050405020304" pitchFamily="18" charset="0"/>
                <a:cs typeface="Times New Roman" panose="02020603050405020304" pitchFamily="18" charset="0"/>
              </a:rPr>
              <a:t>SYSCALL</a:t>
            </a:r>
            <a:r>
              <a:rPr lang="en-IN" sz="1800" dirty="0">
                <a:latin typeface="Times New Roman" panose="02020603050405020304" pitchFamily="18" charset="0"/>
                <a:cs typeface="Times New Roman" panose="02020603050405020304" pitchFamily="18" charset="0"/>
              </a:rPr>
              <a:t>_DEFINE0 is a macro that define a system call with no parameter</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SYSCALL_DEFINE0(</a:t>
            </a:r>
            <a:r>
              <a:rPr lang="en-IN" sz="1800" b="0" i="0" u="none" strike="noStrike" baseline="0" dirty="0" err="1">
                <a:latin typeface="Times New Roman" panose="02020603050405020304" pitchFamily="18" charset="0"/>
                <a:cs typeface="Times New Roman" panose="02020603050405020304" pitchFamily="18" charset="0"/>
              </a:rPr>
              <a:t>getpid</a:t>
            </a:r>
            <a:r>
              <a:rPr lang="en-IN" sz="1800" b="0" i="0" u="none" strike="noStrike" baseline="0" dirty="0">
                <a:latin typeface="Times New Roman" panose="02020603050405020304" pitchFamily="18" charset="0"/>
                <a:cs typeface="Times New Roman" panose="02020603050405020304" pitchFamily="18" charset="0"/>
              </a:rPr>
              <a:t>)</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return </a:t>
            </a:r>
            <a:r>
              <a:rPr lang="en-IN" sz="1800" b="0" i="0" u="none" strike="noStrike" baseline="0" dirty="0" err="1">
                <a:latin typeface="Times New Roman" panose="02020603050405020304" pitchFamily="18" charset="0"/>
                <a:cs typeface="Times New Roman" panose="02020603050405020304" pitchFamily="18" charset="0"/>
              </a:rPr>
              <a:t>task_tgid_vnr</a:t>
            </a:r>
            <a:r>
              <a:rPr lang="en-IN" sz="1800" b="0" i="0" u="none" strike="noStrike" baseline="0" dirty="0">
                <a:latin typeface="Times New Roman" panose="02020603050405020304" pitchFamily="18" charset="0"/>
                <a:cs typeface="Times New Roman" panose="02020603050405020304" pitchFamily="18" charset="0"/>
              </a:rPr>
              <a:t>(current); // returns current-&gt;</a:t>
            </a:r>
            <a:r>
              <a:rPr lang="en-IN" sz="1800" b="0" i="0" u="none" strike="noStrike" baseline="0" dirty="0" err="1">
                <a:latin typeface="Times New Roman" panose="02020603050405020304" pitchFamily="18" charset="0"/>
                <a:cs typeface="Times New Roman" panose="02020603050405020304" pitchFamily="18" charset="0"/>
              </a:rPr>
              <a:t>tgid</a:t>
            </a:r>
            <a:endParaRPr lang="en-IN" sz="1800" b="0" i="0" u="none" strike="noStrike" baseline="0" dirty="0">
              <a:latin typeface="Times New Roman" panose="02020603050405020304" pitchFamily="18" charset="0"/>
              <a:cs typeface="Times New Roman" panose="02020603050405020304" pitchFamily="18" charset="0"/>
            </a:endParaRP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a:t>
            </a:r>
          </a:p>
          <a:p>
            <a:pPr marL="0" indent="0" algn="l">
              <a:buNone/>
            </a:pPr>
            <a:endParaRPr lang="en-IN" sz="1800" dirty="0">
              <a:latin typeface="Times New Roman" panose="02020603050405020304" pitchFamily="18" charset="0"/>
              <a:cs typeface="Times New Roman" panose="02020603050405020304" pitchFamily="18" charset="0"/>
            </a:endParaRP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SYSCALL_DEFINE0 is simply a macro that defines a system call with no parameters (hence the </a:t>
            </a:r>
            <a:r>
              <a:rPr lang="en-IN" sz="1800" b="0" i="1" u="none" strike="noStrike" baseline="0" dirty="0">
                <a:latin typeface="Times New Roman" panose="02020603050405020304" pitchFamily="18" charset="0"/>
                <a:cs typeface="Times New Roman" panose="02020603050405020304" pitchFamily="18" charset="0"/>
              </a:rPr>
              <a:t>0</a:t>
            </a:r>
            <a:r>
              <a:rPr lang="en-IN" sz="1800" b="0" i="0" u="none" strike="noStrike" baseline="0" dirty="0">
                <a:latin typeface="Times New Roman" panose="02020603050405020304" pitchFamily="18" charset="0"/>
                <a:cs typeface="Times New Roman" panose="02020603050405020304" pitchFamily="18" charset="0"/>
              </a:rPr>
              <a:t>).The expanded code looks like this:</a:t>
            </a:r>
          </a:p>
          <a:p>
            <a:pPr marL="0" indent="0" algn="l">
              <a:buNone/>
            </a:pPr>
            <a:r>
              <a:rPr lang="en-IN" sz="1800" b="0" i="0" u="none" strike="noStrike" baseline="0" dirty="0" err="1">
                <a:latin typeface="Times New Roman" panose="02020603050405020304" pitchFamily="18" charset="0"/>
                <a:cs typeface="Times New Roman" panose="02020603050405020304" pitchFamily="18" charset="0"/>
              </a:rPr>
              <a:t>asmlinkage</a:t>
            </a:r>
            <a:r>
              <a:rPr lang="en-IN" sz="1800" b="0" i="0" u="none" strike="noStrike" baseline="0" dirty="0">
                <a:latin typeface="Times New Roman" panose="02020603050405020304" pitchFamily="18" charset="0"/>
                <a:cs typeface="Times New Roman" panose="02020603050405020304" pitchFamily="18" charset="0"/>
              </a:rPr>
              <a:t> long </a:t>
            </a:r>
            <a:r>
              <a:rPr lang="en-IN" sz="1800" b="0" i="0" u="none" strike="noStrike" baseline="0" dirty="0" err="1">
                <a:latin typeface="Times New Roman" panose="02020603050405020304" pitchFamily="18" charset="0"/>
                <a:cs typeface="Times New Roman" panose="02020603050405020304" pitchFamily="18" charset="0"/>
              </a:rPr>
              <a:t>sys_getpid</a:t>
            </a:r>
            <a:r>
              <a:rPr lang="en-IN" sz="1800" b="0" i="0" u="none" strike="noStrike" baseline="0" dirty="0">
                <a:latin typeface="Times New Roman" panose="02020603050405020304" pitchFamily="18" charset="0"/>
                <a:cs typeface="Times New Roman" panose="02020603050405020304" pitchFamily="18" charset="0"/>
              </a:rPr>
              <a:t>(void)</a:t>
            </a:r>
          </a:p>
          <a:p>
            <a:pPr algn="l"/>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88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BA4974-B295-4629-BF93-4904EED7668D}"/>
              </a:ext>
            </a:extLst>
          </p:cNvPr>
          <p:cNvSpPr>
            <a:spLocks noGrp="1"/>
          </p:cNvSpPr>
          <p:nvPr>
            <p:ph sz="half" idx="1"/>
          </p:nvPr>
        </p:nvSpPr>
        <p:spPr>
          <a:xfrm>
            <a:off x="410818" y="569843"/>
            <a:ext cx="5181600" cy="5607120"/>
          </a:xfrm>
        </p:spPr>
        <p:txBody>
          <a:bodyPr>
            <a:normAutofit lnSpcReduction="10000"/>
          </a:bodyPr>
          <a:lstStyle/>
          <a:p>
            <a:pPr marL="0" indent="0">
              <a:buNone/>
            </a:pPr>
            <a:r>
              <a:rPr lang="en-IN" dirty="0" err="1"/>
              <a:t>Asmlinkage</a:t>
            </a:r>
            <a:endParaRPr lang="en-IN" dirty="0"/>
          </a:p>
          <a:p>
            <a:pPr marL="0" indent="0">
              <a:buNone/>
            </a:pPr>
            <a:endParaRPr lang="en-IN" b="0" i="0" dirty="0">
              <a:solidFill>
                <a:srgbClr val="525960"/>
              </a:solidFill>
              <a:effectLst/>
              <a:latin typeface="-apple-system"/>
            </a:endParaRPr>
          </a:p>
          <a:p>
            <a:pPr marL="0" indent="0" algn="just">
              <a:buNone/>
            </a:pPr>
            <a:r>
              <a:rPr lang="en-IN" b="0" i="0" dirty="0">
                <a:solidFill>
                  <a:srgbClr val="525960"/>
                </a:solidFill>
                <a:effectLst/>
                <a:latin typeface="-apple-system"/>
              </a:rPr>
              <a:t>This is a #define for some </a:t>
            </a:r>
            <a:r>
              <a:rPr lang="en-IN" b="0" i="0" dirty="0" err="1">
                <a:solidFill>
                  <a:srgbClr val="525960"/>
                </a:solidFill>
                <a:effectLst/>
                <a:latin typeface="-apple-system"/>
              </a:rPr>
              <a:t>gcc</a:t>
            </a:r>
            <a:r>
              <a:rPr lang="en-IN" b="0" i="0" dirty="0">
                <a:solidFill>
                  <a:srgbClr val="525960"/>
                </a:solidFill>
                <a:effectLst/>
                <a:latin typeface="-apple-system"/>
              </a:rPr>
              <a:t> magic that tells the compiler that the function should not expect to find any of its arguments in registers (a common optimization), but </a:t>
            </a:r>
            <a:r>
              <a:rPr lang="en-IN" b="1" i="0" dirty="0">
                <a:solidFill>
                  <a:srgbClr val="525960"/>
                </a:solidFill>
                <a:effectLst/>
                <a:latin typeface="-apple-system"/>
              </a:rPr>
              <a:t>only on the CPU's stack</a:t>
            </a:r>
            <a:r>
              <a:rPr lang="en-IN" b="0" i="0" dirty="0">
                <a:solidFill>
                  <a:srgbClr val="525960"/>
                </a:solidFill>
                <a:effectLst/>
                <a:latin typeface="-apple-system"/>
              </a:rPr>
              <a:t>. </a:t>
            </a:r>
          </a:p>
          <a:p>
            <a:pPr marL="0" indent="0">
              <a:buNone/>
            </a:pPr>
            <a:endParaRPr lang="en-IN" dirty="0">
              <a:solidFill>
                <a:srgbClr val="525960"/>
              </a:solidFill>
              <a:latin typeface="-apple-system"/>
            </a:endParaRPr>
          </a:p>
          <a:p>
            <a:pPr marL="0" indent="0">
              <a:buNone/>
            </a:pPr>
            <a:endParaRPr lang="en-IN" dirty="0">
              <a:solidFill>
                <a:srgbClr val="525960"/>
              </a:solidFill>
              <a:latin typeface="-apple-system"/>
            </a:endParaRPr>
          </a:p>
        </p:txBody>
      </p:sp>
      <p:sp>
        <p:nvSpPr>
          <p:cNvPr id="4" name="Content Placeholder 3">
            <a:extLst>
              <a:ext uri="{FF2B5EF4-FFF2-40B4-BE49-F238E27FC236}">
                <a16:creationId xmlns:a16="http://schemas.microsoft.com/office/drawing/2014/main" id="{AEC0951C-F1B7-4D72-BD51-B7F3330B8574}"/>
              </a:ext>
            </a:extLst>
          </p:cNvPr>
          <p:cNvSpPr>
            <a:spLocks noGrp="1"/>
          </p:cNvSpPr>
          <p:nvPr>
            <p:ph sz="half" idx="2"/>
          </p:nvPr>
        </p:nvSpPr>
        <p:spPr>
          <a:xfrm>
            <a:off x="6112565" y="424070"/>
            <a:ext cx="5880652" cy="5752893"/>
          </a:xfrm>
        </p:spPr>
        <p:txBody>
          <a:bodyPr>
            <a:normAutofit lnSpcReduction="10000"/>
          </a:bodyPr>
          <a:lstStyle/>
          <a:p>
            <a:pPr marL="0" indent="0">
              <a:buNone/>
            </a:pPr>
            <a:r>
              <a:rPr lang="en-IN" dirty="0"/>
              <a:t>System call parameter passing</a:t>
            </a:r>
          </a:p>
          <a:p>
            <a:pPr marL="0" indent="0">
              <a:buNone/>
            </a:pPr>
            <a:r>
              <a:rPr lang="en-IN" dirty="0"/>
              <a:t>Three general methods used to pass parameters to the OS</a:t>
            </a:r>
          </a:p>
          <a:p>
            <a:pPr marL="514350" indent="-514350">
              <a:buAutoNum type="arabicPeriod"/>
            </a:pPr>
            <a:r>
              <a:rPr lang="en-IN" dirty="0"/>
              <a:t>Simplest: pass the parameter in registers (</a:t>
            </a:r>
            <a:r>
              <a:rPr lang="en-IN" dirty="0" err="1"/>
              <a:t>ebx</a:t>
            </a:r>
            <a:r>
              <a:rPr lang="en-IN" dirty="0"/>
              <a:t>, </a:t>
            </a:r>
            <a:r>
              <a:rPr lang="en-IN" dirty="0" err="1"/>
              <a:t>ecx</a:t>
            </a:r>
            <a:r>
              <a:rPr lang="en-IN" dirty="0"/>
              <a:t>, </a:t>
            </a:r>
            <a:r>
              <a:rPr lang="en-IN" dirty="0" err="1"/>
              <a:t>edx</a:t>
            </a:r>
            <a:r>
              <a:rPr lang="en-IN" dirty="0"/>
              <a:t>, </a:t>
            </a:r>
            <a:r>
              <a:rPr lang="en-IN" dirty="0" err="1"/>
              <a:t>esi</a:t>
            </a:r>
            <a:r>
              <a:rPr lang="en-IN" dirty="0"/>
              <a:t> and </a:t>
            </a:r>
            <a:r>
              <a:rPr lang="en-IN" dirty="0" err="1"/>
              <a:t>edi</a:t>
            </a:r>
            <a:r>
              <a:rPr lang="en-IN" dirty="0"/>
              <a:t> (</a:t>
            </a:r>
            <a:r>
              <a:rPr lang="en-IN" dirty="0" err="1"/>
              <a:t>upto</a:t>
            </a:r>
            <a:r>
              <a:rPr lang="en-IN" dirty="0"/>
              <a:t> 5 arguments)</a:t>
            </a:r>
          </a:p>
          <a:p>
            <a:pPr marL="514350" indent="-514350">
              <a:buAutoNum type="arabicPeriod"/>
            </a:pPr>
            <a:r>
              <a:rPr lang="en-IN" dirty="0"/>
              <a:t>Parameter stored in block, or table, in memory, and the address of block passed as a parameter in a register(approach taken by Linux and Solaris)</a:t>
            </a:r>
          </a:p>
          <a:p>
            <a:pPr marL="514350" indent="-514350">
              <a:buAutoNum type="arabicPeriod"/>
            </a:pPr>
            <a:r>
              <a:rPr lang="en-IN" dirty="0"/>
              <a:t>Parameters placed, or pushed onto the stack by the program and popped off the stack by the OS.</a:t>
            </a:r>
          </a:p>
        </p:txBody>
      </p:sp>
    </p:spTree>
    <p:extLst>
      <p:ext uri="{BB962C8B-B14F-4D97-AF65-F5344CB8AC3E}">
        <p14:creationId xmlns:p14="http://schemas.microsoft.com/office/powerpoint/2010/main" val="3328271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5792A-6051-4DC7-869C-81385D23EE1D}"/>
              </a:ext>
            </a:extLst>
          </p:cNvPr>
          <p:cNvSpPr>
            <a:spLocks noGrp="1"/>
          </p:cNvSpPr>
          <p:nvPr>
            <p:ph type="title"/>
          </p:nvPr>
        </p:nvSpPr>
        <p:spPr>
          <a:xfrm>
            <a:off x="838200" y="365126"/>
            <a:ext cx="10515600" cy="628788"/>
          </a:xfrm>
        </p:spPr>
        <p:txBody>
          <a:bodyPr>
            <a:normAutofit fontScale="90000"/>
          </a:bodyPr>
          <a:lstStyle/>
          <a:p>
            <a:r>
              <a:rPr lang="en-IN" dirty="0"/>
              <a:t>System call number</a:t>
            </a:r>
          </a:p>
        </p:txBody>
      </p:sp>
      <p:sp>
        <p:nvSpPr>
          <p:cNvPr id="5" name="Content Placeholder 4">
            <a:extLst>
              <a:ext uri="{FF2B5EF4-FFF2-40B4-BE49-F238E27FC236}">
                <a16:creationId xmlns:a16="http://schemas.microsoft.com/office/drawing/2014/main" id="{B76E0E32-30A9-4FF2-B1AC-B79F2B9C895B}"/>
              </a:ext>
            </a:extLst>
          </p:cNvPr>
          <p:cNvSpPr>
            <a:spLocks noGrp="1"/>
          </p:cNvSpPr>
          <p:nvPr>
            <p:ph idx="1"/>
          </p:nvPr>
        </p:nvSpPr>
        <p:spPr>
          <a:xfrm>
            <a:off x="838200" y="1364974"/>
            <a:ext cx="10515600" cy="4811989"/>
          </a:xfrm>
        </p:spPr>
        <p:txBody>
          <a:bodyPr>
            <a:normAutofit lnSpcReduction="10000"/>
          </a:bodyPr>
          <a:lstStyle/>
          <a:p>
            <a:r>
              <a:rPr lang="en-IN" sz="2400" b="0" i="0" u="none" strike="noStrike" baseline="0" dirty="0">
                <a:latin typeface="Times New Roman" panose="02020603050405020304" pitchFamily="18" charset="0"/>
                <a:cs typeface="Times New Roman" panose="02020603050405020304" pitchFamily="18" charset="0"/>
              </a:rPr>
              <a:t>system call is assigned a </a:t>
            </a:r>
            <a:r>
              <a:rPr lang="en-IN" sz="2400" b="0" i="1" u="none" strike="noStrike" baseline="0" dirty="0" err="1">
                <a:latin typeface="Times New Roman" panose="02020603050405020304" pitchFamily="18" charset="0"/>
                <a:cs typeface="Times New Roman" panose="02020603050405020304" pitchFamily="18" charset="0"/>
              </a:rPr>
              <a:t>syscall</a:t>
            </a:r>
            <a:r>
              <a:rPr lang="en-IN" sz="2400" b="0" i="1" u="none" strike="noStrike" baseline="0" dirty="0">
                <a:latin typeface="Times New Roman" panose="02020603050405020304" pitchFamily="18" charset="0"/>
                <a:cs typeface="Times New Roman" panose="02020603050405020304" pitchFamily="18" charset="0"/>
              </a:rPr>
              <a:t> number</a:t>
            </a:r>
            <a:r>
              <a:rPr lang="en-IN" sz="2400" b="0" i="0" u="none" strike="noStrike" baseline="0" dirty="0">
                <a:latin typeface="Times New Roman" panose="02020603050405020304" pitchFamily="18" charset="0"/>
                <a:cs typeface="Times New Roman" panose="02020603050405020304" pitchFamily="18" charset="0"/>
              </a:rPr>
              <a:t>.</a:t>
            </a:r>
          </a:p>
          <a:p>
            <a:pPr algn="l"/>
            <a:r>
              <a:rPr lang="en-IN" sz="2400" b="0" i="0" u="none" strike="noStrike" baseline="0" dirty="0">
                <a:latin typeface="Times New Roman" panose="02020603050405020304" pitchFamily="18" charset="0"/>
                <a:cs typeface="Times New Roman" panose="02020603050405020304" pitchFamily="18" charset="0"/>
              </a:rPr>
              <a:t>When a user-space process executes a system call, the </a:t>
            </a:r>
            <a:r>
              <a:rPr lang="en-IN" sz="2400" b="0" i="0" u="none" strike="noStrike" baseline="0" dirty="0" err="1">
                <a:latin typeface="Times New Roman" panose="02020603050405020304" pitchFamily="18" charset="0"/>
                <a:cs typeface="Times New Roman" panose="02020603050405020304" pitchFamily="18" charset="0"/>
              </a:rPr>
              <a:t>syscall</a:t>
            </a:r>
            <a:r>
              <a:rPr lang="en-IN" sz="2400" b="0" i="0" u="none" strike="noStrike" baseline="0" dirty="0">
                <a:latin typeface="Times New Roman" panose="02020603050405020304" pitchFamily="18" charset="0"/>
                <a:cs typeface="Times New Roman" panose="02020603050405020304" pitchFamily="18" charset="0"/>
              </a:rPr>
              <a:t> number identifies which </a:t>
            </a:r>
            <a:r>
              <a:rPr lang="en-IN" sz="2400" b="0" i="0" u="none" strike="noStrike" baseline="0" dirty="0" err="1">
                <a:latin typeface="Times New Roman" panose="02020603050405020304" pitchFamily="18" charset="0"/>
                <a:cs typeface="Times New Roman" panose="02020603050405020304" pitchFamily="18" charset="0"/>
              </a:rPr>
              <a:t>syscall</a:t>
            </a:r>
            <a:r>
              <a:rPr lang="en-IN" sz="2400" b="0" i="0" u="none" strike="noStrike" baseline="0" dirty="0">
                <a:latin typeface="Times New Roman" panose="02020603050405020304" pitchFamily="18" charset="0"/>
                <a:cs typeface="Times New Roman" panose="02020603050405020304" pitchFamily="18" charset="0"/>
              </a:rPr>
              <a:t> was executed; the process does not refer to the </a:t>
            </a:r>
            <a:r>
              <a:rPr lang="en-IN" sz="2400" b="0" i="0" u="none" strike="noStrike" baseline="0" dirty="0" err="1">
                <a:latin typeface="Times New Roman" panose="02020603050405020304" pitchFamily="18" charset="0"/>
                <a:cs typeface="Times New Roman" panose="02020603050405020304" pitchFamily="18" charset="0"/>
              </a:rPr>
              <a:t>syscall</a:t>
            </a:r>
            <a:r>
              <a:rPr lang="en-IN" sz="2400" b="0" i="0" u="none" strike="noStrike" baseline="0" dirty="0">
                <a:latin typeface="Times New Roman" panose="02020603050405020304" pitchFamily="18" charset="0"/>
                <a:cs typeface="Times New Roman" panose="02020603050405020304" pitchFamily="18" charset="0"/>
              </a:rPr>
              <a:t> by name.</a:t>
            </a:r>
          </a:p>
          <a:p>
            <a:pPr algn="l"/>
            <a:r>
              <a:rPr lang="en-IN" sz="2400" b="0" i="0" u="none" strike="noStrike" baseline="0" dirty="0">
                <a:latin typeface="Times New Roman" panose="02020603050405020304" pitchFamily="18" charset="0"/>
                <a:cs typeface="Times New Roman" panose="02020603050405020304" pitchFamily="18" charset="0"/>
              </a:rPr>
              <a:t>The </a:t>
            </a:r>
            <a:r>
              <a:rPr lang="en-IN" sz="2400" b="0" i="0" u="none" strike="noStrike" baseline="0" dirty="0" err="1">
                <a:latin typeface="Times New Roman" panose="02020603050405020304" pitchFamily="18" charset="0"/>
                <a:cs typeface="Times New Roman" panose="02020603050405020304" pitchFamily="18" charset="0"/>
              </a:rPr>
              <a:t>syscall</a:t>
            </a:r>
            <a:r>
              <a:rPr lang="en-IN" sz="2400" b="0" i="0" u="none" strike="noStrike" baseline="0" dirty="0">
                <a:latin typeface="Times New Roman" panose="02020603050405020304" pitchFamily="18" charset="0"/>
                <a:cs typeface="Times New Roman" panose="02020603050405020304" pitchFamily="18" charset="0"/>
              </a:rPr>
              <a:t> number is important; when assigned, it cannot change, or compiled applications will break.</a:t>
            </a:r>
          </a:p>
          <a:p>
            <a:pPr algn="l"/>
            <a:r>
              <a:rPr lang="en-IN" sz="2400" b="0" i="0" u="none" strike="noStrike" baseline="0" dirty="0">
                <a:latin typeface="Times New Roman" panose="02020603050405020304" pitchFamily="18" charset="0"/>
                <a:cs typeface="Times New Roman" panose="02020603050405020304" pitchFamily="18" charset="0"/>
              </a:rPr>
              <a:t>The kernel keeps a list of all registered system calls in the system call table, stored in </a:t>
            </a:r>
            <a:r>
              <a:rPr lang="en-IN" sz="2400" b="0" i="0" u="none" strike="noStrike" baseline="0" dirty="0" err="1">
                <a:latin typeface="Times New Roman" panose="02020603050405020304" pitchFamily="18" charset="0"/>
                <a:cs typeface="Times New Roman" panose="02020603050405020304" pitchFamily="18" charset="0"/>
              </a:rPr>
              <a:t>sys_call_table</a:t>
            </a:r>
            <a:r>
              <a:rPr lang="en-IN" sz="2400" b="0" i="0" u="none" strike="noStrike" baseline="0" dirty="0">
                <a:latin typeface="Times New Roman" panose="02020603050405020304" pitchFamily="18" charset="0"/>
                <a:cs typeface="Times New Roman" panose="02020603050405020304" pitchFamily="18" charset="0"/>
              </a:rPr>
              <a:t>.</a:t>
            </a:r>
          </a:p>
          <a:p>
            <a:pPr algn="l"/>
            <a:r>
              <a:rPr lang="en-IN" sz="2400" b="0" i="0" dirty="0" err="1">
                <a:solidFill>
                  <a:srgbClr val="292929"/>
                </a:solidFill>
                <a:effectLst/>
                <a:latin typeface="Times New Roman" panose="02020603050405020304" pitchFamily="18" charset="0"/>
                <a:cs typeface="Times New Roman" panose="02020603050405020304" pitchFamily="18" charset="0"/>
              </a:rPr>
              <a:t>Gedit</a:t>
            </a:r>
            <a:r>
              <a:rPr lang="en-IN" sz="2400" b="0" i="0" dirty="0">
                <a:solidFill>
                  <a:srgbClr val="292929"/>
                </a:solidFill>
                <a:effectLst/>
                <a:latin typeface="Times New Roman" panose="02020603050405020304" pitchFamily="18" charset="0"/>
                <a:cs typeface="Times New Roman" panose="02020603050405020304" pitchFamily="18" charset="0"/>
              </a:rPr>
              <a:t> arch/x86/entry/</a:t>
            </a:r>
            <a:r>
              <a:rPr lang="en-IN" sz="2400" b="0" i="0" dirty="0" err="1">
                <a:solidFill>
                  <a:srgbClr val="292929"/>
                </a:solidFill>
                <a:effectLst/>
                <a:latin typeface="Times New Roman" panose="02020603050405020304" pitchFamily="18" charset="0"/>
                <a:cs typeface="Times New Roman" panose="02020603050405020304" pitchFamily="18" charset="0"/>
              </a:rPr>
              <a:t>syscalls</a:t>
            </a:r>
            <a:r>
              <a:rPr lang="en-IN" sz="2400" b="0" i="0" dirty="0">
                <a:solidFill>
                  <a:srgbClr val="292929"/>
                </a:solidFill>
                <a:effectLst/>
                <a:latin typeface="Times New Roman" panose="02020603050405020304" pitchFamily="18" charset="0"/>
                <a:cs typeface="Times New Roman" panose="02020603050405020304" pitchFamily="18" charset="0"/>
              </a:rPr>
              <a:t>/syscall_64.tbl</a:t>
            </a:r>
          </a:p>
          <a:p>
            <a:pPr algn="l"/>
            <a:endParaRPr lang="en-IN" sz="2400" dirty="0">
              <a:solidFill>
                <a:srgbClr val="292929"/>
              </a:solidFill>
              <a:latin typeface="Times New Roman" panose="02020603050405020304" pitchFamily="18" charset="0"/>
              <a:cs typeface="Times New Roman" panose="02020603050405020304" pitchFamily="18" charset="0"/>
            </a:endParaRPr>
          </a:p>
          <a:p>
            <a:pPr marL="0" indent="0" algn="l">
              <a:buNone/>
            </a:pPr>
            <a:r>
              <a:rPr lang="en-IN" sz="2400" dirty="0">
                <a:solidFill>
                  <a:srgbClr val="292929"/>
                </a:solidFill>
                <a:latin typeface="Times New Roman" panose="02020603050405020304" pitchFamily="18" charset="0"/>
                <a:cs typeface="Times New Roman" panose="02020603050405020304" pitchFamily="18" charset="0"/>
              </a:rPr>
              <a:t>**</a:t>
            </a:r>
            <a:r>
              <a:rPr lang="en-IN" sz="1800" b="0" i="0" u="none" strike="noStrike" baseline="0" dirty="0">
                <a:latin typeface="Bembo" panose="02020502050201020203" pitchFamily="18" charset="0"/>
              </a:rPr>
              <a:t> System calls in Linux are faster than in many other operating systems. This is partly because of Linux’s fast context switch times; entering and exiting the kernel is a streamlined and simple affair.</a:t>
            </a:r>
          </a:p>
          <a:p>
            <a:pPr marL="0" indent="0" algn="l">
              <a:buNone/>
            </a:pPr>
            <a:endParaRPr lang="en-IN" sz="1800" dirty="0">
              <a:latin typeface="Bembo" panose="02020502050201020203" pitchFamily="18" charset="0"/>
              <a:cs typeface="Times New Roman" panose="02020603050405020304" pitchFamily="18" charset="0"/>
            </a:endParaRPr>
          </a:p>
          <a:p>
            <a:pPr marL="0" indent="0" algn="l">
              <a:buNone/>
            </a:pPr>
            <a:r>
              <a:rPr lang="en-IN" sz="1600" dirty="0">
                <a:hlinkClick r:id="rId2"/>
              </a:rPr>
              <a:t>Adding a Hello World System Call to Linux Kernel | by Anubhav </a:t>
            </a:r>
            <a:r>
              <a:rPr lang="en-IN" sz="1600" dirty="0" err="1">
                <a:hlinkClick r:id="rId2"/>
              </a:rPr>
              <a:t>Shrimal</a:t>
            </a:r>
            <a:r>
              <a:rPr lang="en-IN" sz="1600" dirty="0">
                <a:hlinkClick r:id="rId2"/>
              </a:rPr>
              <a:t> | Anubhav </a:t>
            </a:r>
            <a:r>
              <a:rPr lang="en-IN" sz="1600" dirty="0" err="1">
                <a:hlinkClick r:id="rId2"/>
              </a:rPr>
              <a:t>Shrimal</a:t>
            </a:r>
            <a:r>
              <a:rPr lang="en-IN" sz="1600" dirty="0">
                <a:hlinkClick r:id="rId2"/>
              </a:rPr>
              <a:t> | Medium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61146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2014</Words>
  <Application>Microsoft Office PowerPoint</Application>
  <PresentationFormat>Widescreen</PresentationFormat>
  <Paragraphs>166</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-apple-system</vt:lpstr>
      <vt:lpstr>Arial</vt:lpstr>
      <vt:lpstr>Bembo</vt:lpstr>
      <vt:lpstr>Calibri</vt:lpstr>
      <vt:lpstr>Calibri Light</vt:lpstr>
      <vt:lpstr>charter</vt:lpstr>
      <vt:lpstr>Courier</vt:lpstr>
      <vt:lpstr>FranklinGothic-Demi</vt:lpstr>
      <vt:lpstr>Menlo</vt:lpstr>
      <vt:lpstr>Times New Roman</vt:lpstr>
      <vt:lpstr>ui-monospace</vt:lpstr>
      <vt:lpstr>Office Theme</vt:lpstr>
      <vt:lpstr>System Calls</vt:lpstr>
      <vt:lpstr>System calls</vt:lpstr>
      <vt:lpstr>APIs, POSIX and C Library</vt:lpstr>
      <vt:lpstr>Asynchronous Events</vt:lpstr>
      <vt:lpstr>Asynchronous and Synchronous Events</vt:lpstr>
      <vt:lpstr>Difference between Interrupts and Signals</vt:lpstr>
      <vt:lpstr>syscalls</vt:lpstr>
      <vt:lpstr>PowerPoint Presentation</vt:lpstr>
      <vt:lpstr>System call number</vt:lpstr>
      <vt:lpstr>System call handler</vt:lpstr>
      <vt:lpstr>strace</vt:lpstr>
      <vt:lpstr>Denoting the correct system call number</vt:lpstr>
      <vt:lpstr>Parameter passing</vt:lpstr>
      <vt:lpstr>System call implementation</vt:lpstr>
      <vt:lpstr>Copy data to and from user</vt:lpstr>
      <vt:lpstr>Impliment actual system call </vt:lpstr>
      <vt:lpstr>Steps</vt:lpstr>
      <vt:lpstr>Why Not to Implement a System Call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Calls</dc:title>
  <dc:creator>Deepa n</dc:creator>
  <cp:lastModifiedBy>Deepa n</cp:lastModifiedBy>
  <cp:revision>26</cp:revision>
  <dcterms:created xsi:type="dcterms:W3CDTF">2021-11-17T04:24:41Z</dcterms:created>
  <dcterms:modified xsi:type="dcterms:W3CDTF">2023-12-11T17:23:00Z</dcterms:modified>
</cp:coreProperties>
</file>