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embeddedFontLst>
    <p:embeddedFont>
      <p:font typeface="Calibri" panose="020F0502020204030204" pitchFamily="34" charset="0"/>
      <p:regular r:id="rId40"/>
      <p:bold r:id="rId41"/>
      <p:italic r:id="rId42"/>
      <p:boldItalic r:id="rId43"/>
    </p:embeddedFont>
    <p:embeddedFont>
      <p:font typeface="Libre Franklin" pitchFamily="2" charset="0"/>
      <p:regular r:id="rId44"/>
      <p:bold r:id="rId45"/>
      <p:italic r:id="rId46"/>
      <p:boldItalic r:id="rId47"/>
    </p:embeddedFont>
    <p:embeddedFont>
      <p:font typeface="Libre Franklin Medium"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a:t>Kernel Synchronisation Methods</a:t>
            </a:r>
            <a:endParaRPr/>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2"/>
          <p:cNvPicPr preferRelativeResize="0"/>
          <p:nvPr/>
        </p:nvPicPr>
        <p:blipFill rotWithShape="1">
          <a:blip r:embed="rId3">
            <a:alphaModFix/>
          </a:blip>
          <a:srcRect/>
          <a:stretch/>
        </p:blipFill>
        <p:spPr>
          <a:xfrm>
            <a:off x="1231582" y="807856"/>
            <a:ext cx="9662841" cy="188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Example</a:t>
            </a:r>
            <a:endParaRPr/>
          </a:p>
        </p:txBody>
      </p:sp>
      <p:pic>
        <p:nvPicPr>
          <p:cNvPr id="150" name="Google Shape;150;p23"/>
          <p:cNvPicPr preferRelativeResize="0"/>
          <p:nvPr/>
        </p:nvPicPr>
        <p:blipFill rotWithShape="1">
          <a:blip r:embed="rId3">
            <a:alphaModFix/>
          </a:blip>
          <a:srcRect/>
          <a:stretch/>
        </p:blipFill>
        <p:spPr>
          <a:xfrm>
            <a:off x="733697" y="2031592"/>
            <a:ext cx="11366146" cy="39394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Atomic vs ordering</a:t>
            </a:r>
            <a:endParaRPr/>
          </a:p>
        </p:txBody>
      </p:sp>
      <p:sp>
        <p:nvSpPr>
          <p:cNvPr id="156" name="Google Shape;156;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Atomicity ensures that the instruction occur without interruption and that they complete either in their entirety or not at all</a:t>
            </a:r>
            <a:endParaRPr/>
          </a:p>
          <a:p>
            <a:pPr marL="0" lvl="0" indent="0" algn="l" rtl="0">
              <a:lnSpc>
                <a:spcPct val="90000"/>
              </a:lnSpc>
              <a:spcBef>
                <a:spcPts val="1000"/>
              </a:spcBef>
              <a:spcAft>
                <a:spcPts val="0"/>
              </a:spcAft>
              <a:buClr>
                <a:schemeClr val="dk1"/>
              </a:buClr>
              <a:buSzPts val="2800"/>
              <a:buNone/>
            </a:pPr>
            <a:r>
              <a:rPr lang="en-IN"/>
              <a:t>Eg: if an integer is initially 42 and then set to 365, a read on the integer always returns 42 or 365 and never in between.</a:t>
            </a:r>
            <a:endParaRPr/>
          </a:p>
          <a:p>
            <a:pPr marL="228600" lvl="0" indent="-228600" algn="l" rtl="0">
              <a:lnSpc>
                <a:spcPct val="90000"/>
              </a:lnSpc>
              <a:spcBef>
                <a:spcPts val="1000"/>
              </a:spcBef>
              <a:spcAft>
                <a:spcPts val="0"/>
              </a:spcAft>
              <a:buClr>
                <a:schemeClr val="dk1"/>
              </a:buClr>
              <a:buSzPts val="2800"/>
              <a:buChar char="•"/>
            </a:pPr>
            <a:r>
              <a:rPr lang="en-IN"/>
              <a:t>Ordering ensures that the desired, relative ordering of two or more instructions, even it they are to occur in separate threads of execution or even separate processors is preserved.</a:t>
            </a:r>
            <a:endParaRPr/>
          </a:p>
          <a:p>
            <a:pPr marL="0" lvl="0" indent="0" algn="l" rtl="0">
              <a:lnSpc>
                <a:spcPct val="90000"/>
              </a:lnSpc>
              <a:spcBef>
                <a:spcPts val="1000"/>
              </a:spcBef>
              <a:spcAft>
                <a:spcPts val="0"/>
              </a:spcAft>
              <a:buClr>
                <a:schemeClr val="dk1"/>
              </a:buClr>
              <a:buSzPts val="2800"/>
              <a:buNone/>
            </a:pPr>
            <a:r>
              <a:rPr lang="en-IN"/>
              <a:t>Eg: read always occur before all pending writes.</a:t>
            </a:r>
            <a:endParaRPr/>
          </a:p>
          <a:p>
            <a:pPr marL="0" lvl="0" indent="0" algn="l" rtl="0">
              <a:lnSpc>
                <a:spcPct val="90000"/>
              </a:lnSpc>
              <a:spcBef>
                <a:spcPts val="1000"/>
              </a:spcBef>
              <a:spcAft>
                <a:spcPts val="0"/>
              </a:spcAft>
              <a:buClr>
                <a:schemeClr val="dk1"/>
              </a:buClr>
              <a:buSzPts val="2800"/>
              <a:buNone/>
            </a:pPr>
            <a:r>
              <a:rPr lang="en-IN"/>
              <a:t>Ordering is enforced via barrier operations.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64 bit atomic operations</a:t>
            </a:r>
            <a:endParaRPr/>
          </a:p>
        </p:txBody>
      </p:sp>
      <p:sp>
        <p:nvSpPr>
          <p:cNvPr id="162" name="Google Shape;162;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63" name="Google Shape;163;p25"/>
          <p:cNvPicPr preferRelativeResize="0"/>
          <p:nvPr/>
        </p:nvPicPr>
        <p:blipFill rotWithShape="1">
          <a:blip r:embed="rId3">
            <a:alphaModFix/>
          </a:blip>
          <a:srcRect/>
          <a:stretch/>
        </p:blipFill>
        <p:spPr>
          <a:xfrm>
            <a:off x="1045029" y="1325166"/>
            <a:ext cx="10580914" cy="53522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Atomic bitwise operations</a:t>
            </a:r>
            <a:endParaRPr/>
          </a:p>
        </p:txBody>
      </p:sp>
      <p:pic>
        <p:nvPicPr>
          <p:cNvPr id="169" name="Google Shape;169;p26"/>
          <p:cNvPicPr preferRelativeResize="0"/>
          <p:nvPr/>
        </p:nvPicPr>
        <p:blipFill rotWithShape="1">
          <a:blip r:embed="rId3">
            <a:alphaModFix/>
          </a:blip>
          <a:srcRect/>
          <a:stretch/>
        </p:blipFill>
        <p:spPr>
          <a:xfrm>
            <a:off x="1301182" y="1316173"/>
            <a:ext cx="8100469" cy="5349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Example</a:t>
            </a:r>
            <a:endParaRPr/>
          </a:p>
        </p:txBody>
      </p:sp>
      <p:sp>
        <p:nvSpPr>
          <p:cNvPr id="175" name="Google Shape;175;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76" name="Google Shape;176;p27"/>
          <p:cNvPicPr preferRelativeResize="0"/>
          <p:nvPr/>
        </p:nvPicPr>
        <p:blipFill rotWithShape="1">
          <a:blip r:embed="rId3">
            <a:alphaModFix/>
          </a:blip>
          <a:srcRect/>
          <a:stretch/>
        </p:blipFill>
        <p:spPr>
          <a:xfrm>
            <a:off x="676275" y="1753394"/>
            <a:ext cx="11141984" cy="46212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Spinlocks</a:t>
            </a:r>
            <a:endParaRPr/>
          </a:p>
        </p:txBody>
      </p:sp>
      <p:sp>
        <p:nvSpPr>
          <p:cNvPr id="182" name="Google Shape;182;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In real life, critical region can span multiple functions. In such complex scenario, a more general method of synchronisation is needed: Lock</a:t>
            </a:r>
            <a:endParaRPr/>
          </a:p>
          <a:p>
            <a:pPr marL="228600" lvl="0" indent="-228600" algn="l" rtl="0">
              <a:lnSpc>
                <a:spcPct val="90000"/>
              </a:lnSpc>
              <a:spcBef>
                <a:spcPts val="1000"/>
              </a:spcBef>
              <a:spcAft>
                <a:spcPts val="0"/>
              </a:spcAft>
              <a:buClr>
                <a:schemeClr val="dk1"/>
              </a:buClr>
              <a:buSzPts val="2800"/>
              <a:buChar char="•"/>
            </a:pPr>
            <a:r>
              <a:rPr lang="en-IN"/>
              <a:t>The most common lock in the Linux kernel is the spin lock.</a:t>
            </a:r>
            <a:endParaRPr/>
          </a:p>
          <a:p>
            <a:pPr marL="228600" lvl="0" indent="-228600" algn="l" rtl="0">
              <a:lnSpc>
                <a:spcPct val="90000"/>
              </a:lnSpc>
              <a:spcBef>
                <a:spcPts val="1000"/>
              </a:spcBef>
              <a:spcAft>
                <a:spcPts val="0"/>
              </a:spcAft>
              <a:buClr>
                <a:schemeClr val="dk1"/>
              </a:buClr>
              <a:buSzPts val="2800"/>
              <a:buChar char="•"/>
            </a:pPr>
            <a:r>
              <a:rPr lang="en-IN"/>
              <a:t>A spin lock is a lock that can be held by at most once thread of execution.</a:t>
            </a:r>
            <a:endParaRPr/>
          </a:p>
          <a:p>
            <a:pPr marL="228600" lvl="0" indent="-228600" algn="l" rtl="0">
              <a:lnSpc>
                <a:spcPct val="90000"/>
              </a:lnSpc>
              <a:spcBef>
                <a:spcPts val="1000"/>
              </a:spcBef>
              <a:spcAft>
                <a:spcPts val="0"/>
              </a:spcAft>
              <a:buClr>
                <a:schemeClr val="dk1"/>
              </a:buClr>
              <a:buSzPts val="2800"/>
              <a:buChar char="•"/>
            </a:pPr>
            <a:r>
              <a:rPr lang="en-IN"/>
              <a:t>If a thread of execution attempts to acquire a spin lock while it is already held, which is called contended, the thread busy loops – spins.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Note:</a:t>
            </a:r>
            <a:endParaRPr/>
          </a:p>
        </p:txBody>
      </p:sp>
      <p:sp>
        <p:nvSpPr>
          <p:cNvPr id="188" name="Google Shape;188;p29"/>
          <p:cNvSpPr txBox="1">
            <a:spLocks noGrp="1"/>
          </p:cNvSpPr>
          <p:nvPr>
            <p:ph type="body" idx="1"/>
          </p:nvPr>
        </p:nvSpPr>
        <p:spPr>
          <a:xfrm>
            <a:off x="838200" y="1786437"/>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Spin lock cannot be acquired recursively – it would deadlock on the second call to lock. </a:t>
            </a:r>
            <a:endParaRPr/>
          </a:p>
          <a:p>
            <a:pPr marL="0" lvl="0" indent="0" algn="l" rtl="0">
              <a:lnSpc>
                <a:spcPct val="90000"/>
              </a:lnSpc>
              <a:spcBef>
                <a:spcPts val="1000"/>
              </a:spcBef>
              <a:spcAft>
                <a:spcPts val="0"/>
              </a:spcAft>
              <a:buClr>
                <a:schemeClr val="dk1"/>
              </a:buClr>
              <a:buSzPts val="2800"/>
              <a:buNone/>
            </a:pPr>
            <a:r>
              <a:rPr lang="en-IN"/>
              <a:t>   - A process holding a spinlock may not be pre-empted , or else a deadlock situation could occur.</a:t>
            </a:r>
            <a:endParaRPr/>
          </a:p>
          <a:p>
            <a:pPr marL="0" lvl="0" indent="0" algn="l" rtl="0">
              <a:lnSpc>
                <a:spcPct val="90000"/>
              </a:lnSpc>
              <a:spcBef>
                <a:spcPts val="1000"/>
              </a:spcBef>
              <a:spcAft>
                <a:spcPts val="0"/>
              </a:spcAft>
              <a:buClr>
                <a:schemeClr val="dk1"/>
              </a:buClr>
              <a:buSzPts val="2800"/>
              <a:buNone/>
            </a:pPr>
            <a:r>
              <a:rPr lang="en-I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body" idx="1"/>
          </p:nvPr>
        </p:nvSpPr>
        <p:spPr>
          <a:xfrm>
            <a:off x="733697" y="519339"/>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A critical section in process context is guarded by spin_lock_irq and spin_unlock_irq (disable all interrupts on the local CPU for the critical section).</a:t>
            </a:r>
            <a:endParaRPr/>
          </a:p>
          <a:p>
            <a:pPr marL="228600" lvl="0" indent="-228600" algn="l" rtl="0">
              <a:lnSpc>
                <a:spcPct val="90000"/>
              </a:lnSpc>
              <a:spcBef>
                <a:spcPts val="1000"/>
              </a:spcBef>
              <a:spcAft>
                <a:spcPts val="0"/>
              </a:spcAft>
              <a:buClr>
                <a:schemeClr val="dk1"/>
              </a:buClr>
              <a:buSzPts val="2800"/>
              <a:buChar char="•"/>
            </a:pPr>
            <a:r>
              <a:rPr lang="en-IN"/>
              <a:t>In interrupt handlers its normal spin_lock and spin_unlock.</a:t>
            </a:r>
            <a:endParaRPr/>
          </a:p>
        </p:txBody>
      </p:sp>
      <p:pic>
        <p:nvPicPr>
          <p:cNvPr id="194" name="Google Shape;194;p30"/>
          <p:cNvPicPr preferRelativeResize="0"/>
          <p:nvPr/>
        </p:nvPicPr>
        <p:blipFill rotWithShape="1">
          <a:blip r:embed="rId3">
            <a:alphaModFix/>
          </a:blip>
          <a:srcRect/>
          <a:stretch/>
        </p:blipFill>
        <p:spPr>
          <a:xfrm>
            <a:off x="1600608" y="2320018"/>
            <a:ext cx="7974466" cy="423753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Spin Locks</a:t>
            </a:r>
            <a:endParaRPr/>
          </a:p>
        </p:txBody>
      </p:sp>
      <p:sp>
        <p:nvSpPr>
          <p:cNvPr id="200" name="Google Shape;200;p31"/>
          <p:cNvSpPr txBox="1">
            <a:spLocks noGrp="1"/>
          </p:cNvSpPr>
          <p:nvPr>
            <p:ph type="body" idx="1"/>
          </p:nvPr>
        </p:nvSpPr>
        <p:spPr>
          <a:xfrm>
            <a:off x="838200" y="1825625"/>
            <a:ext cx="10515600" cy="4901746"/>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IN"/>
              <a:t>Linux kernel’s spin locks are non-recursive</a:t>
            </a:r>
            <a:endParaRPr/>
          </a:p>
          <a:p>
            <a:pPr marL="228600" lvl="0" indent="-228600" algn="l" rtl="0">
              <a:lnSpc>
                <a:spcPct val="90000"/>
              </a:lnSpc>
              <a:spcBef>
                <a:spcPts val="1000"/>
              </a:spcBef>
              <a:spcAft>
                <a:spcPts val="0"/>
              </a:spcAft>
              <a:buClr>
                <a:schemeClr val="dk1"/>
              </a:buClr>
              <a:buSzPct val="100000"/>
              <a:buChar char="•"/>
            </a:pPr>
            <a:r>
              <a:rPr lang="en-IN"/>
              <a:t>Spin locks can be used in interrupt handlers, whereas semaphores cannot be used because they can sleep.</a:t>
            </a:r>
            <a:endParaRPr/>
          </a:p>
          <a:p>
            <a:pPr marL="228600" lvl="0" indent="-228600" algn="l" rtl="0">
              <a:lnSpc>
                <a:spcPct val="90000"/>
              </a:lnSpc>
              <a:spcBef>
                <a:spcPts val="1000"/>
              </a:spcBef>
              <a:spcAft>
                <a:spcPts val="0"/>
              </a:spcAft>
              <a:buClr>
                <a:schemeClr val="dk1"/>
              </a:buClr>
              <a:buSzPct val="100000"/>
              <a:buChar char="•"/>
            </a:pPr>
            <a:r>
              <a:rPr lang="en-IN"/>
              <a:t>If a lock is used in an interrupt handler, you must also disable local interrupts (interrupts on current processor) before obtaining the lock.</a:t>
            </a:r>
            <a:endParaRPr/>
          </a:p>
          <a:p>
            <a:pPr marL="228600" lvl="0" indent="-64135"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IN" b="1" u="sng"/>
              <a:t>Disable kernel preemption</a:t>
            </a:r>
            <a:br>
              <a:rPr lang="en-IN" b="1"/>
            </a:br>
            <a:endParaRPr b="1"/>
          </a:p>
          <a:p>
            <a:pPr marL="0" lvl="0" indent="0" algn="l" rtl="0">
              <a:lnSpc>
                <a:spcPct val="90000"/>
              </a:lnSpc>
              <a:spcBef>
                <a:spcPts val="1000"/>
              </a:spcBef>
              <a:spcAft>
                <a:spcPts val="0"/>
              </a:spcAft>
              <a:buClr>
                <a:schemeClr val="dk1"/>
              </a:buClr>
              <a:buSzPct val="100000"/>
              <a:buNone/>
            </a:pPr>
            <a:r>
              <a:rPr lang="en-IN"/>
              <a:t>DEFINE_SPINLOCK(mr_lock)</a:t>
            </a:r>
            <a:endParaRPr/>
          </a:p>
          <a:p>
            <a:pPr marL="0" lvl="0" indent="0" algn="l" rtl="0">
              <a:lnSpc>
                <a:spcPct val="90000"/>
              </a:lnSpc>
              <a:spcBef>
                <a:spcPts val="1000"/>
              </a:spcBef>
              <a:spcAft>
                <a:spcPts val="0"/>
              </a:spcAft>
              <a:buClr>
                <a:schemeClr val="dk1"/>
              </a:buClr>
              <a:buSzPct val="100000"/>
              <a:buNone/>
            </a:pPr>
            <a:r>
              <a:rPr lang="en-IN"/>
              <a:t>Spin_lock(&amp;mr_lock);</a:t>
            </a:r>
            <a:endParaRPr/>
          </a:p>
          <a:p>
            <a:pPr marL="0" lvl="0" indent="0" algn="l" rtl="0">
              <a:lnSpc>
                <a:spcPct val="90000"/>
              </a:lnSpc>
              <a:spcBef>
                <a:spcPts val="1000"/>
              </a:spcBef>
              <a:spcAft>
                <a:spcPts val="0"/>
              </a:spcAft>
              <a:buClr>
                <a:schemeClr val="dk1"/>
              </a:buClr>
              <a:buSzPct val="100000"/>
              <a:buNone/>
            </a:pPr>
            <a:r>
              <a:rPr lang="en-IN"/>
              <a:t>/*Critical Section/*</a:t>
            </a:r>
            <a:endParaRPr/>
          </a:p>
          <a:p>
            <a:pPr marL="0" lvl="0" indent="0" algn="l" rtl="0">
              <a:lnSpc>
                <a:spcPct val="90000"/>
              </a:lnSpc>
              <a:spcBef>
                <a:spcPts val="1000"/>
              </a:spcBef>
              <a:spcAft>
                <a:spcPts val="0"/>
              </a:spcAft>
              <a:buClr>
                <a:schemeClr val="dk1"/>
              </a:buClr>
              <a:buSzPct val="100000"/>
              <a:buNone/>
            </a:pPr>
            <a:r>
              <a:rPr lang="en-IN"/>
              <a:t>Spin_unlock(&amp;mr_lock);</a:t>
            </a:r>
            <a:endParaRPr/>
          </a:p>
          <a:p>
            <a:pPr marL="228600" lvl="0" indent="-64135" algn="l" rtl="0">
              <a:lnSpc>
                <a:spcPct val="90000"/>
              </a:lnSpc>
              <a:spcBef>
                <a:spcPts val="1000"/>
              </a:spcBef>
              <a:spcAft>
                <a:spcPts val="0"/>
              </a:spcAft>
              <a:buClr>
                <a:schemeClr val="dk1"/>
              </a:buClr>
              <a:buSzPct val="100000"/>
              <a:buNone/>
            </a:pPr>
            <a:endParaRPr/>
          </a:p>
        </p:txBody>
      </p:sp>
      <p:sp>
        <p:nvSpPr>
          <p:cNvPr id="201" name="Google Shape;201;p31"/>
          <p:cNvSpPr txBox="1"/>
          <p:nvPr/>
        </p:nvSpPr>
        <p:spPr>
          <a:xfrm>
            <a:off x="7156172" y="4142048"/>
            <a:ext cx="4744279"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a:solidFill>
                  <a:srgbClr val="333333"/>
                </a:solidFill>
                <a:latin typeface="Libre Franklin Medium"/>
                <a:ea typeface="Libre Franklin Medium"/>
                <a:cs typeface="Libre Franklin Medium"/>
                <a:sym typeface="Libre Franklin Medium"/>
              </a:rPr>
              <a:t>Spin Locks Are Not Recursive!</a:t>
            </a:r>
            <a:endParaRPr/>
          </a:p>
          <a:p>
            <a:pPr marL="0" marR="0" lvl="0" indent="0" algn="l" rtl="0">
              <a:spcBef>
                <a:spcPts val="0"/>
              </a:spcBef>
              <a:spcAft>
                <a:spcPts val="0"/>
              </a:spcAft>
              <a:buNone/>
            </a:pPr>
            <a:r>
              <a:rPr lang="en-IN" sz="1800" b="0" i="0" u="none" strike="noStrike" cap="none">
                <a:solidFill>
                  <a:srgbClr val="000000"/>
                </a:solidFill>
                <a:latin typeface="Libre Franklin"/>
                <a:ea typeface="Libre Franklin"/>
                <a:cs typeface="Libre Franklin"/>
                <a:sym typeface="Libre Franklin"/>
              </a:rPr>
              <a:t>Unlike spin lock implementations in other operating systems and threading libraries, the</a:t>
            </a:r>
            <a:endParaRPr/>
          </a:p>
          <a:p>
            <a:pPr marL="0" marR="0" lvl="0" indent="0" algn="l" rtl="0">
              <a:spcBef>
                <a:spcPts val="0"/>
              </a:spcBef>
              <a:spcAft>
                <a:spcPts val="0"/>
              </a:spcAft>
              <a:buNone/>
            </a:pPr>
            <a:r>
              <a:rPr lang="en-IN" sz="1800" b="0" i="0" u="none" strike="noStrike" cap="none">
                <a:solidFill>
                  <a:srgbClr val="000000"/>
                </a:solidFill>
                <a:latin typeface="Libre Franklin"/>
                <a:ea typeface="Libre Franklin"/>
                <a:cs typeface="Libre Franklin"/>
                <a:sym typeface="Libre Franklin"/>
              </a:rPr>
              <a:t>Linux kernel’s spin locks are not recursive. This means that if you attempt to acquire a lock</a:t>
            </a:r>
            <a:endParaRPr/>
          </a:p>
          <a:p>
            <a:pPr marL="0" marR="0" lvl="0" indent="0" algn="l" rtl="0">
              <a:spcBef>
                <a:spcPts val="0"/>
              </a:spcBef>
              <a:spcAft>
                <a:spcPts val="0"/>
              </a:spcAft>
              <a:buNone/>
            </a:pPr>
            <a:r>
              <a:rPr lang="en-IN" sz="1800" b="0" i="0" u="none" strike="noStrike" cap="none">
                <a:solidFill>
                  <a:srgbClr val="000000"/>
                </a:solidFill>
                <a:latin typeface="Libre Franklin"/>
                <a:ea typeface="Libre Franklin"/>
                <a:cs typeface="Libre Franklin"/>
                <a:sym typeface="Libre Franklin"/>
              </a:rPr>
              <a:t>you already hold, you will spin, waiting for yourself to release the lock. But because you are</a:t>
            </a:r>
            <a:endParaRPr/>
          </a:p>
          <a:p>
            <a:pPr marL="0" marR="0" lvl="0" indent="0" algn="l" rtl="0">
              <a:spcBef>
                <a:spcPts val="0"/>
              </a:spcBef>
              <a:spcAft>
                <a:spcPts val="0"/>
              </a:spcAft>
              <a:buNone/>
            </a:pPr>
            <a:r>
              <a:rPr lang="en-IN" sz="1800" b="0" i="0" u="none" strike="noStrike" cap="none">
                <a:solidFill>
                  <a:srgbClr val="000000"/>
                </a:solidFill>
                <a:latin typeface="Libre Franklin"/>
                <a:ea typeface="Libre Franklin"/>
                <a:cs typeface="Libre Franklin"/>
                <a:sym typeface="Libre Franklin"/>
              </a:rPr>
              <a:t>busy spinning, you will never release the lock and you will deadlock. Be careful!</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Causes of Concurrency</a:t>
            </a:r>
            <a:endParaRPr/>
          </a:p>
        </p:txBody>
      </p:sp>
      <p:sp>
        <p:nvSpPr>
          <p:cNvPr id="91" name="Google Shape;9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IN" sz="2800" b="1">
                <a:latin typeface="Arial"/>
                <a:ea typeface="Arial"/>
                <a:cs typeface="Arial"/>
                <a:sym typeface="Arial"/>
              </a:rPr>
              <a:t>Interrupts</a:t>
            </a:r>
            <a:r>
              <a:rPr lang="en-IN" sz="2800">
                <a:latin typeface="Arial"/>
                <a:ea typeface="Arial"/>
                <a:cs typeface="Arial"/>
                <a:sym typeface="Arial"/>
              </a:rPr>
              <a:t>— An interrupt can occur asynchronously at almost any time, interrupting the currently executing code.</a:t>
            </a:r>
            <a:endParaRPr/>
          </a:p>
          <a:p>
            <a:pPr marL="228600" lvl="0" indent="-104140" algn="l" rtl="0">
              <a:lnSpc>
                <a:spcPct val="90000"/>
              </a:lnSpc>
              <a:spcBef>
                <a:spcPts val="1000"/>
              </a:spcBef>
              <a:spcAft>
                <a:spcPts val="0"/>
              </a:spcAft>
              <a:buClr>
                <a:schemeClr val="dk1"/>
              </a:buClr>
              <a:buSzPct val="100000"/>
              <a:buNone/>
            </a:pPr>
            <a:endParaRPr sz="2800">
              <a:latin typeface="Arial"/>
              <a:ea typeface="Arial"/>
              <a:cs typeface="Arial"/>
              <a:sym typeface="Arial"/>
            </a:endParaRPr>
          </a:p>
          <a:p>
            <a:pPr marL="228600" lvl="0" indent="-228600" algn="l" rtl="0">
              <a:lnSpc>
                <a:spcPct val="90000"/>
              </a:lnSpc>
              <a:spcBef>
                <a:spcPts val="1000"/>
              </a:spcBef>
              <a:spcAft>
                <a:spcPts val="0"/>
              </a:spcAft>
              <a:buClr>
                <a:schemeClr val="dk1"/>
              </a:buClr>
              <a:buSzPct val="100000"/>
              <a:buChar char="•"/>
            </a:pPr>
            <a:r>
              <a:rPr lang="en-IN" sz="1050" b="0" i="0" u="none" strike="noStrike">
                <a:latin typeface="Noto Sans Symbols"/>
                <a:ea typeface="Noto Sans Symbols"/>
                <a:cs typeface="Noto Sans Symbols"/>
                <a:sym typeface="Noto Sans Symbols"/>
              </a:rPr>
              <a:t> </a:t>
            </a:r>
            <a:r>
              <a:rPr lang="en-IN" sz="2800" b="1">
                <a:latin typeface="Arial"/>
                <a:ea typeface="Arial"/>
                <a:cs typeface="Arial"/>
                <a:sym typeface="Arial"/>
              </a:rPr>
              <a:t>Softirqs and tasklets</a:t>
            </a:r>
            <a:r>
              <a:rPr lang="en-IN" sz="2800">
                <a:latin typeface="Arial"/>
                <a:ea typeface="Arial"/>
                <a:cs typeface="Arial"/>
                <a:sym typeface="Arial"/>
              </a:rPr>
              <a:t>— The kernel can raise or schedule a softirq or tasklet at almost any time, interrupting the currently executing code.</a:t>
            </a:r>
            <a:endParaRPr/>
          </a:p>
          <a:p>
            <a:pPr marL="228600" lvl="0" indent="-104140" algn="l" rtl="0">
              <a:lnSpc>
                <a:spcPct val="90000"/>
              </a:lnSpc>
              <a:spcBef>
                <a:spcPts val="1000"/>
              </a:spcBef>
              <a:spcAft>
                <a:spcPts val="0"/>
              </a:spcAft>
              <a:buClr>
                <a:schemeClr val="dk1"/>
              </a:buClr>
              <a:buSzPct val="100000"/>
              <a:buNone/>
            </a:pPr>
            <a:endParaRPr sz="2800">
              <a:latin typeface="Arial"/>
              <a:ea typeface="Arial"/>
              <a:cs typeface="Arial"/>
              <a:sym typeface="Arial"/>
            </a:endParaRPr>
          </a:p>
          <a:p>
            <a:pPr marL="228600" lvl="0" indent="-228600" algn="l" rtl="0">
              <a:lnSpc>
                <a:spcPct val="90000"/>
              </a:lnSpc>
              <a:spcBef>
                <a:spcPts val="1000"/>
              </a:spcBef>
              <a:spcAft>
                <a:spcPts val="0"/>
              </a:spcAft>
              <a:buClr>
                <a:schemeClr val="dk1"/>
              </a:buClr>
              <a:buSzPct val="100000"/>
              <a:buChar char="•"/>
            </a:pPr>
            <a:r>
              <a:rPr lang="en-IN" sz="2800" b="1">
                <a:latin typeface="Arial"/>
                <a:ea typeface="Arial"/>
                <a:cs typeface="Arial"/>
                <a:sym typeface="Arial"/>
              </a:rPr>
              <a:t>Kernel preemption</a:t>
            </a:r>
            <a:r>
              <a:rPr lang="en-IN" sz="2800">
                <a:latin typeface="Arial"/>
                <a:ea typeface="Arial"/>
                <a:cs typeface="Arial"/>
                <a:sym typeface="Arial"/>
              </a:rPr>
              <a:t>— Because the kernel is preemptive, one task in the kernel can preempt another.</a:t>
            </a:r>
            <a:endParaRPr/>
          </a:p>
          <a:p>
            <a:pPr marL="228600" lvl="0" indent="-104140" algn="l" rtl="0">
              <a:lnSpc>
                <a:spcPct val="90000"/>
              </a:lnSpc>
              <a:spcBef>
                <a:spcPts val="1000"/>
              </a:spcBef>
              <a:spcAft>
                <a:spcPts val="0"/>
              </a:spcAft>
              <a:buClr>
                <a:schemeClr val="dk1"/>
              </a:buClr>
              <a:buSzPct val="100000"/>
              <a:buNone/>
            </a:pPr>
            <a:endParaRPr sz="2800">
              <a:latin typeface="Arial"/>
              <a:ea typeface="Arial"/>
              <a:cs typeface="Arial"/>
              <a:sym typeface="Arial"/>
            </a:endParaRPr>
          </a:p>
          <a:p>
            <a:pPr marL="228600" lvl="0" indent="-228600" algn="l" rtl="0">
              <a:lnSpc>
                <a:spcPct val="90000"/>
              </a:lnSpc>
              <a:spcBef>
                <a:spcPts val="1000"/>
              </a:spcBef>
              <a:spcAft>
                <a:spcPts val="0"/>
              </a:spcAft>
              <a:buClr>
                <a:schemeClr val="dk1"/>
              </a:buClr>
              <a:buSzPct val="100000"/>
              <a:buChar char="•"/>
            </a:pPr>
            <a:r>
              <a:rPr lang="en-IN" sz="2800" b="1">
                <a:latin typeface="Arial"/>
                <a:ea typeface="Arial"/>
                <a:cs typeface="Arial"/>
                <a:sym typeface="Arial"/>
              </a:rPr>
              <a:t>Sleeping and synchronization with user-space</a:t>
            </a:r>
            <a:r>
              <a:rPr lang="en-IN" sz="2800">
                <a:latin typeface="Arial"/>
                <a:ea typeface="Arial"/>
                <a:cs typeface="Arial"/>
                <a:sym typeface="Arial"/>
              </a:rPr>
              <a:t>— A task in the kernel can sleep and thus invoke the scheduler, resulting in the running of a new process.</a:t>
            </a:r>
            <a:endParaRPr/>
          </a:p>
          <a:p>
            <a:pPr marL="228600" lvl="0" indent="-104140" algn="l" rtl="0">
              <a:lnSpc>
                <a:spcPct val="90000"/>
              </a:lnSpc>
              <a:spcBef>
                <a:spcPts val="1000"/>
              </a:spcBef>
              <a:spcAft>
                <a:spcPts val="0"/>
              </a:spcAft>
              <a:buClr>
                <a:schemeClr val="dk1"/>
              </a:buClr>
              <a:buSzPct val="100000"/>
              <a:buNone/>
            </a:pPr>
            <a:endParaRPr sz="2800">
              <a:latin typeface="Arial"/>
              <a:ea typeface="Arial"/>
              <a:cs typeface="Arial"/>
              <a:sym typeface="Arial"/>
            </a:endParaRPr>
          </a:p>
          <a:p>
            <a:pPr marL="228600" lvl="0" indent="-228600" algn="l" rtl="0">
              <a:lnSpc>
                <a:spcPct val="90000"/>
              </a:lnSpc>
              <a:spcBef>
                <a:spcPts val="1000"/>
              </a:spcBef>
              <a:spcAft>
                <a:spcPts val="0"/>
              </a:spcAft>
              <a:buClr>
                <a:schemeClr val="dk1"/>
              </a:buClr>
              <a:buSzPct val="100000"/>
              <a:buChar char="•"/>
            </a:pPr>
            <a:r>
              <a:rPr lang="en-IN" sz="2800" b="1">
                <a:latin typeface="Arial"/>
                <a:ea typeface="Arial"/>
                <a:cs typeface="Arial"/>
                <a:sym typeface="Arial"/>
              </a:rPr>
              <a:t>Symmetrical multiprocessing</a:t>
            </a:r>
            <a:r>
              <a:rPr lang="en-IN" sz="2800">
                <a:latin typeface="Arial"/>
                <a:ea typeface="Arial"/>
                <a:cs typeface="Arial"/>
                <a:sym typeface="Arial"/>
              </a:rPr>
              <a:t>— Two or more processors can execute kernel code at exactly the same time.</a:t>
            </a:r>
            <a:endParaRPr sz="2800"/>
          </a:p>
          <a:p>
            <a:pPr marL="228600" lvl="0" indent="-10414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body" idx="1"/>
          </p:nvPr>
        </p:nvSpPr>
        <p:spPr>
          <a:xfrm>
            <a:off x="838200" y="666206"/>
            <a:ext cx="10515600" cy="551075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b="1" u="sng"/>
              <a:t>Disable kernel preemption and disable interrupts</a:t>
            </a:r>
            <a:endParaRPr/>
          </a:p>
          <a:p>
            <a:pPr marL="0" lvl="0" indent="0" algn="l" rtl="0">
              <a:lnSpc>
                <a:spcPct val="90000"/>
              </a:lnSpc>
              <a:spcBef>
                <a:spcPts val="1000"/>
              </a:spcBef>
              <a:spcAft>
                <a:spcPts val="0"/>
              </a:spcAft>
              <a:buClr>
                <a:schemeClr val="dk1"/>
              </a:buClr>
              <a:buSzPts val="2800"/>
              <a:buNone/>
            </a:pPr>
            <a:endParaRPr b="1" u="sng"/>
          </a:p>
          <a:p>
            <a:pPr marL="0" lvl="0" indent="0" algn="l" rtl="0">
              <a:lnSpc>
                <a:spcPct val="90000"/>
              </a:lnSpc>
              <a:spcBef>
                <a:spcPts val="1000"/>
              </a:spcBef>
              <a:spcAft>
                <a:spcPts val="0"/>
              </a:spcAft>
              <a:buClr>
                <a:schemeClr val="dk1"/>
              </a:buClr>
              <a:buSzPts val="2800"/>
              <a:buNone/>
            </a:pPr>
            <a:r>
              <a:rPr lang="en-IN"/>
              <a:t>DEFINE_SPINLOC(mr_lock)</a:t>
            </a:r>
            <a:endParaRPr/>
          </a:p>
          <a:p>
            <a:pPr marL="0" lvl="0" indent="0" algn="l" rtl="0">
              <a:lnSpc>
                <a:spcPct val="90000"/>
              </a:lnSpc>
              <a:spcBef>
                <a:spcPts val="1000"/>
              </a:spcBef>
              <a:spcAft>
                <a:spcPts val="0"/>
              </a:spcAft>
              <a:buClr>
                <a:schemeClr val="dk1"/>
              </a:buClr>
              <a:buSzPts val="2800"/>
              <a:buNone/>
            </a:pPr>
            <a:r>
              <a:rPr lang="en-IN"/>
              <a:t>Unsigned long flags;</a:t>
            </a:r>
            <a:endParaRPr/>
          </a:p>
          <a:p>
            <a:pPr marL="0" lvl="0" indent="0" algn="l" rtl="0">
              <a:lnSpc>
                <a:spcPct val="90000"/>
              </a:lnSpc>
              <a:spcBef>
                <a:spcPts val="1000"/>
              </a:spcBef>
              <a:spcAft>
                <a:spcPts val="0"/>
              </a:spcAft>
              <a:buClr>
                <a:schemeClr val="dk1"/>
              </a:buClr>
              <a:buSzPts val="2800"/>
              <a:buNone/>
            </a:pPr>
            <a:r>
              <a:rPr lang="en-IN"/>
              <a:t>Spin_lock_irqsave(&amp;mr_lock,flags);</a:t>
            </a:r>
            <a:endParaRPr/>
          </a:p>
          <a:p>
            <a:pPr marL="0" lvl="0" indent="0" algn="l" rtl="0">
              <a:lnSpc>
                <a:spcPct val="90000"/>
              </a:lnSpc>
              <a:spcBef>
                <a:spcPts val="1000"/>
              </a:spcBef>
              <a:spcAft>
                <a:spcPts val="0"/>
              </a:spcAft>
              <a:buClr>
                <a:schemeClr val="dk1"/>
              </a:buClr>
              <a:buSzPts val="2800"/>
              <a:buNone/>
            </a:pPr>
            <a:r>
              <a:rPr lang="en-IN"/>
              <a:t>/*Critical Section*/</a:t>
            </a:r>
            <a:endParaRPr/>
          </a:p>
          <a:p>
            <a:pPr marL="0" lvl="0" indent="0" algn="l" rtl="0">
              <a:lnSpc>
                <a:spcPct val="90000"/>
              </a:lnSpc>
              <a:spcBef>
                <a:spcPts val="1000"/>
              </a:spcBef>
              <a:spcAft>
                <a:spcPts val="0"/>
              </a:spcAft>
              <a:buClr>
                <a:schemeClr val="dk1"/>
              </a:buClr>
              <a:buSzPts val="2800"/>
              <a:buNone/>
            </a:pPr>
            <a:r>
              <a:rPr lang="en-IN"/>
              <a:t>Spin_unlock_irqrestore(&amp;mr_lock,flags);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Not recommended</a:t>
            </a:r>
            <a:endParaRPr/>
          </a:p>
        </p:txBody>
      </p:sp>
      <p:sp>
        <p:nvSpPr>
          <p:cNvPr id="212" name="Google Shape;212;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If you know that interrupts are enabled and no need to restore to previous state. </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IN"/>
              <a:t>DEFINE_SPINLOCK(mr_lock);</a:t>
            </a:r>
            <a:endParaRPr/>
          </a:p>
          <a:p>
            <a:pPr marL="0" lvl="0" indent="0" algn="l" rtl="0">
              <a:lnSpc>
                <a:spcPct val="90000"/>
              </a:lnSpc>
              <a:spcBef>
                <a:spcPts val="1000"/>
              </a:spcBef>
              <a:spcAft>
                <a:spcPts val="0"/>
              </a:spcAft>
              <a:buClr>
                <a:schemeClr val="dk1"/>
              </a:buClr>
              <a:buSzPts val="2800"/>
              <a:buNone/>
            </a:pPr>
            <a:r>
              <a:rPr lang="en-IN"/>
              <a:t>Unsigned long flags;</a:t>
            </a:r>
            <a:endParaRPr/>
          </a:p>
          <a:p>
            <a:pPr marL="0" lvl="0" indent="0" algn="l" rtl="0">
              <a:lnSpc>
                <a:spcPct val="90000"/>
              </a:lnSpc>
              <a:spcBef>
                <a:spcPts val="1000"/>
              </a:spcBef>
              <a:spcAft>
                <a:spcPts val="0"/>
              </a:spcAft>
              <a:buClr>
                <a:schemeClr val="dk1"/>
              </a:buClr>
              <a:buSzPts val="2800"/>
              <a:buNone/>
            </a:pPr>
            <a:r>
              <a:rPr lang="en-IN"/>
              <a:t>Spin_lock_irq(&amp;mr_lock);</a:t>
            </a:r>
            <a:endParaRPr/>
          </a:p>
          <a:p>
            <a:pPr marL="0" lvl="0" indent="0" algn="l" rtl="0">
              <a:lnSpc>
                <a:spcPct val="90000"/>
              </a:lnSpc>
              <a:spcBef>
                <a:spcPts val="1000"/>
              </a:spcBef>
              <a:spcAft>
                <a:spcPts val="0"/>
              </a:spcAft>
              <a:buClr>
                <a:schemeClr val="dk1"/>
              </a:buClr>
              <a:buSzPts val="2800"/>
              <a:buNone/>
            </a:pPr>
            <a:r>
              <a:rPr lang="en-IN"/>
              <a:t>/*critical section*/</a:t>
            </a:r>
            <a:endParaRPr/>
          </a:p>
          <a:p>
            <a:pPr marL="0" lvl="0" indent="0" algn="l" rtl="0">
              <a:lnSpc>
                <a:spcPct val="90000"/>
              </a:lnSpc>
              <a:spcBef>
                <a:spcPts val="1000"/>
              </a:spcBef>
              <a:spcAft>
                <a:spcPts val="0"/>
              </a:spcAft>
              <a:buClr>
                <a:schemeClr val="dk1"/>
              </a:buClr>
              <a:buSzPts val="2800"/>
              <a:buNone/>
            </a:pPr>
            <a:r>
              <a:rPr lang="en-IN"/>
              <a:t>spin_unlock_irq(&amp;mr_lock);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Other Spinlock methods</a:t>
            </a:r>
            <a:endParaRPr/>
          </a:p>
        </p:txBody>
      </p:sp>
      <p:sp>
        <p:nvSpPr>
          <p:cNvPr id="218" name="Google Shape;218;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19" name="Google Shape;219;p34"/>
          <p:cNvPicPr preferRelativeResize="0"/>
          <p:nvPr/>
        </p:nvPicPr>
        <p:blipFill rotWithShape="1">
          <a:blip r:embed="rId3">
            <a:alphaModFix/>
          </a:blip>
          <a:srcRect/>
          <a:stretch/>
        </p:blipFill>
        <p:spPr>
          <a:xfrm>
            <a:off x="1765663" y="1334792"/>
            <a:ext cx="9102634" cy="533300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Spinlocks and Bottom Halves</a:t>
            </a:r>
            <a:endParaRPr/>
          </a:p>
        </p:txBody>
      </p:sp>
      <p:sp>
        <p:nvSpPr>
          <p:cNvPr id="225" name="Google Shape;225;p35"/>
          <p:cNvSpPr txBox="1">
            <a:spLocks noGrp="1"/>
          </p:cNvSpPr>
          <p:nvPr>
            <p:ph type="body" idx="1"/>
          </p:nvPr>
        </p:nvSpPr>
        <p:spPr>
          <a:xfrm>
            <a:off x="838200" y="1825624"/>
            <a:ext cx="10515600" cy="4914809"/>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IN"/>
              <a:t>Because bottom half might preempt process context code, if data is shared between a bottom-half and process context, you must protect the data in process context with both a lock and then disabling of bottom halves.</a:t>
            </a:r>
            <a:endParaRPr/>
          </a:p>
          <a:p>
            <a:pPr marL="0" lvl="0" indent="0" algn="l" rtl="0">
              <a:lnSpc>
                <a:spcPct val="90000"/>
              </a:lnSpc>
              <a:spcBef>
                <a:spcPts val="1000"/>
              </a:spcBef>
              <a:spcAft>
                <a:spcPts val="0"/>
              </a:spcAft>
              <a:buClr>
                <a:schemeClr val="dk1"/>
              </a:buClr>
              <a:buSzPts val="2800"/>
              <a:buNone/>
            </a:pPr>
            <a:r>
              <a:rPr lang="en-IN"/>
              <a:t>spin_lock_bh()</a:t>
            </a:r>
            <a:endParaRPr/>
          </a:p>
          <a:p>
            <a:pPr marL="0" lvl="0" indent="0" algn="l" rtl="0">
              <a:lnSpc>
                <a:spcPct val="90000"/>
              </a:lnSpc>
              <a:spcBef>
                <a:spcPts val="1000"/>
              </a:spcBef>
              <a:spcAft>
                <a:spcPts val="0"/>
              </a:spcAft>
              <a:buClr>
                <a:schemeClr val="dk1"/>
              </a:buClr>
              <a:buSzPts val="2800"/>
              <a:buNone/>
            </a:pPr>
            <a:r>
              <a:rPr lang="en-IN"/>
              <a:t>Spin_unlock_bh()</a:t>
            </a:r>
            <a:endParaRPr/>
          </a:p>
          <a:p>
            <a:pPr marL="228600" lvl="0" indent="-228600" algn="l" rtl="0">
              <a:lnSpc>
                <a:spcPct val="90000"/>
              </a:lnSpc>
              <a:spcBef>
                <a:spcPts val="1000"/>
              </a:spcBef>
              <a:spcAft>
                <a:spcPts val="0"/>
              </a:spcAft>
              <a:buClr>
                <a:schemeClr val="dk1"/>
              </a:buClr>
              <a:buSzPts val="2800"/>
              <a:buChar char="•"/>
            </a:pPr>
            <a:r>
              <a:rPr lang="en-IN"/>
              <a:t>Two tasklets of same type do not ever run simultaneously. Thus, there is no need to protect data used only within a single type of tasklet. </a:t>
            </a:r>
            <a:endParaRPr/>
          </a:p>
          <a:p>
            <a:pPr marL="0" lvl="0" indent="0" algn="l" rtl="0">
              <a:lnSpc>
                <a:spcPct val="90000"/>
              </a:lnSpc>
              <a:spcBef>
                <a:spcPts val="1000"/>
              </a:spcBef>
              <a:spcAft>
                <a:spcPts val="0"/>
              </a:spcAft>
              <a:buClr>
                <a:schemeClr val="dk1"/>
              </a:buClr>
              <a:buSzPts val="2800"/>
              <a:buNone/>
            </a:pPr>
            <a:r>
              <a:rPr lang="en-IN"/>
              <a:t>A normal spinlock will work.</a:t>
            </a:r>
            <a:endParaRPr/>
          </a:p>
          <a:p>
            <a:pPr marL="228600" lvl="0" indent="-228600" algn="l" rtl="0">
              <a:lnSpc>
                <a:spcPct val="90000"/>
              </a:lnSpc>
              <a:spcBef>
                <a:spcPts val="1000"/>
              </a:spcBef>
              <a:spcAft>
                <a:spcPts val="0"/>
              </a:spcAft>
              <a:buClr>
                <a:schemeClr val="dk1"/>
              </a:buClr>
              <a:buSzPts val="2800"/>
              <a:buChar char="•"/>
            </a:pPr>
            <a:r>
              <a:rPr lang="en-IN"/>
              <a:t>Softirqs can run simultaneously on multiple CPUs but one softirq will not preempt another softirq running on same processor. Hence lock is required but disabling bottom half is not required.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Reader-Writer Spinlocks</a:t>
            </a:r>
            <a:endParaRPr/>
          </a:p>
        </p:txBody>
      </p:sp>
      <p:sp>
        <p:nvSpPr>
          <p:cNvPr id="231" name="Google Shape;231;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One or more readers can concurrently hold the reader lock. The writer lock, conversely, can be held by at most one writer with no concurrent readers. </a:t>
            </a:r>
            <a:endParaRPr/>
          </a:p>
          <a:p>
            <a:pPr marL="228600" lvl="0" indent="-228600" algn="l" rtl="0">
              <a:lnSpc>
                <a:spcPct val="90000"/>
              </a:lnSpc>
              <a:spcBef>
                <a:spcPts val="1000"/>
              </a:spcBef>
              <a:spcAft>
                <a:spcPts val="0"/>
              </a:spcAft>
              <a:buClr>
                <a:schemeClr val="dk1"/>
              </a:buClr>
              <a:buSzPts val="2800"/>
              <a:buChar char="•"/>
            </a:pPr>
            <a:r>
              <a:rPr lang="en-IN"/>
              <a:t>Linux reader-writer spin locks favor readers over writers.</a:t>
            </a:r>
            <a:endParaRPr/>
          </a:p>
          <a:p>
            <a:pPr marL="0" lvl="0" indent="0" algn="l" rtl="0">
              <a:lnSpc>
                <a:spcPct val="90000"/>
              </a:lnSpc>
              <a:spcBef>
                <a:spcPts val="1000"/>
              </a:spcBef>
              <a:spcAft>
                <a:spcPts val="0"/>
              </a:spcAft>
              <a:buClr>
                <a:schemeClr val="dk1"/>
              </a:buClr>
              <a:buSzPts val="2800"/>
              <a:buNone/>
            </a:pPr>
            <a:endParaRPr/>
          </a:p>
        </p:txBody>
      </p:sp>
      <p:pic>
        <p:nvPicPr>
          <p:cNvPr id="232" name="Google Shape;232;p36"/>
          <p:cNvPicPr preferRelativeResize="0"/>
          <p:nvPr/>
        </p:nvPicPr>
        <p:blipFill rotWithShape="1">
          <a:blip r:embed="rId3">
            <a:alphaModFix/>
          </a:blip>
          <a:srcRect/>
          <a:stretch/>
        </p:blipFill>
        <p:spPr>
          <a:xfrm>
            <a:off x="3277279" y="3586979"/>
            <a:ext cx="5461772" cy="29921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body" idx="1"/>
          </p:nvPr>
        </p:nvSpPr>
        <p:spPr>
          <a:xfrm>
            <a:off x="838200" y="287383"/>
            <a:ext cx="10515600" cy="58895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Also called shared/exclusive or concurrent/exclusive locks.</a:t>
            </a:r>
            <a:endParaRPr/>
          </a:p>
        </p:txBody>
      </p:sp>
      <p:pic>
        <p:nvPicPr>
          <p:cNvPr id="238" name="Google Shape;238;p37"/>
          <p:cNvPicPr preferRelativeResize="0"/>
          <p:nvPr/>
        </p:nvPicPr>
        <p:blipFill rotWithShape="1">
          <a:blip r:embed="rId3">
            <a:alphaModFix/>
          </a:blip>
          <a:srcRect/>
          <a:stretch/>
        </p:blipFill>
        <p:spPr>
          <a:xfrm>
            <a:off x="1662248" y="888214"/>
            <a:ext cx="8371115" cy="4493683"/>
          </a:xfrm>
          <a:prstGeom prst="rect">
            <a:avLst/>
          </a:prstGeom>
          <a:noFill/>
          <a:ln>
            <a:noFill/>
          </a:ln>
        </p:spPr>
      </p:pic>
      <p:pic>
        <p:nvPicPr>
          <p:cNvPr id="239" name="Google Shape;239;p37"/>
          <p:cNvPicPr preferRelativeResize="0"/>
          <p:nvPr/>
        </p:nvPicPr>
        <p:blipFill rotWithShape="1">
          <a:blip r:embed="rId4">
            <a:alphaModFix/>
          </a:blip>
          <a:srcRect/>
          <a:stretch/>
        </p:blipFill>
        <p:spPr>
          <a:xfrm>
            <a:off x="2092507" y="4945721"/>
            <a:ext cx="7940856" cy="191227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Semaphores</a:t>
            </a:r>
            <a:endParaRPr/>
          </a:p>
        </p:txBody>
      </p:sp>
      <p:sp>
        <p:nvSpPr>
          <p:cNvPr id="245" name="Google Shape;245;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Its sleeping locks in Linux</a:t>
            </a:r>
            <a:endParaRPr/>
          </a:p>
          <a:p>
            <a:pPr marL="228600" lvl="0" indent="-228600" algn="just" rtl="0">
              <a:lnSpc>
                <a:spcPct val="90000"/>
              </a:lnSpc>
              <a:spcBef>
                <a:spcPts val="1000"/>
              </a:spcBef>
              <a:spcAft>
                <a:spcPts val="0"/>
              </a:spcAft>
              <a:buClr>
                <a:schemeClr val="dk1"/>
              </a:buClr>
              <a:buSzPts val="2800"/>
              <a:buChar char="•"/>
            </a:pPr>
            <a:r>
              <a:rPr lang="en-IN"/>
              <a:t>When a task attempts to acquire a semaphore that is unavailable, the semaphore places the task onto a wait queue and puts the task to sleep. The processor is then free to execute other code.</a:t>
            </a:r>
            <a:endParaRPr/>
          </a:p>
          <a:p>
            <a:pPr marL="228600" lvl="0" indent="-228600" algn="just" rtl="0">
              <a:lnSpc>
                <a:spcPct val="90000"/>
              </a:lnSpc>
              <a:spcBef>
                <a:spcPts val="1000"/>
              </a:spcBef>
              <a:spcAft>
                <a:spcPts val="0"/>
              </a:spcAft>
              <a:buClr>
                <a:schemeClr val="dk1"/>
              </a:buClr>
              <a:buSzPts val="2800"/>
              <a:buChar char="•"/>
            </a:pPr>
            <a:r>
              <a:rPr lang="en-IN"/>
              <a:t>Unlike the spin locks, semaphores do not disable the kernel preemption and consequently, code holding a semaphore can be preempted. This means semaphores do not adversely affect scheduling latency.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51" name="Google Shape;251;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52" name="Google Shape;252;p39"/>
          <p:cNvPicPr preferRelativeResize="0"/>
          <p:nvPr/>
        </p:nvPicPr>
        <p:blipFill rotWithShape="1">
          <a:blip r:embed="rId3">
            <a:alphaModFix/>
          </a:blip>
          <a:srcRect/>
          <a:stretch/>
        </p:blipFill>
        <p:spPr>
          <a:xfrm>
            <a:off x="838200" y="256607"/>
            <a:ext cx="10607312" cy="607887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Creating and Initializing Semaphores</a:t>
            </a:r>
            <a:endParaRPr/>
          </a:p>
        </p:txBody>
      </p:sp>
      <p:sp>
        <p:nvSpPr>
          <p:cNvPr id="258" name="Google Shape;258;p40"/>
          <p:cNvSpPr txBox="1">
            <a:spLocks noGrp="1"/>
          </p:cNvSpPr>
          <p:nvPr>
            <p:ph type="body" idx="1"/>
          </p:nvPr>
        </p:nvSpPr>
        <p:spPr>
          <a:xfrm>
            <a:off x="838200" y="1825624"/>
            <a:ext cx="10515600" cy="4875621"/>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IN"/>
              <a:t>Struct semaphore name;</a:t>
            </a:r>
            <a:endParaRPr/>
          </a:p>
          <a:p>
            <a:pPr marL="0" lvl="0" indent="0" algn="l" rtl="0">
              <a:lnSpc>
                <a:spcPct val="90000"/>
              </a:lnSpc>
              <a:spcBef>
                <a:spcPts val="1000"/>
              </a:spcBef>
              <a:spcAft>
                <a:spcPts val="0"/>
              </a:spcAft>
              <a:buClr>
                <a:schemeClr val="dk1"/>
              </a:buClr>
              <a:buSzPts val="2800"/>
              <a:buNone/>
            </a:pPr>
            <a:r>
              <a:rPr lang="en-IN"/>
              <a:t>Sema_init(&amp;name, count);</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IN"/>
              <a:t>To create mutex:</a:t>
            </a:r>
            <a:endParaRPr/>
          </a:p>
          <a:p>
            <a:pPr marL="0" lvl="0" indent="0" algn="l" rtl="0">
              <a:lnSpc>
                <a:spcPct val="90000"/>
              </a:lnSpc>
              <a:spcBef>
                <a:spcPts val="1000"/>
              </a:spcBef>
              <a:spcAft>
                <a:spcPts val="0"/>
              </a:spcAft>
              <a:buClr>
                <a:schemeClr val="dk1"/>
              </a:buClr>
              <a:buSzPts val="2800"/>
              <a:buNone/>
            </a:pPr>
            <a:r>
              <a:rPr lang="en-IN"/>
              <a:t>Static DECLATE_MUTEX(name);</a:t>
            </a:r>
            <a:endParaRPr/>
          </a:p>
          <a:p>
            <a:pPr marL="0" lvl="0" indent="0" algn="l" rtl="0">
              <a:lnSpc>
                <a:spcPct val="90000"/>
              </a:lnSpc>
              <a:spcBef>
                <a:spcPts val="1000"/>
              </a:spcBef>
              <a:spcAft>
                <a:spcPts val="0"/>
              </a:spcAft>
              <a:buClr>
                <a:schemeClr val="dk1"/>
              </a:buClr>
              <a:buSzPts val="2800"/>
              <a:buNone/>
            </a:pPr>
            <a:r>
              <a:rPr lang="en-IN"/>
              <a:t>If(down_interruptible(&amp;mr_sem) {</a:t>
            </a:r>
            <a:endParaRPr/>
          </a:p>
          <a:p>
            <a:pPr marL="0" lvl="0" indent="0" algn="l" rtl="0">
              <a:lnSpc>
                <a:spcPct val="90000"/>
              </a:lnSpc>
              <a:spcBef>
                <a:spcPts val="1000"/>
              </a:spcBef>
              <a:spcAft>
                <a:spcPts val="0"/>
              </a:spcAft>
              <a:buClr>
                <a:schemeClr val="dk1"/>
              </a:buClr>
              <a:buSzPts val="2800"/>
              <a:buNone/>
            </a:pPr>
            <a:r>
              <a:rPr lang="en-IN"/>
              <a:t>…..</a:t>
            </a:r>
            <a:endParaRPr/>
          </a:p>
          <a:p>
            <a:pPr marL="0" lvl="0" indent="0" algn="l" rtl="0">
              <a:lnSpc>
                <a:spcPct val="90000"/>
              </a:lnSpc>
              <a:spcBef>
                <a:spcPts val="1000"/>
              </a:spcBef>
              <a:spcAft>
                <a:spcPts val="0"/>
              </a:spcAft>
              <a:buClr>
                <a:schemeClr val="dk1"/>
              </a:buClr>
              <a:buSzPts val="2800"/>
              <a:buNone/>
            </a:pPr>
            <a:r>
              <a:rPr lang="en-IN"/>
              <a:t>}</a:t>
            </a:r>
            <a:endParaRPr/>
          </a:p>
          <a:p>
            <a:pPr marL="0" lvl="0" indent="0" algn="l" rtl="0">
              <a:lnSpc>
                <a:spcPct val="90000"/>
              </a:lnSpc>
              <a:spcBef>
                <a:spcPts val="1000"/>
              </a:spcBef>
              <a:spcAft>
                <a:spcPts val="0"/>
              </a:spcAft>
              <a:buClr>
                <a:schemeClr val="dk1"/>
              </a:buClr>
              <a:buSzPts val="2800"/>
              <a:buNone/>
            </a:pPr>
            <a:r>
              <a:rPr lang="en-IN"/>
              <a:t>/*Critical Section*/</a:t>
            </a:r>
            <a:endParaRPr/>
          </a:p>
          <a:p>
            <a:pPr marL="0" lvl="0" indent="0" algn="l" rtl="0">
              <a:lnSpc>
                <a:spcPct val="90000"/>
              </a:lnSpc>
              <a:spcBef>
                <a:spcPts val="1000"/>
              </a:spcBef>
              <a:spcAft>
                <a:spcPts val="0"/>
              </a:spcAft>
              <a:buClr>
                <a:schemeClr val="dk1"/>
              </a:buClr>
              <a:buSzPts val="2800"/>
              <a:buNone/>
            </a:pPr>
            <a:r>
              <a:rPr lang="en-IN"/>
              <a:t>up(&amp;mr_sem);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64" name="Google Shape;264;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65" name="Google Shape;265;p41"/>
          <p:cNvPicPr preferRelativeResize="0"/>
          <p:nvPr/>
        </p:nvPicPr>
        <p:blipFill rotWithShape="1">
          <a:blip r:embed="rId3">
            <a:alphaModFix/>
          </a:blip>
          <a:srcRect/>
          <a:stretch/>
        </p:blipFill>
        <p:spPr>
          <a:xfrm>
            <a:off x="838198" y="275290"/>
            <a:ext cx="10149568" cy="3726004"/>
          </a:xfrm>
          <a:prstGeom prst="rect">
            <a:avLst/>
          </a:prstGeom>
          <a:noFill/>
          <a:ln>
            <a:noFill/>
          </a:ln>
        </p:spPr>
      </p:pic>
      <p:pic>
        <p:nvPicPr>
          <p:cNvPr id="266" name="Google Shape;266;p41"/>
          <p:cNvPicPr preferRelativeResize="0"/>
          <p:nvPr/>
        </p:nvPicPr>
        <p:blipFill rotWithShape="1">
          <a:blip r:embed="rId4">
            <a:alphaModFix/>
          </a:blip>
          <a:srcRect/>
          <a:stretch/>
        </p:blipFill>
        <p:spPr>
          <a:xfrm>
            <a:off x="604018" y="3190409"/>
            <a:ext cx="10617927" cy="37974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True Vs Pseudo concurrency</a:t>
            </a:r>
            <a:endParaRPr/>
          </a:p>
        </p:txBody>
      </p:sp>
      <p:pic>
        <p:nvPicPr>
          <p:cNvPr id="97" name="Google Shape;97;p15"/>
          <p:cNvPicPr preferRelativeResize="0">
            <a:picLocks noGrp="1"/>
          </p:cNvPicPr>
          <p:nvPr>
            <p:ph type="body" idx="1"/>
          </p:nvPr>
        </p:nvPicPr>
        <p:blipFill rotWithShape="1">
          <a:blip r:embed="rId3">
            <a:alphaModFix/>
          </a:blip>
          <a:srcRect/>
          <a:stretch/>
        </p:blipFill>
        <p:spPr>
          <a:xfrm>
            <a:off x="733697" y="1825625"/>
            <a:ext cx="5181600" cy="4078786"/>
          </a:xfrm>
          <a:prstGeom prst="rect">
            <a:avLst/>
          </a:prstGeom>
          <a:noFill/>
          <a:ln>
            <a:noFill/>
          </a:ln>
        </p:spPr>
      </p:pic>
      <p:pic>
        <p:nvPicPr>
          <p:cNvPr id="98" name="Google Shape;98;p15" descr="14.3.2 Pseudo versus True Concurrent Execution - Real-Time ..."/>
          <p:cNvPicPr preferRelativeResize="0">
            <a:picLocks noGrp="1"/>
          </p:cNvPicPr>
          <p:nvPr>
            <p:ph type="body" idx="2"/>
          </p:nvPr>
        </p:nvPicPr>
        <p:blipFill rotWithShape="1">
          <a:blip r:embed="rId4">
            <a:alphaModFix/>
          </a:blip>
          <a:srcRect/>
          <a:stretch/>
        </p:blipFill>
        <p:spPr>
          <a:xfrm>
            <a:off x="6318431" y="1987254"/>
            <a:ext cx="4445000" cy="331626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Reader-Writer Semaphores</a:t>
            </a:r>
            <a:endParaRPr/>
          </a:p>
        </p:txBody>
      </p:sp>
      <p:sp>
        <p:nvSpPr>
          <p:cNvPr id="272" name="Google Shape;272;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IN"/>
              <a:t>All reader-writer semaphores are mutexes – that is, their usage count is one – although they enforce mutual exclusion only for writers, not readers.</a:t>
            </a:r>
            <a:endParaRPr/>
          </a:p>
          <a:p>
            <a:pPr marL="228600" lvl="0" indent="-228600" algn="just" rtl="0">
              <a:lnSpc>
                <a:spcPct val="90000"/>
              </a:lnSpc>
              <a:spcBef>
                <a:spcPts val="1000"/>
              </a:spcBef>
              <a:spcAft>
                <a:spcPts val="0"/>
              </a:spcAft>
              <a:buClr>
                <a:schemeClr val="dk1"/>
              </a:buClr>
              <a:buSzPts val="2800"/>
              <a:buChar char="•"/>
            </a:pPr>
            <a:r>
              <a:rPr lang="en-IN"/>
              <a:t>Reader-writer semaphores have a unique method that their reader-writer spin lock cousins do not have:</a:t>
            </a:r>
            <a:endParaRPr/>
          </a:p>
          <a:p>
            <a:pPr marL="0" lvl="0" indent="0" algn="just" rtl="0">
              <a:lnSpc>
                <a:spcPct val="90000"/>
              </a:lnSpc>
              <a:spcBef>
                <a:spcPts val="1000"/>
              </a:spcBef>
              <a:spcAft>
                <a:spcPts val="0"/>
              </a:spcAft>
              <a:buClr>
                <a:schemeClr val="dk1"/>
              </a:buClr>
              <a:buSzPts val="2800"/>
              <a:buNone/>
            </a:pPr>
            <a:r>
              <a:rPr lang="en-IN"/>
              <a:t>downgrade_write(): This function atomically converts an acquired write lock to a read lock.</a:t>
            </a:r>
            <a:endParaRPr/>
          </a:p>
          <a:p>
            <a:pPr marL="228600" lvl="0" indent="-228600" algn="just" rtl="0">
              <a:lnSpc>
                <a:spcPct val="90000"/>
              </a:lnSpc>
              <a:spcBef>
                <a:spcPts val="1000"/>
              </a:spcBef>
              <a:spcAft>
                <a:spcPts val="0"/>
              </a:spcAft>
              <a:buClr>
                <a:schemeClr val="dk1"/>
              </a:buClr>
              <a:buSzPts val="2800"/>
              <a:buChar char="•"/>
            </a:pPr>
            <a:r>
              <a:rPr lang="en-IN"/>
              <a:t>It is worthwhile using only if your code naturally spits along reader/writer boundary.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Mutexes</a:t>
            </a:r>
            <a:endParaRPr/>
          </a:p>
        </p:txBody>
      </p:sp>
      <p:sp>
        <p:nvSpPr>
          <p:cNvPr id="278" name="Google Shape;278;p43"/>
          <p:cNvSpPr txBox="1">
            <a:spLocks noGrp="1"/>
          </p:cNvSpPr>
          <p:nvPr>
            <p:ph type="body" idx="1"/>
          </p:nvPr>
        </p:nvSpPr>
        <p:spPr>
          <a:xfrm>
            <a:off x="838200" y="1616619"/>
            <a:ext cx="10515600" cy="524138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IN"/>
              <a:t>It behaves similar to a semaphore with a count of one, but it has a simpler interface, more efficient performance and additional constraints on its use.</a:t>
            </a:r>
            <a:endParaRPr/>
          </a:p>
          <a:p>
            <a:pPr marL="0" lvl="0" indent="0" algn="l" rtl="0">
              <a:lnSpc>
                <a:spcPct val="90000"/>
              </a:lnSpc>
              <a:spcBef>
                <a:spcPts val="1000"/>
              </a:spcBef>
              <a:spcAft>
                <a:spcPts val="0"/>
              </a:spcAft>
              <a:buClr>
                <a:schemeClr val="dk1"/>
              </a:buClr>
              <a:buSzPts val="2800"/>
              <a:buNone/>
            </a:pPr>
            <a:r>
              <a:rPr lang="en-IN"/>
              <a:t>- only one task can hold the mutex at a time. That is, usage count on a mutex is always one.</a:t>
            </a:r>
            <a:endParaRPr/>
          </a:p>
          <a:p>
            <a:pPr marL="228600" lvl="0" indent="-228600" algn="l" rtl="0">
              <a:lnSpc>
                <a:spcPct val="90000"/>
              </a:lnSpc>
              <a:spcBef>
                <a:spcPts val="1000"/>
              </a:spcBef>
              <a:spcAft>
                <a:spcPts val="0"/>
              </a:spcAft>
              <a:buClr>
                <a:schemeClr val="dk1"/>
              </a:buClr>
              <a:buSzPts val="2800"/>
              <a:buFont typeface="Calibri"/>
              <a:buChar char="-"/>
            </a:pPr>
            <a:r>
              <a:rPr lang="en-IN"/>
              <a:t>Whoever locked the mutex must unlock</a:t>
            </a:r>
            <a:endParaRPr/>
          </a:p>
          <a:p>
            <a:pPr marL="228600" lvl="0" indent="-228600" algn="l" rtl="0">
              <a:lnSpc>
                <a:spcPct val="90000"/>
              </a:lnSpc>
              <a:spcBef>
                <a:spcPts val="1000"/>
              </a:spcBef>
              <a:spcAft>
                <a:spcPts val="0"/>
              </a:spcAft>
              <a:buClr>
                <a:schemeClr val="dk1"/>
              </a:buClr>
              <a:buSzPts val="2800"/>
              <a:buFont typeface="Calibri"/>
              <a:buChar char="-"/>
            </a:pPr>
            <a:r>
              <a:rPr lang="en-IN"/>
              <a:t>Recursive locks and unlocks are not allowed. That is, you cannot recursively acquire the same mutex, and you cannot unlock an unlocked mutex.</a:t>
            </a:r>
            <a:endParaRPr/>
          </a:p>
          <a:p>
            <a:pPr marL="228600" lvl="0" indent="-228600" algn="l" rtl="0">
              <a:lnSpc>
                <a:spcPct val="90000"/>
              </a:lnSpc>
              <a:spcBef>
                <a:spcPts val="1000"/>
              </a:spcBef>
              <a:spcAft>
                <a:spcPts val="0"/>
              </a:spcAft>
              <a:buClr>
                <a:schemeClr val="dk1"/>
              </a:buClr>
              <a:buSzPts val="2800"/>
              <a:buFont typeface="Calibri"/>
              <a:buChar char="-"/>
            </a:pPr>
            <a:r>
              <a:rPr lang="en-IN"/>
              <a:t>A process cannot exit while holding a mutex.</a:t>
            </a:r>
            <a:endParaRPr/>
          </a:p>
          <a:p>
            <a:pPr marL="228600" lvl="0" indent="-228600" algn="l" rtl="0">
              <a:lnSpc>
                <a:spcPct val="90000"/>
              </a:lnSpc>
              <a:spcBef>
                <a:spcPts val="1000"/>
              </a:spcBef>
              <a:spcAft>
                <a:spcPts val="0"/>
              </a:spcAft>
              <a:buClr>
                <a:schemeClr val="dk1"/>
              </a:buClr>
              <a:buSzPts val="2800"/>
              <a:buFont typeface="Calibri"/>
              <a:buChar char="-"/>
            </a:pPr>
            <a:r>
              <a:rPr lang="en-IN"/>
              <a:t>A mutex cannot be acquired by an interrupt handler or bottom half, even with mutex_trylock()</a:t>
            </a: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Font typeface="Calibri"/>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Mutex Locks</a:t>
            </a:r>
            <a:endParaRPr/>
          </a:p>
        </p:txBody>
      </p:sp>
      <p:sp>
        <p:nvSpPr>
          <p:cNvPr id="284" name="Google Shape;284;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85" name="Google Shape;285;p44"/>
          <p:cNvPicPr preferRelativeResize="0"/>
          <p:nvPr/>
        </p:nvPicPr>
        <p:blipFill rotWithShape="1">
          <a:blip r:embed="rId3">
            <a:alphaModFix/>
          </a:blip>
          <a:srcRect/>
          <a:stretch/>
        </p:blipFill>
        <p:spPr>
          <a:xfrm>
            <a:off x="893060" y="2210322"/>
            <a:ext cx="10460740" cy="334139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Spinlock Vs Semaphores</a:t>
            </a:r>
            <a:endParaRPr/>
          </a:p>
        </p:txBody>
      </p:sp>
      <p:sp>
        <p:nvSpPr>
          <p:cNvPr id="291" name="Google Shape;291;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92" name="Google Shape;292;p45"/>
          <p:cNvPicPr preferRelativeResize="0"/>
          <p:nvPr/>
        </p:nvPicPr>
        <p:blipFill rotWithShape="1">
          <a:blip r:embed="rId3">
            <a:alphaModFix/>
          </a:blip>
          <a:srcRect/>
          <a:stretch/>
        </p:blipFill>
        <p:spPr>
          <a:xfrm>
            <a:off x="1444806" y="1533933"/>
            <a:ext cx="10094119" cy="4486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Completion Variables</a:t>
            </a:r>
            <a:endParaRPr/>
          </a:p>
        </p:txBody>
      </p:sp>
      <p:sp>
        <p:nvSpPr>
          <p:cNvPr id="298" name="Google Shape;298;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Its similar to Semaphore but an easy way to synchronise between two tasks in the kernel when one task needs to signal to the other that the event has occurred. E.g. vfork()</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pic>
        <p:nvPicPr>
          <p:cNvPr id="299" name="Google Shape;299;p46"/>
          <p:cNvPicPr preferRelativeResize="0"/>
          <p:nvPr/>
        </p:nvPicPr>
        <p:blipFill rotWithShape="1">
          <a:blip r:embed="rId3">
            <a:alphaModFix/>
          </a:blip>
          <a:srcRect/>
          <a:stretch/>
        </p:blipFill>
        <p:spPr>
          <a:xfrm>
            <a:off x="1514066" y="3403010"/>
            <a:ext cx="9364007" cy="277395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BKL: Big Kernel Lock</a:t>
            </a:r>
            <a:endParaRPr/>
          </a:p>
        </p:txBody>
      </p:sp>
      <p:sp>
        <p:nvSpPr>
          <p:cNvPr id="305" name="Google Shape;305;p47"/>
          <p:cNvSpPr txBox="1">
            <a:spLocks noGrp="1"/>
          </p:cNvSpPr>
          <p:nvPr>
            <p:ph type="body" idx="1"/>
          </p:nvPr>
        </p:nvSpPr>
        <p:spPr>
          <a:xfrm>
            <a:off x="838200" y="1825624"/>
            <a:ext cx="10515600" cy="487562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A global spin lock that was created to ease the transition from Linux’s original SMP implementation to fine-grained locking.</a:t>
            </a:r>
            <a:endParaRPr/>
          </a:p>
          <a:p>
            <a:pPr marL="228600" lvl="0" indent="-228600" algn="l" rtl="0">
              <a:lnSpc>
                <a:spcPct val="90000"/>
              </a:lnSpc>
              <a:spcBef>
                <a:spcPts val="1000"/>
              </a:spcBef>
              <a:spcAft>
                <a:spcPts val="0"/>
              </a:spcAft>
              <a:buClr>
                <a:schemeClr val="dk1"/>
              </a:buClr>
              <a:buSzPts val="2800"/>
              <a:buChar char="•"/>
            </a:pPr>
            <a:r>
              <a:rPr lang="en-IN"/>
              <a:t>BKL Properties:</a:t>
            </a:r>
            <a:endParaRPr/>
          </a:p>
          <a:p>
            <a:pPr marL="228600" lvl="0" indent="-228600" algn="l" rtl="0">
              <a:lnSpc>
                <a:spcPct val="90000"/>
              </a:lnSpc>
              <a:spcBef>
                <a:spcPts val="1000"/>
              </a:spcBef>
              <a:spcAft>
                <a:spcPts val="0"/>
              </a:spcAft>
              <a:buClr>
                <a:schemeClr val="dk1"/>
              </a:buClr>
              <a:buSzPts val="2800"/>
              <a:buFont typeface="Calibri"/>
              <a:buChar char="-"/>
            </a:pPr>
            <a:r>
              <a:rPr lang="en-IN"/>
              <a:t>Sleep is allowed while holding the BKL. The lock is automatically dropped when the task is unscheduled and reacquired when the task is rescheduled.</a:t>
            </a:r>
            <a:endParaRPr/>
          </a:p>
          <a:p>
            <a:pPr marL="228600" lvl="0" indent="-228600" algn="l" rtl="0">
              <a:lnSpc>
                <a:spcPct val="90000"/>
              </a:lnSpc>
              <a:spcBef>
                <a:spcPts val="1000"/>
              </a:spcBef>
              <a:spcAft>
                <a:spcPts val="0"/>
              </a:spcAft>
              <a:buClr>
                <a:schemeClr val="dk1"/>
              </a:buClr>
              <a:buSzPts val="2800"/>
              <a:buFont typeface="Calibri"/>
              <a:buChar char="-"/>
            </a:pPr>
            <a:r>
              <a:rPr lang="en-IN"/>
              <a:t>The BKL is a recursive lock</a:t>
            </a:r>
            <a:endParaRPr/>
          </a:p>
          <a:p>
            <a:pPr marL="228600" lvl="0" indent="-228600" algn="l" rtl="0">
              <a:lnSpc>
                <a:spcPct val="90000"/>
              </a:lnSpc>
              <a:spcBef>
                <a:spcPts val="1000"/>
              </a:spcBef>
              <a:spcAft>
                <a:spcPts val="0"/>
              </a:spcAft>
              <a:buClr>
                <a:schemeClr val="dk1"/>
              </a:buClr>
              <a:buSzPts val="2800"/>
              <a:buFont typeface="Calibri"/>
              <a:buChar char="-"/>
            </a:pPr>
            <a:r>
              <a:rPr lang="en-IN"/>
              <a:t>BKL only can be used in process context.</a:t>
            </a:r>
            <a:endParaRPr/>
          </a:p>
          <a:p>
            <a:pPr marL="228600" lvl="0" indent="-228600" algn="l" rtl="0">
              <a:lnSpc>
                <a:spcPct val="90000"/>
              </a:lnSpc>
              <a:spcBef>
                <a:spcPts val="1000"/>
              </a:spcBef>
              <a:spcAft>
                <a:spcPts val="0"/>
              </a:spcAft>
              <a:buClr>
                <a:schemeClr val="dk1"/>
              </a:buClr>
              <a:buSzPts val="2800"/>
              <a:buFont typeface="Calibri"/>
              <a:buChar char="-"/>
            </a:pPr>
            <a:r>
              <a:rPr lang="en-IN"/>
              <a:t>New users of the BKL are forbidden.</a:t>
            </a:r>
            <a:endParaRPr/>
          </a:p>
          <a:p>
            <a:pPr marL="228600" lvl="0" indent="-50800" algn="l" rtl="0">
              <a:lnSpc>
                <a:spcPct val="90000"/>
              </a:lnSpc>
              <a:spcBef>
                <a:spcPts val="1000"/>
              </a:spcBef>
              <a:spcAft>
                <a:spcPts val="0"/>
              </a:spcAft>
              <a:buClr>
                <a:schemeClr val="dk1"/>
              </a:buClr>
              <a:buSzPts val="2800"/>
              <a:buFont typeface="Calibri"/>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11" name="Google Shape;311;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12" name="Google Shape;312;p48"/>
          <p:cNvPicPr preferRelativeResize="0"/>
          <p:nvPr/>
        </p:nvPicPr>
        <p:blipFill rotWithShape="1">
          <a:blip r:embed="rId3">
            <a:alphaModFix/>
          </a:blip>
          <a:srcRect/>
          <a:stretch/>
        </p:blipFill>
        <p:spPr>
          <a:xfrm>
            <a:off x="1390446" y="1690688"/>
            <a:ext cx="9411108" cy="348220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References</a:t>
            </a:r>
            <a:endParaRPr/>
          </a:p>
        </p:txBody>
      </p:sp>
      <p:sp>
        <p:nvSpPr>
          <p:cNvPr id="318" name="Google Shape;318;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Images from various Internet sources</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Calibri"/>
              <a:buNone/>
            </a:pPr>
            <a:r>
              <a:rPr lang="en-IN" sz="5400" b="1"/>
              <a:t>Atomic Operations</a:t>
            </a:r>
            <a:endParaRPr sz="5400" b="1"/>
          </a:p>
        </p:txBody>
      </p:sp>
      <p:sp>
        <p:nvSpPr>
          <p:cNvPr id="104" name="Google Shape;104;p16"/>
          <p:cNvSpPr txBox="1">
            <a:spLocks noGrp="1"/>
          </p:cNvSpPr>
          <p:nvPr>
            <p:ph type="body" idx="1"/>
          </p:nvPr>
        </p:nvSpPr>
        <p:spPr>
          <a:xfrm>
            <a:off x="838200" y="1463040"/>
            <a:ext cx="10515600" cy="5238205"/>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chemeClr val="dk1"/>
              </a:buClr>
              <a:buSzPct val="100000"/>
              <a:buNone/>
            </a:pPr>
            <a:r>
              <a:rPr lang="en-IN" sz="4000"/>
              <a:t>Interrupts can occur between instructions.</a:t>
            </a:r>
            <a:endParaRPr/>
          </a:p>
          <a:p>
            <a:pPr marL="0" lvl="0" indent="0" algn="l" rtl="0">
              <a:lnSpc>
                <a:spcPct val="90000"/>
              </a:lnSpc>
              <a:spcBef>
                <a:spcPts val="1000"/>
              </a:spcBef>
              <a:spcAft>
                <a:spcPts val="0"/>
              </a:spcAft>
              <a:buClr>
                <a:schemeClr val="dk1"/>
              </a:buClr>
              <a:buSzPct val="100000"/>
              <a:buNone/>
            </a:pPr>
            <a:endParaRPr sz="4000"/>
          </a:p>
          <a:p>
            <a:pPr marL="228600" lvl="0" indent="-228600" algn="l" rtl="0">
              <a:lnSpc>
                <a:spcPct val="90000"/>
              </a:lnSpc>
              <a:spcBef>
                <a:spcPts val="1000"/>
              </a:spcBef>
              <a:spcAft>
                <a:spcPts val="0"/>
              </a:spcAft>
              <a:buClr>
                <a:schemeClr val="dk1"/>
              </a:buClr>
              <a:buSzPct val="100000"/>
              <a:buFont typeface="Calibri"/>
              <a:buChar char="-"/>
            </a:pPr>
            <a:r>
              <a:rPr lang="en-IN" sz="4000"/>
              <a:t>If an interrupt occurs while instructions are being executed, the partially computed instruction is flushed.</a:t>
            </a:r>
            <a:endParaRPr/>
          </a:p>
          <a:p>
            <a:pPr marL="228600" lvl="0" indent="-50800" algn="l" rtl="0">
              <a:lnSpc>
                <a:spcPct val="90000"/>
              </a:lnSpc>
              <a:spcBef>
                <a:spcPts val="1000"/>
              </a:spcBef>
              <a:spcAft>
                <a:spcPts val="0"/>
              </a:spcAft>
              <a:buClr>
                <a:schemeClr val="dk1"/>
              </a:buClr>
              <a:buSzPct val="100000"/>
              <a:buFont typeface="Calibri"/>
              <a:buNone/>
            </a:pPr>
            <a:endParaRPr sz="4000"/>
          </a:p>
          <a:p>
            <a:pPr marL="228600" lvl="0" indent="-228600" algn="l" rtl="0">
              <a:lnSpc>
                <a:spcPct val="90000"/>
              </a:lnSpc>
              <a:spcBef>
                <a:spcPts val="1000"/>
              </a:spcBef>
              <a:spcAft>
                <a:spcPts val="0"/>
              </a:spcAft>
              <a:buClr>
                <a:schemeClr val="dk1"/>
              </a:buClr>
              <a:buSzPct val="100000"/>
              <a:buFont typeface="Calibri"/>
              <a:buChar char="-"/>
            </a:pPr>
            <a:r>
              <a:rPr lang="en-IN" sz="4000"/>
              <a:t>Therefore, any operation that can be executed using only one instruction is safe from interrupts</a:t>
            </a:r>
            <a:endParaRPr/>
          </a:p>
          <a:p>
            <a:pPr marL="228600" lvl="0" indent="-50800" algn="l" rtl="0">
              <a:lnSpc>
                <a:spcPct val="90000"/>
              </a:lnSpc>
              <a:spcBef>
                <a:spcPts val="1000"/>
              </a:spcBef>
              <a:spcAft>
                <a:spcPts val="0"/>
              </a:spcAft>
              <a:buClr>
                <a:schemeClr val="dk1"/>
              </a:buClr>
              <a:buSzPct val="100000"/>
              <a:buFont typeface="Calibri"/>
              <a:buNone/>
            </a:pPr>
            <a:endParaRPr sz="4000"/>
          </a:p>
          <a:p>
            <a:pPr marL="0" lvl="0" indent="0" algn="l" rtl="0">
              <a:lnSpc>
                <a:spcPct val="90000"/>
              </a:lnSpc>
              <a:spcBef>
                <a:spcPts val="1000"/>
              </a:spcBef>
              <a:spcAft>
                <a:spcPts val="0"/>
              </a:spcAft>
              <a:buClr>
                <a:schemeClr val="dk1"/>
              </a:buClr>
              <a:buSzPct val="100000"/>
              <a:buNone/>
            </a:pPr>
            <a:r>
              <a:rPr lang="en-IN" sz="4000"/>
              <a:t>   Such operations are called atomic.</a:t>
            </a:r>
            <a:endParaRPr/>
          </a:p>
          <a:p>
            <a:pPr marL="0" lvl="0" indent="0" algn="l" rtl="0">
              <a:lnSpc>
                <a:spcPct val="90000"/>
              </a:lnSpc>
              <a:spcBef>
                <a:spcPts val="1000"/>
              </a:spcBef>
              <a:spcAft>
                <a:spcPts val="0"/>
              </a:spcAft>
              <a:buClr>
                <a:schemeClr val="dk1"/>
              </a:buClr>
              <a:buSzPct val="100000"/>
              <a:buNone/>
            </a:pPr>
            <a:endParaRPr sz="4000"/>
          </a:p>
          <a:p>
            <a:pPr marL="0" lvl="0" indent="0" algn="just" rtl="0">
              <a:lnSpc>
                <a:spcPct val="90000"/>
              </a:lnSpc>
              <a:spcBef>
                <a:spcPts val="1000"/>
              </a:spcBef>
              <a:spcAft>
                <a:spcPts val="0"/>
              </a:spcAft>
              <a:buClr>
                <a:schemeClr val="dk1"/>
              </a:buClr>
              <a:buSzPct val="100000"/>
              <a:buNone/>
            </a:pPr>
            <a:r>
              <a:rPr lang="en-IN" sz="4000"/>
              <a:t>Linux provides a set of operations that guarantee atomic operations on a variable. These operations can be used to avoid simple race conditions.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Recall the problem we discussed</a:t>
            </a:r>
            <a:endParaRPr/>
          </a:p>
        </p:txBody>
      </p:sp>
      <p:sp>
        <p:nvSpPr>
          <p:cNvPr id="110" name="Google Shape;110;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
        <p:nvSpPr>
          <p:cNvPr id="111" name="Google Shape;111;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With Atomic operation</a:t>
            </a:r>
            <a:endParaRPr/>
          </a:p>
        </p:txBody>
      </p:sp>
      <p:pic>
        <p:nvPicPr>
          <p:cNvPr id="112" name="Google Shape;112;p17"/>
          <p:cNvPicPr preferRelativeResize="0"/>
          <p:nvPr/>
        </p:nvPicPr>
        <p:blipFill rotWithShape="1">
          <a:blip r:embed="rId3">
            <a:alphaModFix/>
          </a:blip>
          <a:srcRect/>
          <a:stretch/>
        </p:blipFill>
        <p:spPr>
          <a:xfrm>
            <a:off x="156753" y="1946683"/>
            <a:ext cx="5732418" cy="4365217"/>
          </a:xfrm>
          <a:prstGeom prst="rect">
            <a:avLst/>
          </a:prstGeom>
          <a:noFill/>
          <a:ln>
            <a:noFill/>
          </a:ln>
        </p:spPr>
      </p:pic>
      <p:pic>
        <p:nvPicPr>
          <p:cNvPr id="113" name="Google Shape;113;p17"/>
          <p:cNvPicPr preferRelativeResize="0"/>
          <p:nvPr/>
        </p:nvPicPr>
        <p:blipFill rotWithShape="1">
          <a:blip r:embed="rId4">
            <a:alphaModFix/>
          </a:blip>
          <a:srcRect/>
          <a:stretch/>
        </p:blipFill>
        <p:spPr>
          <a:xfrm>
            <a:off x="6368143" y="2498386"/>
            <a:ext cx="5414554" cy="36785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19" name="Google Shape;11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20" name="Google Shape;120;p18"/>
          <p:cNvPicPr preferRelativeResize="0"/>
          <p:nvPr/>
        </p:nvPicPr>
        <p:blipFill rotWithShape="1">
          <a:blip r:embed="rId3">
            <a:alphaModFix/>
          </a:blip>
          <a:srcRect/>
          <a:stretch/>
        </p:blipFill>
        <p:spPr>
          <a:xfrm>
            <a:off x="838199" y="365124"/>
            <a:ext cx="10369732" cy="59459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atomic_t</a:t>
            </a:r>
            <a:endParaRPr/>
          </a:p>
        </p:txBody>
      </p:sp>
      <p:sp>
        <p:nvSpPr>
          <p:cNvPr id="126" name="Google Shape;126;p19"/>
          <p:cNvSpPr txBox="1">
            <a:spLocks noGrp="1"/>
          </p:cNvSpPr>
          <p:nvPr>
            <p:ph type="body" idx="1"/>
          </p:nvPr>
        </p:nvSpPr>
        <p:spPr>
          <a:xfrm>
            <a:off x="838200" y="1825625"/>
            <a:ext cx="10515600" cy="492787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Atomic integer methods operate on a special data type called atomic_t.</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IN"/>
              <a:t>Adv:</a:t>
            </a:r>
            <a:endParaRPr/>
          </a:p>
          <a:p>
            <a:pPr marL="228600" lvl="0" indent="-228600" algn="l" rtl="0">
              <a:lnSpc>
                <a:spcPct val="90000"/>
              </a:lnSpc>
              <a:spcBef>
                <a:spcPts val="1000"/>
              </a:spcBef>
              <a:spcAft>
                <a:spcPts val="0"/>
              </a:spcAft>
              <a:buClr>
                <a:schemeClr val="dk1"/>
              </a:buClr>
              <a:buSzPts val="2800"/>
              <a:buChar char="•"/>
            </a:pPr>
            <a:r>
              <a:rPr lang="en-IN"/>
              <a:t>Ensures that the atomic operations are used only with these special types.</a:t>
            </a:r>
            <a:endParaRPr/>
          </a:p>
          <a:p>
            <a:pPr marL="228600" lvl="0" indent="-228600" algn="l" rtl="0">
              <a:lnSpc>
                <a:spcPct val="90000"/>
              </a:lnSpc>
              <a:spcBef>
                <a:spcPts val="1000"/>
              </a:spcBef>
              <a:spcAft>
                <a:spcPts val="0"/>
              </a:spcAft>
              <a:buClr>
                <a:schemeClr val="dk1"/>
              </a:buClr>
              <a:buSzPts val="2800"/>
              <a:buChar char="•"/>
            </a:pPr>
            <a:r>
              <a:rPr lang="en-IN"/>
              <a:t>Ensures that data types are not passed to any non-atomic functions.</a:t>
            </a:r>
            <a:endParaRPr/>
          </a:p>
          <a:p>
            <a:pPr marL="228600" lvl="0" indent="-228600" algn="l" rtl="0">
              <a:lnSpc>
                <a:spcPct val="90000"/>
              </a:lnSpc>
              <a:spcBef>
                <a:spcPts val="1000"/>
              </a:spcBef>
              <a:spcAft>
                <a:spcPts val="0"/>
              </a:spcAft>
              <a:buClr>
                <a:schemeClr val="dk1"/>
              </a:buClr>
              <a:buSzPts val="2800"/>
              <a:buChar char="•"/>
            </a:pPr>
            <a:r>
              <a:rPr lang="en-IN"/>
              <a:t>Ensure compiler does not optimize access to the value. </a:t>
            </a:r>
            <a:endParaRPr/>
          </a:p>
          <a:p>
            <a:pPr marL="228600" lvl="0" indent="-228600" algn="l" rtl="0">
              <a:lnSpc>
                <a:spcPct val="90000"/>
              </a:lnSpc>
              <a:spcBef>
                <a:spcPts val="1000"/>
              </a:spcBef>
              <a:spcAft>
                <a:spcPts val="0"/>
              </a:spcAft>
              <a:buClr>
                <a:schemeClr val="dk1"/>
              </a:buClr>
              <a:buSzPts val="2800"/>
              <a:buChar char="•"/>
            </a:pPr>
            <a:r>
              <a:rPr lang="en-IN"/>
              <a:t>Hides architecture specific differences in its implementation.</a:t>
            </a: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32" name="Google Shape;132;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IN"/>
              <a:t>Defined in &lt;linux/types.h&gt;</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IN"/>
              <a:t>Typedef struct</a:t>
            </a:r>
            <a:endParaRPr/>
          </a:p>
          <a:p>
            <a:pPr marL="0" lvl="0" indent="0" algn="l" rtl="0">
              <a:lnSpc>
                <a:spcPct val="90000"/>
              </a:lnSpc>
              <a:spcBef>
                <a:spcPts val="1000"/>
              </a:spcBef>
              <a:spcAft>
                <a:spcPts val="0"/>
              </a:spcAft>
              <a:buClr>
                <a:schemeClr val="dk1"/>
              </a:buClr>
              <a:buSzPts val="2800"/>
              <a:buNone/>
            </a:pPr>
            <a:r>
              <a:rPr lang="en-IN"/>
              <a:t>{</a:t>
            </a:r>
            <a:endParaRPr/>
          </a:p>
          <a:p>
            <a:pPr marL="0" lvl="0" indent="0" algn="l" rtl="0">
              <a:lnSpc>
                <a:spcPct val="90000"/>
              </a:lnSpc>
              <a:spcBef>
                <a:spcPts val="1000"/>
              </a:spcBef>
              <a:spcAft>
                <a:spcPts val="0"/>
              </a:spcAft>
              <a:buClr>
                <a:schemeClr val="dk1"/>
              </a:buClr>
              <a:buSzPts val="2800"/>
              <a:buNone/>
            </a:pPr>
            <a:r>
              <a:rPr lang="en-IN"/>
              <a:t>Volatile int counter;</a:t>
            </a:r>
            <a:endParaRPr/>
          </a:p>
          <a:p>
            <a:pPr marL="0" lvl="0" indent="0" algn="l" rtl="0">
              <a:lnSpc>
                <a:spcPct val="90000"/>
              </a:lnSpc>
              <a:spcBef>
                <a:spcPts val="1000"/>
              </a:spcBef>
              <a:spcAft>
                <a:spcPts val="0"/>
              </a:spcAft>
              <a:buClr>
                <a:schemeClr val="dk1"/>
              </a:buClr>
              <a:buSzPts val="2800"/>
              <a:buNone/>
            </a:pPr>
            <a:r>
              <a:rPr lang="en-IN"/>
              <a:t>}atomic_t;</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IN"/>
              <a:t>In older SPARC machines only 24 bits were used, now it is changed and all 32 bits can be used.</a:t>
            </a:r>
            <a:endParaRPr/>
          </a:p>
          <a:p>
            <a:pPr marL="0" lvl="0" indent="0" algn="l" rtl="0">
              <a:lnSpc>
                <a:spcPct val="90000"/>
              </a:lnSpc>
              <a:spcBef>
                <a:spcPts val="1000"/>
              </a:spcBef>
              <a:spcAft>
                <a:spcPts val="0"/>
              </a:spcAft>
              <a:buClr>
                <a:schemeClr val="dk1"/>
              </a:buClr>
              <a:buSzPts val="2800"/>
              <a:buNone/>
            </a:pPr>
            <a:endParaRPr/>
          </a:p>
        </p:txBody>
      </p:sp>
      <p:pic>
        <p:nvPicPr>
          <p:cNvPr id="133" name="Google Shape;133;p20"/>
          <p:cNvPicPr preferRelativeResize="0"/>
          <p:nvPr/>
        </p:nvPicPr>
        <p:blipFill rotWithShape="1">
          <a:blip r:embed="rId3">
            <a:alphaModFix/>
          </a:blip>
          <a:srcRect/>
          <a:stretch/>
        </p:blipFill>
        <p:spPr>
          <a:xfrm>
            <a:off x="5029880" y="2199594"/>
            <a:ext cx="6592089" cy="17453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1"/>
          <p:cNvPicPr preferRelativeResize="0"/>
          <p:nvPr/>
        </p:nvPicPr>
        <p:blipFill rotWithShape="1">
          <a:blip r:embed="rId3">
            <a:alphaModFix/>
          </a:blip>
          <a:srcRect/>
          <a:stretch/>
        </p:blipFill>
        <p:spPr>
          <a:xfrm>
            <a:off x="759541" y="347579"/>
            <a:ext cx="10160727" cy="647846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1470</Words>
  <Application>Microsoft Office PowerPoint</Application>
  <PresentationFormat>Widescreen</PresentationFormat>
  <Paragraphs>143</Paragraphs>
  <Slides>37</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Arial</vt:lpstr>
      <vt:lpstr>Libre Franklin</vt:lpstr>
      <vt:lpstr>Libre Franklin Medium</vt:lpstr>
      <vt:lpstr>Noto Sans Symbols</vt:lpstr>
      <vt:lpstr>Office Theme</vt:lpstr>
      <vt:lpstr>Kernel Synchronisation Methods</vt:lpstr>
      <vt:lpstr>Causes of Concurrency</vt:lpstr>
      <vt:lpstr>True Vs Pseudo concurrency</vt:lpstr>
      <vt:lpstr>Atomic Operations</vt:lpstr>
      <vt:lpstr>Recall the problem we discussed</vt:lpstr>
      <vt:lpstr>PowerPoint Presentation</vt:lpstr>
      <vt:lpstr>atomic_t</vt:lpstr>
      <vt:lpstr>PowerPoint Presentation</vt:lpstr>
      <vt:lpstr>PowerPoint Presentation</vt:lpstr>
      <vt:lpstr>PowerPoint Presentation</vt:lpstr>
      <vt:lpstr>Example</vt:lpstr>
      <vt:lpstr>Atomic vs ordering</vt:lpstr>
      <vt:lpstr>64 bit atomic operations</vt:lpstr>
      <vt:lpstr>Atomic bitwise operations</vt:lpstr>
      <vt:lpstr>Example</vt:lpstr>
      <vt:lpstr>Spinlocks</vt:lpstr>
      <vt:lpstr>Note:</vt:lpstr>
      <vt:lpstr>PowerPoint Presentation</vt:lpstr>
      <vt:lpstr>Spin Locks</vt:lpstr>
      <vt:lpstr>PowerPoint Presentation</vt:lpstr>
      <vt:lpstr>Not recommended</vt:lpstr>
      <vt:lpstr>Other Spinlock methods</vt:lpstr>
      <vt:lpstr>Spinlocks and Bottom Halves</vt:lpstr>
      <vt:lpstr>Reader-Writer Spinlocks</vt:lpstr>
      <vt:lpstr>PowerPoint Presentation</vt:lpstr>
      <vt:lpstr>Semaphores</vt:lpstr>
      <vt:lpstr>PowerPoint Presentation</vt:lpstr>
      <vt:lpstr>Creating and Initializing Semaphores</vt:lpstr>
      <vt:lpstr>PowerPoint Presentation</vt:lpstr>
      <vt:lpstr>Reader-Writer Semaphores</vt:lpstr>
      <vt:lpstr>Mutexes</vt:lpstr>
      <vt:lpstr>Mutex Locks</vt:lpstr>
      <vt:lpstr>Spinlock Vs Semaphores</vt:lpstr>
      <vt:lpstr>Completion Variables</vt:lpstr>
      <vt:lpstr>BKL: Big Kernel Lock</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Kernel Synchronisation Methods</dc:title>
  <cp:lastModifiedBy>Kirti Nandan</cp:lastModifiedBy>
  <cp:revision>1</cp:revision>
  <dcterms:modified xsi:type="dcterms:W3CDTF">2022-01-25T04:03:42Z</dcterms:modified>
</cp:coreProperties>
</file>