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Barlow" panose="020B0604020202020204" charset="0"/>
      <p:bold r:id="rId10"/>
      <p:boldItalic r:id="rId11"/>
    </p:embeddedFont>
    <p:embeddedFont>
      <p:font typeface="Barlow Medium"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37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f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0" b="1" dirty="0">
                <a:solidFill>
                  <a:srgbClr val="141414"/>
                </a:solidFill>
                <a:latin typeface="Barlow"/>
                <a:sym typeface="Barlow"/>
              </a:rPr>
              <a:t>EDUCATO</a:t>
            </a:r>
            <a:endParaRPr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dirty="0">
                  <a:solidFill>
                    <a:srgbClr val="141414"/>
                  </a:solidFill>
                  <a:latin typeface="Barlow Medium"/>
                  <a:ea typeface="Barlow Medium"/>
                  <a:cs typeface="Barlow Medium"/>
                  <a:sym typeface="Barlow Medium"/>
                </a:rPr>
                <a:t>EDUTHON-EDUCATION THEMED  HACKATHON</a:t>
              </a:r>
              <a:endParaRPr dirty="0"/>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6571129" y="2296030"/>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3600" b="1" dirty="0">
                <a:solidFill>
                  <a:srgbClr val="141414"/>
                </a:solidFill>
                <a:latin typeface="Barlow"/>
                <a:sym typeface="Barlow"/>
              </a:rPr>
              <a:t>LEARN TO LIVE</a:t>
            </a:r>
            <a:endParaRPr sz="3600" dirty="0"/>
          </a:p>
        </p:txBody>
      </p:sp>
      <p:sp>
        <p:nvSpPr>
          <p:cNvPr id="92" name="Google Shape;92;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MARCOS_IIITSURAT</a:t>
            </a:r>
            <a:endParaRPr lang="en-US" dirty="0"/>
          </a:p>
        </p:txBody>
      </p:sp>
      <p:sp>
        <p:nvSpPr>
          <p:cNvPr id="93" name="Google Shape;93;p13"/>
          <p:cNvSpPr txBox="1"/>
          <p:nvPr/>
        </p:nvSpPr>
        <p:spPr>
          <a:xfrm>
            <a:off x="6629186" y="4431705"/>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i="0" u="none" strike="noStrike" cap="none" dirty="0">
                <a:solidFill>
                  <a:srgbClr val="141414"/>
                </a:solidFill>
                <a:latin typeface="Barlow"/>
                <a:ea typeface="Barlow"/>
                <a:cs typeface="Barlow"/>
                <a:sym typeface="Barlow"/>
              </a:rPr>
              <a:t>TEAM MEMBERS</a:t>
            </a:r>
            <a:endParaRPr dirty="0"/>
          </a:p>
        </p:txBody>
      </p:sp>
      <p:sp>
        <p:nvSpPr>
          <p:cNvPr id="4" name="TextBox 3">
            <a:extLst>
              <a:ext uri="{FF2B5EF4-FFF2-40B4-BE49-F238E27FC236}">
                <a16:creationId xmlns:a16="http://schemas.microsoft.com/office/drawing/2014/main" id="{A3FD42D4-2A14-4B8A-98DB-91257BAF08CD}"/>
              </a:ext>
            </a:extLst>
          </p:cNvPr>
          <p:cNvSpPr txBox="1"/>
          <p:nvPr/>
        </p:nvSpPr>
        <p:spPr>
          <a:xfrm>
            <a:off x="12874172" y="5376482"/>
            <a:ext cx="4731657" cy="584775"/>
          </a:xfrm>
          <a:prstGeom prst="rect">
            <a:avLst/>
          </a:prstGeom>
          <a:noFill/>
        </p:spPr>
        <p:txBody>
          <a:bodyPr wrap="square" rtlCol="0">
            <a:spAutoFit/>
          </a:bodyPr>
          <a:lstStyle/>
          <a:p>
            <a:pPr marL="457200" indent="-457200" algn="ctr">
              <a:buFont typeface="Arial" panose="020B0604020202020204" pitchFamily="34" charset="0"/>
              <a:buChar char="•"/>
            </a:pPr>
            <a:r>
              <a:rPr lang="en-IN" sz="3200" b="1" dirty="0">
                <a:latin typeface="Barlow" panose="020B0604020202020204" charset="0"/>
              </a:rPr>
              <a:t>YASH WANDHARE</a:t>
            </a:r>
          </a:p>
        </p:txBody>
      </p:sp>
      <p:sp>
        <p:nvSpPr>
          <p:cNvPr id="6" name="TextBox 5">
            <a:extLst>
              <a:ext uri="{FF2B5EF4-FFF2-40B4-BE49-F238E27FC236}">
                <a16:creationId xmlns:a16="http://schemas.microsoft.com/office/drawing/2014/main" id="{232F790F-0777-49D4-B6FA-1D4280378755}"/>
              </a:ext>
            </a:extLst>
          </p:cNvPr>
          <p:cNvSpPr txBox="1"/>
          <p:nvPr/>
        </p:nvSpPr>
        <p:spPr>
          <a:xfrm>
            <a:off x="13309600" y="6327511"/>
            <a:ext cx="4296229" cy="584775"/>
          </a:xfrm>
          <a:prstGeom prst="rect">
            <a:avLst/>
          </a:prstGeom>
          <a:noFill/>
        </p:spPr>
        <p:txBody>
          <a:bodyPr wrap="square" rtlCol="0">
            <a:spAutoFit/>
          </a:bodyPr>
          <a:lstStyle/>
          <a:p>
            <a:pPr marL="457200" indent="-457200" algn="just">
              <a:buFont typeface="Arial" panose="020B0604020202020204" pitchFamily="34" charset="0"/>
              <a:buChar char="•"/>
            </a:pPr>
            <a:r>
              <a:rPr lang="en-IN" sz="3200" b="1" dirty="0">
                <a:latin typeface="Barlow" panose="020B0604020202020204" charset="0"/>
              </a:rPr>
              <a:t>ASHUTOSH THAKUR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dirty="0"/>
          </a:p>
        </p:txBody>
      </p:sp>
      <p:grpSp>
        <p:nvGrpSpPr>
          <p:cNvPr id="100" name="Google Shape;100;p14"/>
          <p:cNvGrpSpPr/>
          <p:nvPr/>
        </p:nvGrpSpPr>
        <p:grpSpPr>
          <a:xfrm>
            <a:off x="1028700" y="2582543"/>
            <a:ext cx="9537700" cy="7517409"/>
            <a:chOff x="0" y="-47625"/>
            <a:chExt cx="12540484" cy="10023211"/>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858948"/>
              <a:ext cx="12540484" cy="911663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2400" b="1" dirty="0">
                  <a:latin typeface="Georgia" panose="02040502050405020303" pitchFamily="18" charset="0"/>
                </a:rPr>
                <a:t>As the nation has been faced a wave of corona pandemic and whole nation was under lockdown since march . But the education must go on so various institutes opted for online mode of education . But various students are not getting access to education or not enjoying it which affects the academic as well as mental growth of the students .</a:t>
              </a:r>
            </a:p>
            <a:p>
              <a:pPr marL="0" marR="0" lvl="0" indent="0" algn="l" rtl="0">
                <a:lnSpc>
                  <a:spcPct val="150000"/>
                </a:lnSpc>
                <a:spcBef>
                  <a:spcPts val="0"/>
                </a:spcBef>
                <a:spcAft>
                  <a:spcPts val="0"/>
                </a:spcAft>
                <a:buNone/>
              </a:pPr>
              <a:r>
                <a:rPr lang="en-IN" sz="2400" b="1" dirty="0">
                  <a:latin typeface="Georgia" panose="02040502050405020303" pitchFamily="18" charset="0"/>
                </a:rPr>
                <a:t>Not just the teaching has been affected but also the issue such as evaluation but teachers are not able to get to know the learning and understanding of students through online means.</a:t>
              </a:r>
              <a:endParaRPr sz="2400" b="1" dirty="0">
                <a:latin typeface="Georgia" panose="02040502050405020303" pitchFamily="18" charset="0"/>
              </a:endParaRPr>
            </a:p>
          </p:txBody>
        </p:sp>
      </p:grpSp>
      <p:pic>
        <p:nvPicPr>
          <p:cNvPr id="105" name="Google Shape;105;p14"/>
          <p:cNvPicPr preferRelativeResize="0"/>
          <p:nvPr/>
        </p:nvPicPr>
        <p:blipFill rotWithShape="1">
          <a:blip r:embed="rId3">
            <a:alphaModFix/>
          </a:blip>
          <a:srcRect/>
          <a:stretch/>
        </p:blipFill>
        <p:spPr>
          <a:xfrm>
            <a:off x="16473309" y="428339"/>
            <a:ext cx="1571982" cy="1469149"/>
          </a:xfrm>
          <a:prstGeom prst="rect">
            <a:avLst/>
          </a:prstGeom>
          <a:noFill/>
          <a:ln>
            <a:noFill/>
          </a:ln>
        </p:spPr>
      </p:pic>
      <p:pic>
        <p:nvPicPr>
          <p:cNvPr id="3" name="Picture 2">
            <a:extLst>
              <a:ext uri="{FF2B5EF4-FFF2-40B4-BE49-F238E27FC236}">
                <a16:creationId xmlns:a16="http://schemas.microsoft.com/office/drawing/2014/main" id="{96190B9D-AE85-404A-BA7B-36725DD71C5C}"/>
              </a:ext>
            </a:extLst>
          </p:cNvPr>
          <p:cNvPicPr>
            <a:picLocks noChangeAspect="1"/>
          </p:cNvPicPr>
          <p:nvPr/>
        </p:nvPicPr>
        <p:blipFill>
          <a:blip r:embed="rId4"/>
          <a:stretch>
            <a:fillRect/>
          </a:stretch>
        </p:blipFill>
        <p:spPr>
          <a:xfrm>
            <a:off x="11234057" y="2293257"/>
            <a:ext cx="7053943" cy="64443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420913" y="2598057"/>
            <a:ext cx="11112223" cy="6633030"/>
          </a:xfrm>
          <a:prstGeom prst="rect">
            <a:avLst/>
          </a:prstGeom>
          <a:noFill/>
          <a:ln>
            <a:noFill/>
          </a:ln>
        </p:spPr>
        <p:txBody>
          <a:bodyPr spcFirstLastPara="1" wrap="square" lIns="0" tIns="0" rIns="0" bIns="0" anchor="t" anchorCtr="0">
            <a:noAutofit/>
          </a:bodyPr>
          <a:lstStyle/>
          <a:p>
            <a:pPr marR="0" lvl="0" algn="l" rtl="0">
              <a:lnSpc>
                <a:spcPct val="150000"/>
              </a:lnSpc>
              <a:spcBef>
                <a:spcPts val="0"/>
              </a:spcBef>
              <a:spcAft>
                <a:spcPts val="0"/>
              </a:spcAft>
            </a:pPr>
            <a:r>
              <a:rPr lang="en-IN" sz="2400" dirty="0">
                <a:solidFill>
                  <a:srgbClr val="141414"/>
                </a:solidFill>
                <a:latin typeface="Barlow Medium"/>
                <a:ea typeface="Barlow Medium"/>
                <a:cs typeface="Barlow Medium"/>
                <a:sym typeface="Barlow Medium"/>
              </a:rPr>
              <a:t>   HERE WE ARE WITH A WONDERFUL SOLUTION TO THE PROBLEM.</a:t>
            </a:r>
          </a:p>
          <a:p>
            <a:pPr marR="0" lvl="0" algn="l" rtl="0">
              <a:lnSpc>
                <a:spcPct val="150000"/>
              </a:lnSpc>
              <a:spcBef>
                <a:spcPts val="0"/>
              </a:spcBef>
              <a:spcAft>
                <a:spcPts val="0"/>
              </a:spcAft>
            </a:pPr>
            <a:r>
              <a:rPr lang="en-IN" sz="2800" b="1" dirty="0">
                <a:solidFill>
                  <a:srgbClr val="141414"/>
                </a:solidFill>
                <a:latin typeface="Barlow Medium"/>
                <a:ea typeface="Barlow Medium"/>
                <a:cs typeface="Barlow Medium"/>
                <a:sym typeface="Barlow Medium"/>
              </a:rPr>
              <a:t>EDUCATO</a:t>
            </a:r>
            <a:r>
              <a:rPr lang="en-IN" sz="2400" dirty="0">
                <a:solidFill>
                  <a:srgbClr val="141414"/>
                </a:solidFill>
                <a:latin typeface="Barlow Medium"/>
                <a:ea typeface="Barlow Medium"/>
                <a:cs typeface="Barlow Medium"/>
                <a:sym typeface="Barlow Medium"/>
              </a:rPr>
              <a:t>  PROVIDES THE PLATFORM FOR STUDENTS AS WELL AS TEACHERS TO INTERACT WHICH EACH OTHER AND CONTINUE THEIR STUDY THROUGH ONLINE MEANS . </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TEACHERS COULD HOST ONLINE </a:t>
            </a:r>
            <a:r>
              <a:rPr lang="en-IN" sz="2400" dirty="0">
                <a:solidFill>
                  <a:srgbClr val="141414"/>
                </a:solidFill>
                <a:latin typeface="Barlow Medium"/>
                <a:ea typeface="Barlow Medium"/>
                <a:cs typeface="Barlow Medium"/>
                <a:sym typeface="Barlow Medium"/>
              </a:rPr>
              <a:t>CLASSES AND STUDENTS CAN JOIN ANYTIME TO IT. </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INTERACTIVE AND EASILY ACCESIBLE CLASSES.</a:t>
            </a:r>
          </a:p>
          <a:p>
            <a:pPr marL="342900" marR="0" lvl="0" indent="-342900" algn="l" rtl="0">
              <a:lnSpc>
                <a:spcPct val="150000"/>
              </a:lnSpc>
              <a:spcBef>
                <a:spcPts val="0"/>
              </a:spcBef>
              <a:spcAft>
                <a:spcPts val="0"/>
              </a:spcAft>
              <a:buFont typeface="Arial" panose="020B0604020202020204" pitchFamily="34" charset="0"/>
              <a:buChar char="•"/>
            </a:pPr>
            <a:r>
              <a:rPr lang="en-IN" sz="2400" dirty="0">
                <a:solidFill>
                  <a:srgbClr val="141414"/>
                </a:solidFill>
                <a:latin typeface="Barlow Medium"/>
                <a:ea typeface="Barlow Medium"/>
                <a:cs typeface="Barlow Medium"/>
                <a:sym typeface="Barlow Medium"/>
              </a:rPr>
              <a:t>FURTHER A CHAT ROOM BETWEEN PARTICIPANTS OF THE OF THE ONLINE CLASS AVAILABLE.</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T</a:t>
            </a:r>
            <a:r>
              <a:rPr lang="en-IN" sz="2400" dirty="0">
                <a:solidFill>
                  <a:srgbClr val="141414"/>
                </a:solidFill>
                <a:latin typeface="Barlow Medium"/>
                <a:ea typeface="Barlow Medium"/>
                <a:cs typeface="Barlow Medium"/>
                <a:sym typeface="Barlow Medium"/>
              </a:rPr>
              <a:t>HUS STUDENTS COULD EASILY CHAT AND CLEAR THEIR DOUBTS WITH TEACHER EASILY AND ON REAL TIME CHAT SERVICE.</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THIS MAKES </a:t>
            </a:r>
            <a:r>
              <a:rPr lang="en-IN" sz="2400" dirty="0">
                <a:solidFill>
                  <a:srgbClr val="141414"/>
                </a:solidFill>
                <a:latin typeface="Barlow Medium"/>
                <a:ea typeface="Barlow Medium"/>
                <a:cs typeface="Barlow Medium"/>
                <a:sym typeface="Barlow Medium"/>
              </a:rPr>
              <a:t>LEARNING FUN AND INTERESTING .</a:t>
            </a:r>
            <a:endParaRPr lang="en-IN" sz="2400" b="0" i="0" u="none" strike="noStrike" cap="none" dirty="0">
              <a:solidFill>
                <a:srgbClr val="141414"/>
              </a:solidFill>
              <a:latin typeface="Barlow Medium"/>
              <a:ea typeface="Barlow Medium"/>
              <a:cs typeface="Barlow Medium"/>
              <a:sym typeface="Barlow Medium"/>
            </a:endParaRPr>
          </a:p>
          <a:p>
            <a:pPr marR="0" lvl="0" algn="l" rtl="0">
              <a:lnSpc>
                <a:spcPct val="150000"/>
              </a:lnSpc>
              <a:spcBef>
                <a:spcPts val="0"/>
              </a:spcBef>
              <a:spcAft>
                <a:spcPts val="0"/>
              </a:spcAft>
            </a:pPr>
            <a:endParaRPr lang="en-IN" sz="24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BA48D7ED-4D2F-4FE8-AEEF-C565CCCDB6A2}"/>
              </a:ext>
            </a:extLst>
          </p:cNvPr>
          <p:cNvPicPr>
            <a:picLocks noChangeAspect="1"/>
          </p:cNvPicPr>
          <p:nvPr/>
        </p:nvPicPr>
        <p:blipFill>
          <a:blip r:embed="rId3"/>
          <a:stretch>
            <a:fillRect/>
          </a:stretch>
        </p:blipFill>
        <p:spPr>
          <a:xfrm>
            <a:off x="7351707" y="1884218"/>
            <a:ext cx="10825457" cy="7370618"/>
          </a:xfrm>
          <a:prstGeom prst="rect">
            <a:avLst/>
          </a:prstGeom>
        </p:spPr>
      </p:pic>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ea typeface="Barlow Medium"/>
                <a:cs typeface="Barlow Medium"/>
                <a:sym typeface="Barlow Medium"/>
              </a:rPr>
              <a:t>TEACHERS COULD HOST CLASSES FROM ANYWHERE AND STUDENTS COULD ACCES AT ANYTIME</a:t>
            </a:r>
            <a:r>
              <a:rPr lang="en-US" sz="2000" b="0" i="0" u="none" strike="noStrike" cap="none" dirty="0">
                <a:solidFill>
                  <a:srgbClr val="FFFFFF"/>
                </a:solidFill>
                <a:latin typeface="Barlow Medium"/>
                <a:ea typeface="Barlow Medium"/>
                <a:cs typeface="Barlow Medium"/>
                <a:sym typeface="Barlow Medium"/>
              </a:rPr>
              <a:t>.</a:t>
            </a:r>
            <a:endParaRPr lang="en-US" dirty="0"/>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a:solidFill>
                  <a:srgbClr val="3CDA7D"/>
                </a:solidFill>
                <a:latin typeface="Barlow"/>
                <a:ea typeface="Barlow"/>
                <a:cs typeface="Barlow"/>
                <a:sym typeface="Barlow"/>
              </a:rPr>
              <a:t>.</a:t>
            </a:r>
            <a:endParaRPr dirty="0"/>
          </a:p>
        </p:txBody>
      </p:sp>
      <p:pic>
        <p:nvPicPr>
          <p:cNvPr id="121" name="Google Shape;121;p16"/>
          <p:cNvPicPr preferRelativeResize="0"/>
          <p:nvPr/>
        </p:nvPicPr>
        <p:blipFill rotWithShape="1">
          <a:blip r:embed="rId4">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89996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TEACHERS  AND STUDENTS COULD INTERACT WITH EACH OTHER THROUGH LIVE CHAT OPTION .</a:t>
            </a:r>
            <a:endParaRPr dirty="0"/>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a:solidFill>
                  <a:srgbClr val="3CDA7D"/>
                </a:solidFill>
                <a:latin typeface="Barlow"/>
                <a:ea typeface="Barlow"/>
                <a:cs typeface="Barlow"/>
                <a:sym typeface="Barlow"/>
              </a:rPr>
              <a:t>.</a:t>
            </a:r>
            <a:endParaRPr dirty="0"/>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31" name="Google Shape;131;p16"/>
          <p:cNvSpPr txBox="1"/>
          <p:nvPr/>
        </p:nvSpPr>
        <p:spPr>
          <a:xfrm>
            <a:off x="9843000" y="7511820"/>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dirty="0"/>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EASY AND ACCESIBLE ONLINE CLASSES </a:t>
            </a:r>
            <a:endParaRPr dirty="0"/>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5">
            <a:alphaModFix/>
          </a:blip>
          <a:srcRect/>
          <a:stretch/>
        </p:blipFill>
        <p:spPr>
          <a:xfrm rot="-8447388">
            <a:off x="14021407" y="-52409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3785573"/>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b="1" dirty="0">
                  <a:solidFill>
                    <a:srgbClr val="141414"/>
                  </a:solidFill>
                  <a:latin typeface="Barlow Medium"/>
                  <a:sym typeface="Barlow Medium"/>
                </a:rPr>
                <a:t>REACT JS</a:t>
              </a:r>
              <a:endParaRPr b="1" dirty="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REACT IS USED AS A FRONTEND FRAMEWORK TO MAKE WEBPAGES OF OUR PROJECT</a:t>
              </a:r>
              <a:endParaRPr dirty="0"/>
            </a:p>
          </p:txBody>
        </p:sp>
      </p:grpSp>
      <p:grpSp>
        <p:nvGrpSpPr>
          <p:cNvPr id="143" name="Google Shape;143;p17"/>
          <p:cNvGrpSpPr/>
          <p:nvPr/>
        </p:nvGrpSpPr>
        <p:grpSpPr>
          <a:xfrm>
            <a:off x="2417477" y="5842973"/>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sz="2600" b="1" dirty="0"/>
                <a:t>NODE JS &amp; EXPRESS JS</a:t>
              </a:r>
              <a:endParaRPr sz="2600" b="1"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THESE ARE USED TO DESIGN OUR API AND OUR BACKEND AND JWT USED TO PROVIDE AUTHENTICATION</a:t>
              </a:r>
              <a:endParaRPr dirty="0"/>
            </a:p>
          </p:txBody>
        </p:sp>
      </p:grpSp>
      <p:grpSp>
        <p:nvGrpSpPr>
          <p:cNvPr id="146" name="Google Shape;146;p17"/>
          <p:cNvGrpSpPr/>
          <p:nvPr/>
        </p:nvGrpSpPr>
        <p:grpSpPr>
          <a:xfrm>
            <a:off x="2402963" y="7900373"/>
            <a:ext cx="7655437" cy="1356485"/>
            <a:chOff x="-19352" y="-47625"/>
            <a:chExt cx="10207250" cy="1808645"/>
          </a:xfrm>
        </p:grpSpPr>
        <p:sp>
          <p:nvSpPr>
            <p:cNvPr id="147" name="Google Shape;147;p17"/>
            <p:cNvSpPr txBox="1"/>
            <p:nvPr/>
          </p:nvSpPr>
          <p:spPr>
            <a:xfrm>
              <a:off x="-19352"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b="1" dirty="0">
                  <a:solidFill>
                    <a:srgbClr val="141414"/>
                  </a:solidFill>
                  <a:latin typeface="Barlow Medium"/>
                  <a:sym typeface="Barlow Medium"/>
                </a:rPr>
                <a:t>MONGO DB</a:t>
              </a:r>
              <a:endParaRPr b="1" dirty="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MONGO DB IS USED AS DATABASE FOR THIS PROJECT AND THUS WHOLE PROJECT IS BEING MADE USING MERN STACK</a:t>
              </a:r>
              <a:endParaRPr dirty="0"/>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a:solidFill>
                  <a:srgbClr val="141414"/>
                </a:solidFill>
                <a:latin typeface="Barlow"/>
                <a:ea typeface="Barlow"/>
                <a:cs typeface="Barlow"/>
                <a:sym typeface="Barlow"/>
              </a:rPr>
              <a:t>YOUR TECH STACK</a:t>
            </a:r>
            <a:endParaRPr dirty="0"/>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pic>
        <p:nvPicPr>
          <p:cNvPr id="3" name="Picture 2">
            <a:extLst>
              <a:ext uri="{FF2B5EF4-FFF2-40B4-BE49-F238E27FC236}">
                <a16:creationId xmlns:a16="http://schemas.microsoft.com/office/drawing/2014/main" id="{1E0362A1-C508-49B3-98A1-94B1C44E3D20}"/>
              </a:ext>
            </a:extLst>
          </p:cNvPr>
          <p:cNvPicPr>
            <a:picLocks noChangeAspect="1"/>
          </p:cNvPicPr>
          <p:nvPr/>
        </p:nvPicPr>
        <p:blipFill>
          <a:blip r:embed="rId5"/>
          <a:stretch>
            <a:fillRect/>
          </a:stretch>
        </p:blipFill>
        <p:spPr>
          <a:xfrm>
            <a:off x="10058400" y="1030142"/>
            <a:ext cx="4142509" cy="2716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EE46-616F-476E-994D-282FF481E2CA}"/>
              </a:ext>
            </a:extLst>
          </p:cNvPr>
          <p:cNvSpPr>
            <a:spLocks noGrp="1"/>
          </p:cNvSpPr>
          <p:nvPr>
            <p:ph type="title"/>
          </p:nvPr>
        </p:nvSpPr>
        <p:spPr>
          <a:xfrm>
            <a:off x="1310996" y="1169268"/>
            <a:ext cx="8229600" cy="1143000"/>
          </a:xfrm>
        </p:spPr>
        <p:txBody>
          <a:bodyPr/>
          <a:lstStyle/>
          <a:p>
            <a:r>
              <a:rPr lang="en-IN" sz="8000" b="1" dirty="0">
                <a:latin typeface="Barlow" panose="020B0604020202020204" charset="0"/>
              </a:rPr>
              <a:t>CHALLENGES</a:t>
            </a:r>
          </a:p>
        </p:txBody>
      </p:sp>
      <p:sp>
        <p:nvSpPr>
          <p:cNvPr id="3" name="Text Placeholder 2">
            <a:extLst>
              <a:ext uri="{FF2B5EF4-FFF2-40B4-BE49-F238E27FC236}">
                <a16:creationId xmlns:a16="http://schemas.microsoft.com/office/drawing/2014/main" id="{350844D2-0AB8-49A4-97C4-B101CE333387}"/>
              </a:ext>
            </a:extLst>
          </p:cNvPr>
          <p:cNvSpPr>
            <a:spLocks noGrp="1"/>
          </p:cNvSpPr>
          <p:nvPr>
            <p:ph type="body" idx="1"/>
          </p:nvPr>
        </p:nvSpPr>
        <p:spPr>
          <a:xfrm>
            <a:off x="1676400" y="3803072"/>
            <a:ext cx="8229600" cy="4525963"/>
          </a:xfrm>
        </p:spPr>
        <p:txBody>
          <a:bodyPr/>
          <a:lstStyle/>
          <a:p>
            <a:r>
              <a:rPr lang="en-IN" dirty="0"/>
              <a:t>REMOTE POSITION OF PARTICIPANTS MAKING DIFFICULT TO COLLABORATE.</a:t>
            </a:r>
          </a:p>
          <a:p>
            <a:r>
              <a:rPr lang="en-IN" dirty="0"/>
              <a:t>DEVELOPMENT OF AUTHENTICATED SYSTEM IN THE BACKEND.</a:t>
            </a:r>
          </a:p>
          <a:p>
            <a:r>
              <a:rPr lang="en-IN" dirty="0"/>
              <a:t>CONNECTING BACKEND WITH FRONTEND AND MAKING PROJECT WITHIN THE TIME PERIOD OF HACKATHON.</a:t>
            </a:r>
          </a:p>
        </p:txBody>
      </p:sp>
      <p:pic>
        <p:nvPicPr>
          <p:cNvPr id="5" name="Google Shape;153;p17">
            <a:extLst>
              <a:ext uri="{FF2B5EF4-FFF2-40B4-BE49-F238E27FC236}">
                <a16:creationId xmlns:a16="http://schemas.microsoft.com/office/drawing/2014/main" id="{51DC4F2B-D002-494C-B66C-884577B1AC5A}"/>
              </a:ext>
            </a:extLst>
          </p:cNvPr>
          <p:cNvPicPr preferRelativeResize="0"/>
          <p:nvPr/>
        </p:nvPicPr>
        <p:blipFill rotWithShape="1">
          <a:blip r:embed="rId2">
            <a:alphaModFix/>
          </a:blip>
          <a:srcRect/>
          <a:stretch/>
        </p:blipFill>
        <p:spPr>
          <a:xfrm>
            <a:off x="15697200" y="41022"/>
            <a:ext cx="2430224" cy="2271246"/>
          </a:xfrm>
          <a:prstGeom prst="rect">
            <a:avLst/>
          </a:prstGeom>
          <a:noFill/>
          <a:ln>
            <a:noFill/>
          </a:ln>
        </p:spPr>
      </p:pic>
      <p:pic>
        <p:nvPicPr>
          <p:cNvPr id="7" name="Google Shape;112;p15">
            <a:extLst>
              <a:ext uri="{FF2B5EF4-FFF2-40B4-BE49-F238E27FC236}">
                <a16:creationId xmlns:a16="http://schemas.microsoft.com/office/drawing/2014/main" id="{D319106F-4D79-4455-9A5D-20798664B853}"/>
              </a:ext>
            </a:extLst>
          </p:cNvPr>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spTree>
    <p:extLst>
      <p:ext uri="{BB962C8B-B14F-4D97-AF65-F5344CB8AC3E}">
        <p14:creationId xmlns:p14="http://schemas.microsoft.com/office/powerpoint/2010/main" val="221827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95AE9A76-2F3F-42FC-8512-2750991729E7}"/>
              </a:ext>
            </a:extLst>
          </p:cNvPr>
          <p:cNvSpPr txBox="1"/>
          <p:nvPr/>
        </p:nvSpPr>
        <p:spPr>
          <a:xfrm>
            <a:off x="11776364" y="7855527"/>
            <a:ext cx="5389419" cy="1200329"/>
          </a:xfrm>
          <a:prstGeom prst="rect">
            <a:avLst/>
          </a:prstGeom>
          <a:noFill/>
        </p:spPr>
        <p:txBody>
          <a:bodyPr wrap="square" rtlCol="0">
            <a:spAutoFit/>
          </a:bodyPr>
          <a:lstStyle/>
          <a:p>
            <a:r>
              <a:rPr lang="en-IN" sz="2400" b="1" dirty="0">
                <a:latin typeface="Barlow" panose="020B0604020202020204" charset="0"/>
              </a:rPr>
              <a:t>CONTACT US :-</a:t>
            </a:r>
          </a:p>
          <a:p>
            <a:r>
              <a:rPr lang="en-IN" sz="2400" b="1" dirty="0">
                <a:latin typeface="Barlow" panose="020B0604020202020204" charset="0"/>
              </a:rPr>
              <a:t>YASH WANDHARE:- +91 8975744668</a:t>
            </a:r>
          </a:p>
          <a:p>
            <a:r>
              <a:rPr lang="en-IN" sz="2400" b="1" dirty="0">
                <a:latin typeface="Barlow" panose="020B0604020202020204" charset="0"/>
              </a:rPr>
              <a:t>ASHUTOSH THAKUR:- +91 9076240992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365</Words>
  <Application>Microsoft Office PowerPoint</Application>
  <PresentationFormat>Custom</PresentationFormat>
  <Paragraphs>44</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Barlow Medium</vt:lpstr>
      <vt:lpstr>Montserrat</vt:lpstr>
      <vt:lpstr>Barlow</vt:lpstr>
      <vt:lpstr>Georgia</vt:lpstr>
      <vt:lpstr>Office Theme</vt:lpstr>
      <vt:lpstr>PowerPoint Presentation</vt:lpstr>
      <vt:lpstr>PowerPoint Presentation</vt:lpstr>
      <vt:lpstr>PowerPoint Presentation</vt:lpstr>
      <vt:lpstr>PowerPoint Presentation</vt:lpstr>
      <vt:lpstr>PowerPoint Presentation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Ashutosh Thakur</cp:lastModifiedBy>
  <cp:revision>18</cp:revision>
  <dcterms:modified xsi:type="dcterms:W3CDTF">2020-09-06T02:51:45Z</dcterms:modified>
</cp:coreProperties>
</file>