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4" r:id="rId3"/>
    <p:sldId id="272" r:id="rId4"/>
    <p:sldId id="269" r:id="rId5"/>
    <p:sldId id="295" r:id="rId6"/>
    <p:sldId id="267" r:id="rId7"/>
    <p:sldId id="275" r:id="rId8"/>
    <p:sldId id="277" r:id="rId9"/>
    <p:sldId id="312" r:id="rId10"/>
    <p:sldId id="310" r:id="rId11"/>
    <p:sldId id="314" r:id="rId12"/>
    <p:sldId id="315" r:id="rId13"/>
    <p:sldId id="316" r:id="rId14"/>
    <p:sldId id="311" r:id="rId15"/>
    <p:sldId id="279" r:id="rId16"/>
    <p:sldId id="283" r:id="rId17"/>
    <p:sldId id="301" r:id="rId18"/>
    <p:sldId id="306" r:id="rId19"/>
    <p:sldId id="303" r:id="rId20"/>
    <p:sldId id="317" r:id="rId21"/>
    <p:sldId id="305" r:id="rId22"/>
    <p:sldId id="307" r:id="rId23"/>
    <p:sldId id="318" r:id="rId24"/>
    <p:sldId id="319" r:id="rId25"/>
    <p:sldId id="291" r:id="rId26"/>
    <p:sldId id="320" r:id="rId27"/>
    <p:sldId id="321"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604FD1-9EC5-4AAF-9193-5CA677683122}">
          <p14:sldIdLst>
            <p14:sldId id="257"/>
            <p14:sldId id="264"/>
            <p14:sldId id="272"/>
            <p14:sldId id="269"/>
            <p14:sldId id="295"/>
          </p14:sldIdLst>
        </p14:section>
        <p14:section name="Untitled Section" id="{5CED3F7B-BDBD-46BC-9E8A-F19EC1F9CBE6}">
          <p14:sldIdLst>
            <p14:sldId id="267"/>
            <p14:sldId id="275"/>
            <p14:sldId id="277"/>
            <p14:sldId id="312"/>
            <p14:sldId id="310"/>
            <p14:sldId id="314"/>
            <p14:sldId id="315"/>
            <p14:sldId id="316"/>
            <p14:sldId id="311"/>
            <p14:sldId id="279"/>
            <p14:sldId id="283"/>
            <p14:sldId id="301"/>
            <p14:sldId id="306"/>
            <p14:sldId id="303"/>
            <p14:sldId id="317"/>
            <p14:sldId id="305"/>
            <p14:sldId id="307"/>
            <p14:sldId id="318"/>
            <p14:sldId id="319"/>
            <p14:sldId id="291"/>
            <p14:sldId id="320"/>
            <p14:sldId id="321"/>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rup kumar Kalita" initials="SkK" lastIdx="1" clrIdx="0">
    <p:extLst>
      <p:ext uri="{19B8F6BF-5375-455C-9EA6-DF929625EA0E}">
        <p15:presenceInfo xmlns:p15="http://schemas.microsoft.com/office/powerpoint/2012/main" userId="88b655261d5e96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90675" autoAdjust="0"/>
  </p:normalViewPr>
  <p:slideViewPr>
    <p:cSldViewPr snapToGrid="0">
      <p:cViewPr>
        <p:scale>
          <a:sx n="75" d="100"/>
          <a:sy n="75" d="100"/>
        </p:scale>
        <p:origin x="204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BD143-66A6-472A-B0F1-71DB4CAF69EC}" type="datetimeFigureOut">
              <a:rPr lang="en-IN" smtClean="0"/>
              <a:t>29-06-2023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2C0FA-2739-4E43-B6DB-A38736438664}" type="slidenum">
              <a:rPr lang="en-IN" smtClean="0"/>
              <a:t>‹#›</a:t>
            </a:fld>
            <a:endParaRPr lang="en-IN"/>
          </a:p>
        </p:txBody>
      </p:sp>
    </p:spTree>
    <p:extLst>
      <p:ext uri="{BB962C8B-B14F-4D97-AF65-F5344CB8AC3E}">
        <p14:creationId xmlns:p14="http://schemas.microsoft.com/office/powerpoint/2010/main" val="3166597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It is the effect of restoring the original shape of plastically deformed material by heating it.</a:t>
            </a:r>
          </a:p>
          <a:p>
            <a:r>
              <a:rPr lang="en-IN" sz="1200" dirty="0"/>
              <a:t>It involves transformation of Detwinned Martensite to Austenite.</a:t>
            </a:r>
          </a:p>
          <a:p>
            <a:r>
              <a:rPr lang="en-IN" sz="1200" dirty="0"/>
              <a:t>Austenite is high-temperature phase, cubic structure.</a:t>
            </a:r>
          </a:p>
          <a:p>
            <a:r>
              <a:rPr lang="en-IN" sz="1200" dirty="0"/>
              <a:t>Martensite is low-temp phase and usually tetragonal.</a:t>
            </a:r>
          </a:p>
          <a:p>
            <a:endParaRPr lang="en-IN" dirty="0"/>
          </a:p>
        </p:txBody>
      </p:sp>
      <p:sp>
        <p:nvSpPr>
          <p:cNvPr id="4" name="Slide Number Placeholder 3"/>
          <p:cNvSpPr>
            <a:spLocks noGrp="1"/>
          </p:cNvSpPr>
          <p:nvPr>
            <p:ph type="sldNum" sz="quarter" idx="5"/>
          </p:nvPr>
        </p:nvSpPr>
        <p:spPr/>
        <p:txBody>
          <a:bodyPr/>
          <a:lstStyle/>
          <a:p>
            <a:fld id="{A442C0FA-2739-4E43-B6DB-A38736438664}" type="slidenum">
              <a:rPr lang="en-IN" smtClean="0"/>
              <a:t>3</a:t>
            </a:fld>
            <a:endParaRPr lang="en-IN"/>
          </a:p>
        </p:txBody>
      </p:sp>
    </p:spTree>
    <p:extLst>
      <p:ext uri="{BB962C8B-B14F-4D97-AF65-F5344CB8AC3E}">
        <p14:creationId xmlns:p14="http://schemas.microsoft.com/office/powerpoint/2010/main" val="94348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Incremental displacement based formulation. The load is increased in stepwise and in each loading  step problem is linearized </a:t>
            </a:r>
          </a:p>
          <a:p>
            <a:r>
              <a:rPr lang="en-US" sz="1200" dirty="0">
                <a:latin typeface="Times New Roman" panose="02020603050405020304" pitchFamily="18" charset="0"/>
                <a:cs typeface="Times New Roman" panose="02020603050405020304" pitchFamily="18" charset="0"/>
              </a:rPr>
              <a:t>And an incremental displacement field is found</a:t>
            </a:r>
            <a:endParaRPr lang="en-IN" sz="1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A442C0FA-2739-4E43-B6DB-A38736438664}" type="slidenum">
              <a:rPr lang="en-IN" smtClean="0"/>
              <a:t>8</a:t>
            </a:fld>
            <a:endParaRPr lang="en-IN"/>
          </a:p>
        </p:txBody>
      </p:sp>
    </p:spTree>
    <p:extLst>
      <p:ext uri="{BB962C8B-B14F-4D97-AF65-F5344CB8AC3E}">
        <p14:creationId xmlns:p14="http://schemas.microsoft.com/office/powerpoint/2010/main" val="138056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The constitutive equations are derived by using Gibbs free energy as the thermodynamic potential and follows the formulation proposed by Boyd and </a:t>
            </a:r>
            <a:r>
              <a:rPr lang="en-US" sz="1200" dirty="0" err="1">
                <a:latin typeface="Times New Roman" panose="02020603050405020304" pitchFamily="18" charset="0"/>
                <a:cs typeface="Times New Roman" panose="02020603050405020304" pitchFamily="18" charset="0"/>
              </a:rPr>
              <a:t>Lagoudas</a:t>
            </a:r>
            <a:r>
              <a:rPr lang="en-US" sz="1200" dirty="0">
                <a:latin typeface="Times New Roman" panose="02020603050405020304" pitchFamily="18" charset="0"/>
                <a:cs typeface="Times New Roman" panose="02020603050405020304" pitchFamily="18" charset="0"/>
              </a:rPr>
              <a:t> (1996).</a:t>
            </a:r>
          </a:p>
          <a:p>
            <a:r>
              <a:rPr lang="en-US" sz="1200" dirty="0">
                <a:latin typeface="Times New Roman" panose="02020603050405020304" pitchFamily="18" charset="0"/>
                <a:cs typeface="Times New Roman" panose="02020603050405020304" pitchFamily="18" charset="0"/>
              </a:rPr>
              <a:t>The martensite volume fraction (ξ) and Transformation strain (</a:t>
            </a:r>
            <a:r>
              <a:rPr lang="el-GR" sz="1200" dirty="0">
                <a:latin typeface="Times New Roman" panose="02020603050405020304" pitchFamily="18" charset="0"/>
                <a:cs typeface="Times New Roman" panose="02020603050405020304" pitchFamily="18" charset="0"/>
              </a:rPr>
              <a:t>ε</a:t>
            </a:r>
            <a:r>
              <a:rPr lang="en-US" sz="1200" baseline="300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 are taken as the internal state variables of the SMA model.</a:t>
            </a:r>
          </a:p>
          <a:p>
            <a:endParaRPr lang="en-IN" dirty="0"/>
          </a:p>
        </p:txBody>
      </p:sp>
      <p:sp>
        <p:nvSpPr>
          <p:cNvPr id="4" name="Slide Number Placeholder 3"/>
          <p:cNvSpPr>
            <a:spLocks noGrp="1"/>
          </p:cNvSpPr>
          <p:nvPr>
            <p:ph type="sldNum" sz="quarter" idx="5"/>
          </p:nvPr>
        </p:nvSpPr>
        <p:spPr/>
        <p:txBody>
          <a:bodyPr/>
          <a:lstStyle/>
          <a:p>
            <a:fld id="{A442C0FA-2739-4E43-B6DB-A38736438664}" type="slidenum">
              <a:rPr lang="en-IN" smtClean="0"/>
              <a:t>9</a:t>
            </a:fld>
            <a:endParaRPr lang="en-IN"/>
          </a:p>
        </p:txBody>
      </p:sp>
    </p:spTree>
    <p:extLst>
      <p:ext uri="{BB962C8B-B14F-4D97-AF65-F5344CB8AC3E}">
        <p14:creationId xmlns:p14="http://schemas.microsoft.com/office/powerpoint/2010/main" val="143684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flow rule total dissipation rate takes the following form</a:t>
            </a:r>
            <a:endParaRPr lang="en-IN" dirty="0"/>
          </a:p>
        </p:txBody>
      </p:sp>
      <p:sp>
        <p:nvSpPr>
          <p:cNvPr id="4" name="Slide Number Placeholder 3"/>
          <p:cNvSpPr>
            <a:spLocks noGrp="1"/>
          </p:cNvSpPr>
          <p:nvPr>
            <p:ph type="sldNum" sz="quarter" idx="5"/>
          </p:nvPr>
        </p:nvSpPr>
        <p:spPr/>
        <p:txBody>
          <a:bodyPr/>
          <a:lstStyle/>
          <a:p>
            <a:fld id="{A442C0FA-2739-4E43-B6DB-A38736438664}" type="slidenum">
              <a:rPr lang="en-IN" smtClean="0"/>
              <a:t>10</a:t>
            </a:fld>
            <a:endParaRPr lang="en-IN"/>
          </a:p>
        </p:txBody>
      </p:sp>
    </p:spTree>
    <p:extLst>
      <p:ext uri="{BB962C8B-B14F-4D97-AF65-F5344CB8AC3E}">
        <p14:creationId xmlns:p14="http://schemas.microsoft.com/office/powerpoint/2010/main" val="259722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 is thermodynamics force conjugate to zeta.</a:t>
            </a:r>
          </a:p>
          <a:p>
            <a:r>
              <a:rPr lang="en-US" dirty="0"/>
              <a:t>The threshold value of pi is Y during forward transformation</a:t>
            </a:r>
            <a:endParaRPr lang="en-IN" dirty="0"/>
          </a:p>
        </p:txBody>
      </p:sp>
      <p:sp>
        <p:nvSpPr>
          <p:cNvPr id="4" name="Slide Number Placeholder 3"/>
          <p:cNvSpPr>
            <a:spLocks noGrp="1"/>
          </p:cNvSpPr>
          <p:nvPr>
            <p:ph type="sldNum" sz="quarter" idx="5"/>
          </p:nvPr>
        </p:nvSpPr>
        <p:spPr/>
        <p:txBody>
          <a:bodyPr/>
          <a:lstStyle/>
          <a:p>
            <a:fld id="{A442C0FA-2739-4E43-B6DB-A38736438664}" type="slidenum">
              <a:rPr lang="en-IN" smtClean="0"/>
              <a:t>11</a:t>
            </a:fld>
            <a:endParaRPr lang="en-IN"/>
          </a:p>
        </p:txBody>
      </p:sp>
    </p:spTree>
    <p:extLst>
      <p:ext uri="{BB962C8B-B14F-4D97-AF65-F5344CB8AC3E}">
        <p14:creationId xmlns:p14="http://schemas.microsoft.com/office/powerpoint/2010/main" val="62291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In an incremental displacement-based FE framework, the increment of the stress tensor (d</a:t>
            </a:r>
            <a:r>
              <a:rPr lang="en-US" sz="1200" dirty="0">
                <a:latin typeface="Times New Roman" panose="02020603050405020304" pitchFamily="18" charset="0"/>
                <a:ea typeface="Cambria Math" panose="02040503050406030204" pitchFamily="18" charset="0"/>
                <a:cs typeface="Times New Roman" panose="02020603050405020304" pitchFamily="18" charset="0"/>
              </a:rPr>
              <a:t>𝞼) is obtained through the implementation of incremental constitutive model for given increments of strain (d𝜀) and temperature (T</a:t>
            </a:r>
            <a:endParaRPr lang="en-IN" dirty="0"/>
          </a:p>
        </p:txBody>
      </p:sp>
      <p:sp>
        <p:nvSpPr>
          <p:cNvPr id="4" name="Slide Number Placeholder 3"/>
          <p:cNvSpPr>
            <a:spLocks noGrp="1"/>
          </p:cNvSpPr>
          <p:nvPr>
            <p:ph type="sldNum" sz="quarter" idx="5"/>
          </p:nvPr>
        </p:nvSpPr>
        <p:spPr/>
        <p:txBody>
          <a:bodyPr/>
          <a:lstStyle/>
          <a:p>
            <a:fld id="{A442C0FA-2739-4E43-B6DB-A38736438664}" type="slidenum">
              <a:rPr lang="en-IN" smtClean="0"/>
              <a:t>12</a:t>
            </a:fld>
            <a:endParaRPr lang="en-IN"/>
          </a:p>
        </p:txBody>
      </p:sp>
    </p:spTree>
    <p:extLst>
      <p:ext uri="{BB962C8B-B14F-4D97-AF65-F5344CB8AC3E}">
        <p14:creationId xmlns:p14="http://schemas.microsoft.com/office/powerpoint/2010/main" val="3498548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The return mapping algorithm is employed to accurately simulate the complex thermomechanical response of SMAs during these phase transformations.</a:t>
            </a:r>
          </a:p>
          <a:p>
            <a:r>
              <a:rPr lang="en-US" sz="1200" dirty="0">
                <a:latin typeface="Times New Roman" panose="02020603050405020304" pitchFamily="18" charset="0"/>
                <a:cs typeface="Times New Roman" panose="02020603050405020304" pitchFamily="18" charset="0"/>
              </a:rPr>
              <a:t>Utilizes an elastic predictor-transformation corrector procedure. In the elastic predictor step, assumed elastic deformation estimates stresses and strains assuming austenitic phase..</a:t>
            </a:r>
          </a:p>
          <a:p>
            <a:r>
              <a:rPr lang="en-US" sz="1200" dirty="0">
                <a:latin typeface="Times New Roman" panose="02020603050405020304" pitchFamily="18" charset="0"/>
                <a:cs typeface="Times New Roman" panose="02020603050405020304" pitchFamily="18" charset="0"/>
              </a:rPr>
              <a:t>Predicted stresses are compared with the transformation surface to determine if a phase transformation occurs.</a:t>
            </a:r>
          </a:p>
          <a:p>
            <a:r>
              <a:rPr lang="en-US" sz="1200" dirty="0">
                <a:latin typeface="Times New Roman" panose="02020603050405020304" pitchFamily="18" charset="0"/>
                <a:cs typeface="Times New Roman" panose="02020603050405020304" pitchFamily="18" charset="0"/>
              </a:rPr>
              <a:t>If stresses exceed the  transformation  surface, the algorithm proceeds to the plastic corrector step.</a:t>
            </a:r>
          </a:p>
          <a:p>
            <a:r>
              <a:rPr lang="en-US" sz="1200" dirty="0">
                <a:latin typeface="Times New Roman" panose="02020603050405020304" pitchFamily="18" charset="0"/>
                <a:cs typeface="Times New Roman" panose="02020603050405020304" pitchFamily="18" charset="0"/>
              </a:rPr>
              <a:t>In the plastic corrector step, stresses and strains are adjusted to satisfy the phase transformation conditions.</a:t>
            </a:r>
          </a:p>
          <a:p>
            <a:r>
              <a:rPr lang="en-US" sz="1200" dirty="0">
                <a:latin typeface="Times New Roman" panose="02020603050405020304" pitchFamily="18" charset="0"/>
                <a:cs typeface="Times New Roman" panose="02020603050405020304" pitchFamily="18" charset="0"/>
              </a:rPr>
              <a:t>The algorithm iteratively adjusts stresses, strains, and martensite volume fraction.</a:t>
            </a:r>
          </a:p>
          <a:p>
            <a:r>
              <a:rPr lang="en-US" sz="1200" dirty="0">
                <a:latin typeface="Times New Roman" panose="02020603050405020304" pitchFamily="18" charset="0"/>
                <a:cs typeface="Times New Roman" panose="02020603050405020304" pitchFamily="18" charset="0"/>
              </a:rPr>
              <a:t>Iterations use methods like Newton-Raphson to update the consistent tangent modulus and transformation matrix.</a:t>
            </a:r>
          </a:p>
          <a:p>
            <a:r>
              <a:rPr lang="en-US" sz="1200" dirty="0">
                <a:latin typeface="Times New Roman" panose="02020603050405020304" pitchFamily="18" charset="0"/>
                <a:cs typeface="Times New Roman" panose="02020603050405020304" pitchFamily="18" charset="0"/>
              </a:rPr>
              <a:t>The process continues until convergence is achieved based on a specified tolerance.</a:t>
            </a:r>
          </a:p>
          <a:p>
            <a:endParaRPr lang="en-IN" dirty="0"/>
          </a:p>
        </p:txBody>
      </p:sp>
      <p:sp>
        <p:nvSpPr>
          <p:cNvPr id="4" name="Slide Number Placeholder 3"/>
          <p:cNvSpPr>
            <a:spLocks noGrp="1"/>
          </p:cNvSpPr>
          <p:nvPr>
            <p:ph type="sldNum" sz="quarter" idx="5"/>
          </p:nvPr>
        </p:nvSpPr>
        <p:spPr/>
        <p:txBody>
          <a:bodyPr/>
          <a:lstStyle/>
          <a:p>
            <a:fld id="{A442C0FA-2739-4E43-B6DB-A38736438664}" type="slidenum">
              <a:rPr lang="en-IN" smtClean="0"/>
              <a:t>13</a:t>
            </a:fld>
            <a:endParaRPr lang="en-IN"/>
          </a:p>
        </p:txBody>
      </p:sp>
    </p:spTree>
    <p:extLst>
      <p:ext uri="{BB962C8B-B14F-4D97-AF65-F5344CB8AC3E}">
        <p14:creationId xmlns:p14="http://schemas.microsoft.com/office/powerpoint/2010/main" val="5065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FD75-0A68-4586-86D1-9BE776F6A4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34B602-BB62-47B7-B134-73743CA1A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27A6DA-79AE-4914-82AC-EB86382F3ED8}"/>
              </a:ext>
            </a:extLst>
          </p:cNvPr>
          <p:cNvSpPr>
            <a:spLocks noGrp="1"/>
          </p:cNvSpPr>
          <p:nvPr>
            <p:ph type="dt" sz="half" idx="10"/>
          </p:nvPr>
        </p:nvSpPr>
        <p:spPr/>
        <p:txBody>
          <a:bodyPr/>
          <a:lstStyle/>
          <a:p>
            <a:fld id="{DC9E2476-98A3-49B7-84CB-BABCBFE525E3}" type="datetime1">
              <a:rPr lang="en-IN" smtClean="0"/>
              <a:t>29-06-2023</a:t>
            </a:fld>
            <a:endParaRPr lang="en-IN" dirty="0"/>
          </a:p>
        </p:txBody>
      </p:sp>
      <p:sp>
        <p:nvSpPr>
          <p:cNvPr id="5" name="Footer Placeholder 4">
            <a:extLst>
              <a:ext uri="{FF2B5EF4-FFF2-40B4-BE49-F238E27FC236}">
                <a16:creationId xmlns:a16="http://schemas.microsoft.com/office/drawing/2014/main" id="{C84E225F-98EB-4BF7-B153-8982B7DC02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975EC2E-290B-4C95-B05A-4ADE8ECDDDF3}"/>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90388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862C-361A-499B-BAAA-6ADF632313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8B910-3802-4F5F-89E3-EA1A2DE971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C5077-3000-46AD-901F-37D4E6D1F539}"/>
              </a:ext>
            </a:extLst>
          </p:cNvPr>
          <p:cNvSpPr>
            <a:spLocks noGrp="1"/>
          </p:cNvSpPr>
          <p:nvPr>
            <p:ph type="dt" sz="half" idx="10"/>
          </p:nvPr>
        </p:nvSpPr>
        <p:spPr/>
        <p:txBody>
          <a:bodyPr/>
          <a:lstStyle/>
          <a:p>
            <a:fld id="{E6709549-EBF9-423A-9FAD-BAA705754E46}" type="datetime1">
              <a:rPr lang="en-IN" smtClean="0"/>
              <a:t>29-06-2023</a:t>
            </a:fld>
            <a:endParaRPr lang="en-IN" dirty="0"/>
          </a:p>
        </p:txBody>
      </p:sp>
      <p:sp>
        <p:nvSpPr>
          <p:cNvPr id="5" name="Footer Placeholder 4">
            <a:extLst>
              <a:ext uri="{FF2B5EF4-FFF2-40B4-BE49-F238E27FC236}">
                <a16:creationId xmlns:a16="http://schemas.microsoft.com/office/drawing/2014/main" id="{3843DA44-68AF-480C-9B94-8400106C60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BB588B-2849-4E0E-9DAF-0CABE8F03F26}"/>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32397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78C7C-DCBB-4E4A-8417-182EC5549C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149EEC-6A0B-41DE-8B54-76A1A787AF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F427A-2B36-4ADA-AF84-7205EB88BB84}"/>
              </a:ext>
            </a:extLst>
          </p:cNvPr>
          <p:cNvSpPr>
            <a:spLocks noGrp="1"/>
          </p:cNvSpPr>
          <p:nvPr>
            <p:ph type="dt" sz="half" idx="10"/>
          </p:nvPr>
        </p:nvSpPr>
        <p:spPr/>
        <p:txBody>
          <a:bodyPr/>
          <a:lstStyle/>
          <a:p>
            <a:fld id="{8CBC419C-77C1-49E4-99AC-FD9A96B0B42C}" type="datetime1">
              <a:rPr lang="en-IN" smtClean="0"/>
              <a:t>29-06-2023</a:t>
            </a:fld>
            <a:endParaRPr lang="en-IN" dirty="0"/>
          </a:p>
        </p:txBody>
      </p:sp>
      <p:sp>
        <p:nvSpPr>
          <p:cNvPr id="5" name="Footer Placeholder 4">
            <a:extLst>
              <a:ext uri="{FF2B5EF4-FFF2-40B4-BE49-F238E27FC236}">
                <a16:creationId xmlns:a16="http://schemas.microsoft.com/office/drawing/2014/main" id="{7B89E0C3-D1F0-4D53-B88A-2268AA04EC4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22166D-EC9B-4B02-884B-5A0304F7FCB7}"/>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418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169D-62F2-48E1-938B-8F2AB0117B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E7609-5B71-4F6E-8724-0DD5A09C36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19FF3E-6B0A-43FC-8A7E-5AD65C5E539C}"/>
              </a:ext>
            </a:extLst>
          </p:cNvPr>
          <p:cNvSpPr>
            <a:spLocks noGrp="1"/>
          </p:cNvSpPr>
          <p:nvPr>
            <p:ph type="dt" sz="half" idx="10"/>
          </p:nvPr>
        </p:nvSpPr>
        <p:spPr/>
        <p:txBody>
          <a:bodyPr/>
          <a:lstStyle/>
          <a:p>
            <a:fld id="{B968FF0E-5EB6-475B-9639-B4E131EDE095}" type="datetime1">
              <a:rPr lang="en-IN" smtClean="0"/>
              <a:t>29-06-2023</a:t>
            </a:fld>
            <a:endParaRPr lang="en-IN" dirty="0"/>
          </a:p>
        </p:txBody>
      </p:sp>
      <p:sp>
        <p:nvSpPr>
          <p:cNvPr id="5" name="Footer Placeholder 4">
            <a:extLst>
              <a:ext uri="{FF2B5EF4-FFF2-40B4-BE49-F238E27FC236}">
                <a16:creationId xmlns:a16="http://schemas.microsoft.com/office/drawing/2014/main" id="{65126F99-2050-4606-955E-14DBDECB91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9AF72A-4C3A-4162-914D-1CF8030878C3}"/>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1283459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CC10-2B47-4517-AE7D-AB3145DC82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A42241-5339-433B-83E3-05B25A11FF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4A6F65-F1B5-49D9-A722-64E1BC637638}"/>
              </a:ext>
            </a:extLst>
          </p:cNvPr>
          <p:cNvSpPr>
            <a:spLocks noGrp="1"/>
          </p:cNvSpPr>
          <p:nvPr>
            <p:ph type="dt" sz="half" idx="10"/>
          </p:nvPr>
        </p:nvSpPr>
        <p:spPr/>
        <p:txBody>
          <a:bodyPr/>
          <a:lstStyle/>
          <a:p>
            <a:fld id="{4364A1B3-BE72-41B0-A977-11CBAEAC1125}" type="datetime1">
              <a:rPr lang="en-IN" smtClean="0"/>
              <a:t>29-06-2023</a:t>
            </a:fld>
            <a:endParaRPr lang="en-IN" dirty="0"/>
          </a:p>
        </p:txBody>
      </p:sp>
      <p:sp>
        <p:nvSpPr>
          <p:cNvPr id="5" name="Footer Placeholder 4">
            <a:extLst>
              <a:ext uri="{FF2B5EF4-FFF2-40B4-BE49-F238E27FC236}">
                <a16:creationId xmlns:a16="http://schemas.microsoft.com/office/drawing/2014/main" id="{8D0EC4D3-7990-402B-ABB3-A0868C98D3C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4B7ABD2-51C6-4828-B043-6AE0B61CF1B5}"/>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253769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8FEC-B928-4A85-9D45-E9C1C76A00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405BB-8238-4591-885C-9C3C1164E7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7E6631-3E97-46E3-84D1-1FE96BB462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6E4274-7CE7-4DE5-8922-91DD0A45C1DB}"/>
              </a:ext>
            </a:extLst>
          </p:cNvPr>
          <p:cNvSpPr>
            <a:spLocks noGrp="1"/>
          </p:cNvSpPr>
          <p:nvPr>
            <p:ph type="dt" sz="half" idx="10"/>
          </p:nvPr>
        </p:nvSpPr>
        <p:spPr/>
        <p:txBody>
          <a:bodyPr/>
          <a:lstStyle/>
          <a:p>
            <a:fld id="{0F284320-1619-4F55-9E01-7D205CF2CDDA}" type="datetime1">
              <a:rPr lang="en-IN" smtClean="0"/>
              <a:t>29-06-2023</a:t>
            </a:fld>
            <a:endParaRPr lang="en-IN" dirty="0"/>
          </a:p>
        </p:txBody>
      </p:sp>
      <p:sp>
        <p:nvSpPr>
          <p:cNvPr id="6" name="Footer Placeholder 5">
            <a:extLst>
              <a:ext uri="{FF2B5EF4-FFF2-40B4-BE49-F238E27FC236}">
                <a16:creationId xmlns:a16="http://schemas.microsoft.com/office/drawing/2014/main" id="{618EC014-1E7A-4F1A-B175-B4C68A9B149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6D95AB2-98E8-40C8-841D-FB7D7258A8F4}"/>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317746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DBCF-71F3-4975-A47E-9088D5F1F2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048DA0-611D-4276-8C37-C54C85F61E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178C53-5BFB-4A0E-BD45-CBC5351C80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536B08-392E-4E5D-9AD4-F5E4B515D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C69DCF-D81A-470F-81E2-0394D49181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11C1B6-C7DE-462E-B292-02F0DCC783BC}"/>
              </a:ext>
            </a:extLst>
          </p:cNvPr>
          <p:cNvSpPr>
            <a:spLocks noGrp="1"/>
          </p:cNvSpPr>
          <p:nvPr>
            <p:ph type="dt" sz="half" idx="10"/>
          </p:nvPr>
        </p:nvSpPr>
        <p:spPr/>
        <p:txBody>
          <a:bodyPr/>
          <a:lstStyle/>
          <a:p>
            <a:fld id="{3C7AE3BC-38D8-4049-A83B-EB83FF6D352F}" type="datetime1">
              <a:rPr lang="en-IN" smtClean="0"/>
              <a:t>29-06-2023</a:t>
            </a:fld>
            <a:endParaRPr lang="en-IN" dirty="0"/>
          </a:p>
        </p:txBody>
      </p:sp>
      <p:sp>
        <p:nvSpPr>
          <p:cNvPr id="8" name="Footer Placeholder 7">
            <a:extLst>
              <a:ext uri="{FF2B5EF4-FFF2-40B4-BE49-F238E27FC236}">
                <a16:creationId xmlns:a16="http://schemas.microsoft.com/office/drawing/2014/main" id="{4B55ECE1-7B9D-4CBE-9C40-9EA3F7E991B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AF52135-FA6A-4CD4-9849-AF3FA1C99922}"/>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419809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000F-3966-41AB-9E5F-49767DF51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A2DDF6-E0B7-420D-888B-4674C39FA1C8}"/>
              </a:ext>
            </a:extLst>
          </p:cNvPr>
          <p:cNvSpPr>
            <a:spLocks noGrp="1"/>
          </p:cNvSpPr>
          <p:nvPr>
            <p:ph type="dt" sz="half" idx="10"/>
          </p:nvPr>
        </p:nvSpPr>
        <p:spPr/>
        <p:txBody>
          <a:bodyPr/>
          <a:lstStyle/>
          <a:p>
            <a:fld id="{A4F7ECB3-4422-4BA0-9F31-ED619CDD1FCB}" type="datetime1">
              <a:rPr lang="en-IN" smtClean="0"/>
              <a:t>29-06-2023</a:t>
            </a:fld>
            <a:endParaRPr lang="en-IN" dirty="0"/>
          </a:p>
        </p:txBody>
      </p:sp>
      <p:sp>
        <p:nvSpPr>
          <p:cNvPr id="4" name="Footer Placeholder 3">
            <a:extLst>
              <a:ext uri="{FF2B5EF4-FFF2-40B4-BE49-F238E27FC236}">
                <a16:creationId xmlns:a16="http://schemas.microsoft.com/office/drawing/2014/main" id="{E4673BEF-AAE0-44F7-95D5-4BD42A5E822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751F84F-39F6-4987-B992-A3ABBCCF67A3}"/>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21229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EB715-B0DC-4C5E-8F28-1034CBA08BC4}"/>
              </a:ext>
            </a:extLst>
          </p:cNvPr>
          <p:cNvSpPr>
            <a:spLocks noGrp="1"/>
          </p:cNvSpPr>
          <p:nvPr>
            <p:ph type="dt" sz="half" idx="10"/>
          </p:nvPr>
        </p:nvSpPr>
        <p:spPr/>
        <p:txBody>
          <a:bodyPr/>
          <a:lstStyle/>
          <a:p>
            <a:fld id="{571A2B54-2ECE-4130-9869-D1D1FF49BB80}" type="datetime1">
              <a:rPr lang="en-IN" smtClean="0"/>
              <a:t>29-06-2023</a:t>
            </a:fld>
            <a:endParaRPr lang="en-IN" dirty="0"/>
          </a:p>
        </p:txBody>
      </p:sp>
      <p:sp>
        <p:nvSpPr>
          <p:cNvPr id="3" name="Footer Placeholder 2">
            <a:extLst>
              <a:ext uri="{FF2B5EF4-FFF2-40B4-BE49-F238E27FC236}">
                <a16:creationId xmlns:a16="http://schemas.microsoft.com/office/drawing/2014/main" id="{0EA67096-25B1-47A6-827B-6E675EF85A7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DD50937-9416-4155-B216-8E1D5757451A}"/>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3120542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66BA-7090-4759-9892-720D659CC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3CC4C-46B8-4AF5-A982-BF5FF91A3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31D4D3-97D5-4B43-94C3-0A97EBB0B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FAA38F-0ABB-491B-9477-C99A6C7CED11}"/>
              </a:ext>
            </a:extLst>
          </p:cNvPr>
          <p:cNvSpPr>
            <a:spLocks noGrp="1"/>
          </p:cNvSpPr>
          <p:nvPr>
            <p:ph type="dt" sz="half" idx="10"/>
          </p:nvPr>
        </p:nvSpPr>
        <p:spPr/>
        <p:txBody>
          <a:bodyPr/>
          <a:lstStyle/>
          <a:p>
            <a:fld id="{7EA03418-B54F-4369-B10B-EA2DD8B80E02}" type="datetime1">
              <a:rPr lang="en-IN" smtClean="0"/>
              <a:t>29-06-2023</a:t>
            </a:fld>
            <a:endParaRPr lang="en-IN" dirty="0"/>
          </a:p>
        </p:txBody>
      </p:sp>
      <p:sp>
        <p:nvSpPr>
          <p:cNvPr id="6" name="Footer Placeholder 5">
            <a:extLst>
              <a:ext uri="{FF2B5EF4-FFF2-40B4-BE49-F238E27FC236}">
                <a16:creationId xmlns:a16="http://schemas.microsoft.com/office/drawing/2014/main" id="{CF3B71E9-0EB7-452E-8EE2-2937A30458F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0E7359F-E936-4118-AB49-FB48B33B9088}"/>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41260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1FE7-E169-447F-8B5E-74C984934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4A8135-682F-4230-87ED-6982EBECF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3E685BA-7265-44D8-9421-5E95E0B24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D7D750-07C0-4EFE-B870-326BD6953BFF}"/>
              </a:ext>
            </a:extLst>
          </p:cNvPr>
          <p:cNvSpPr>
            <a:spLocks noGrp="1"/>
          </p:cNvSpPr>
          <p:nvPr>
            <p:ph type="dt" sz="half" idx="10"/>
          </p:nvPr>
        </p:nvSpPr>
        <p:spPr/>
        <p:txBody>
          <a:bodyPr/>
          <a:lstStyle/>
          <a:p>
            <a:fld id="{D1510DCB-9329-4A94-9869-AE03377FF61D}" type="datetime1">
              <a:rPr lang="en-IN" smtClean="0"/>
              <a:t>29-06-2023</a:t>
            </a:fld>
            <a:endParaRPr lang="en-IN" dirty="0"/>
          </a:p>
        </p:txBody>
      </p:sp>
      <p:sp>
        <p:nvSpPr>
          <p:cNvPr id="6" name="Footer Placeholder 5">
            <a:extLst>
              <a:ext uri="{FF2B5EF4-FFF2-40B4-BE49-F238E27FC236}">
                <a16:creationId xmlns:a16="http://schemas.microsoft.com/office/drawing/2014/main" id="{F3F2DAFD-ECDA-4DCE-B899-194680856FF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145338-A6CF-4814-8285-9EF2F166BD4F}"/>
              </a:ext>
            </a:extLst>
          </p:cNvPr>
          <p:cNvSpPr>
            <a:spLocks noGrp="1"/>
          </p:cNvSpPr>
          <p:nvPr>
            <p:ph type="sldNum" sz="quarter" idx="12"/>
          </p:nvPr>
        </p:nvSpPr>
        <p:spPr/>
        <p:txBody>
          <a:bodyPr/>
          <a:lstStyle/>
          <a:p>
            <a:fld id="{86D50738-66E6-4C6D-A0F6-E599ECAC17B5}" type="slidenum">
              <a:rPr lang="en-IN" smtClean="0"/>
              <a:t>‹#›</a:t>
            </a:fld>
            <a:endParaRPr lang="en-IN" dirty="0"/>
          </a:p>
        </p:txBody>
      </p:sp>
    </p:spTree>
    <p:extLst>
      <p:ext uri="{BB962C8B-B14F-4D97-AF65-F5344CB8AC3E}">
        <p14:creationId xmlns:p14="http://schemas.microsoft.com/office/powerpoint/2010/main" val="103664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BE9E2-A832-49B2-8208-6D692F34A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3EB480-30E6-4296-B894-A3CF364FD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80F74-287F-4C5A-A482-748BABA37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DCFBD-017C-451E-BA14-ED634A32D49E}" type="datetime1">
              <a:rPr lang="en-IN" smtClean="0"/>
              <a:t>29-06-2023</a:t>
            </a:fld>
            <a:endParaRPr lang="en-IN" dirty="0"/>
          </a:p>
        </p:txBody>
      </p:sp>
      <p:sp>
        <p:nvSpPr>
          <p:cNvPr id="5" name="Footer Placeholder 4">
            <a:extLst>
              <a:ext uri="{FF2B5EF4-FFF2-40B4-BE49-F238E27FC236}">
                <a16:creationId xmlns:a16="http://schemas.microsoft.com/office/drawing/2014/main" id="{98C7D9EC-B982-4849-B287-8D4479A2A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A24BF5F-C3B8-4E25-AA69-449C6FC67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50738-66E6-4C6D-A0F6-E599ECAC17B5}" type="slidenum">
              <a:rPr lang="en-IN" smtClean="0"/>
              <a:t>‹#›</a:t>
            </a:fld>
            <a:endParaRPr lang="en-IN" dirty="0"/>
          </a:p>
        </p:txBody>
      </p:sp>
    </p:spTree>
    <p:extLst>
      <p:ext uri="{BB962C8B-B14F-4D97-AF65-F5344CB8AC3E}">
        <p14:creationId xmlns:p14="http://schemas.microsoft.com/office/powerpoint/2010/main" val="1247194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DC68-A24E-E89A-A072-0ACC584D12A5}"/>
              </a:ext>
            </a:extLst>
          </p:cNvPr>
          <p:cNvSpPr>
            <a:spLocks noGrp="1"/>
          </p:cNvSpPr>
          <p:nvPr>
            <p:ph type="ctrTitle"/>
          </p:nvPr>
        </p:nvSpPr>
        <p:spPr>
          <a:xfrm>
            <a:off x="1316850" y="349624"/>
            <a:ext cx="9144000" cy="869576"/>
          </a:xfrm>
        </p:spPr>
        <p:txBody>
          <a:bodyPr>
            <a:normAutofit/>
          </a:bodyPr>
          <a:lstStyle/>
          <a:p>
            <a:r>
              <a:rPr lang="en-IN" sz="2800" b="1" dirty="0">
                <a:latin typeface="Times New Roman" panose="02020603050405020304" pitchFamily="18" charset="0"/>
                <a:cs typeface="Times New Roman" panose="02020603050405020304" pitchFamily="18" charset="0"/>
              </a:rPr>
              <a:t>Finite Element Analysis </a:t>
            </a:r>
            <a:r>
              <a:rPr lang="en-US" sz="2800" b="1" dirty="0">
                <a:latin typeface="Times New Roman" panose="02020603050405020304" pitchFamily="18" charset="0"/>
                <a:cs typeface="Times New Roman" panose="02020603050405020304" pitchFamily="18" charset="0"/>
              </a:rPr>
              <a:t>of Shape Memory Alloy based members undergoing torsion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835833-F6FA-DB32-CC0E-46102960C153}"/>
              </a:ext>
            </a:extLst>
          </p:cNvPr>
          <p:cNvSpPr txBox="1"/>
          <p:nvPr/>
        </p:nvSpPr>
        <p:spPr>
          <a:xfrm>
            <a:off x="3482171" y="1339605"/>
            <a:ext cx="5227653" cy="461665"/>
          </a:xfrm>
          <a:prstGeom prst="rect">
            <a:avLst/>
          </a:prstGeom>
          <a:noFill/>
        </p:spPr>
        <p:txBody>
          <a:bodyPr wrap="square" rtlCol="0">
            <a:spAutoFit/>
          </a:bodyPr>
          <a:lstStyle/>
          <a:p>
            <a:pPr algn="ctr"/>
            <a:r>
              <a:rPr lang="en-IN" sz="2400" b="1" dirty="0" err="1">
                <a:solidFill>
                  <a:schemeClr val="accent1">
                    <a:lumMod val="50000"/>
                  </a:schemeClr>
                </a:solidFill>
                <a:latin typeface="Times New Roman" panose="02020603050405020304" pitchFamily="18" charset="0"/>
                <a:cs typeface="Times New Roman" panose="02020603050405020304" pitchFamily="18" charset="0"/>
              </a:rPr>
              <a:t>M.Tech</a:t>
            </a:r>
            <a:r>
              <a:rPr lang="en-IN" sz="2400" b="1" dirty="0">
                <a:solidFill>
                  <a:schemeClr val="accent1">
                    <a:lumMod val="50000"/>
                  </a:schemeClr>
                </a:solidFill>
                <a:latin typeface="Times New Roman" panose="02020603050405020304" pitchFamily="18" charset="0"/>
                <a:cs typeface="Times New Roman" panose="02020603050405020304" pitchFamily="18" charset="0"/>
              </a:rPr>
              <a:t> Thesis presentation</a:t>
            </a:r>
          </a:p>
        </p:txBody>
      </p:sp>
      <p:pic>
        <p:nvPicPr>
          <p:cNvPr id="5" name="Picture 2" descr="Image result for iitg logo">
            <a:extLst>
              <a:ext uri="{FF2B5EF4-FFF2-40B4-BE49-F238E27FC236}">
                <a16:creationId xmlns:a16="http://schemas.microsoft.com/office/drawing/2014/main" id="{F3719AAA-FFB4-0735-A706-8120DBBF8C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7303" y="1842363"/>
            <a:ext cx="1943093" cy="19626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96F84D-CC2D-D071-FEE3-E80CEBC5C695}"/>
              </a:ext>
            </a:extLst>
          </p:cNvPr>
          <p:cNvSpPr txBox="1"/>
          <p:nvPr/>
        </p:nvSpPr>
        <p:spPr>
          <a:xfrm>
            <a:off x="4758018" y="3943490"/>
            <a:ext cx="267596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Yash Kumar </a:t>
            </a:r>
            <a:r>
              <a:rPr lang="en-IN" dirty="0"/>
              <a:t>(</a:t>
            </a:r>
            <a:r>
              <a:rPr lang="en-IN" b="1" dirty="0">
                <a:latin typeface="Times New Roman" panose="02020603050405020304" pitchFamily="18" charset="0"/>
                <a:cs typeface="Times New Roman" panose="02020603050405020304" pitchFamily="18" charset="0"/>
              </a:rPr>
              <a:t>214103437</a:t>
            </a:r>
            <a:r>
              <a:rPr lang="en-IN" dirty="0"/>
              <a:t>)</a:t>
            </a:r>
          </a:p>
        </p:txBody>
      </p:sp>
      <p:sp>
        <p:nvSpPr>
          <p:cNvPr id="9" name="TextBox 8">
            <a:extLst>
              <a:ext uri="{FF2B5EF4-FFF2-40B4-BE49-F238E27FC236}">
                <a16:creationId xmlns:a16="http://schemas.microsoft.com/office/drawing/2014/main" id="{2559B679-BB93-5A77-36AE-3EDD1670477D}"/>
              </a:ext>
            </a:extLst>
          </p:cNvPr>
          <p:cNvSpPr txBox="1"/>
          <p:nvPr/>
        </p:nvSpPr>
        <p:spPr>
          <a:xfrm>
            <a:off x="4758018" y="4451322"/>
            <a:ext cx="267596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 the Supervision of:</a:t>
            </a:r>
          </a:p>
        </p:txBody>
      </p:sp>
      <p:sp>
        <p:nvSpPr>
          <p:cNvPr id="10" name="TextBox 9">
            <a:extLst>
              <a:ext uri="{FF2B5EF4-FFF2-40B4-BE49-F238E27FC236}">
                <a16:creationId xmlns:a16="http://schemas.microsoft.com/office/drawing/2014/main" id="{EE04F28D-1460-583C-E7BC-2031D38EE8FF}"/>
              </a:ext>
            </a:extLst>
          </p:cNvPr>
          <p:cNvSpPr txBox="1"/>
          <p:nvPr/>
        </p:nvSpPr>
        <p:spPr>
          <a:xfrm>
            <a:off x="3962399" y="4912987"/>
            <a:ext cx="4267199" cy="1477328"/>
          </a:xfrm>
          <a:prstGeom prst="rect">
            <a:avLst/>
          </a:prstGeom>
          <a:noFill/>
        </p:spPr>
        <p:txBody>
          <a:bodyPr wrap="square" rtlCol="0">
            <a:spAutoFit/>
          </a:bodyPr>
          <a:lstStyle/>
          <a:p>
            <a:pPr algn="ctr"/>
            <a:r>
              <a:rPr lang="en-US" b="1" dirty="0">
                <a:latin typeface="Times New Roman" panose="02020603050405020304" pitchFamily="18" charset="0"/>
                <a:ea typeface="Cambria Math" panose="02040503050406030204" pitchFamily="18" charset="0"/>
                <a:cs typeface="Times New Roman" panose="02020603050405020304" pitchFamily="18" charset="0"/>
              </a:rPr>
              <a:t>Dr. Atanu Banerjee</a:t>
            </a: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pPr algn="ctr"/>
            <a:r>
              <a:rPr lang="en-US" dirty="0">
                <a:latin typeface="Times New Roman" panose="02020603050405020304" pitchFamily="18" charset="0"/>
                <a:ea typeface="Cambria Math" panose="02040503050406030204" pitchFamily="18" charset="0"/>
                <a:cs typeface="Times New Roman" panose="02020603050405020304" pitchFamily="18" charset="0"/>
              </a:rPr>
              <a:t>Department of Mechanical Engineering</a:t>
            </a:r>
          </a:p>
          <a:p>
            <a:pPr algn="ctr"/>
            <a:r>
              <a:rPr lang="en-US" dirty="0">
                <a:latin typeface="Times New Roman" panose="02020603050405020304" pitchFamily="18" charset="0"/>
                <a:ea typeface="Cambria Math" panose="02040503050406030204" pitchFamily="18" charset="0"/>
                <a:cs typeface="Times New Roman" panose="02020603050405020304" pitchFamily="18" charset="0"/>
              </a:rPr>
              <a:t>IIT Guwahati, ASSAM – 781039</a:t>
            </a:r>
          </a:p>
          <a:p>
            <a:endParaRPr lang="en-IN" dirty="0"/>
          </a:p>
        </p:txBody>
      </p:sp>
      <p:sp>
        <p:nvSpPr>
          <p:cNvPr id="6" name="Slide Number Placeholder 5">
            <a:extLst>
              <a:ext uri="{FF2B5EF4-FFF2-40B4-BE49-F238E27FC236}">
                <a16:creationId xmlns:a16="http://schemas.microsoft.com/office/drawing/2014/main" id="{3528147A-550D-4EAC-A889-7340F787931C}"/>
              </a:ext>
            </a:extLst>
          </p:cNvPr>
          <p:cNvSpPr>
            <a:spLocks noGrp="1"/>
          </p:cNvSpPr>
          <p:nvPr>
            <p:ph type="sldNum" sz="quarter" idx="12"/>
          </p:nvPr>
        </p:nvSpPr>
        <p:spPr/>
        <p:txBody>
          <a:bodyPr/>
          <a:lstStyle/>
          <a:p>
            <a:fld id="{AD5D277C-8581-44FE-A1B7-C4322B9E33E5}" type="slidenum">
              <a:rPr lang="en-IN" smtClean="0"/>
              <a:t>1</a:t>
            </a:fld>
            <a:endParaRPr lang="en-IN"/>
          </a:p>
        </p:txBody>
      </p:sp>
    </p:spTree>
    <p:extLst>
      <p:ext uri="{BB962C8B-B14F-4D97-AF65-F5344CB8AC3E}">
        <p14:creationId xmlns:p14="http://schemas.microsoft.com/office/powerpoint/2010/main" val="3271723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648C5E4-F5F4-4780-8B6B-FA439ABFF3CC}"/>
              </a:ext>
            </a:extLst>
          </p:cNvPr>
          <p:cNvSpPr txBox="1"/>
          <p:nvPr/>
        </p:nvSpPr>
        <p:spPr>
          <a:xfrm>
            <a:off x="0" y="216251"/>
            <a:ext cx="76485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Gibbs free energy (G) as a function of internal energy (u) is defined as,</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5834EE9-084E-4FD6-AAE3-E0F3F3C06769}"/>
              </a:ext>
            </a:extLst>
          </p:cNvPr>
          <p:cNvPicPr>
            <a:picLocks noChangeAspect="1"/>
          </p:cNvPicPr>
          <p:nvPr/>
        </p:nvPicPr>
        <p:blipFill>
          <a:blip r:embed="rId3"/>
          <a:stretch>
            <a:fillRect/>
          </a:stretch>
        </p:blipFill>
        <p:spPr>
          <a:xfrm>
            <a:off x="876300" y="580452"/>
            <a:ext cx="3840480" cy="636104"/>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EFE32E2-8989-4589-A5A0-5BDF6538BCDE}"/>
                  </a:ext>
                </a:extLst>
              </p:cNvPr>
              <p:cNvSpPr txBox="1"/>
              <p:nvPr/>
            </p:nvSpPr>
            <p:spPr>
              <a:xfrm>
                <a:off x="0" y="1083170"/>
                <a:ext cx="11542395" cy="646331"/>
              </a:xfrm>
              <a:prstGeom prst="rect">
                <a:avLst/>
              </a:prstGeom>
              <a:noFill/>
            </p:spPr>
            <p:txBody>
              <a:bodyPr wrap="square" rtlCol="0">
                <a:spAutoFit/>
              </a:bodyPr>
              <a:lstStyle/>
              <a:p>
                <a:pPr algn="just"/>
                <a:r>
                  <a:rPr lang="en-US" dirty="0">
                    <a:latin typeface="Times New Roman" panose="02020603050405020304" pitchFamily="18" charset="0"/>
                    <a:ea typeface="Adobe Ming Std L" panose="02020300000000000000" pitchFamily="18" charset="-128"/>
                    <a:cs typeface="Times New Roman" panose="02020603050405020304" pitchFamily="18" charset="0"/>
                  </a:rPr>
                  <a:t>The Eqn.(7) is substituted in 1st and 2nd laws of thermodynamics to obtain the strain tensor (𝜀) and entropy (</a:t>
                </a:r>
                <a14:m>
                  <m:oMath xmlns:m="http://schemas.openxmlformats.org/officeDocument/2006/math">
                    <m:r>
                      <a:rPr lang="en-US" i="1" dirty="0" smtClean="0">
                        <a:latin typeface="Cambria Math" panose="02040503050406030204" pitchFamily="18" charset="0"/>
                      </a:rPr>
                      <m:t>𝑠</m:t>
                    </m:r>
                  </m:oMath>
                </a14:m>
                <a:r>
                  <a:rPr lang="en-US" dirty="0">
                    <a:latin typeface="Times New Roman" panose="02020603050405020304" pitchFamily="18" charset="0"/>
                    <a:ea typeface="Adobe Ming Std L" panose="02020300000000000000" pitchFamily="18" charset="-128"/>
                    <a:cs typeface="Times New Roman" panose="02020603050405020304" pitchFamily="18" charset="0"/>
                  </a:rPr>
                  <a:t>) respectively  results in the following constitutive relations,</a:t>
                </a:r>
                <a:endParaRPr lang="en-IN" dirty="0">
                  <a:latin typeface="Times New Roman" panose="02020603050405020304" pitchFamily="18" charset="0"/>
                  <a:ea typeface="Adobe Ming Std L" panose="02020300000000000000" pitchFamily="18" charset="-128"/>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BEFE32E2-8989-4589-A5A0-5BDF6538BCDE}"/>
                  </a:ext>
                </a:extLst>
              </p:cNvPr>
              <p:cNvSpPr txBox="1">
                <a:spLocks noRot="1" noChangeAspect="1" noMove="1" noResize="1" noEditPoints="1" noAdjustHandles="1" noChangeArrowheads="1" noChangeShapeType="1" noTextEdit="1"/>
              </p:cNvSpPr>
              <p:nvPr/>
            </p:nvSpPr>
            <p:spPr>
              <a:xfrm>
                <a:off x="0" y="1083170"/>
                <a:ext cx="11542395" cy="646331"/>
              </a:xfrm>
              <a:prstGeom prst="rect">
                <a:avLst/>
              </a:prstGeom>
              <a:blipFill>
                <a:blip r:embed="rId4"/>
                <a:stretch>
                  <a:fillRect l="-423" t="-6604" r="-423" b="-14151"/>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id="{EE938490-86CB-49F9-8425-4D148FB539A2}"/>
              </a:ext>
            </a:extLst>
          </p:cNvPr>
          <p:cNvPicPr>
            <a:picLocks noChangeAspect="1"/>
          </p:cNvPicPr>
          <p:nvPr/>
        </p:nvPicPr>
        <p:blipFill>
          <a:blip r:embed="rId5"/>
          <a:stretch>
            <a:fillRect/>
          </a:stretch>
        </p:blipFill>
        <p:spPr>
          <a:xfrm>
            <a:off x="876300" y="1739751"/>
            <a:ext cx="3947160" cy="1331490"/>
          </a:xfrm>
          <a:prstGeom prst="rect">
            <a:avLst/>
          </a:prstGeom>
        </p:spPr>
      </p:pic>
      <p:sp>
        <p:nvSpPr>
          <p:cNvPr id="21" name="TextBox 20">
            <a:extLst>
              <a:ext uri="{FF2B5EF4-FFF2-40B4-BE49-F238E27FC236}">
                <a16:creationId xmlns:a16="http://schemas.microsoft.com/office/drawing/2014/main" id="{AF54F68A-CC3F-4E27-A264-C5B7C6FBDE9D}"/>
              </a:ext>
            </a:extLst>
          </p:cNvPr>
          <p:cNvSpPr txBox="1"/>
          <p:nvPr/>
        </p:nvSpPr>
        <p:spPr>
          <a:xfrm>
            <a:off x="6465570" y="713838"/>
            <a:ext cx="59436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A630FBDD-062B-4364-ACFB-89A0757F4F18}"/>
              </a:ext>
            </a:extLst>
          </p:cNvPr>
          <p:cNvSpPr txBox="1"/>
          <p:nvPr/>
        </p:nvSpPr>
        <p:spPr>
          <a:xfrm>
            <a:off x="6465570" y="1729501"/>
            <a:ext cx="59436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C6CC790-D4C1-4466-A736-0FEA22AAEB71}"/>
              </a:ext>
            </a:extLst>
          </p:cNvPr>
          <p:cNvSpPr txBox="1"/>
          <p:nvPr/>
        </p:nvSpPr>
        <p:spPr>
          <a:xfrm>
            <a:off x="6482715" y="2451735"/>
            <a:ext cx="57912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p:txBody>
      </p:sp>
      <p:sp>
        <p:nvSpPr>
          <p:cNvPr id="24" name="Slide Number Placeholder 23">
            <a:extLst>
              <a:ext uri="{FF2B5EF4-FFF2-40B4-BE49-F238E27FC236}">
                <a16:creationId xmlns:a16="http://schemas.microsoft.com/office/drawing/2014/main" id="{73EF1A49-D5E9-4A4F-B3A8-8316ACD7E68D}"/>
              </a:ext>
            </a:extLst>
          </p:cNvPr>
          <p:cNvSpPr>
            <a:spLocks noGrp="1"/>
          </p:cNvSpPr>
          <p:nvPr>
            <p:ph type="sldNum" sz="quarter" idx="12"/>
          </p:nvPr>
        </p:nvSpPr>
        <p:spPr/>
        <p:txBody>
          <a:bodyPr/>
          <a:lstStyle/>
          <a:p>
            <a:fld id="{86D50738-66E6-4C6D-A0F6-E599ECAC17B5}" type="slidenum">
              <a:rPr lang="en-IN" smtClean="0"/>
              <a:t>10</a:t>
            </a:fld>
            <a:endParaRPr lang="en-IN" dirty="0"/>
          </a:p>
        </p:txBody>
      </p:sp>
      <p:sp>
        <p:nvSpPr>
          <p:cNvPr id="25" name="TextBox 24">
            <a:extLst>
              <a:ext uri="{FF2B5EF4-FFF2-40B4-BE49-F238E27FC236}">
                <a16:creationId xmlns:a16="http://schemas.microsoft.com/office/drawing/2014/main" id="{40D22762-7D5C-4A8E-9CCB-93DFA8723E25}"/>
              </a:ext>
            </a:extLst>
          </p:cNvPr>
          <p:cNvSpPr txBox="1"/>
          <p:nvPr/>
        </p:nvSpPr>
        <p:spPr>
          <a:xfrm>
            <a:off x="0" y="3039559"/>
            <a:ext cx="11991975"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Gibbs’s free energy in eq (1) is substituted in Clausius –Plank inequality relation, which yields,</a:t>
            </a:r>
            <a:endParaRPr lang="en-IN" dirty="0">
              <a:latin typeface="Times New Roman" panose="02020603050405020304" pitchFamily="18" charset="0"/>
              <a:cs typeface="Times New Roman" panose="02020603050405020304" pitchFamily="18" charset="0"/>
            </a:endParaRPr>
          </a:p>
          <a:p>
            <a:pPr algn="just"/>
            <a:endParaRPr lang="en-IN" dirty="0"/>
          </a:p>
        </p:txBody>
      </p:sp>
      <p:pic>
        <p:nvPicPr>
          <p:cNvPr id="26" name="Picture 25">
            <a:extLst>
              <a:ext uri="{FF2B5EF4-FFF2-40B4-BE49-F238E27FC236}">
                <a16:creationId xmlns:a16="http://schemas.microsoft.com/office/drawing/2014/main" id="{76EFC3F2-6238-45D3-9170-7E47AABE09C6}"/>
              </a:ext>
            </a:extLst>
          </p:cNvPr>
          <p:cNvPicPr>
            <a:picLocks noChangeAspect="1"/>
          </p:cNvPicPr>
          <p:nvPr/>
        </p:nvPicPr>
        <p:blipFill>
          <a:blip r:embed="rId6"/>
          <a:stretch>
            <a:fillRect/>
          </a:stretch>
        </p:blipFill>
        <p:spPr>
          <a:xfrm>
            <a:off x="1123314" y="3447664"/>
            <a:ext cx="3339999" cy="1490153"/>
          </a:xfrm>
          <a:prstGeom prst="rect">
            <a:avLst/>
          </a:prstGeom>
        </p:spPr>
      </p:pic>
      <p:sp>
        <p:nvSpPr>
          <p:cNvPr id="27" name="TextBox 26">
            <a:extLst>
              <a:ext uri="{FF2B5EF4-FFF2-40B4-BE49-F238E27FC236}">
                <a16:creationId xmlns:a16="http://schemas.microsoft.com/office/drawing/2014/main" id="{968E4408-E44D-441D-A965-71BD9361E297}"/>
              </a:ext>
            </a:extLst>
          </p:cNvPr>
          <p:cNvSpPr txBox="1"/>
          <p:nvPr/>
        </p:nvSpPr>
        <p:spPr>
          <a:xfrm>
            <a:off x="6482715" y="3962400"/>
            <a:ext cx="735330" cy="369332"/>
          </a:xfrm>
          <a:prstGeom prst="rect">
            <a:avLst/>
          </a:prstGeom>
          <a:noFill/>
        </p:spPr>
        <p:txBody>
          <a:bodyPr wrap="square" rtlCol="0">
            <a:spAutoFit/>
          </a:bodyPr>
          <a:lstStyle/>
          <a:p>
            <a:r>
              <a:rPr lang="en-US" dirty="0"/>
              <a:t>(</a:t>
            </a:r>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E63300A-F49D-4E26-B610-890A3138844C}"/>
              </a:ext>
            </a:extLst>
          </p:cNvPr>
          <p:cNvSpPr txBox="1"/>
          <p:nvPr/>
        </p:nvSpPr>
        <p:spPr>
          <a:xfrm>
            <a:off x="0" y="4981576"/>
            <a:ext cx="12192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Then “flow rule” relate the evolution of transformation strain tensor to the evolution of martensitic volume fraction as,</a:t>
            </a:r>
            <a:endParaRPr lang="en-IN" dirty="0">
              <a:latin typeface="Times New Roman" panose="02020603050405020304" pitchFamily="18" charset="0"/>
              <a:cs typeface="Times New Roman" panose="02020603050405020304" pitchFamily="18" charset="0"/>
            </a:endParaRPr>
          </a:p>
          <a:p>
            <a:endParaRPr lang="en-IN" dirty="0"/>
          </a:p>
        </p:txBody>
      </p:sp>
      <p:pic>
        <p:nvPicPr>
          <p:cNvPr id="29" name="Picture 28">
            <a:extLst>
              <a:ext uri="{FF2B5EF4-FFF2-40B4-BE49-F238E27FC236}">
                <a16:creationId xmlns:a16="http://schemas.microsoft.com/office/drawing/2014/main" id="{14C689C9-B322-49E3-8C47-4F6F44556AB2}"/>
              </a:ext>
            </a:extLst>
          </p:cNvPr>
          <p:cNvPicPr>
            <a:picLocks noChangeAspect="1"/>
          </p:cNvPicPr>
          <p:nvPr/>
        </p:nvPicPr>
        <p:blipFill>
          <a:blip r:embed="rId7"/>
          <a:stretch>
            <a:fillRect/>
          </a:stretch>
        </p:blipFill>
        <p:spPr>
          <a:xfrm>
            <a:off x="1123314" y="5357999"/>
            <a:ext cx="1400811" cy="593712"/>
          </a:xfrm>
          <a:prstGeom prst="rect">
            <a:avLst/>
          </a:prstGeom>
        </p:spPr>
      </p:pic>
      <p:sp>
        <p:nvSpPr>
          <p:cNvPr id="30" name="TextBox 29">
            <a:extLst>
              <a:ext uri="{FF2B5EF4-FFF2-40B4-BE49-F238E27FC236}">
                <a16:creationId xmlns:a16="http://schemas.microsoft.com/office/drawing/2014/main" id="{87989872-5050-4B16-9062-7B20BE77B024}"/>
              </a:ext>
            </a:extLst>
          </p:cNvPr>
          <p:cNvSpPr txBox="1"/>
          <p:nvPr/>
        </p:nvSpPr>
        <p:spPr>
          <a:xfrm>
            <a:off x="6562725" y="5374273"/>
            <a:ext cx="9144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(11)</a:t>
            </a:r>
            <a:endParaRPr lang="en-IN" sz="16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CACB5DE4-1664-467B-9B2A-7CCBD084FACB}"/>
              </a:ext>
            </a:extLst>
          </p:cNvPr>
          <p:cNvSpPr txBox="1"/>
          <p:nvPr/>
        </p:nvSpPr>
        <p:spPr>
          <a:xfrm>
            <a:off x="0" y="5794417"/>
            <a:ext cx="121920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ea typeface="Cambria Math" panose="02040503050406030204" pitchFamily="18" charset="0"/>
                <a:cs typeface="Times New Roman" panose="02020603050405020304" pitchFamily="18" charset="0"/>
              </a:rPr>
              <a:t>𝚲</a:t>
            </a:r>
            <a:r>
              <a:rPr lang="en-US" dirty="0">
                <a:latin typeface="Times New Roman" panose="02020603050405020304" pitchFamily="18" charset="0"/>
                <a:cs typeface="Times New Roman" panose="02020603050405020304" pitchFamily="18" charset="0"/>
              </a:rPr>
              <a:t>  is the transformation tensor, which determines the direction of transformation strain. Using the flow rule the total dissipation rate takes the following form:</a:t>
            </a:r>
            <a:endParaRPr lang="en-IN"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68271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AF449-9A15-4B1E-8E17-06E0E0AA74C3}"/>
              </a:ext>
            </a:extLst>
          </p:cNvPr>
          <p:cNvSpPr txBox="1"/>
          <p:nvPr/>
        </p:nvSpPr>
        <p:spPr>
          <a:xfrm>
            <a:off x="241300" y="858932"/>
            <a:ext cx="117094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Where, </a:t>
            </a:r>
            <a:r>
              <a:rPr lang="en-US" sz="2000" dirty="0">
                <a:latin typeface="Times New Roman" panose="02020603050405020304" pitchFamily="18" charset="0"/>
                <a:ea typeface="Cambria Math" panose="02040503050406030204" pitchFamily="18" charset="0"/>
                <a:cs typeface="Times New Roman" panose="02020603050405020304" pitchFamily="18" charset="0"/>
              </a:rPr>
              <a:t>𝜋 is the thermodynamic force conjugate to 𝜉, which is obtained from the substitution from eq (1) as,</a:t>
            </a:r>
          </a:p>
        </p:txBody>
      </p:sp>
      <p:pic>
        <p:nvPicPr>
          <p:cNvPr id="3" name="Picture 2">
            <a:extLst>
              <a:ext uri="{FF2B5EF4-FFF2-40B4-BE49-F238E27FC236}">
                <a16:creationId xmlns:a16="http://schemas.microsoft.com/office/drawing/2014/main" id="{496EF688-1750-4433-AE62-F1C245659829}"/>
              </a:ext>
            </a:extLst>
          </p:cNvPr>
          <p:cNvPicPr>
            <a:picLocks noChangeAspect="1"/>
          </p:cNvPicPr>
          <p:nvPr/>
        </p:nvPicPr>
        <p:blipFill>
          <a:blip r:embed="rId3"/>
          <a:stretch>
            <a:fillRect/>
          </a:stretch>
        </p:blipFill>
        <p:spPr>
          <a:xfrm>
            <a:off x="624840" y="1281923"/>
            <a:ext cx="9832340" cy="637491"/>
          </a:xfrm>
          <a:prstGeom prst="rect">
            <a:avLst/>
          </a:prstGeom>
        </p:spPr>
      </p:pic>
      <p:sp>
        <p:nvSpPr>
          <p:cNvPr id="4" name="TextBox 3">
            <a:extLst>
              <a:ext uri="{FF2B5EF4-FFF2-40B4-BE49-F238E27FC236}">
                <a16:creationId xmlns:a16="http://schemas.microsoft.com/office/drawing/2014/main" id="{9AC3C089-01B3-4519-995B-64C3F91D4043}"/>
              </a:ext>
            </a:extLst>
          </p:cNvPr>
          <p:cNvSpPr txBox="1"/>
          <p:nvPr/>
        </p:nvSpPr>
        <p:spPr>
          <a:xfrm>
            <a:off x="375920" y="1857251"/>
            <a:ext cx="97028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transformation function, </a:t>
            </a:r>
            <a:r>
              <a:rPr lang="en-US" sz="2000" dirty="0">
                <a:latin typeface="Times New Roman" panose="02020603050405020304" pitchFamily="18" charset="0"/>
                <a:ea typeface="Cambria Math" panose="02040503050406030204" pitchFamily="18" charset="0"/>
                <a:cs typeface="Times New Roman" panose="02020603050405020304" pitchFamily="18" charset="0"/>
              </a:rPr>
              <a:t>𝜙 is defined in terms of the thermodynamic force as</a:t>
            </a:r>
            <a:r>
              <a:rPr lang="en-US" dirty="0">
                <a:latin typeface="Cambria Math" panose="02040503050406030204" pitchFamily="18" charset="0"/>
                <a:ea typeface="Cambria Math" panose="02040503050406030204" pitchFamily="18" charset="0"/>
              </a:rPr>
              <a:t>,</a:t>
            </a:r>
            <a:endParaRPr lang="en-IN" dirty="0"/>
          </a:p>
        </p:txBody>
      </p:sp>
      <p:pic>
        <p:nvPicPr>
          <p:cNvPr id="5" name="Picture 4">
            <a:extLst>
              <a:ext uri="{FF2B5EF4-FFF2-40B4-BE49-F238E27FC236}">
                <a16:creationId xmlns:a16="http://schemas.microsoft.com/office/drawing/2014/main" id="{06BE5A64-A3B9-49EF-817D-A1464CEC585B}"/>
              </a:ext>
            </a:extLst>
          </p:cNvPr>
          <p:cNvPicPr>
            <a:picLocks noChangeAspect="1"/>
          </p:cNvPicPr>
          <p:nvPr/>
        </p:nvPicPr>
        <p:blipFill>
          <a:blip r:embed="rId4"/>
          <a:stretch>
            <a:fillRect/>
          </a:stretch>
        </p:blipFill>
        <p:spPr>
          <a:xfrm>
            <a:off x="3347720" y="2247959"/>
            <a:ext cx="2913380" cy="951308"/>
          </a:xfrm>
          <a:prstGeom prst="rect">
            <a:avLst/>
          </a:prstGeom>
        </p:spPr>
      </p:pic>
      <p:sp>
        <p:nvSpPr>
          <p:cNvPr id="6" name="TextBox 5">
            <a:extLst>
              <a:ext uri="{FF2B5EF4-FFF2-40B4-BE49-F238E27FC236}">
                <a16:creationId xmlns:a16="http://schemas.microsoft.com/office/drawing/2014/main" id="{429D6AE3-63B6-462E-85BB-73D3D0AB5642}"/>
              </a:ext>
            </a:extLst>
          </p:cNvPr>
          <p:cNvSpPr txBox="1"/>
          <p:nvPr/>
        </p:nvSpPr>
        <p:spPr>
          <a:xfrm>
            <a:off x="375920" y="3162780"/>
            <a:ext cx="1124458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Where, </a:t>
            </a:r>
            <a:r>
              <a:rPr lang="en-US" sz="2000" dirty="0">
                <a:latin typeface="Times New Roman" panose="02020603050405020304" pitchFamily="18" charset="0"/>
                <a:ea typeface="Cambria Math" panose="02040503050406030204" pitchFamily="18" charset="0"/>
                <a:cs typeface="Times New Roman" panose="02020603050405020304" pitchFamily="18" charset="0"/>
              </a:rPr>
              <a:t>𝑌</a:t>
            </a:r>
            <a:r>
              <a:rPr lang="en-US" sz="2000" baseline="30000" dirty="0">
                <a:latin typeface="Times New Roman" panose="02020603050405020304" pitchFamily="18" charset="0"/>
                <a:ea typeface="Cambria Math" panose="02040503050406030204" pitchFamily="18" charset="0"/>
                <a:cs typeface="Times New Roman" panose="02020603050405020304" pitchFamily="18" charset="0"/>
              </a:rPr>
              <a:t>*</a:t>
            </a:r>
            <a:r>
              <a:rPr lang="en-US" sz="2000" dirty="0">
                <a:latin typeface="Times New Roman" panose="02020603050405020304" pitchFamily="18" charset="0"/>
                <a:ea typeface="Cambria Math" panose="02040503050406030204" pitchFamily="18" charset="0"/>
                <a:cs typeface="Times New Roman" panose="02020603050405020304" pitchFamily="18" charset="0"/>
              </a:rPr>
              <a:t> measures the internal dissipation due to phase transformation. Constraints on the evolution of the martensitic volume fraction are determined from the maximum transformation dissipation theory as,</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082BC56-88E8-4243-8907-AAF043028F61}"/>
              </a:ext>
            </a:extLst>
          </p:cNvPr>
          <p:cNvPicPr>
            <a:picLocks noChangeAspect="1"/>
          </p:cNvPicPr>
          <p:nvPr/>
        </p:nvPicPr>
        <p:blipFill>
          <a:blip r:embed="rId5"/>
          <a:stretch>
            <a:fillRect/>
          </a:stretch>
        </p:blipFill>
        <p:spPr>
          <a:xfrm>
            <a:off x="3347720" y="3849196"/>
            <a:ext cx="3589020" cy="850031"/>
          </a:xfrm>
          <a:prstGeom prst="rect">
            <a:avLst/>
          </a:prstGeom>
        </p:spPr>
      </p:pic>
      <p:sp>
        <p:nvSpPr>
          <p:cNvPr id="9" name="TextBox 8">
            <a:extLst>
              <a:ext uri="{FF2B5EF4-FFF2-40B4-BE49-F238E27FC236}">
                <a16:creationId xmlns:a16="http://schemas.microsoft.com/office/drawing/2014/main" id="{7047B12E-FFF8-4B82-8A0A-AC5C326AE1DF}"/>
              </a:ext>
            </a:extLst>
          </p:cNvPr>
          <p:cNvSpPr txBox="1"/>
          <p:nvPr/>
        </p:nvSpPr>
        <p:spPr>
          <a:xfrm>
            <a:off x="322580" y="4699227"/>
            <a:ext cx="1124458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Here the transformation function, </a:t>
            </a:r>
            <a:r>
              <a:rPr lang="en-US" sz="2000" dirty="0">
                <a:latin typeface="Times New Roman" panose="02020603050405020304" pitchFamily="18" charset="0"/>
                <a:ea typeface="Cambria Math" panose="02040503050406030204" pitchFamily="18" charset="0"/>
                <a:cs typeface="Times New Roman" panose="02020603050405020304" pitchFamily="18" charset="0"/>
              </a:rPr>
              <a:t>𝜙(𝞼,T, 𝜉) denotes the transformation surface that defined the elastic domain.</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1D3C60C-750E-456F-A6AA-CDC7EAB4F422}"/>
              </a:ext>
            </a:extLst>
          </p:cNvPr>
          <p:cNvSpPr txBox="1"/>
          <p:nvPr/>
        </p:nvSpPr>
        <p:spPr>
          <a:xfrm>
            <a:off x="10767060" y="1387849"/>
            <a:ext cx="5867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73C5641-520F-4693-95B7-190458004272}"/>
              </a:ext>
            </a:extLst>
          </p:cNvPr>
          <p:cNvSpPr txBox="1"/>
          <p:nvPr/>
        </p:nvSpPr>
        <p:spPr>
          <a:xfrm>
            <a:off x="8303260" y="2444897"/>
            <a:ext cx="586740" cy="369332"/>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(14</a:t>
            </a:r>
            <a:r>
              <a:rPr lang="en-US" dirty="0"/>
              <a:t>)</a:t>
            </a:r>
            <a:endParaRPr lang="en-IN" dirty="0"/>
          </a:p>
        </p:txBody>
      </p:sp>
      <p:sp>
        <p:nvSpPr>
          <p:cNvPr id="12" name="TextBox 11">
            <a:extLst>
              <a:ext uri="{FF2B5EF4-FFF2-40B4-BE49-F238E27FC236}">
                <a16:creationId xmlns:a16="http://schemas.microsoft.com/office/drawing/2014/main" id="{870695C5-C7BA-408F-94DE-3B2E297BA0DC}"/>
              </a:ext>
            </a:extLst>
          </p:cNvPr>
          <p:cNvSpPr txBox="1"/>
          <p:nvPr/>
        </p:nvSpPr>
        <p:spPr>
          <a:xfrm>
            <a:off x="8236585" y="4057595"/>
            <a:ext cx="58674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(15)</a:t>
            </a:r>
            <a:endParaRPr lang="en-IN" sz="160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32D73762-DA29-44DB-BB1F-2740B37DD4DA}"/>
              </a:ext>
            </a:extLst>
          </p:cNvPr>
          <p:cNvSpPr>
            <a:spLocks noGrp="1"/>
          </p:cNvSpPr>
          <p:nvPr>
            <p:ph type="sldNum" sz="quarter" idx="12"/>
          </p:nvPr>
        </p:nvSpPr>
        <p:spPr/>
        <p:txBody>
          <a:bodyPr/>
          <a:lstStyle/>
          <a:p>
            <a:fld id="{86D50738-66E6-4C6D-A0F6-E599ECAC17B5}" type="slidenum">
              <a:rPr lang="en-IN" smtClean="0"/>
              <a:t>11</a:t>
            </a:fld>
            <a:endParaRPr lang="en-IN" dirty="0"/>
          </a:p>
        </p:txBody>
      </p:sp>
      <p:pic>
        <p:nvPicPr>
          <p:cNvPr id="14" name="Picture 13">
            <a:extLst>
              <a:ext uri="{FF2B5EF4-FFF2-40B4-BE49-F238E27FC236}">
                <a16:creationId xmlns:a16="http://schemas.microsoft.com/office/drawing/2014/main" id="{AF576369-0088-44AC-BF3C-80BEF9B557B2}"/>
              </a:ext>
            </a:extLst>
          </p:cNvPr>
          <p:cNvPicPr>
            <a:picLocks noChangeAspect="1"/>
          </p:cNvPicPr>
          <p:nvPr/>
        </p:nvPicPr>
        <p:blipFill>
          <a:blip r:embed="rId6"/>
          <a:stretch>
            <a:fillRect/>
          </a:stretch>
        </p:blipFill>
        <p:spPr>
          <a:xfrm>
            <a:off x="3137575" y="205349"/>
            <a:ext cx="3123525" cy="708958"/>
          </a:xfrm>
          <a:prstGeom prst="rect">
            <a:avLst/>
          </a:prstGeom>
        </p:spPr>
      </p:pic>
      <p:sp>
        <p:nvSpPr>
          <p:cNvPr id="15" name="TextBox 14">
            <a:extLst>
              <a:ext uri="{FF2B5EF4-FFF2-40B4-BE49-F238E27FC236}">
                <a16:creationId xmlns:a16="http://schemas.microsoft.com/office/drawing/2014/main" id="{9B58DF4D-7994-42FF-8373-7B61ED1A3C6A}"/>
              </a:ext>
            </a:extLst>
          </p:cNvPr>
          <p:cNvSpPr txBox="1"/>
          <p:nvPr/>
        </p:nvSpPr>
        <p:spPr>
          <a:xfrm>
            <a:off x="8236585" y="351708"/>
            <a:ext cx="5715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(12)</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65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ECAC39-7CAB-48B9-9A3E-12708AD0C346}"/>
              </a:ext>
            </a:extLst>
          </p:cNvPr>
          <p:cNvSpPr txBox="1"/>
          <p:nvPr/>
        </p:nvSpPr>
        <p:spPr>
          <a:xfrm>
            <a:off x="0" y="53638"/>
            <a:ext cx="12192000" cy="523220"/>
          </a:xfrm>
          <a:prstGeom prst="rect">
            <a:avLst/>
          </a:prstGeom>
          <a:solidFill>
            <a:schemeClr val="tx2">
              <a:lumMod val="20000"/>
              <a:lumOff val="80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Continuum tangent moduli tensors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B54D46B-B0D5-450A-8CF5-CB90EEFB2035}"/>
              </a:ext>
            </a:extLst>
          </p:cNvPr>
          <p:cNvSpPr txBox="1"/>
          <p:nvPr/>
        </p:nvSpPr>
        <p:spPr>
          <a:xfrm>
            <a:off x="0" y="730746"/>
            <a:ext cx="11963400"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an incremental displacement-based FE framework, the increment of the stress tensor (d</a:t>
            </a:r>
            <a:r>
              <a:rPr lang="en-US" sz="2000" dirty="0">
                <a:latin typeface="Times New Roman" panose="02020603050405020304" pitchFamily="18" charset="0"/>
                <a:ea typeface="Cambria Math" panose="02040503050406030204" pitchFamily="18" charset="0"/>
                <a:cs typeface="Times New Roman" panose="02020603050405020304" pitchFamily="18" charset="0"/>
              </a:rPr>
              <a:t>𝞼) is obtained through the implementation of incremental constitutive model for given increments of strain (d𝜀) and temperature (T).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38B6CA-79A7-4AB4-BAA3-70C8BC8DC344}"/>
              </a:ext>
            </a:extLst>
          </p:cNvPr>
          <p:cNvPicPr>
            <a:picLocks noChangeAspect="1"/>
          </p:cNvPicPr>
          <p:nvPr/>
        </p:nvPicPr>
        <p:blipFill>
          <a:blip r:embed="rId3"/>
          <a:stretch>
            <a:fillRect/>
          </a:stretch>
        </p:blipFill>
        <p:spPr>
          <a:xfrm>
            <a:off x="3430270" y="1583650"/>
            <a:ext cx="2895600" cy="514350"/>
          </a:xfrm>
          <a:prstGeom prst="rect">
            <a:avLst/>
          </a:prstGeom>
        </p:spPr>
      </p:pic>
      <p:sp>
        <p:nvSpPr>
          <p:cNvPr id="5" name="TextBox 4">
            <a:extLst>
              <a:ext uri="{FF2B5EF4-FFF2-40B4-BE49-F238E27FC236}">
                <a16:creationId xmlns:a16="http://schemas.microsoft.com/office/drawing/2014/main" id="{45B566C0-2FCE-4FCC-BBA4-9BC8F0835F2D}"/>
              </a:ext>
            </a:extLst>
          </p:cNvPr>
          <p:cNvSpPr txBox="1"/>
          <p:nvPr/>
        </p:nvSpPr>
        <p:spPr>
          <a:xfrm>
            <a:off x="0" y="2260759"/>
            <a:ext cx="11894820"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Where </a:t>
            </a:r>
            <a:r>
              <a:rPr lang="en-US" sz="2000" dirty="0">
                <a:latin typeface="Times New Roman" panose="02020603050405020304" pitchFamily="18" charset="0"/>
                <a:ea typeface="Cambria Math" panose="02040503050406030204" pitchFamily="18" charset="0"/>
                <a:cs typeface="Times New Roman" panose="02020603050405020304" pitchFamily="18" charset="0"/>
              </a:rPr>
              <a:t>𝑳 is the tangent stiffness tensor and 𝚯 is the tangent thermal moduli tensor. These two tensors are needed for the execution of the global FEA.</a:t>
            </a:r>
          </a:p>
          <a:p>
            <a:pPr algn="just"/>
            <a:r>
              <a:rPr lang="en-US" sz="2000" dirty="0">
                <a:latin typeface="Times New Roman" panose="02020603050405020304" pitchFamily="18" charset="0"/>
                <a:ea typeface="Cambria Math" panose="02040503050406030204" pitchFamily="18" charset="0"/>
                <a:cs typeface="Times New Roman" panose="02020603050405020304" pitchFamily="18" charset="0"/>
              </a:rPr>
              <a:t>To derive 𝑳 and 𝚯, the constitutive relation is written in differential form and transformation flow rule is used. They can be given as,</a:t>
            </a:r>
          </a:p>
        </p:txBody>
      </p:sp>
      <p:sp>
        <p:nvSpPr>
          <p:cNvPr id="7" name="TextBox 6">
            <a:extLst>
              <a:ext uri="{FF2B5EF4-FFF2-40B4-BE49-F238E27FC236}">
                <a16:creationId xmlns:a16="http://schemas.microsoft.com/office/drawing/2014/main" id="{8724BD3E-3987-43B4-B9E6-90EC49DFF722}"/>
              </a:ext>
            </a:extLst>
          </p:cNvPr>
          <p:cNvSpPr txBox="1"/>
          <p:nvPr/>
        </p:nvSpPr>
        <p:spPr>
          <a:xfrm flipH="1">
            <a:off x="8961120" y="1656159"/>
            <a:ext cx="57150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(16)</a:t>
            </a:r>
            <a:endParaRPr lang="en-IN"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6A9741A-AC85-4DBC-BE49-5B9195C64622}"/>
              </a:ext>
            </a:extLst>
          </p:cNvPr>
          <p:cNvSpPr>
            <a:spLocks noGrp="1"/>
          </p:cNvSpPr>
          <p:nvPr>
            <p:ph type="sldNum" sz="quarter" idx="12"/>
          </p:nvPr>
        </p:nvSpPr>
        <p:spPr/>
        <p:txBody>
          <a:bodyPr/>
          <a:lstStyle/>
          <a:p>
            <a:fld id="{86D50738-66E6-4C6D-A0F6-E599ECAC17B5}" type="slidenum">
              <a:rPr lang="en-IN" smtClean="0"/>
              <a:t>12</a:t>
            </a:fld>
            <a:endParaRPr lang="en-IN" dirty="0"/>
          </a:p>
        </p:txBody>
      </p:sp>
      <p:pic>
        <p:nvPicPr>
          <p:cNvPr id="10" name="Picture 9">
            <a:extLst>
              <a:ext uri="{FF2B5EF4-FFF2-40B4-BE49-F238E27FC236}">
                <a16:creationId xmlns:a16="http://schemas.microsoft.com/office/drawing/2014/main" id="{D0DC7F9B-C60E-4827-9992-31B1B111D6CE}"/>
              </a:ext>
            </a:extLst>
          </p:cNvPr>
          <p:cNvPicPr>
            <a:picLocks noChangeAspect="1"/>
          </p:cNvPicPr>
          <p:nvPr/>
        </p:nvPicPr>
        <p:blipFill>
          <a:blip r:embed="rId4"/>
          <a:stretch>
            <a:fillRect/>
          </a:stretch>
        </p:blipFill>
        <p:spPr>
          <a:xfrm>
            <a:off x="3238500" y="3584198"/>
            <a:ext cx="4448175" cy="2308976"/>
          </a:xfrm>
          <a:prstGeom prst="rect">
            <a:avLst/>
          </a:prstGeom>
        </p:spPr>
      </p:pic>
      <p:sp>
        <p:nvSpPr>
          <p:cNvPr id="11" name="TextBox 10">
            <a:extLst>
              <a:ext uri="{FF2B5EF4-FFF2-40B4-BE49-F238E27FC236}">
                <a16:creationId xmlns:a16="http://schemas.microsoft.com/office/drawing/2014/main" id="{3245AF07-0D87-481F-A544-926073942D48}"/>
              </a:ext>
            </a:extLst>
          </p:cNvPr>
          <p:cNvSpPr txBox="1"/>
          <p:nvPr/>
        </p:nvSpPr>
        <p:spPr>
          <a:xfrm>
            <a:off x="8961120" y="3730466"/>
            <a:ext cx="73342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(17)</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24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FA13-C7AB-40B6-A371-0A3D1628D09F}"/>
              </a:ext>
            </a:extLst>
          </p:cNvPr>
          <p:cNvSpPr>
            <a:spLocks noGrp="1"/>
          </p:cNvSpPr>
          <p:nvPr>
            <p:ph type="title"/>
          </p:nvPr>
        </p:nvSpPr>
        <p:spPr>
          <a:xfrm>
            <a:off x="0" y="33336"/>
            <a:ext cx="12192000" cy="647701"/>
          </a:xfrm>
          <a:solidFill>
            <a:schemeClr val="tx2">
              <a:lumMod val="20000"/>
              <a:lumOff val="80000"/>
            </a:schemeClr>
          </a:solidFill>
          <a:ln>
            <a:solidFill>
              <a:schemeClr val="bg2">
                <a:lumMod val="90000"/>
              </a:schemeClr>
            </a:solidFill>
          </a:ln>
        </p:spPr>
        <p:txBody>
          <a:bodyPr>
            <a:noAutofit/>
          </a:bodyPr>
          <a:lstStyle/>
          <a:p>
            <a:r>
              <a:rPr lang="en-US" sz="2800" b="1" dirty="0">
                <a:latin typeface="Times New Roman" panose="02020603050405020304" pitchFamily="18" charset="0"/>
                <a:cs typeface="Times New Roman" panose="02020603050405020304" pitchFamily="18" charset="0"/>
              </a:rPr>
              <a:t>Return mapping algorithm</a:t>
            </a:r>
            <a:endParaRPr lang="en-IN" sz="28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66637958-A70F-433B-B78D-1CA6C4A027B8}"/>
              </a:ext>
            </a:extLst>
          </p:cNvPr>
          <p:cNvSpPr>
            <a:spLocks noGrp="1"/>
          </p:cNvSpPr>
          <p:nvPr>
            <p:ph idx="1"/>
          </p:nvPr>
        </p:nvSpPr>
        <p:spPr>
          <a:xfrm>
            <a:off x="0" y="807720"/>
            <a:ext cx="12192000" cy="5678805"/>
          </a:xfrm>
        </p:spPr>
        <p:txBody>
          <a:bodyPr>
            <a:normAutofit/>
          </a:bodyPr>
          <a:lstStyle/>
          <a:p>
            <a:r>
              <a:rPr lang="en-US" sz="2000" dirty="0">
                <a:latin typeface="Times New Roman" panose="02020603050405020304" pitchFamily="18" charset="0"/>
                <a:cs typeface="Times New Roman" panose="02020603050405020304" pitchFamily="18" charset="0"/>
              </a:rPr>
              <a:t>It utilizes an elastic predictor-transformation corrector procedure to accurately simulate the complex thermomechanical response of SMAs during these phase transformations. </a:t>
            </a:r>
          </a:p>
          <a:p>
            <a:r>
              <a:rPr lang="en-US" sz="2000" dirty="0">
                <a:latin typeface="Times New Roman" panose="02020603050405020304" pitchFamily="18" charset="0"/>
                <a:cs typeface="Times New Roman" panose="02020603050405020304" pitchFamily="18" charset="0"/>
              </a:rPr>
              <a:t>The algorithm iteratively adjusts stresses, strains, and martensite volume fraction. The process continues until convergence is achieved based on a specified tolerance.</a:t>
            </a:r>
          </a:p>
          <a:p>
            <a:r>
              <a:rPr lang="en-US" sz="2000" dirty="0">
                <a:latin typeface="Times New Roman" panose="02020603050405020304" pitchFamily="18" charset="0"/>
                <a:cs typeface="Times New Roman" panose="02020603050405020304" pitchFamily="18" charset="0"/>
              </a:rPr>
              <a:t>It is assumed that the strain and temperature history as well as the initial conditions for </a:t>
            </a:r>
            <a:r>
              <a:rPr lang="en-US" sz="2000" dirty="0">
                <a:latin typeface="Times New Roman" panose="02020603050405020304" pitchFamily="18" charset="0"/>
                <a:ea typeface="Cambria Math" panose="02040503050406030204" pitchFamily="18" charset="0"/>
                <a:cs typeface="Times New Roman" panose="02020603050405020304" pitchFamily="18" charset="0"/>
              </a:rPr>
              <a:t>𝜀</a:t>
            </a:r>
            <a:r>
              <a:rPr lang="en-US" sz="2000" baseline="30000" dirty="0">
                <a:latin typeface="Times New Roman" panose="02020603050405020304" pitchFamily="18" charset="0"/>
                <a:ea typeface="Cambria Math" panose="02040503050406030204" pitchFamily="18" charset="0"/>
                <a:cs typeface="Times New Roman" panose="02020603050405020304" pitchFamily="18" charset="0"/>
              </a:rPr>
              <a:t>t</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and 𝜉 at  </a:t>
            </a:r>
            <a:r>
              <a:rPr lang="en-US" sz="2000" i="1" dirty="0">
                <a:latin typeface="Times New Roman" panose="02020603050405020304" pitchFamily="18" charset="0"/>
                <a:cs typeface="Times New Roman" panose="02020603050405020304" pitchFamily="18" charset="0"/>
              </a:rPr>
              <a:t>t = </a:t>
            </a:r>
            <a:r>
              <a:rPr lang="en-US" sz="2000" dirty="0">
                <a:latin typeface="Times New Roman" panose="02020603050405020304" pitchFamily="18" charset="0"/>
                <a:cs typeface="Times New Roman" panose="02020603050405020304" pitchFamily="18" charset="0"/>
              </a:rPr>
              <a:t>0 are known</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evolution equation for relating the transformation strain (</a:t>
            </a:r>
            <a:r>
              <a:rPr lang="en-US" sz="2000" b="1" dirty="0">
                <a:latin typeface="Times New Roman" panose="02020603050405020304" pitchFamily="18" charset="0"/>
                <a:ea typeface="Cambria Math" panose="02040503050406030204" pitchFamily="18" charset="0"/>
                <a:cs typeface="Times New Roman" panose="02020603050405020304" pitchFamily="18" charset="0"/>
              </a:rPr>
              <a:t>𝜀</a:t>
            </a:r>
            <a:r>
              <a:rPr lang="en-US" sz="2000" i="1" baseline="30000" dirty="0">
                <a:latin typeface="Times New Roman" panose="02020603050405020304" pitchFamily="18" charset="0"/>
                <a:ea typeface="Cambria Math" panose="02040503050406030204" pitchFamily="18" charset="0"/>
                <a:cs typeface="Times New Roman" panose="02020603050405020304" pitchFamily="18" charset="0"/>
              </a:rPr>
              <a:t>t</a:t>
            </a:r>
            <a:r>
              <a:rPr lang="en-US" sz="2000" dirty="0">
                <a:latin typeface="Times New Roman" panose="02020603050405020304" pitchFamily="18" charset="0"/>
                <a:ea typeface="Cambria Math" panose="02040503050406030204" pitchFamily="18" charset="0"/>
                <a:cs typeface="Times New Roman" panose="02020603050405020304" pitchFamily="18" charset="0"/>
              </a:rPr>
              <a:t>) and martensitic volume fraction (𝜉) are discretized using the generalized trapezoidal rule as,</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thermoelastic predictor problem that is described by assuming that the increment of the transformation strain is zero and the transformation corrector problem that restores consistency if the predicted thermoelastic state is outside the transformation surface are given as</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977E07A5-1E8D-4D31-9B29-E1C47BCC87F4}"/>
              </a:ext>
            </a:extLst>
          </p:cNvPr>
          <p:cNvSpPr>
            <a:spLocks noGrp="1"/>
          </p:cNvSpPr>
          <p:nvPr>
            <p:ph type="sldNum" sz="quarter" idx="12"/>
          </p:nvPr>
        </p:nvSpPr>
        <p:spPr/>
        <p:txBody>
          <a:bodyPr/>
          <a:lstStyle/>
          <a:p>
            <a:fld id="{86D50738-66E6-4C6D-A0F6-E599ECAC17B5}" type="slidenum">
              <a:rPr lang="en-IN" smtClean="0"/>
              <a:t>13</a:t>
            </a:fld>
            <a:endParaRPr lang="en-IN" dirty="0"/>
          </a:p>
        </p:txBody>
      </p:sp>
      <p:pic>
        <p:nvPicPr>
          <p:cNvPr id="8" name="Picture 7">
            <a:extLst>
              <a:ext uri="{FF2B5EF4-FFF2-40B4-BE49-F238E27FC236}">
                <a16:creationId xmlns:a16="http://schemas.microsoft.com/office/drawing/2014/main" id="{40A05697-B43C-4BA0-ADA3-564F848DC69D}"/>
              </a:ext>
            </a:extLst>
          </p:cNvPr>
          <p:cNvPicPr>
            <a:picLocks noChangeAspect="1"/>
          </p:cNvPicPr>
          <p:nvPr/>
        </p:nvPicPr>
        <p:blipFill>
          <a:blip r:embed="rId3"/>
          <a:stretch>
            <a:fillRect/>
          </a:stretch>
        </p:blipFill>
        <p:spPr>
          <a:xfrm>
            <a:off x="1750695" y="3159645"/>
            <a:ext cx="4886325" cy="538710"/>
          </a:xfrm>
          <a:prstGeom prst="rect">
            <a:avLst/>
          </a:prstGeom>
        </p:spPr>
      </p:pic>
      <p:sp>
        <p:nvSpPr>
          <p:cNvPr id="9" name="TextBox 8">
            <a:extLst>
              <a:ext uri="{FF2B5EF4-FFF2-40B4-BE49-F238E27FC236}">
                <a16:creationId xmlns:a16="http://schemas.microsoft.com/office/drawing/2014/main" id="{620F6539-4F26-4EFD-A34F-8E5DF792ED1F}"/>
              </a:ext>
            </a:extLst>
          </p:cNvPr>
          <p:cNvSpPr txBox="1"/>
          <p:nvPr/>
        </p:nvSpPr>
        <p:spPr>
          <a:xfrm>
            <a:off x="8434387" y="3243262"/>
            <a:ext cx="90487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(18)</a:t>
            </a:r>
            <a:endParaRPr lang="en-IN" sz="16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14D1877-2460-4774-ADC2-CFDBFE362544}"/>
              </a:ext>
            </a:extLst>
          </p:cNvPr>
          <p:cNvPicPr>
            <a:picLocks noChangeAspect="1"/>
          </p:cNvPicPr>
          <p:nvPr/>
        </p:nvPicPr>
        <p:blipFill>
          <a:blip r:embed="rId4"/>
          <a:stretch>
            <a:fillRect/>
          </a:stretch>
        </p:blipFill>
        <p:spPr>
          <a:xfrm>
            <a:off x="1541145" y="4884652"/>
            <a:ext cx="2978467" cy="1719348"/>
          </a:xfrm>
          <a:prstGeom prst="rect">
            <a:avLst/>
          </a:prstGeom>
        </p:spPr>
      </p:pic>
      <p:pic>
        <p:nvPicPr>
          <p:cNvPr id="11" name="Picture 10">
            <a:extLst>
              <a:ext uri="{FF2B5EF4-FFF2-40B4-BE49-F238E27FC236}">
                <a16:creationId xmlns:a16="http://schemas.microsoft.com/office/drawing/2014/main" id="{E9BDAE55-E0A4-42DD-901C-E14598BFDD89}"/>
              </a:ext>
            </a:extLst>
          </p:cNvPr>
          <p:cNvPicPr>
            <a:picLocks noChangeAspect="1"/>
          </p:cNvPicPr>
          <p:nvPr/>
        </p:nvPicPr>
        <p:blipFill>
          <a:blip r:embed="rId5"/>
          <a:stretch>
            <a:fillRect/>
          </a:stretch>
        </p:blipFill>
        <p:spPr>
          <a:xfrm>
            <a:off x="6493669" y="5261813"/>
            <a:ext cx="2843213" cy="814934"/>
          </a:xfrm>
          <a:prstGeom prst="rect">
            <a:avLst/>
          </a:prstGeom>
        </p:spPr>
      </p:pic>
      <p:sp>
        <p:nvSpPr>
          <p:cNvPr id="12" name="TextBox 11">
            <a:extLst>
              <a:ext uri="{FF2B5EF4-FFF2-40B4-BE49-F238E27FC236}">
                <a16:creationId xmlns:a16="http://schemas.microsoft.com/office/drawing/2014/main" id="{CBBBA6C4-9F40-4C5A-9A12-33A046FAB8E8}"/>
              </a:ext>
            </a:extLst>
          </p:cNvPr>
          <p:cNvSpPr txBox="1"/>
          <p:nvPr/>
        </p:nvSpPr>
        <p:spPr>
          <a:xfrm>
            <a:off x="5019675" y="5492750"/>
            <a:ext cx="762002"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(19)</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D80DDD6-0DF3-41A3-90D4-5C3F8DD9CC74}"/>
              </a:ext>
            </a:extLst>
          </p:cNvPr>
          <p:cNvSpPr txBox="1"/>
          <p:nvPr/>
        </p:nvSpPr>
        <p:spPr>
          <a:xfrm>
            <a:off x="10162461" y="5500003"/>
            <a:ext cx="60198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(20)</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5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27D67B-293C-4EF5-93A5-EF5D24961F80}"/>
              </a:ext>
            </a:extLst>
          </p:cNvPr>
          <p:cNvPicPr>
            <a:picLocks noChangeAspect="1"/>
          </p:cNvPicPr>
          <p:nvPr/>
        </p:nvPicPr>
        <p:blipFill>
          <a:blip r:embed="rId2"/>
          <a:stretch>
            <a:fillRect/>
          </a:stretch>
        </p:blipFill>
        <p:spPr>
          <a:xfrm>
            <a:off x="2275080" y="-100013"/>
            <a:ext cx="6187883" cy="6638925"/>
          </a:xfrm>
          <a:prstGeom prst="rect">
            <a:avLst/>
          </a:prstGeom>
        </p:spPr>
      </p:pic>
      <p:sp>
        <p:nvSpPr>
          <p:cNvPr id="3" name="Slide Number Placeholder 2">
            <a:extLst>
              <a:ext uri="{FF2B5EF4-FFF2-40B4-BE49-F238E27FC236}">
                <a16:creationId xmlns:a16="http://schemas.microsoft.com/office/drawing/2014/main" id="{B35000F6-D3EB-481D-815F-2F40A036D7D9}"/>
              </a:ext>
            </a:extLst>
          </p:cNvPr>
          <p:cNvSpPr>
            <a:spLocks noGrp="1"/>
          </p:cNvSpPr>
          <p:nvPr>
            <p:ph type="sldNum" sz="quarter" idx="12"/>
          </p:nvPr>
        </p:nvSpPr>
        <p:spPr/>
        <p:txBody>
          <a:bodyPr/>
          <a:lstStyle/>
          <a:p>
            <a:fld id="{86D50738-66E6-4C6D-A0F6-E599ECAC17B5}" type="slidenum">
              <a:rPr lang="en-IN" smtClean="0"/>
              <a:t>14</a:t>
            </a:fld>
            <a:endParaRPr lang="en-IN" dirty="0"/>
          </a:p>
        </p:txBody>
      </p:sp>
      <p:sp>
        <p:nvSpPr>
          <p:cNvPr id="4" name="TextBox 3">
            <a:extLst>
              <a:ext uri="{FF2B5EF4-FFF2-40B4-BE49-F238E27FC236}">
                <a16:creationId xmlns:a16="http://schemas.microsoft.com/office/drawing/2014/main" id="{CC10DDD6-2258-4572-B46B-A69890C719D1}"/>
              </a:ext>
            </a:extLst>
          </p:cNvPr>
          <p:cNvSpPr txBox="1"/>
          <p:nvPr/>
        </p:nvSpPr>
        <p:spPr>
          <a:xfrm>
            <a:off x="6680200" y="6115705"/>
            <a:ext cx="234315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6: Return mapping algorithm flow diagram</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30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2BFA-F4CA-401B-8B01-CBFA35FC0536}"/>
              </a:ext>
            </a:extLst>
          </p:cNvPr>
          <p:cNvSpPr>
            <a:spLocks noGrp="1"/>
          </p:cNvSpPr>
          <p:nvPr>
            <p:ph type="title"/>
          </p:nvPr>
        </p:nvSpPr>
        <p:spPr>
          <a:xfrm>
            <a:off x="0" y="0"/>
            <a:ext cx="12192000" cy="502465"/>
          </a:xfrm>
          <a:solidFill>
            <a:schemeClr val="tx2">
              <a:lumMod val="20000"/>
              <a:lumOff val="80000"/>
            </a:schemeClr>
          </a:solidFill>
          <a:ln>
            <a:solidFill>
              <a:schemeClr val="accent1">
                <a:lumMod val="20000"/>
                <a:lumOff val="80000"/>
              </a:schemeClr>
            </a:solidFill>
          </a:ln>
        </p:spPr>
        <p:txBody>
          <a:bodyPr>
            <a:noAutofit/>
          </a:bodyPr>
          <a:lstStyle/>
          <a:p>
            <a:r>
              <a:rPr lang="en-IN" sz="2800" b="1" dirty="0">
                <a:latin typeface="Times New Roman" panose="02020603050405020304" pitchFamily="18" charset="0"/>
                <a:cs typeface="Times New Roman" panose="02020603050405020304" pitchFamily="18" charset="0"/>
              </a:rPr>
              <a:t>Preliminary Results</a:t>
            </a:r>
          </a:p>
        </p:txBody>
      </p:sp>
      <p:pic>
        <p:nvPicPr>
          <p:cNvPr id="8" name="Content Placeholder 7">
            <a:extLst>
              <a:ext uri="{FF2B5EF4-FFF2-40B4-BE49-F238E27FC236}">
                <a16:creationId xmlns:a16="http://schemas.microsoft.com/office/drawing/2014/main" id="{D4B47DA7-9B14-41BF-9800-B322F7B8CF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6836" y="856796"/>
            <a:ext cx="3959611" cy="1695903"/>
          </a:xfrm>
        </p:spPr>
      </p:pic>
      <p:pic>
        <p:nvPicPr>
          <p:cNvPr id="16" name="Picture 15">
            <a:extLst>
              <a:ext uri="{FF2B5EF4-FFF2-40B4-BE49-F238E27FC236}">
                <a16:creationId xmlns:a16="http://schemas.microsoft.com/office/drawing/2014/main" id="{EDE1D1D9-8B9C-469B-9565-37C1B5047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1636" y="1102790"/>
            <a:ext cx="3375660" cy="1455352"/>
          </a:xfrm>
          <a:prstGeom prst="rect">
            <a:avLst/>
          </a:prstGeom>
        </p:spPr>
      </p:pic>
      <p:graphicFrame>
        <p:nvGraphicFramePr>
          <p:cNvPr id="20" name="Table 19">
            <a:extLst>
              <a:ext uri="{FF2B5EF4-FFF2-40B4-BE49-F238E27FC236}">
                <a16:creationId xmlns:a16="http://schemas.microsoft.com/office/drawing/2014/main" id="{C440F7B0-1C3B-4B96-A261-D16CE8DA573A}"/>
              </a:ext>
            </a:extLst>
          </p:cNvPr>
          <p:cNvGraphicFramePr>
            <a:graphicFrameLocks noGrp="1"/>
          </p:cNvGraphicFramePr>
          <p:nvPr>
            <p:extLst>
              <p:ext uri="{D42A27DB-BD31-4B8C-83A1-F6EECF244321}">
                <p14:modId xmlns:p14="http://schemas.microsoft.com/office/powerpoint/2010/main" val="819242435"/>
              </p:ext>
            </p:extLst>
          </p:nvPr>
        </p:nvGraphicFramePr>
        <p:xfrm>
          <a:off x="0" y="857184"/>
          <a:ext cx="3047999" cy="408095"/>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098994155"/>
                    </a:ext>
                  </a:extLst>
                </a:gridCol>
              </a:tblGrid>
              <a:tr h="408095">
                <a:tc>
                  <a:txBody>
                    <a:bodyPr/>
                    <a:lstStyle/>
                    <a:p>
                      <a:r>
                        <a:rPr lang="en-US" dirty="0">
                          <a:solidFill>
                            <a:schemeClr val="tx1"/>
                          </a:solidFill>
                        </a:rPr>
                        <a:t>1. Rectangular bar</a:t>
                      </a:r>
                      <a:endParaRPr lang="en-IN" dirty="0">
                        <a:solidFill>
                          <a:schemeClr val="tx1"/>
                        </a:solidFill>
                      </a:endParaRPr>
                    </a:p>
                  </a:txBody>
                  <a:tcPr>
                    <a:solidFill>
                      <a:schemeClr val="bg2"/>
                    </a:solidFill>
                  </a:tcPr>
                </a:tc>
                <a:extLst>
                  <a:ext uri="{0D108BD9-81ED-4DB2-BD59-A6C34878D82A}">
                    <a16:rowId xmlns:a16="http://schemas.microsoft.com/office/drawing/2014/main" val="2436306520"/>
                  </a:ext>
                </a:extLst>
              </a:tr>
            </a:tbl>
          </a:graphicData>
        </a:graphic>
      </p:graphicFrame>
      <p:sp>
        <p:nvSpPr>
          <p:cNvPr id="21" name="Slide Number Placeholder 20">
            <a:extLst>
              <a:ext uri="{FF2B5EF4-FFF2-40B4-BE49-F238E27FC236}">
                <a16:creationId xmlns:a16="http://schemas.microsoft.com/office/drawing/2014/main" id="{E5EBA138-33DB-4FA5-985B-17C6AF6D72FE}"/>
              </a:ext>
            </a:extLst>
          </p:cNvPr>
          <p:cNvSpPr>
            <a:spLocks noGrp="1"/>
          </p:cNvSpPr>
          <p:nvPr>
            <p:ph type="sldNum" sz="quarter" idx="12"/>
          </p:nvPr>
        </p:nvSpPr>
        <p:spPr/>
        <p:txBody>
          <a:bodyPr/>
          <a:lstStyle/>
          <a:p>
            <a:fld id="{86D50738-66E6-4C6D-A0F6-E599ECAC17B5}" type="slidenum">
              <a:rPr lang="en-IN" smtClean="0"/>
              <a:t>15</a:t>
            </a:fld>
            <a:endParaRPr lang="en-IN" dirty="0"/>
          </a:p>
        </p:txBody>
      </p:sp>
      <p:graphicFrame>
        <p:nvGraphicFramePr>
          <p:cNvPr id="22" name="Table 21">
            <a:extLst>
              <a:ext uri="{FF2B5EF4-FFF2-40B4-BE49-F238E27FC236}">
                <a16:creationId xmlns:a16="http://schemas.microsoft.com/office/drawing/2014/main" id="{27C7EA3D-9CB4-42B7-B494-426A652BBEF1}"/>
              </a:ext>
            </a:extLst>
          </p:cNvPr>
          <p:cNvGraphicFramePr>
            <a:graphicFrameLocks noGrp="1"/>
          </p:cNvGraphicFramePr>
          <p:nvPr>
            <p:extLst>
              <p:ext uri="{D42A27DB-BD31-4B8C-83A1-F6EECF244321}">
                <p14:modId xmlns:p14="http://schemas.microsoft.com/office/powerpoint/2010/main" val="871395568"/>
              </p:ext>
            </p:extLst>
          </p:nvPr>
        </p:nvGraphicFramePr>
        <p:xfrm>
          <a:off x="84704" y="1417320"/>
          <a:ext cx="3646084" cy="2011680"/>
        </p:xfrm>
        <a:graphic>
          <a:graphicData uri="http://schemas.openxmlformats.org/drawingml/2006/table">
            <a:tbl>
              <a:tblPr firstRow="1" bandRow="1">
                <a:tableStyleId>{5C22544A-7EE6-4342-B048-85BDC9FD1C3A}</a:tableStyleId>
              </a:tblPr>
              <a:tblGrid>
                <a:gridCol w="760008">
                  <a:extLst>
                    <a:ext uri="{9D8B030D-6E8A-4147-A177-3AD203B41FA5}">
                      <a16:colId xmlns:a16="http://schemas.microsoft.com/office/drawing/2014/main" val="1496294767"/>
                    </a:ext>
                  </a:extLst>
                </a:gridCol>
                <a:gridCol w="1609725">
                  <a:extLst>
                    <a:ext uri="{9D8B030D-6E8A-4147-A177-3AD203B41FA5}">
                      <a16:colId xmlns:a16="http://schemas.microsoft.com/office/drawing/2014/main" val="2047013096"/>
                    </a:ext>
                  </a:extLst>
                </a:gridCol>
                <a:gridCol w="1276351">
                  <a:extLst>
                    <a:ext uri="{9D8B030D-6E8A-4147-A177-3AD203B41FA5}">
                      <a16:colId xmlns:a16="http://schemas.microsoft.com/office/drawing/2014/main" val="2175197063"/>
                    </a:ext>
                  </a:extLst>
                </a:gridCol>
              </a:tblGrid>
              <a:tr h="288022">
                <a:tc>
                  <a:txBody>
                    <a:bodyPr/>
                    <a:lstStyle/>
                    <a:p>
                      <a:r>
                        <a:rPr lang="en-US" sz="1600" dirty="0" err="1">
                          <a:latin typeface="Times New Roman" panose="02020603050405020304" pitchFamily="18" charset="0"/>
                          <a:cs typeface="Times New Roman" panose="02020603050405020304" pitchFamily="18" charset="0"/>
                        </a:rPr>
                        <a:t>S.No</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tx1"/>
                    </a:solidFill>
                  </a:tcPr>
                </a:tc>
                <a:tc>
                  <a:txBody>
                    <a:bodyPr/>
                    <a:lstStyle/>
                    <a:p>
                      <a:r>
                        <a:rPr lang="en-US" sz="1600" dirty="0">
                          <a:latin typeface="Times New Roman" panose="02020603050405020304" pitchFamily="18" charset="0"/>
                          <a:cs typeface="Times New Roman" panose="02020603050405020304" pitchFamily="18" charset="0"/>
                        </a:rPr>
                        <a:t>Parameters</a:t>
                      </a:r>
                      <a:endParaRPr lang="en-IN"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tx1"/>
                    </a:solidFill>
                  </a:tcPr>
                </a:tc>
                <a:tc>
                  <a:txBody>
                    <a:bodyPr/>
                    <a:lstStyle/>
                    <a:p>
                      <a:r>
                        <a:rPr lang="en-US" sz="1600" dirty="0">
                          <a:latin typeface="Times New Roman" panose="02020603050405020304" pitchFamily="18" charset="0"/>
                          <a:cs typeface="Times New Roman" panose="02020603050405020304" pitchFamily="18" charset="0"/>
                        </a:rPr>
                        <a:t>Value</a:t>
                      </a:r>
                      <a:endParaRPr lang="en-IN"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654357237"/>
                  </a:ext>
                </a:extLst>
              </a:tr>
              <a:tr h="289218">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Length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5 cm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212608"/>
                  </a:ext>
                </a:extLst>
              </a:tr>
              <a:tr h="289218">
                <a:tc>
                  <a:txBody>
                    <a:bodyPr/>
                    <a:lstStyle/>
                    <a:p>
                      <a:r>
                        <a:rPr lang="en-US" sz="1600" dirty="0">
                          <a:latin typeface="Times New Roman" panose="02020603050405020304" pitchFamily="18" charset="0"/>
                          <a:cs typeface="Times New Roman" panose="02020603050405020304" pitchFamily="18" charset="0"/>
                        </a:rPr>
                        <a:t>2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Width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3 cm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6612739"/>
                  </a:ext>
                </a:extLst>
              </a:tr>
              <a:tr h="289218">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External traction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15e6 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4132652"/>
                  </a:ext>
                </a:extLst>
              </a:tr>
              <a:tr h="289218">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Elastic modulus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70 </a:t>
                      </a:r>
                      <a:r>
                        <a:rPr lang="en-US" sz="1600" dirty="0" err="1">
                          <a:latin typeface="Times New Roman" panose="02020603050405020304" pitchFamily="18" charset="0"/>
                          <a:cs typeface="Times New Roman" panose="02020603050405020304" pitchFamily="18" charset="0"/>
                        </a:rPr>
                        <a:t>GPa</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2665415"/>
                  </a:ext>
                </a:extLst>
              </a:tr>
              <a:tr h="289218">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Poisson’s ratio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0.3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0658925"/>
                  </a:ext>
                </a:extLst>
              </a:tr>
            </a:tbl>
          </a:graphicData>
        </a:graphic>
      </p:graphicFrame>
      <p:pic>
        <p:nvPicPr>
          <p:cNvPr id="25" name="Content Placeholder 5">
            <a:extLst>
              <a:ext uri="{FF2B5EF4-FFF2-40B4-BE49-F238E27FC236}">
                <a16:creationId xmlns:a16="http://schemas.microsoft.com/office/drawing/2014/main" id="{A7E415FF-F4FA-403D-BF3B-DD1FC5118567}"/>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137661" y="3379077"/>
            <a:ext cx="3208590" cy="2351173"/>
          </a:xfrm>
        </p:spPr>
      </p:pic>
      <p:pic>
        <p:nvPicPr>
          <p:cNvPr id="26" name="Content Placeholder 18">
            <a:extLst>
              <a:ext uri="{FF2B5EF4-FFF2-40B4-BE49-F238E27FC236}">
                <a16:creationId xmlns:a16="http://schemas.microsoft.com/office/drawing/2014/main" id="{6BE42654-0564-41F6-ADD4-98D602B8BA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4340" y="3149926"/>
            <a:ext cx="3375660" cy="2614640"/>
          </a:xfrm>
          <a:prstGeom prst="rect">
            <a:avLst/>
          </a:prstGeom>
        </p:spPr>
      </p:pic>
      <p:sp>
        <p:nvSpPr>
          <p:cNvPr id="27" name="TextBox 26">
            <a:extLst>
              <a:ext uri="{FF2B5EF4-FFF2-40B4-BE49-F238E27FC236}">
                <a16:creationId xmlns:a16="http://schemas.microsoft.com/office/drawing/2014/main" id="{1502580E-D69F-4310-809C-0F993AEC8DB8}"/>
              </a:ext>
            </a:extLst>
          </p:cNvPr>
          <p:cNvSpPr txBox="1"/>
          <p:nvPr/>
        </p:nvSpPr>
        <p:spPr>
          <a:xfrm>
            <a:off x="5400675" y="2631790"/>
            <a:ext cx="292417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7: Rectangular Bar</a:t>
            </a:r>
            <a:endParaRPr lang="en-IN" sz="14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295353-CA34-413E-B0AE-879CB324EB8D}"/>
              </a:ext>
            </a:extLst>
          </p:cNvPr>
          <p:cNvSpPr txBox="1"/>
          <p:nvPr/>
        </p:nvSpPr>
        <p:spPr>
          <a:xfrm>
            <a:off x="9267825" y="2631790"/>
            <a:ext cx="2162175"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8: Displacement along x color-map</a:t>
            </a:r>
            <a:endParaRPr lang="en-IN" sz="14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0684DED-C9EB-42C5-A267-6DB8D6D9ED10}"/>
              </a:ext>
            </a:extLst>
          </p:cNvPr>
          <p:cNvSpPr txBox="1"/>
          <p:nvPr/>
        </p:nvSpPr>
        <p:spPr>
          <a:xfrm>
            <a:off x="4967361" y="5802471"/>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9: Convergence study</a:t>
            </a:r>
            <a:endParaRPr lang="en-IN" sz="14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00C13834-6DFA-470B-9D6F-32D12BF78732}"/>
              </a:ext>
            </a:extLst>
          </p:cNvPr>
          <p:cNvSpPr txBox="1"/>
          <p:nvPr/>
        </p:nvSpPr>
        <p:spPr>
          <a:xfrm>
            <a:off x="8848725" y="5802471"/>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10: Validation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24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CBE0-6B0D-490F-A3BC-CD6E731516CA}"/>
              </a:ext>
            </a:extLst>
          </p:cNvPr>
          <p:cNvSpPr>
            <a:spLocks noGrp="1"/>
          </p:cNvSpPr>
          <p:nvPr>
            <p:ph type="title"/>
          </p:nvPr>
        </p:nvSpPr>
        <p:spPr>
          <a:xfrm>
            <a:off x="0" y="54170"/>
            <a:ext cx="12192000" cy="626868"/>
          </a:xfrm>
          <a:solidFill>
            <a:schemeClr val="tx2">
              <a:lumMod val="20000"/>
              <a:lumOff val="80000"/>
            </a:schemeClr>
          </a:solidFill>
        </p:spPr>
        <p:txBody>
          <a:bodyPr>
            <a:normAutofit/>
          </a:bodyPr>
          <a:lstStyle/>
          <a:p>
            <a:r>
              <a:rPr lang="en-IN" sz="2800" b="1" dirty="0">
                <a:latin typeface="Times New Roman" panose="02020603050405020304" pitchFamily="18" charset="0"/>
                <a:cs typeface="Times New Roman" panose="02020603050405020304" pitchFamily="18" charset="0"/>
              </a:rPr>
              <a:t>2. Plate with a Hole</a:t>
            </a:r>
          </a:p>
        </p:txBody>
      </p:sp>
      <p:sp>
        <p:nvSpPr>
          <p:cNvPr id="3" name="Content Placeholder 2">
            <a:extLst>
              <a:ext uri="{FF2B5EF4-FFF2-40B4-BE49-F238E27FC236}">
                <a16:creationId xmlns:a16="http://schemas.microsoft.com/office/drawing/2014/main" id="{89E054AD-92BE-4F45-A2AA-39953D3A3AE3}"/>
              </a:ext>
            </a:extLst>
          </p:cNvPr>
          <p:cNvSpPr>
            <a:spLocks noGrp="1"/>
          </p:cNvSpPr>
          <p:nvPr>
            <p:ph sz="half" idx="1"/>
          </p:nvPr>
        </p:nvSpPr>
        <p:spPr>
          <a:xfrm>
            <a:off x="0" y="899161"/>
            <a:ext cx="6096000" cy="1932634"/>
          </a:xfrm>
        </p:spPr>
        <p:txBody>
          <a:bodyPr>
            <a:normAutofit/>
          </a:bodyPr>
          <a:lstStyle/>
          <a:p>
            <a:r>
              <a:rPr lang="en-IN" sz="1800" dirty="0">
                <a:latin typeface="Times New Roman" panose="02020603050405020304" pitchFamily="18" charset="0"/>
                <a:cs typeface="Times New Roman" panose="02020603050405020304" pitchFamily="18" charset="0"/>
              </a:rPr>
              <a:t>An infinite plate with a circular hole under constant in-plane tension is considered.</a:t>
            </a:r>
          </a:p>
          <a:p>
            <a:r>
              <a:rPr lang="en-IN" sz="1800" dirty="0">
                <a:latin typeface="Times New Roman" panose="02020603050405020304" pitchFamily="18" charset="0"/>
                <a:cs typeface="Times New Roman" panose="02020603050405020304" pitchFamily="18" charset="0"/>
              </a:rPr>
              <a:t>E = 1MPa</a:t>
            </a:r>
          </a:p>
          <a:p>
            <a:r>
              <a:rPr lang="en-IN" sz="1800" dirty="0">
                <a:latin typeface="Times New Roman" panose="02020603050405020304" pitchFamily="18" charset="0"/>
                <a:cs typeface="Times New Roman" panose="02020603050405020304" pitchFamily="18" charset="0"/>
              </a:rPr>
              <a:t>v = 0.3</a:t>
            </a:r>
          </a:p>
          <a:p>
            <a:r>
              <a:rPr lang="en-IN" sz="1800" dirty="0">
                <a:latin typeface="Times New Roman" panose="02020603050405020304" pitchFamily="18" charset="0"/>
                <a:cs typeface="Times New Roman" panose="02020603050405020304" pitchFamily="18" charset="0"/>
              </a:rPr>
              <a:t>T = 1 N/m</a:t>
            </a:r>
          </a:p>
        </p:txBody>
      </p:sp>
      <p:pic>
        <p:nvPicPr>
          <p:cNvPr id="6" name="Content Placeholder 5">
            <a:extLst>
              <a:ext uri="{FF2B5EF4-FFF2-40B4-BE49-F238E27FC236}">
                <a16:creationId xmlns:a16="http://schemas.microsoft.com/office/drawing/2014/main" id="{AE9ACF3A-09CB-4FF4-97EE-C122A08359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28653" y="1367666"/>
            <a:ext cx="2919192" cy="1932634"/>
          </a:xfrm>
        </p:spPr>
      </p:pic>
      <p:pic>
        <p:nvPicPr>
          <p:cNvPr id="5" name="Picture 4">
            <a:extLst>
              <a:ext uri="{FF2B5EF4-FFF2-40B4-BE49-F238E27FC236}">
                <a16:creationId xmlns:a16="http://schemas.microsoft.com/office/drawing/2014/main" id="{6DB78B6C-586C-42B7-B718-39F376466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226" y="3891886"/>
            <a:ext cx="2538045" cy="1667204"/>
          </a:xfrm>
          <a:prstGeom prst="rect">
            <a:avLst/>
          </a:prstGeom>
        </p:spPr>
      </p:pic>
      <p:sp>
        <p:nvSpPr>
          <p:cNvPr id="8" name="TextBox 7">
            <a:extLst>
              <a:ext uri="{FF2B5EF4-FFF2-40B4-BE49-F238E27FC236}">
                <a16:creationId xmlns:a16="http://schemas.microsoft.com/office/drawing/2014/main" id="{C262BB05-0CF0-4BFC-924C-B923A6346477}"/>
              </a:ext>
            </a:extLst>
          </p:cNvPr>
          <p:cNvSpPr txBox="1"/>
          <p:nvPr/>
        </p:nvSpPr>
        <p:spPr>
          <a:xfrm>
            <a:off x="2881103" y="3228945"/>
            <a:ext cx="2135359" cy="369332"/>
          </a:xfrm>
          <a:prstGeom prst="rect">
            <a:avLst/>
          </a:prstGeom>
          <a:noFill/>
        </p:spPr>
        <p:txBody>
          <a:bodyPr wrap="square" rtlCol="0">
            <a:spAutoFit/>
          </a:bodyPr>
          <a:lstStyle/>
          <a:p>
            <a:r>
              <a:rPr lang="en-US" dirty="0"/>
              <a:t>Plate with a hole</a:t>
            </a:r>
            <a:endParaRPr lang="en-IN" dirty="0"/>
          </a:p>
        </p:txBody>
      </p:sp>
      <p:sp>
        <p:nvSpPr>
          <p:cNvPr id="9" name="TextBox 8">
            <a:extLst>
              <a:ext uri="{FF2B5EF4-FFF2-40B4-BE49-F238E27FC236}">
                <a16:creationId xmlns:a16="http://schemas.microsoft.com/office/drawing/2014/main" id="{8272DCB1-65A0-4143-819D-DD7FF7FCB5F6}"/>
              </a:ext>
            </a:extLst>
          </p:cNvPr>
          <p:cNvSpPr txBox="1"/>
          <p:nvPr/>
        </p:nvSpPr>
        <p:spPr>
          <a:xfrm>
            <a:off x="2519226" y="5774173"/>
            <a:ext cx="2538046" cy="369332"/>
          </a:xfrm>
          <a:prstGeom prst="rect">
            <a:avLst/>
          </a:prstGeom>
          <a:noFill/>
        </p:spPr>
        <p:txBody>
          <a:bodyPr wrap="square" rtlCol="0">
            <a:spAutoFit/>
          </a:bodyPr>
          <a:lstStyle/>
          <a:p>
            <a:r>
              <a:rPr lang="en-US" dirty="0"/>
              <a:t>Section of plate analyzed</a:t>
            </a:r>
            <a:endParaRPr lang="en-IN" dirty="0"/>
          </a:p>
        </p:txBody>
      </p:sp>
      <p:sp>
        <p:nvSpPr>
          <p:cNvPr id="10" name="Slide Number Placeholder 9">
            <a:extLst>
              <a:ext uri="{FF2B5EF4-FFF2-40B4-BE49-F238E27FC236}">
                <a16:creationId xmlns:a16="http://schemas.microsoft.com/office/drawing/2014/main" id="{08A96F75-2E67-4604-8D4D-A7D715F67870}"/>
              </a:ext>
            </a:extLst>
          </p:cNvPr>
          <p:cNvSpPr>
            <a:spLocks noGrp="1"/>
          </p:cNvSpPr>
          <p:nvPr>
            <p:ph type="sldNum" sz="quarter" idx="12"/>
          </p:nvPr>
        </p:nvSpPr>
        <p:spPr/>
        <p:txBody>
          <a:bodyPr/>
          <a:lstStyle/>
          <a:p>
            <a:fld id="{86D50738-66E6-4C6D-A0F6-E599ECAC17B5}" type="slidenum">
              <a:rPr lang="en-IN" smtClean="0"/>
              <a:t>16</a:t>
            </a:fld>
            <a:endParaRPr lang="en-IN" dirty="0"/>
          </a:p>
        </p:txBody>
      </p:sp>
      <p:pic>
        <p:nvPicPr>
          <p:cNvPr id="11" name="Content Placeholder 5">
            <a:extLst>
              <a:ext uri="{FF2B5EF4-FFF2-40B4-BE49-F238E27FC236}">
                <a16:creationId xmlns:a16="http://schemas.microsoft.com/office/drawing/2014/main" id="{779A06D6-3AC4-4AE0-B4E4-32557295B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25" y="840385"/>
            <a:ext cx="4276725" cy="2644341"/>
          </a:xfrm>
          <a:prstGeom prst="rect">
            <a:avLst/>
          </a:prstGeom>
        </p:spPr>
      </p:pic>
      <p:pic>
        <p:nvPicPr>
          <p:cNvPr id="12" name="Content Placeholder 7">
            <a:extLst>
              <a:ext uri="{FF2B5EF4-FFF2-40B4-BE49-F238E27FC236}">
                <a16:creationId xmlns:a16="http://schemas.microsoft.com/office/drawing/2014/main" id="{0CD99535-39ED-49DC-926D-59448F767A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0" y="3695774"/>
            <a:ext cx="4045364" cy="2738724"/>
          </a:xfrm>
          <a:prstGeom prst="rect">
            <a:avLst/>
          </a:prstGeom>
        </p:spPr>
      </p:pic>
      <p:sp>
        <p:nvSpPr>
          <p:cNvPr id="13" name="TextBox 12">
            <a:extLst>
              <a:ext uri="{FF2B5EF4-FFF2-40B4-BE49-F238E27FC236}">
                <a16:creationId xmlns:a16="http://schemas.microsoft.com/office/drawing/2014/main" id="{76F478E3-BA4C-45CA-9043-DBEC5F6F6498}"/>
              </a:ext>
            </a:extLst>
          </p:cNvPr>
          <p:cNvSpPr txBox="1"/>
          <p:nvPr/>
        </p:nvSpPr>
        <p:spPr>
          <a:xfrm>
            <a:off x="8052007" y="3408797"/>
            <a:ext cx="3038475" cy="338554"/>
          </a:xfrm>
          <a:prstGeom prst="rect">
            <a:avLst/>
          </a:prstGeom>
          <a:noFill/>
        </p:spPr>
        <p:txBody>
          <a:bodyPr wrap="square" rtlCol="0">
            <a:spAutoFit/>
          </a:bodyPr>
          <a:lstStyle/>
          <a:p>
            <a:r>
              <a:rPr lang="en-US" sz="1600" dirty="0"/>
              <a:t>Fig</a:t>
            </a:r>
            <a:r>
              <a:rPr lang="en-US" sz="1600" b="1" dirty="0"/>
              <a:t>. </a:t>
            </a:r>
            <a:r>
              <a:rPr lang="en-US" sz="1600" dirty="0"/>
              <a:t>12</a:t>
            </a:r>
            <a:r>
              <a:rPr lang="en-US" sz="1600" b="1" dirty="0"/>
              <a:t>: </a:t>
            </a:r>
            <a:r>
              <a:rPr lang="en-US" sz="1600" dirty="0"/>
              <a:t>Convergence study</a:t>
            </a:r>
            <a:endParaRPr lang="en-IN" sz="1600" dirty="0"/>
          </a:p>
        </p:txBody>
      </p:sp>
      <p:sp>
        <p:nvSpPr>
          <p:cNvPr id="14" name="TextBox 13">
            <a:extLst>
              <a:ext uri="{FF2B5EF4-FFF2-40B4-BE49-F238E27FC236}">
                <a16:creationId xmlns:a16="http://schemas.microsoft.com/office/drawing/2014/main" id="{9B3DAADA-5AEA-4DEF-8A43-260986640F4C}"/>
              </a:ext>
            </a:extLst>
          </p:cNvPr>
          <p:cNvSpPr txBox="1"/>
          <p:nvPr/>
        </p:nvSpPr>
        <p:spPr>
          <a:xfrm>
            <a:off x="7788689" y="6421410"/>
            <a:ext cx="303847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13</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Validation study</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C835FC2-F82E-4A91-8261-B3A6766A9480}"/>
              </a:ext>
            </a:extLst>
          </p:cNvPr>
          <p:cNvSpPr txBox="1"/>
          <p:nvPr/>
        </p:nvSpPr>
        <p:spPr>
          <a:xfrm>
            <a:off x="2000252" y="6152236"/>
            <a:ext cx="41910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11: Plate with a hole problem description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48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DF6F887E-736C-47AF-892C-367576DC0B31}"/>
              </a:ext>
            </a:extLst>
          </p:cNvPr>
          <p:cNvSpPr>
            <a:spLocks noGrp="1"/>
          </p:cNvSpPr>
          <p:nvPr>
            <p:ph type="sldNum" sz="quarter" idx="12"/>
          </p:nvPr>
        </p:nvSpPr>
        <p:spPr/>
        <p:txBody>
          <a:bodyPr/>
          <a:lstStyle/>
          <a:p>
            <a:fld id="{86D50738-66E6-4C6D-A0F6-E599ECAC17B5}" type="slidenum">
              <a:rPr lang="en-IN" smtClean="0"/>
              <a:t>17</a:t>
            </a:fld>
            <a:endParaRPr lang="en-IN" dirty="0"/>
          </a:p>
        </p:txBody>
      </p:sp>
      <p:sp>
        <p:nvSpPr>
          <p:cNvPr id="4" name="Title 3">
            <a:extLst>
              <a:ext uri="{FF2B5EF4-FFF2-40B4-BE49-F238E27FC236}">
                <a16:creationId xmlns:a16="http://schemas.microsoft.com/office/drawing/2014/main" id="{64C2F27E-2E48-4B08-9AD5-5C996973FC4B}"/>
              </a:ext>
            </a:extLst>
          </p:cNvPr>
          <p:cNvSpPr>
            <a:spLocks noGrp="1"/>
          </p:cNvSpPr>
          <p:nvPr>
            <p:ph type="title" idx="4294967295"/>
          </p:nvPr>
        </p:nvSpPr>
        <p:spPr>
          <a:xfrm>
            <a:off x="12700" y="221237"/>
            <a:ext cx="12192000" cy="425450"/>
          </a:xfrm>
          <a:solidFill>
            <a:schemeClr val="tx2">
              <a:lumMod val="20000"/>
              <a:lumOff val="80000"/>
            </a:schemeClr>
          </a:solidFill>
        </p:spPr>
        <p:txBody>
          <a:bodyPr>
            <a:noAutofit/>
          </a:bodyPr>
          <a:lstStyle/>
          <a:p>
            <a:r>
              <a:rPr lang="en-US" sz="2800" b="1" dirty="0">
                <a:latin typeface="Times New Roman" panose="02020603050405020304" pitchFamily="18" charset="0"/>
                <a:cs typeface="Times New Roman" panose="02020603050405020304" pitchFamily="18" charset="0"/>
              </a:rPr>
              <a:t>3. Elastic 3D beam</a:t>
            </a:r>
            <a:endParaRPr lang="en-IN" sz="2800" b="1" dirty="0">
              <a:latin typeface="Times New Roman" panose="02020603050405020304" pitchFamily="18" charset="0"/>
              <a:cs typeface="Times New Roman" panose="02020603050405020304" pitchFamily="18" charset="0"/>
            </a:endParaRPr>
          </a:p>
        </p:txBody>
      </p:sp>
      <p:pic>
        <p:nvPicPr>
          <p:cNvPr id="21" name="Content Placeholder 20">
            <a:extLst>
              <a:ext uri="{FF2B5EF4-FFF2-40B4-BE49-F238E27FC236}">
                <a16:creationId xmlns:a16="http://schemas.microsoft.com/office/drawing/2014/main" id="{4929902A-F3E5-46A6-9B01-B74B660F1C7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103505" y="1141208"/>
            <a:ext cx="5100637" cy="1119188"/>
          </a:xfrm>
        </p:spPr>
      </p:pic>
      <p:pic>
        <p:nvPicPr>
          <p:cNvPr id="12" name="Picture 11">
            <a:extLst>
              <a:ext uri="{FF2B5EF4-FFF2-40B4-BE49-F238E27FC236}">
                <a16:creationId xmlns:a16="http://schemas.microsoft.com/office/drawing/2014/main" id="{18F6AD99-84AE-48C3-92E9-EA730A0F6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074" y="2316672"/>
            <a:ext cx="5259501" cy="1143000"/>
          </a:xfrm>
          <a:prstGeom prst="rect">
            <a:avLst/>
          </a:prstGeom>
        </p:spPr>
      </p:pic>
      <p:pic>
        <p:nvPicPr>
          <p:cNvPr id="14" name="Picture 13">
            <a:extLst>
              <a:ext uri="{FF2B5EF4-FFF2-40B4-BE49-F238E27FC236}">
                <a16:creationId xmlns:a16="http://schemas.microsoft.com/office/drawing/2014/main" id="{73A78C88-947F-4F63-B822-3687EDE025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5437" y="3212935"/>
            <a:ext cx="5328138" cy="1911675"/>
          </a:xfrm>
          <a:prstGeom prst="rect">
            <a:avLst/>
          </a:prstGeom>
        </p:spPr>
      </p:pic>
      <p:pic>
        <p:nvPicPr>
          <p:cNvPr id="16" name="Picture 15">
            <a:extLst>
              <a:ext uri="{FF2B5EF4-FFF2-40B4-BE49-F238E27FC236}">
                <a16:creationId xmlns:a16="http://schemas.microsoft.com/office/drawing/2014/main" id="{ACC9FA1A-CE9C-4920-A7F0-CD7FBA4FEC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5478" y="4849408"/>
            <a:ext cx="5259501" cy="1361905"/>
          </a:xfrm>
          <a:prstGeom prst="rect">
            <a:avLst/>
          </a:prstGeom>
        </p:spPr>
      </p:pic>
      <p:graphicFrame>
        <p:nvGraphicFramePr>
          <p:cNvPr id="22" name="Table 21">
            <a:extLst>
              <a:ext uri="{FF2B5EF4-FFF2-40B4-BE49-F238E27FC236}">
                <a16:creationId xmlns:a16="http://schemas.microsoft.com/office/drawing/2014/main" id="{D9726F90-1603-47CF-9415-905F43A354D0}"/>
              </a:ext>
            </a:extLst>
          </p:cNvPr>
          <p:cNvGraphicFramePr>
            <a:graphicFrameLocks noGrp="1"/>
          </p:cNvGraphicFramePr>
          <p:nvPr>
            <p:extLst>
              <p:ext uri="{D42A27DB-BD31-4B8C-83A1-F6EECF244321}">
                <p14:modId xmlns:p14="http://schemas.microsoft.com/office/powerpoint/2010/main" val="2974331874"/>
              </p:ext>
            </p:extLst>
          </p:nvPr>
        </p:nvGraphicFramePr>
        <p:xfrm>
          <a:off x="152399" y="752477"/>
          <a:ext cx="3429001" cy="2915526"/>
        </p:xfrm>
        <a:graphic>
          <a:graphicData uri="http://schemas.openxmlformats.org/drawingml/2006/table">
            <a:tbl>
              <a:tblPr firstRow="1" bandRow="1">
                <a:tableStyleId>{5C22544A-7EE6-4342-B048-85BDC9FD1C3A}</a:tableStyleId>
              </a:tblPr>
              <a:tblGrid>
                <a:gridCol w="867972">
                  <a:extLst>
                    <a:ext uri="{9D8B030D-6E8A-4147-A177-3AD203B41FA5}">
                      <a16:colId xmlns:a16="http://schemas.microsoft.com/office/drawing/2014/main" val="2554752268"/>
                    </a:ext>
                  </a:extLst>
                </a:gridCol>
                <a:gridCol w="1423507">
                  <a:extLst>
                    <a:ext uri="{9D8B030D-6E8A-4147-A177-3AD203B41FA5}">
                      <a16:colId xmlns:a16="http://schemas.microsoft.com/office/drawing/2014/main" val="4252498596"/>
                    </a:ext>
                  </a:extLst>
                </a:gridCol>
                <a:gridCol w="1137522">
                  <a:extLst>
                    <a:ext uri="{9D8B030D-6E8A-4147-A177-3AD203B41FA5}">
                      <a16:colId xmlns:a16="http://schemas.microsoft.com/office/drawing/2014/main" val="2177231029"/>
                    </a:ext>
                  </a:extLst>
                </a:gridCol>
              </a:tblGrid>
              <a:tr h="490967">
                <a:tc>
                  <a:txBody>
                    <a:bodyPr/>
                    <a:lstStyle/>
                    <a:p>
                      <a:r>
                        <a:rPr lang="en-US" sz="1600" dirty="0" err="1">
                          <a:solidFill>
                            <a:schemeClr val="tx1"/>
                          </a:solidFill>
                          <a:latin typeface="Times New Roman" panose="02020603050405020304" pitchFamily="18" charset="0"/>
                          <a:cs typeface="Times New Roman" panose="02020603050405020304" pitchFamily="18" charset="0"/>
                        </a:rPr>
                        <a:t>S.No</a:t>
                      </a:r>
                      <a:r>
                        <a:rPr lang="en-US" sz="1600" dirty="0">
                          <a:solidFill>
                            <a:schemeClr val="tx1"/>
                          </a:solidFill>
                          <a:latin typeface="Times New Roman" panose="02020603050405020304" pitchFamily="18" charset="0"/>
                          <a:cs typeface="Times New Roman" panose="02020603050405020304" pitchFamily="18" charset="0"/>
                        </a:rPr>
                        <a:t>.</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parameter</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Value</a:t>
                      </a:r>
                      <a:endParaRPr lang="en-IN"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0875257"/>
                  </a:ext>
                </a:extLst>
              </a:tr>
              <a:tr h="316833">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Length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0.1 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5501685"/>
                  </a:ext>
                </a:extLst>
              </a:tr>
              <a:tr h="316833">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Height</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0.01 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4199406"/>
                  </a:ext>
                </a:extLst>
              </a:tr>
              <a:tr h="316833">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Thickness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0.0015 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5048754"/>
                  </a:ext>
                </a:extLst>
              </a:tr>
              <a:tr h="316833">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Load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16.67 MN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419693"/>
                  </a:ext>
                </a:extLst>
              </a:tr>
              <a:tr h="547257">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Elastic Modulus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72 </a:t>
                      </a:r>
                      <a:r>
                        <a:rPr lang="en-US" sz="1600" dirty="0" err="1">
                          <a:latin typeface="Times New Roman" panose="02020603050405020304" pitchFamily="18" charset="0"/>
                          <a:cs typeface="Times New Roman" panose="02020603050405020304" pitchFamily="18" charset="0"/>
                        </a:rPr>
                        <a:t>GPa</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944338"/>
                  </a:ext>
                </a:extLst>
              </a:tr>
              <a:tr h="504319">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Poisson’ ratio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0.42</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530228"/>
                  </a:ext>
                </a:extLst>
              </a:tr>
            </a:tbl>
          </a:graphicData>
        </a:graphic>
      </p:graphicFrame>
      <p:sp>
        <p:nvSpPr>
          <p:cNvPr id="23" name="TextBox 22">
            <a:extLst>
              <a:ext uri="{FF2B5EF4-FFF2-40B4-BE49-F238E27FC236}">
                <a16:creationId xmlns:a16="http://schemas.microsoft.com/office/drawing/2014/main" id="{19EBC0E5-DB87-40A8-98E6-3370B9711E73}"/>
              </a:ext>
            </a:extLst>
          </p:cNvPr>
          <p:cNvSpPr txBox="1"/>
          <p:nvPr/>
        </p:nvSpPr>
        <p:spPr>
          <a:xfrm>
            <a:off x="7505700" y="6002682"/>
            <a:ext cx="45339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14: Beam meshes</a:t>
            </a:r>
            <a:endParaRPr lang="en-IN" sz="1400" dirty="0">
              <a:latin typeface="Times New Roman" panose="02020603050405020304" pitchFamily="18"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58259A34-9367-478C-9589-C0ECAEEAC1FD}"/>
              </a:ext>
            </a:extLst>
          </p:cNvPr>
          <p:cNvCxnSpPr/>
          <p:nvPr/>
        </p:nvCxnSpPr>
        <p:spPr>
          <a:xfrm flipV="1">
            <a:off x="10947400" y="752477"/>
            <a:ext cx="0" cy="6064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614E04AA-34E2-4CDD-ACE0-9D557DD630DF}"/>
              </a:ext>
            </a:extLst>
          </p:cNvPr>
          <p:cNvSpPr txBox="1"/>
          <p:nvPr/>
        </p:nvSpPr>
        <p:spPr>
          <a:xfrm>
            <a:off x="10966450" y="742643"/>
            <a:ext cx="77469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Load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371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C6648B9-121B-4D14-A2F5-6B04BED99394}"/>
              </a:ext>
            </a:extLst>
          </p:cNvPr>
          <p:cNvSpPr>
            <a:spLocks noGrp="1"/>
          </p:cNvSpPr>
          <p:nvPr>
            <p:ph type="sldNum" sz="quarter" idx="12"/>
          </p:nvPr>
        </p:nvSpPr>
        <p:spPr/>
        <p:txBody>
          <a:bodyPr/>
          <a:lstStyle/>
          <a:p>
            <a:fld id="{86D50738-66E6-4C6D-A0F6-E599ECAC17B5}" type="slidenum">
              <a:rPr lang="en-IN" smtClean="0"/>
              <a:t>18</a:t>
            </a:fld>
            <a:endParaRPr lang="en-IN" dirty="0"/>
          </a:p>
        </p:txBody>
      </p:sp>
      <p:pic>
        <p:nvPicPr>
          <p:cNvPr id="11" name="Content Placeholder 10">
            <a:extLst>
              <a:ext uri="{FF2B5EF4-FFF2-40B4-BE49-F238E27FC236}">
                <a16:creationId xmlns:a16="http://schemas.microsoft.com/office/drawing/2014/main" id="{58BF3AE2-12BA-4963-BF6E-50305A59465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419725" y="957263"/>
            <a:ext cx="6172200" cy="4230687"/>
          </a:xfrm>
        </p:spPr>
      </p:pic>
      <p:pic>
        <p:nvPicPr>
          <p:cNvPr id="13" name="Content Placeholder 10">
            <a:extLst>
              <a:ext uri="{FF2B5EF4-FFF2-40B4-BE49-F238E27FC236}">
                <a16:creationId xmlns:a16="http://schemas.microsoft.com/office/drawing/2014/main" id="{414E0D39-4B54-4FFA-9B8A-710627C5C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822" y="315117"/>
            <a:ext cx="3494273" cy="2570799"/>
          </a:xfrm>
          <a:prstGeom prst="rect">
            <a:avLst/>
          </a:prstGeom>
        </p:spPr>
      </p:pic>
      <p:pic>
        <p:nvPicPr>
          <p:cNvPr id="16" name="Picture 15">
            <a:extLst>
              <a:ext uri="{FF2B5EF4-FFF2-40B4-BE49-F238E27FC236}">
                <a16:creationId xmlns:a16="http://schemas.microsoft.com/office/drawing/2014/main" id="{BF6A52E7-24C9-4B38-AA50-07522ED6A7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6822" y="3270506"/>
            <a:ext cx="3494274" cy="2620706"/>
          </a:xfrm>
          <a:prstGeom prst="rect">
            <a:avLst/>
          </a:prstGeom>
        </p:spPr>
      </p:pic>
      <p:sp>
        <p:nvSpPr>
          <p:cNvPr id="17" name="TextBox 16">
            <a:extLst>
              <a:ext uri="{FF2B5EF4-FFF2-40B4-BE49-F238E27FC236}">
                <a16:creationId xmlns:a16="http://schemas.microsoft.com/office/drawing/2014/main" id="{0E8133FA-3488-4E50-902C-7FCBFAA1625C}"/>
              </a:ext>
            </a:extLst>
          </p:cNvPr>
          <p:cNvSpPr txBox="1"/>
          <p:nvPr/>
        </p:nvSpPr>
        <p:spPr>
          <a:xfrm>
            <a:off x="2033661" y="2885916"/>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15: Convergence study</a:t>
            </a:r>
            <a:endParaRPr lang="en-IN"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08F0759-EFEE-42F3-A571-47F3AC646F05}"/>
              </a:ext>
            </a:extLst>
          </p:cNvPr>
          <p:cNvSpPr txBox="1"/>
          <p:nvPr/>
        </p:nvSpPr>
        <p:spPr>
          <a:xfrm>
            <a:off x="2033661" y="5968025"/>
            <a:ext cx="303847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16</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Validation study</a:t>
            </a:r>
            <a:endParaRPr lang="en-IN"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0385ED0-3566-4C92-AEDB-A1AD29D0CEED}"/>
              </a:ext>
            </a:extLst>
          </p:cNvPr>
          <p:cNvSpPr txBox="1"/>
          <p:nvPr/>
        </p:nvSpPr>
        <p:spPr>
          <a:xfrm>
            <a:off x="7134225" y="5219788"/>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17: Mesh- convergence study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02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96B5-B125-424F-94F0-C17FB9BCF325}"/>
              </a:ext>
            </a:extLst>
          </p:cNvPr>
          <p:cNvSpPr>
            <a:spLocks noGrp="1"/>
          </p:cNvSpPr>
          <p:nvPr>
            <p:ph type="title"/>
          </p:nvPr>
        </p:nvSpPr>
        <p:spPr>
          <a:xfrm>
            <a:off x="0" y="1"/>
            <a:ext cx="12192000" cy="501650"/>
          </a:xfrm>
          <a:solidFill>
            <a:schemeClr val="tx2">
              <a:lumMod val="20000"/>
              <a:lumOff val="80000"/>
            </a:schemeClr>
          </a:solidFill>
        </p:spPr>
        <p:txBody>
          <a:bodyPr>
            <a:normAutofit/>
          </a:bodyPr>
          <a:lstStyle/>
          <a:p>
            <a:r>
              <a:rPr lang="en-US" sz="2800" b="1" dirty="0">
                <a:latin typeface="Times New Roman" panose="02020603050405020304" pitchFamily="18" charset="0"/>
                <a:cs typeface="Times New Roman" panose="02020603050405020304" pitchFamily="18" charset="0"/>
              </a:rPr>
              <a:t>Elastic Spring</a:t>
            </a:r>
            <a:endParaRPr lang="en-IN" sz="28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76A33691-C22B-453A-9E9A-21E1B7AE8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547" y="780424"/>
            <a:ext cx="2910253" cy="2268732"/>
          </a:xfrm>
        </p:spPr>
      </p:pic>
      <p:sp>
        <p:nvSpPr>
          <p:cNvPr id="10" name="Slide Number Placeholder 9">
            <a:extLst>
              <a:ext uri="{FF2B5EF4-FFF2-40B4-BE49-F238E27FC236}">
                <a16:creationId xmlns:a16="http://schemas.microsoft.com/office/drawing/2014/main" id="{9C7D5D06-82AD-40B1-8776-090B323B234B}"/>
              </a:ext>
            </a:extLst>
          </p:cNvPr>
          <p:cNvSpPr>
            <a:spLocks noGrp="1"/>
          </p:cNvSpPr>
          <p:nvPr>
            <p:ph type="sldNum" sz="quarter" idx="12"/>
          </p:nvPr>
        </p:nvSpPr>
        <p:spPr/>
        <p:txBody>
          <a:bodyPr/>
          <a:lstStyle/>
          <a:p>
            <a:fld id="{86D50738-66E6-4C6D-A0F6-E599ECAC17B5}" type="slidenum">
              <a:rPr lang="en-IN" smtClean="0"/>
              <a:t>19</a:t>
            </a:fld>
            <a:endParaRPr lang="en-IN" dirty="0"/>
          </a:p>
        </p:txBody>
      </p:sp>
      <p:graphicFrame>
        <p:nvGraphicFramePr>
          <p:cNvPr id="11" name="Table 10">
            <a:extLst>
              <a:ext uri="{FF2B5EF4-FFF2-40B4-BE49-F238E27FC236}">
                <a16:creationId xmlns:a16="http://schemas.microsoft.com/office/drawing/2014/main" id="{6861411F-302D-45B3-9023-785C536DD4B9}"/>
              </a:ext>
            </a:extLst>
          </p:cNvPr>
          <p:cNvGraphicFramePr>
            <a:graphicFrameLocks noGrp="1"/>
          </p:cNvGraphicFramePr>
          <p:nvPr>
            <p:extLst>
              <p:ext uri="{D42A27DB-BD31-4B8C-83A1-F6EECF244321}">
                <p14:modId xmlns:p14="http://schemas.microsoft.com/office/powerpoint/2010/main" val="1967303511"/>
              </p:ext>
            </p:extLst>
          </p:nvPr>
        </p:nvGraphicFramePr>
        <p:xfrm>
          <a:off x="66674" y="650874"/>
          <a:ext cx="3676651" cy="2880360"/>
        </p:xfrm>
        <a:graphic>
          <a:graphicData uri="http://schemas.openxmlformats.org/drawingml/2006/table">
            <a:tbl>
              <a:tblPr firstRow="1" bandRow="1">
                <a:tableStyleId>{5C22544A-7EE6-4342-B048-85BDC9FD1C3A}</a:tableStyleId>
              </a:tblPr>
              <a:tblGrid>
                <a:gridCol w="762001">
                  <a:extLst>
                    <a:ext uri="{9D8B030D-6E8A-4147-A177-3AD203B41FA5}">
                      <a16:colId xmlns:a16="http://schemas.microsoft.com/office/drawing/2014/main" val="1496294767"/>
                    </a:ext>
                  </a:extLst>
                </a:gridCol>
                <a:gridCol w="1960444">
                  <a:extLst>
                    <a:ext uri="{9D8B030D-6E8A-4147-A177-3AD203B41FA5}">
                      <a16:colId xmlns:a16="http://schemas.microsoft.com/office/drawing/2014/main" val="2047013096"/>
                    </a:ext>
                  </a:extLst>
                </a:gridCol>
                <a:gridCol w="954206">
                  <a:extLst>
                    <a:ext uri="{9D8B030D-6E8A-4147-A177-3AD203B41FA5}">
                      <a16:colId xmlns:a16="http://schemas.microsoft.com/office/drawing/2014/main" val="2175197063"/>
                    </a:ext>
                  </a:extLst>
                </a:gridCol>
              </a:tblGrid>
              <a:tr h="411480">
                <a:tc>
                  <a:txBody>
                    <a:bodyPr/>
                    <a:lstStyle/>
                    <a:p>
                      <a:r>
                        <a:rPr lang="en-US" sz="1600" b="0" dirty="0" err="1">
                          <a:solidFill>
                            <a:schemeClr val="bg1"/>
                          </a:solidFill>
                          <a:latin typeface="Times New Roman" panose="02020603050405020304" pitchFamily="18" charset="0"/>
                          <a:cs typeface="Times New Roman" panose="02020603050405020304" pitchFamily="18" charset="0"/>
                        </a:rPr>
                        <a:t>S.No</a:t>
                      </a:r>
                      <a:r>
                        <a:rPr lang="en-US" sz="1600" b="0" dirty="0">
                          <a:solidFill>
                            <a:schemeClr val="bg1"/>
                          </a:solidFill>
                          <a:latin typeface="Times New Roman" panose="02020603050405020304" pitchFamily="18" charset="0"/>
                          <a:cs typeface="Times New Roman" panose="02020603050405020304" pitchFamily="18" charset="0"/>
                        </a:rPr>
                        <a:t>.</a:t>
                      </a:r>
                      <a:endParaRPr lang="en-IN" sz="16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sz="1600" b="0" dirty="0">
                          <a:solidFill>
                            <a:schemeClr val="bg1"/>
                          </a:solidFill>
                          <a:latin typeface="Times New Roman" panose="02020603050405020304" pitchFamily="18" charset="0"/>
                          <a:cs typeface="Times New Roman" panose="02020603050405020304" pitchFamily="18" charset="0"/>
                        </a:rPr>
                        <a:t>Parameter</a:t>
                      </a:r>
                      <a:endParaRPr lang="en-IN" sz="16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sz="1600" b="0" dirty="0">
                          <a:solidFill>
                            <a:schemeClr val="bg1"/>
                          </a:solidFill>
                          <a:latin typeface="Times New Roman" panose="02020603050405020304" pitchFamily="18" charset="0"/>
                          <a:cs typeface="Times New Roman" panose="02020603050405020304" pitchFamily="18" charset="0"/>
                        </a:rPr>
                        <a:t>Value</a:t>
                      </a:r>
                      <a:endParaRPr lang="en-IN" sz="1600" b="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578555934"/>
                  </a:ext>
                </a:extLst>
              </a:tr>
              <a:tr h="411480">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Coil radius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0.625 cm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212608"/>
                  </a:ext>
                </a:extLst>
              </a:tr>
              <a:tr h="411480">
                <a:tc>
                  <a:txBody>
                    <a:bodyPr/>
                    <a:lstStyle/>
                    <a:p>
                      <a:r>
                        <a:rPr lang="en-US" sz="1600" dirty="0">
                          <a:latin typeface="Times New Roman" panose="02020603050405020304" pitchFamily="18" charset="0"/>
                          <a:cs typeface="Times New Roman" panose="02020603050405020304" pitchFamily="18" charset="0"/>
                        </a:rPr>
                        <a:t>2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Mean coil radius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2.1 cm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6612739"/>
                  </a:ext>
                </a:extLst>
              </a:tr>
              <a:tr h="411480">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Initial length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13 cm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4132652"/>
                  </a:ext>
                </a:extLst>
              </a:tr>
              <a:tr h="411480">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Pitch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2.93 cm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2665415"/>
                  </a:ext>
                </a:extLst>
              </a:tr>
              <a:tr h="411480">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Elastic Modulus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70 </a:t>
                      </a:r>
                      <a:r>
                        <a:rPr lang="en-US" sz="1600" dirty="0" err="1">
                          <a:latin typeface="Times New Roman" panose="02020603050405020304" pitchFamily="18" charset="0"/>
                          <a:cs typeface="Times New Roman" panose="02020603050405020304" pitchFamily="18" charset="0"/>
                        </a:rPr>
                        <a:t>GPa</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01936701"/>
                  </a:ext>
                </a:extLst>
              </a:tr>
              <a:tr h="411480">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Poisson’s ratio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0.3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3946602"/>
                  </a:ext>
                </a:extLst>
              </a:tr>
            </a:tbl>
          </a:graphicData>
        </a:graphic>
      </p:graphicFrame>
      <p:pic>
        <p:nvPicPr>
          <p:cNvPr id="12" name="Content Placeholder 7">
            <a:extLst>
              <a:ext uri="{FF2B5EF4-FFF2-40B4-BE49-F238E27FC236}">
                <a16:creationId xmlns:a16="http://schemas.microsoft.com/office/drawing/2014/main" id="{5B4BC3CA-765C-4B32-9BEA-5D9901B13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3614351"/>
            <a:ext cx="3559792" cy="2588742"/>
          </a:xfrm>
          <a:prstGeom prst="rect">
            <a:avLst/>
          </a:prstGeom>
        </p:spPr>
      </p:pic>
      <p:sp>
        <p:nvSpPr>
          <p:cNvPr id="14" name="TextBox 13">
            <a:extLst>
              <a:ext uri="{FF2B5EF4-FFF2-40B4-BE49-F238E27FC236}">
                <a16:creationId xmlns:a16="http://schemas.microsoft.com/office/drawing/2014/main" id="{FCA063ED-1764-4439-A102-EE7A4C025183}"/>
              </a:ext>
            </a:extLst>
          </p:cNvPr>
          <p:cNvSpPr txBox="1"/>
          <p:nvPr/>
        </p:nvSpPr>
        <p:spPr>
          <a:xfrm>
            <a:off x="4569782" y="6224454"/>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19: Convergence study</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40DCC22-1C7F-4654-89CD-2C9A4431AC3D}"/>
              </a:ext>
            </a:extLst>
          </p:cNvPr>
          <p:cNvSpPr txBox="1"/>
          <p:nvPr/>
        </p:nvSpPr>
        <p:spPr>
          <a:xfrm>
            <a:off x="8463328" y="6247535"/>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20: Validation study</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7927D5B-E156-4B6B-92A8-7DB5C801C2CF}"/>
              </a:ext>
            </a:extLst>
          </p:cNvPr>
          <p:cNvSpPr txBox="1"/>
          <p:nvPr/>
        </p:nvSpPr>
        <p:spPr>
          <a:xfrm>
            <a:off x="8135572" y="2719349"/>
            <a:ext cx="283845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18: Spring-mesh</a:t>
            </a:r>
            <a:endParaRPr lang="en-IN" sz="14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674CDDE7-B15D-4595-9F88-B92C9B5AB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2615" y="3644070"/>
            <a:ext cx="3411185" cy="2558389"/>
          </a:xfrm>
          <a:prstGeom prst="rect">
            <a:avLst/>
          </a:prstGeom>
        </p:spPr>
      </p:pic>
      <p:cxnSp>
        <p:nvCxnSpPr>
          <p:cNvPr id="20" name="Straight Arrow Connector 19">
            <a:extLst>
              <a:ext uri="{FF2B5EF4-FFF2-40B4-BE49-F238E27FC236}">
                <a16:creationId xmlns:a16="http://schemas.microsoft.com/office/drawing/2014/main" id="{F1FC17C6-C2FE-48D6-8A72-544C639A3F3C}"/>
              </a:ext>
            </a:extLst>
          </p:cNvPr>
          <p:cNvCxnSpPr/>
          <p:nvPr/>
        </p:nvCxnSpPr>
        <p:spPr>
          <a:xfrm flipV="1">
            <a:off x="6235700" y="1016000"/>
            <a:ext cx="0" cy="584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091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2CB6-B570-4E10-A602-CA80786B00B3}"/>
              </a:ext>
            </a:extLst>
          </p:cNvPr>
          <p:cNvSpPr>
            <a:spLocks noGrp="1"/>
          </p:cNvSpPr>
          <p:nvPr>
            <p:ph type="title"/>
          </p:nvPr>
        </p:nvSpPr>
        <p:spPr>
          <a:xfrm>
            <a:off x="0" y="0"/>
            <a:ext cx="12192000" cy="681038"/>
          </a:xfrm>
          <a:solidFill>
            <a:schemeClr val="tx2">
              <a:lumMod val="20000"/>
              <a:lumOff val="80000"/>
            </a:schemeClr>
          </a:solidFill>
        </p:spPr>
        <p:txBody>
          <a:bodyPr>
            <a:normAutofit/>
          </a:bodyPr>
          <a:lstStyle/>
          <a:p>
            <a:r>
              <a:rPr lang="en-IN" sz="28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B6D2B63-A70D-4484-A2E0-D41FC89CCD8C}"/>
              </a:ext>
            </a:extLst>
          </p:cNvPr>
          <p:cNvSpPr>
            <a:spLocks noGrp="1"/>
          </p:cNvSpPr>
          <p:nvPr>
            <p:ph idx="1"/>
          </p:nvPr>
        </p:nvSpPr>
        <p:spPr>
          <a:xfrm>
            <a:off x="0" y="891540"/>
            <a:ext cx="11353800" cy="5285423"/>
          </a:xfrm>
        </p:spPr>
        <p:txBody>
          <a:bodyPr/>
          <a:lstStyle/>
          <a:p>
            <a:pPr marL="514350" indent="-514350">
              <a:buAutoNum type="arabicPeriod"/>
            </a:pPr>
            <a:r>
              <a:rPr lang="en-US" sz="2400" dirty="0">
                <a:latin typeface="Times New Roman" panose="02020603050405020304" pitchFamily="18" charset="0"/>
                <a:cs typeface="Times New Roman" panose="02020603050405020304" pitchFamily="18" charset="0"/>
              </a:rPr>
              <a:t>Introduction</a:t>
            </a:r>
          </a:p>
          <a:p>
            <a:pPr marL="514350" indent="-514350">
              <a:buAutoNum type="arabicPeriod"/>
            </a:pPr>
            <a:r>
              <a:rPr lang="en-US" sz="2400" dirty="0">
                <a:latin typeface="Times New Roman" panose="02020603050405020304" pitchFamily="18" charset="0"/>
                <a:cs typeface="Times New Roman" panose="02020603050405020304" pitchFamily="18" charset="0"/>
              </a:rPr>
              <a:t>Literature Review</a:t>
            </a:r>
          </a:p>
          <a:p>
            <a:pPr marL="514350" indent="-514350">
              <a:buAutoNum type="arabicPeriod"/>
            </a:pPr>
            <a:r>
              <a:rPr lang="en-US" sz="2400" dirty="0">
                <a:latin typeface="Times New Roman" panose="02020603050405020304" pitchFamily="18" charset="0"/>
                <a:cs typeface="Times New Roman" panose="02020603050405020304" pitchFamily="18" charset="0"/>
              </a:rPr>
              <a:t>Scope and Objective</a:t>
            </a:r>
          </a:p>
          <a:p>
            <a:pPr marL="514350" indent="-514350">
              <a:buAutoNum type="arabicPeriod"/>
            </a:pPr>
            <a:r>
              <a:rPr lang="en-US" sz="2400" dirty="0">
                <a:latin typeface="Times New Roman" panose="02020603050405020304" pitchFamily="18" charset="0"/>
                <a:cs typeface="Times New Roman" panose="02020603050405020304" pitchFamily="18" charset="0"/>
              </a:rPr>
              <a:t>Nonlinear Finite Element Formulation</a:t>
            </a:r>
          </a:p>
          <a:p>
            <a:pPr marL="514350" indent="-514350">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SMA Constitutive Model</a:t>
            </a:r>
          </a:p>
          <a:p>
            <a:pPr marL="514350" indent="-514350">
              <a:buAutoNum type="arabicPeriod"/>
            </a:pPr>
            <a:r>
              <a:rPr lang="en-US" sz="2400" dirty="0">
                <a:latin typeface="Times New Roman" panose="02020603050405020304" pitchFamily="18" charset="0"/>
                <a:cs typeface="Times New Roman" panose="02020603050405020304" pitchFamily="18" charset="0"/>
              </a:rPr>
              <a:t>FE Analysis of Elastic Structures</a:t>
            </a:r>
          </a:p>
          <a:p>
            <a:pPr marL="514350" indent="-514350">
              <a:buAutoNum type="arabicPeriod"/>
            </a:pPr>
            <a:r>
              <a:rPr lang="en-US" sz="2400" dirty="0">
                <a:latin typeface="Times New Roman" panose="02020603050405020304" pitchFamily="18" charset="0"/>
                <a:cs typeface="Times New Roman" panose="02020603050405020304" pitchFamily="18" charset="0"/>
              </a:rPr>
              <a:t>FE Analysis of SMA Structures</a:t>
            </a:r>
          </a:p>
          <a:p>
            <a:pPr marL="514350" indent="-514350">
              <a:buAutoNum type="arabicPeriod"/>
            </a:pPr>
            <a:r>
              <a:rPr lang="en-US" sz="2400" dirty="0">
                <a:latin typeface="Times New Roman" panose="02020603050405020304" pitchFamily="18" charset="0"/>
                <a:cs typeface="Times New Roman" panose="02020603050405020304" pitchFamily="18" charset="0"/>
              </a:rPr>
              <a:t>Conclusion and Future Scope</a:t>
            </a:r>
            <a:endParaRPr lang="en-IN" sz="2400" dirty="0">
              <a:latin typeface="Times New Roman" panose="02020603050405020304" pitchFamily="18" charset="0"/>
              <a:cs typeface="Times New Roman" panose="02020603050405020304" pitchFamily="18" charset="0"/>
            </a:endParaRPr>
          </a:p>
          <a:p>
            <a:pPr marL="514350" indent="-514350">
              <a:buAutoNum type="arabicPeriod"/>
            </a:pPr>
            <a:endParaRPr lang="en-IN" dirty="0"/>
          </a:p>
        </p:txBody>
      </p:sp>
      <p:sp>
        <p:nvSpPr>
          <p:cNvPr id="4" name="Slide Number Placeholder 3">
            <a:extLst>
              <a:ext uri="{FF2B5EF4-FFF2-40B4-BE49-F238E27FC236}">
                <a16:creationId xmlns:a16="http://schemas.microsoft.com/office/drawing/2014/main" id="{2972FD90-2E4B-4F98-94F1-AF13BC554BFA}"/>
              </a:ext>
            </a:extLst>
          </p:cNvPr>
          <p:cNvSpPr>
            <a:spLocks noGrp="1"/>
          </p:cNvSpPr>
          <p:nvPr>
            <p:ph type="sldNum" sz="quarter" idx="12"/>
          </p:nvPr>
        </p:nvSpPr>
        <p:spPr/>
        <p:txBody>
          <a:bodyPr/>
          <a:lstStyle/>
          <a:p>
            <a:fld id="{86D50738-66E6-4C6D-A0F6-E599ECAC17B5}" type="slidenum">
              <a:rPr lang="en-IN" smtClean="0"/>
              <a:t>2</a:t>
            </a:fld>
            <a:endParaRPr lang="en-IN" dirty="0"/>
          </a:p>
        </p:txBody>
      </p:sp>
    </p:spTree>
    <p:extLst>
      <p:ext uri="{BB962C8B-B14F-4D97-AF65-F5344CB8AC3E}">
        <p14:creationId xmlns:p14="http://schemas.microsoft.com/office/powerpoint/2010/main" val="784365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E565B2-64F5-4B22-A73A-563E6F55EC0B}"/>
              </a:ext>
            </a:extLst>
          </p:cNvPr>
          <p:cNvSpPr>
            <a:spLocks noGrp="1"/>
          </p:cNvSpPr>
          <p:nvPr>
            <p:ph type="sldNum" sz="quarter" idx="12"/>
          </p:nvPr>
        </p:nvSpPr>
        <p:spPr/>
        <p:txBody>
          <a:bodyPr/>
          <a:lstStyle/>
          <a:p>
            <a:fld id="{86D50738-66E6-4C6D-A0F6-E599ECAC17B5}" type="slidenum">
              <a:rPr lang="en-IN" smtClean="0"/>
              <a:t>20</a:t>
            </a:fld>
            <a:endParaRPr lang="en-IN" dirty="0"/>
          </a:p>
        </p:txBody>
      </p:sp>
      <p:sp>
        <p:nvSpPr>
          <p:cNvPr id="3" name="TextBox 2">
            <a:extLst>
              <a:ext uri="{FF2B5EF4-FFF2-40B4-BE49-F238E27FC236}">
                <a16:creationId xmlns:a16="http://schemas.microsoft.com/office/drawing/2014/main" id="{EF9956E9-943F-4F02-8217-CF9DCE9DBFDD}"/>
              </a:ext>
            </a:extLst>
          </p:cNvPr>
          <p:cNvSpPr txBox="1"/>
          <p:nvPr/>
        </p:nvSpPr>
        <p:spPr>
          <a:xfrm>
            <a:off x="0" y="128111"/>
            <a:ext cx="12192000" cy="523220"/>
          </a:xfrm>
          <a:prstGeom prst="rect">
            <a:avLst/>
          </a:prstGeom>
          <a:solidFill>
            <a:schemeClr val="tx2">
              <a:lumMod val="20000"/>
              <a:lumOff val="80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Elastic Torque-tube</a:t>
            </a:r>
            <a:endParaRPr lang="en-IN" sz="28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3AA22C2-2917-47F7-B950-6F474BCAB9C1}"/>
              </a:ext>
            </a:extLst>
          </p:cNvPr>
          <p:cNvGraphicFramePr>
            <a:graphicFrameLocks noGrp="1"/>
          </p:cNvGraphicFramePr>
          <p:nvPr>
            <p:extLst>
              <p:ext uri="{D42A27DB-BD31-4B8C-83A1-F6EECF244321}">
                <p14:modId xmlns:p14="http://schemas.microsoft.com/office/powerpoint/2010/main" val="1602095406"/>
              </p:ext>
            </p:extLst>
          </p:nvPr>
        </p:nvGraphicFramePr>
        <p:xfrm>
          <a:off x="287156" y="855345"/>
          <a:ext cx="3646084" cy="2346960"/>
        </p:xfrm>
        <a:graphic>
          <a:graphicData uri="http://schemas.openxmlformats.org/drawingml/2006/table">
            <a:tbl>
              <a:tblPr firstRow="1" bandRow="1">
                <a:tableStyleId>{5C22544A-7EE6-4342-B048-85BDC9FD1C3A}</a:tableStyleId>
              </a:tblPr>
              <a:tblGrid>
                <a:gridCol w="760008">
                  <a:extLst>
                    <a:ext uri="{9D8B030D-6E8A-4147-A177-3AD203B41FA5}">
                      <a16:colId xmlns:a16="http://schemas.microsoft.com/office/drawing/2014/main" val="1496294767"/>
                    </a:ext>
                  </a:extLst>
                </a:gridCol>
                <a:gridCol w="1609725">
                  <a:extLst>
                    <a:ext uri="{9D8B030D-6E8A-4147-A177-3AD203B41FA5}">
                      <a16:colId xmlns:a16="http://schemas.microsoft.com/office/drawing/2014/main" val="2047013096"/>
                    </a:ext>
                  </a:extLst>
                </a:gridCol>
                <a:gridCol w="1276351">
                  <a:extLst>
                    <a:ext uri="{9D8B030D-6E8A-4147-A177-3AD203B41FA5}">
                      <a16:colId xmlns:a16="http://schemas.microsoft.com/office/drawing/2014/main" val="2175197063"/>
                    </a:ext>
                  </a:extLst>
                </a:gridCol>
              </a:tblGrid>
              <a:tr h="288022">
                <a:tc>
                  <a:txBody>
                    <a:bodyPr/>
                    <a:lstStyle/>
                    <a:p>
                      <a:r>
                        <a:rPr lang="en-US" sz="1600" dirty="0" err="1">
                          <a:latin typeface="Times New Roman" panose="02020603050405020304" pitchFamily="18" charset="0"/>
                          <a:cs typeface="Times New Roman" panose="02020603050405020304" pitchFamily="18" charset="0"/>
                        </a:rPr>
                        <a:t>S.No</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tx1"/>
                    </a:solidFill>
                  </a:tcPr>
                </a:tc>
                <a:tc>
                  <a:txBody>
                    <a:bodyPr/>
                    <a:lstStyle/>
                    <a:p>
                      <a:r>
                        <a:rPr lang="en-US" sz="1600" dirty="0">
                          <a:latin typeface="Times New Roman" panose="02020603050405020304" pitchFamily="18" charset="0"/>
                          <a:cs typeface="Times New Roman" panose="02020603050405020304" pitchFamily="18" charset="0"/>
                        </a:rPr>
                        <a:t>Parameters</a:t>
                      </a:r>
                      <a:endParaRPr lang="en-IN"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tx1"/>
                    </a:solidFill>
                  </a:tcPr>
                </a:tc>
                <a:tc>
                  <a:txBody>
                    <a:bodyPr/>
                    <a:lstStyle/>
                    <a:p>
                      <a:r>
                        <a:rPr lang="en-US" sz="1600" dirty="0">
                          <a:latin typeface="Times New Roman" panose="02020603050405020304" pitchFamily="18" charset="0"/>
                          <a:cs typeface="Times New Roman" panose="02020603050405020304" pitchFamily="18" charset="0"/>
                        </a:rPr>
                        <a:t>Value</a:t>
                      </a:r>
                      <a:endParaRPr lang="en-IN" sz="160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654357237"/>
                  </a:ext>
                </a:extLst>
              </a:tr>
              <a:tr h="289218">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Inner radius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2.5 mm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212608"/>
                  </a:ext>
                </a:extLst>
              </a:tr>
              <a:tr h="289218">
                <a:tc>
                  <a:txBody>
                    <a:bodyPr/>
                    <a:lstStyle/>
                    <a:p>
                      <a:r>
                        <a:rPr lang="en-US" sz="1600" dirty="0">
                          <a:latin typeface="Times New Roman" panose="02020603050405020304" pitchFamily="18" charset="0"/>
                          <a:cs typeface="Times New Roman" panose="02020603050405020304" pitchFamily="18" charset="0"/>
                        </a:rPr>
                        <a:t>2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Outer radius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3.17 mm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6612739"/>
                  </a:ext>
                </a:extLst>
              </a:tr>
              <a:tr h="289218">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Length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342900" indent="-342900">
                        <a:buAutoNum type="arabicPlain" startAt="82"/>
                      </a:pPr>
                      <a:r>
                        <a:rPr lang="en-US" sz="1600" dirty="0">
                          <a:latin typeface="Times New Roman" panose="02020603050405020304" pitchFamily="18" charset="0"/>
                          <a:cs typeface="Times New Roman" panose="02020603050405020304" pitchFamily="18" charset="0"/>
                        </a:rPr>
                        <a:t>mm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0535144"/>
                  </a:ext>
                </a:extLst>
              </a:tr>
              <a:tr h="289218">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Rotation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1 rad</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4132652"/>
                  </a:ext>
                </a:extLst>
              </a:tr>
              <a:tr h="289218">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Elastic modulus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70e9 Pa</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2665415"/>
                  </a:ext>
                </a:extLst>
              </a:tr>
              <a:tr h="289218">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Poisson’s ratio</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0.3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90658925"/>
                  </a:ext>
                </a:extLst>
              </a:tr>
            </a:tbl>
          </a:graphicData>
        </a:graphic>
      </p:graphicFrame>
      <p:pic>
        <p:nvPicPr>
          <p:cNvPr id="6" name="Picture 5">
            <a:extLst>
              <a:ext uri="{FF2B5EF4-FFF2-40B4-BE49-F238E27FC236}">
                <a16:creationId xmlns:a16="http://schemas.microsoft.com/office/drawing/2014/main" id="{B14F5FF8-8DC0-42FA-AD8E-5F1F65146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045"/>
            <a:ext cx="6096000" cy="1576784"/>
          </a:xfrm>
          <a:prstGeom prst="rect">
            <a:avLst/>
          </a:prstGeom>
        </p:spPr>
      </p:pic>
      <p:pic>
        <p:nvPicPr>
          <p:cNvPr id="8" name="Picture 7">
            <a:extLst>
              <a:ext uri="{FF2B5EF4-FFF2-40B4-BE49-F238E27FC236}">
                <a16:creationId xmlns:a16="http://schemas.microsoft.com/office/drawing/2014/main" id="{73C45592-5175-47BE-AAD4-D9E2713BC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088" y="4275163"/>
            <a:ext cx="1014919" cy="810968"/>
          </a:xfrm>
          <a:prstGeom prst="rect">
            <a:avLst/>
          </a:prstGeom>
        </p:spPr>
      </p:pic>
      <p:pic>
        <p:nvPicPr>
          <p:cNvPr id="14" name="Picture 13">
            <a:extLst>
              <a:ext uri="{FF2B5EF4-FFF2-40B4-BE49-F238E27FC236}">
                <a16:creationId xmlns:a16="http://schemas.microsoft.com/office/drawing/2014/main" id="{F6D3F91D-0BFF-4D61-A6B3-F3BAEE9FD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7961" y="731618"/>
            <a:ext cx="6651569" cy="2514904"/>
          </a:xfrm>
          <a:prstGeom prst="rect">
            <a:avLst/>
          </a:prstGeom>
        </p:spPr>
      </p:pic>
      <p:sp>
        <p:nvSpPr>
          <p:cNvPr id="15" name="TextBox 14">
            <a:extLst>
              <a:ext uri="{FF2B5EF4-FFF2-40B4-BE49-F238E27FC236}">
                <a16:creationId xmlns:a16="http://schemas.microsoft.com/office/drawing/2014/main" id="{25F25235-DFE8-4816-84A5-A241E5A4A723}"/>
              </a:ext>
            </a:extLst>
          </p:cNvPr>
          <p:cNvSpPr txBox="1"/>
          <p:nvPr/>
        </p:nvSpPr>
        <p:spPr>
          <a:xfrm>
            <a:off x="1017447" y="5363382"/>
            <a:ext cx="427900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21: Torque-tube mesh and cross-section</a:t>
            </a:r>
            <a:endParaRPr lang="en-IN" sz="1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20F8D31-7241-4786-BDDF-2DDB2A232F1A}"/>
              </a:ext>
            </a:extLst>
          </p:cNvPr>
          <p:cNvSpPr txBox="1"/>
          <p:nvPr/>
        </p:nvSpPr>
        <p:spPr>
          <a:xfrm>
            <a:off x="5881407" y="3169743"/>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22: Convergence study</a:t>
            </a:r>
            <a:endParaRPr lang="en-IN" sz="1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EDBD75B-5782-40E8-B43A-9EA25F44F130}"/>
              </a:ext>
            </a:extLst>
          </p:cNvPr>
          <p:cNvSpPr txBox="1"/>
          <p:nvPr/>
        </p:nvSpPr>
        <p:spPr>
          <a:xfrm>
            <a:off x="9280241" y="3169742"/>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23: Validation study</a:t>
            </a:r>
            <a:endParaRPr lang="en-IN"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99C4226-F630-4C57-9695-DB16A7C17C3D}"/>
              </a:ext>
            </a:extLst>
          </p:cNvPr>
          <p:cNvSpPr txBox="1"/>
          <p:nvPr/>
        </p:nvSpPr>
        <p:spPr>
          <a:xfrm>
            <a:off x="7489201" y="5883774"/>
            <a:ext cx="433557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Fig:24: Displacement color map along y-axis at free end </a:t>
            </a:r>
            <a:endParaRPr lang="en-IN" sz="1400"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F45532DB-DF89-45C1-AF8A-80AB378243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0140" y="3832413"/>
            <a:ext cx="3163660" cy="1968962"/>
          </a:xfrm>
          <a:prstGeom prst="rect">
            <a:avLst/>
          </a:prstGeom>
        </p:spPr>
      </p:pic>
    </p:spTree>
    <p:extLst>
      <p:ext uri="{BB962C8B-B14F-4D97-AF65-F5344CB8AC3E}">
        <p14:creationId xmlns:p14="http://schemas.microsoft.com/office/powerpoint/2010/main" val="247482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D971D5-85CE-4AC8-86D8-E7A98B5619D5}"/>
              </a:ext>
            </a:extLst>
          </p:cNvPr>
          <p:cNvSpPr>
            <a:spLocks noGrp="1"/>
          </p:cNvSpPr>
          <p:nvPr>
            <p:ph type="title"/>
          </p:nvPr>
        </p:nvSpPr>
        <p:spPr>
          <a:xfrm>
            <a:off x="0" y="58319"/>
            <a:ext cx="12192000" cy="636599"/>
          </a:xfrm>
          <a:solidFill>
            <a:schemeClr val="tx2">
              <a:lumMod val="20000"/>
              <a:lumOff val="80000"/>
            </a:schemeClr>
          </a:solidFill>
        </p:spPr>
        <p:txBody>
          <a:bodyPr>
            <a:normAutofit/>
          </a:bodyPr>
          <a:lstStyle/>
          <a:p>
            <a:r>
              <a:rPr lang="en-US" sz="2800" b="1" dirty="0">
                <a:latin typeface="Times New Roman" panose="02020603050405020304" pitchFamily="18" charset="0"/>
                <a:cs typeface="Times New Roman" panose="02020603050405020304" pitchFamily="18" charset="0"/>
              </a:rPr>
              <a:t>SMA Beam</a:t>
            </a:r>
            <a:endParaRPr lang="en-IN" sz="2800"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E4D13986-2834-4A73-B337-09B768253D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5553" y="2338804"/>
            <a:ext cx="3887664" cy="791220"/>
          </a:xfrm>
        </p:spPr>
      </p:pic>
      <p:pic>
        <p:nvPicPr>
          <p:cNvPr id="9" name="Content Placeholder 8">
            <a:extLst>
              <a:ext uri="{FF2B5EF4-FFF2-40B4-BE49-F238E27FC236}">
                <a16:creationId xmlns:a16="http://schemas.microsoft.com/office/drawing/2014/main" id="{A6004D93-253D-4A79-914C-97B1B140E0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61753" y="802127"/>
            <a:ext cx="3811464" cy="1339683"/>
          </a:xfrm>
        </p:spPr>
      </p:pic>
      <p:sp>
        <p:nvSpPr>
          <p:cNvPr id="12" name="Slide Number Placeholder 11">
            <a:extLst>
              <a:ext uri="{FF2B5EF4-FFF2-40B4-BE49-F238E27FC236}">
                <a16:creationId xmlns:a16="http://schemas.microsoft.com/office/drawing/2014/main" id="{452F0AEE-D03A-44AA-B148-4B308CAE213D}"/>
              </a:ext>
            </a:extLst>
          </p:cNvPr>
          <p:cNvSpPr>
            <a:spLocks noGrp="1"/>
          </p:cNvSpPr>
          <p:nvPr>
            <p:ph type="sldNum" sz="quarter" idx="12"/>
          </p:nvPr>
        </p:nvSpPr>
        <p:spPr/>
        <p:txBody>
          <a:bodyPr/>
          <a:lstStyle/>
          <a:p>
            <a:fld id="{86D50738-66E6-4C6D-A0F6-E599ECAC17B5}" type="slidenum">
              <a:rPr lang="en-IN" smtClean="0"/>
              <a:t>21</a:t>
            </a:fld>
            <a:endParaRPr lang="en-IN" dirty="0"/>
          </a:p>
        </p:txBody>
      </p:sp>
      <p:pic>
        <p:nvPicPr>
          <p:cNvPr id="15" name="Picture 14">
            <a:extLst>
              <a:ext uri="{FF2B5EF4-FFF2-40B4-BE49-F238E27FC236}">
                <a16:creationId xmlns:a16="http://schemas.microsoft.com/office/drawing/2014/main" id="{540CA834-4AB6-4E79-8CD1-30C900CA765A}"/>
              </a:ext>
            </a:extLst>
          </p:cNvPr>
          <p:cNvPicPr>
            <a:picLocks noChangeAspect="1"/>
          </p:cNvPicPr>
          <p:nvPr/>
        </p:nvPicPr>
        <p:blipFill>
          <a:blip r:embed="rId4"/>
          <a:stretch>
            <a:fillRect/>
          </a:stretch>
        </p:blipFill>
        <p:spPr>
          <a:xfrm>
            <a:off x="4702176" y="2970316"/>
            <a:ext cx="4391024" cy="3023567"/>
          </a:xfrm>
          <a:prstGeom prst="rect">
            <a:avLst/>
          </a:prstGeom>
        </p:spPr>
      </p:pic>
      <p:pic>
        <p:nvPicPr>
          <p:cNvPr id="16" name="Picture 15">
            <a:extLst>
              <a:ext uri="{FF2B5EF4-FFF2-40B4-BE49-F238E27FC236}">
                <a16:creationId xmlns:a16="http://schemas.microsoft.com/office/drawing/2014/main" id="{8EB3E2D8-6350-4E19-86F9-FDBBF9AADD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426" y="4099232"/>
            <a:ext cx="3811464" cy="1968360"/>
          </a:xfrm>
          <a:prstGeom prst="rect">
            <a:avLst/>
          </a:prstGeom>
        </p:spPr>
      </p:pic>
      <p:graphicFrame>
        <p:nvGraphicFramePr>
          <p:cNvPr id="18" name="Table 17">
            <a:extLst>
              <a:ext uri="{FF2B5EF4-FFF2-40B4-BE49-F238E27FC236}">
                <a16:creationId xmlns:a16="http://schemas.microsoft.com/office/drawing/2014/main" id="{C36F230D-026B-4C89-B647-53685D0C642B}"/>
              </a:ext>
            </a:extLst>
          </p:cNvPr>
          <p:cNvGraphicFramePr>
            <a:graphicFrameLocks noGrp="1"/>
          </p:cNvGraphicFramePr>
          <p:nvPr>
            <p:extLst>
              <p:ext uri="{D42A27DB-BD31-4B8C-83A1-F6EECF244321}">
                <p14:modId xmlns:p14="http://schemas.microsoft.com/office/powerpoint/2010/main" val="4064832774"/>
              </p:ext>
            </p:extLst>
          </p:nvPr>
        </p:nvGraphicFramePr>
        <p:xfrm>
          <a:off x="4911724" y="896168"/>
          <a:ext cx="4181476" cy="1645920"/>
        </p:xfrm>
        <a:graphic>
          <a:graphicData uri="http://schemas.openxmlformats.org/drawingml/2006/table">
            <a:tbl>
              <a:tblPr firstRow="1" bandRow="1">
                <a:tableStyleId>{5C22544A-7EE6-4342-B048-85BDC9FD1C3A}</a:tableStyleId>
              </a:tblPr>
              <a:tblGrid>
                <a:gridCol w="542926">
                  <a:extLst>
                    <a:ext uri="{9D8B030D-6E8A-4147-A177-3AD203B41FA5}">
                      <a16:colId xmlns:a16="http://schemas.microsoft.com/office/drawing/2014/main" val="2554752268"/>
                    </a:ext>
                  </a:extLst>
                </a:gridCol>
                <a:gridCol w="2251406">
                  <a:extLst>
                    <a:ext uri="{9D8B030D-6E8A-4147-A177-3AD203B41FA5}">
                      <a16:colId xmlns:a16="http://schemas.microsoft.com/office/drawing/2014/main" val="4252498596"/>
                    </a:ext>
                  </a:extLst>
                </a:gridCol>
                <a:gridCol w="1387144">
                  <a:extLst>
                    <a:ext uri="{9D8B030D-6E8A-4147-A177-3AD203B41FA5}">
                      <a16:colId xmlns:a16="http://schemas.microsoft.com/office/drawing/2014/main" val="2177231029"/>
                    </a:ext>
                  </a:extLst>
                </a:gridCol>
              </a:tblGrid>
              <a:tr h="273168">
                <a:tc>
                  <a:txBody>
                    <a:bodyPr/>
                    <a:lstStyle/>
                    <a:p>
                      <a:r>
                        <a:rPr lang="en-US" sz="1200" b="0" dirty="0" err="1">
                          <a:solidFill>
                            <a:schemeClr val="tx1"/>
                          </a:solidFill>
                          <a:latin typeface="Times New Roman" panose="02020603050405020304" pitchFamily="18" charset="0"/>
                          <a:cs typeface="Times New Roman" panose="02020603050405020304" pitchFamily="18" charset="0"/>
                        </a:rPr>
                        <a:t>S.No</a:t>
                      </a:r>
                      <a:r>
                        <a:rPr lang="en-US" sz="1200" b="0" dirty="0">
                          <a:solidFill>
                            <a:schemeClr val="tx1"/>
                          </a:solidFill>
                          <a:latin typeface="Times New Roman" panose="02020603050405020304" pitchFamily="18" charset="0"/>
                          <a:cs typeface="Times New Roman" panose="02020603050405020304" pitchFamily="18" charset="0"/>
                        </a:rPr>
                        <a:t>.</a:t>
                      </a:r>
                      <a:endParaRPr lang="en-IN" sz="12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a:solidFill>
                            <a:schemeClr val="tx1"/>
                          </a:solidFill>
                          <a:latin typeface="Times New Roman" panose="02020603050405020304" pitchFamily="18" charset="0"/>
                          <a:cs typeface="Times New Roman" panose="02020603050405020304" pitchFamily="18" charset="0"/>
                        </a:rPr>
                        <a:t>Parameter</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Value</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0875257"/>
                  </a:ext>
                </a:extLst>
              </a:tr>
              <a:tr h="306570">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Length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0.1 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5501685"/>
                  </a:ext>
                </a:extLst>
              </a:tr>
              <a:tr h="306570">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Height</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0.01 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4199406"/>
                  </a:ext>
                </a:extLst>
              </a:tr>
              <a:tr h="306570">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Thickness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0.0015 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5048754"/>
                  </a:ext>
                </a:extLst>
              </a:tr>
              <a:tr h="306570">
                <a:tc>
                  <a:txBody>
                    <a:bodyPr/>
                    <a:lstStyle/>
                    <a:p>
                      <a:pPr algn="ct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Load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dirty="0">
                          <a:latin typeface="Times New Roman" panose="02020603050405020304" pitchFamily="18" charset="0"/>
                          <a:cs typeface="Times New Roman" panose="02020603050405020304" pitchFamily="18" charset="0"/>
                        </a:rPr>
                        <a:t>16.67 MN</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419693"/>
                  </a:ext>
                </a:extLst>
              </a:tr>
            </a:tbl>
          </a:graphicData>
        </a:graphic>
      </p:graphicFrame>
      <p:sp>
        <p:nvSpPr>
          <p:cNvPr id="19" name="TextBox 18">
            <a:extLst>
              <a:ext uri="{FF2B5EF4-FFF2-40B4-BE49-F238E27FC236}">
                <a16:creationId xmlns:a16="http://schemas.microsoft.com/office/drawing/2014/main" id="{A2937FC6-05F5-43E0-9B6A-59D11E44BF6D}"/>
              </a:ext>
            </a:extLst>
          </p:cNvPr>
          <p:cNvSpPr txBox="1"/>
          <p:nvPr/>
        </p:nvSpPr>
        <p:spPr>
          <a:xfrm>
            <a:off x="552450" y="3014404"/>
            <a:ext cx="3387417"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25: SMA beam mesh in 2D and 3D</a:t>
            </a:r>
            <a:endParaRPr lang="en-IN" sz="1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AC70AFC-5D4D-407A-8323-E0FF57F99468}"/>
              </a:ext>
            </a:extLst>
          </p:cNvPr>
          <p:cNvSpPr txBox="1"/>
          <p:nvPr/>
        </p:nvSpPr>
        <p:spPr>
          <a:xfrm>
            <a:off x="467777" y="6067592"/>
            <a:ext cx="339941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26: Maximum deformation at free end</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7A9397B-98A7-445D-B761-1500477D6F54}"/>
              </a:ext>
            </a:extLst>
          </p:cNvPr>
          <p:cNvSpPr txBox="1"/>
          <p:nvPr/>
        </p:nvSpPr>
        <p:spPr>
          <a:xfrm>
            <a:off x="5197980" y="6091472"/>
            <a:ext cx="339941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Table 1: Material parameter of SMA beam</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032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B8DB895-3226-4E6A-A088-3283FCC1C3A6}"/>
              </a:ext>
            </a:extLst>
          </p:cNvPr>
          <p:cNvSpPr>
            <a:spLocks noGrp="1"/>
          </p:cNvSpPr>
          <p:nvPr>
            <p:ph type="sldNum" sz="quarter" idx="12"/>
          </p:nvPr>
        </p:nvSpPr>
        <p:spPr/>
        <p:txBody>
          <a:bodyPr/>
          <a:lstStyle/>
          <a:p>
            <a:fld id="{86D50738-66E6-4C6D-A0F6-E599ECAC17B5}" type="slidenum">
              <a:rPr lang="en-IN" smtClean="0"/>
              <a:t>22</a:t>
            </a:fld>
            <a:endParaRPr lang="en-IN" dirty="0"/>
          </a:p>
        </p:txBody>
      </p:sp>
      <p:pic>
        <p:nvPicPr>
          <p:cNvPr id="6" name="Content Placeholder 5">
            <a:extLst>
              <a:ext uri="{FF2B5EF4-FFF2-40B4-BE49-F238E27FC236}">
                <a16:creationId xmlns:a16="http://schemas.microsoft.com/office/drawing/2014/main" id="{65CE9EBD-E854-4A7F-9FC6-9E79C5844E02}"/>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654177" y="205607"/>
            <a:ext cx="3113077" cy="2876354"/>
          </a:xfrm>
        </p:spPr>
      </p:pic>
      <p:pic>
        <p:nvPicPr>
          <p:cNvPr id="8" name="Content Placeholder 7">
            <a:extLst>
              <a:ext uri="{FF2B5EF4-FFF2-40B4-BE49-F238E27FC236}">
                <a16:creationId xmlns:a16="http://schemas.microsoft.com/office/drawing/2014/main" id="{8D1D141E-64EE-4FC5-976E-618193C68F88}"/>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6704025" y="136525"/>
            <a:ext cx="3113078" cy="3111944"/>
          </a:xfrm>
        </p:spPr>
      </p:pic>
      <p:pic>
        <p:nvPicPr>
          <p:cNvPr id="10" name="Content Placeholder 7">
            <a:extLst>
              <a:ext uri="{FF2B5EF4-FFF2-40B4-BE49-F238E27FC236}">
                <a16:creationId xmlns:a16="http://schemas.microsoft.com/office/drawing/2014/main" id="{7F3D241B-A6CE-419A-A7B4-07435AF38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5562" y="3606133"/>
            <a:ext cx="6323476" cy="2750217"/>
          </a:xfrm>
          <a:prstGeom prst="rect">
            <a:avLst/>
          </a:prstGeom>
        </p:spPr>
      </p:pic>
      <p:sp>
        <p:nvSpPr>
          <p:cNvPr id="11" name="TextBox 10">
            <a:extLst>
              <a:ext uri="{FF2B5EF4-FFF2-40B4-BE49-F238E27FC236}">
                <a16:creationId xmlns:a16="http://schemas.microsoft.com/office/drawing/2014/main" id="{79641EB2-3953-4856-94F4-5DD25079770B}"/>
              </a:ext>
            </a:extLst>
          </p:cNvPr>
          <p:cNvSpPr txBox="1"/>
          <p:nvPr/>
        </p:nvSpPr>
        <p:spPr>
          <a:xfrm>
            <a:off x="1654177" y="3167390"/>
            <a:ext cx="3495675"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27: Comparison between an elastic and SMA beam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A939FB4-F4EB-44A4-ABFD-5D1556CC36A8}"/>
              </a:ext>
            </a:extLst>
          </p:cNvPr>
          <p:cNvSpPr txBox="1"/>
          <p:nvPr/>
        </p:nvSpPr>
        <p:spPr>
          <a:xfrm>
            <a:off x="6885167" y="3298356"/>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28:: Mesh-convergence study</a:t>
            </a:r>
            <a:endParaRPr lang="en-IN"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F67866-FD52-428C-95BF-8487FD4FCED1}"/>
              </a:ext>
            </a:extLst>
          </p:cNvPr>
          <p:cNvSpPr txBox="1"/>
          <p:nvPr/>
        </p:nvSpPr>
        <p:spPr>
          <a:xfrm>
            <a:off x="3975101" y="6286938"/>
            <a:ext cx="476567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29: MVF and Validation study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45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54F8E-520F-48DC-A5B0-C0CA47DF9992}"/>
              </a:ext>
            </a:extLst>
          </p:cNvPr>
          <p:cNvSpPr>
            <a:spLocks noGrp="1"/>
          </p:cNvSpPr>
          <p:nvPr>
            <p:ph type="sldNum" sz="quarter" idx="12"/>
          </p:nvPr>
        </p:nvSpPr>
        <p:spPr/>
        <p:txBody>
          <a:bodyPr/>
          <a:lstStyle/>
          <a:p>
            <a:fld id="{86D50738-66E6-4C6D-A0F6-E599ECAC17B5}" type="slidenum">
              <a:rPr lang="en-IN" smtClean="0"/>
              <a:t>23</a:t>
            </a:fld>
            <a:endParaRPr lang="en-IN" dirty="0"/>
          </a:p>
        </p:txBody>
      </p:sp>
      <p:sp>
        <p:nvSpPr>
          <p:cNvPr id="3" name="TextBox 2">
            <a:extLst>
              <a:ext uri="{FF2B5EF4-FFF2-40B4-BE49-F238E27FC236}">
                <a16:creationId xmlns:a16="http://schemas.microsoft.com/office/drawing/2014/main" id="{D07387DE-AFB4-4B37-A9FC-2FA4E89C64B4}"/>
              </a:ext>
            </a:extLst>
          </p:cNvPr>
          <p:cNvSpPr txBox="1"/>
          <p:nvPr/>
        </p:nvSpPr>
        <p:spPr>
          <a:xfrm>
            <a:off x="0" y="136525"/>
            <a:ext cx="12192000" cy="523220"/>
          </a:xfrm>
          <a:prstGeom prst="rect">
            <a:avLst/>
          </a:prstGeom>
          <a:solidFill>
            <a:schemeClr val="tx2">
              <a:lumMod val="20000"/>
              <a:lumOff val="80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SMA helical spring</a:t>
            </a:r>
            <a:endParaRPr lang="en-IN"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8970A4-C1E5-4582-95D3-F0A8925BA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00" y="1682905"/>
            <a:ext cx="1833400" cy="3492190"/>
          </a:xfrm>
          <a:prstGeom prst="rect">
            <a:avLst/>
          </a:prstGeom>
        </p:spPr>
      </p:pic>
      <p:pic>
        <p:nvPicPr>
          <p:cNvPr id="6" name="Picture 5">
            <a:extLst>
              <a:ext uri="{FF2B5EF4-FFF2-40B4-BE49-F238E27FC236}">
                <a16:creationId xmlns:a16="http://schemas.microsoft.com/office/drawing/2014/main" id="{28C357D3-B426-4080-B6CB-2F2AB68670B9}"/>
              </a:ext>
            </a:extLst>
          </p:cNvPr>
          <p:cNvPicPr>
            <a:picLocks noChangeAspect="1"/>
          </p:cNvPicPr>
          <p:nvPr/>
        </p:nvPicPr>
        <p:blipFill>
          <a:blip r:embed="rId3"/>
          <a:stretch>
            <a:fillRect/>
          </a:stretch>
        </p:blipFill>
        <p:spPr>
          <a:xfrm>
            <a:off x="6453731" y="2706064"/>
            <a:ext cx="4676851" cy="3533621"/>
          </a:xfrm>
          <a:prstGeom prst="rect">
            <a:avLst/>
          </a:prstGeom>
        </p:spPr>
      </p:pic>
      <p:graphicFrame>
        <p:nvGraphicFramePr>
          <p:cNvPr id="10" name="Table 9">
            <a:extLst>
              <a:ext uri="{FF2B5EF4-FFF2-40B4-BE49-F238E27FC236}">
                <a16:creationId xmlns:a16="http://schemas.microsoft.com/office/drawing/2014/main" id="{37D28FA3-A17C-4A46-96F9-FFCEF474D1DC}"/>
              </a:ext>
            </a:extLst>
          </p:cNvPr>
          <p:cNvGraphicFramePr>
            <a:graphicFrameLocks noGrp="1"/>
          </p:cNvGraphicFramePr>
          <p:nvPr>
            <p:extLst>
              <p:ext uri="{D42A27DB-BD31-4B8C-83A1-F6EECF244321}">
                <p14:modId xmlns:p14="http://schemas.microsoft.com/office/powerpoint/2010/main" val="3336453723"/>
              </p:ext>
            </p:extLst>
          </p:nvPr>
        </p:nvGraphicFramePr>
        <p:xfrm>
          <a:off x="2314575" y="908205"/>
          <a:ext cx="3655609" cy="1676400"/>
        </p:xfrm>
        <a:graphic>
          <a:graphicData uri="http://schemas.openxmlformats.org/drawingml/2006/table">
            <a:tbl>
              <a:tblPr firstRow="1" bandRow="1">
                <a:tableStyleId>{5C22544A-7EE6-4342-B048-85BDC9FD1C3A}</a:tableStyleId>
              </a:tblPr>
              <a:tblGrid>
                <a:gridCol w="769533">
                  <a:extLst>
                    <a:ext uri="{9D8B030D-6E8A-4147-A177-3AD203B41FA5}">
                      <a16:colId xmlns:a16="http://schemas.microsoft.com/office/drawing/2014/main" val="1496294767"/>
                    </a:ext>
                  </a:extLst>
                </a:gridCol>
                <a:gridCol w="1609725">
                  <a:extLst>
                    <a:ext uri="{9D8B030D-6E8A-4147-A177-3AD203B41FA5}">
                      <a16:colId xmlns:a16="http://schemas.microsoft.com/office/drawing/2014/main" val="2047013096"/>
                    </a:ext>
                  </a:extLst>
                </a:gridCol>
                <a:gridCol w="1276351">
                  <a:extLst>
                    <a:ext uri="{9D8B030D-6E8A-4147-A177-3AD203B41FA5}">
                      <a16:colId xmlns:a16="http://schemas.microsoft.com/office/drawing/2014/main" val="2175197063"/>
                    </a:ext>
                  </a:extLst>
                </a:gridCol>
              </a:tblGrid>
              <a:tr h="289218">
                <a:tc>
                  <a:txBody>
                    <a:bodyPr/>
                    <a:lstStyle/>
                    <a:p>
                      <a:r>
                        <a:rPr lang="en-US" sz="1600" b="0" dirty="0" err="1">
                          <a:solidFill>
                            <a:schemeClr val="tx1"/>
                          </a:solidFill>
                          <a:latin typeface="Times New Roman" panose="02020603050405020304" pitchFamily="18" charset="0"/>
                          <a:cs typeface="Times New Roman" panose="02020603050405020304" pitchFamily="18" charset="0"/>
                        </a:rPr>
                        <a:t>S.No</a:t>
                      </a:r>
                      <a:r>
                        <a:rPr lang="en-US" sz="1600" b="0" dirty="0">
                          <a:solidFill>
                            <a:schemeClr val="tx1"/>
                          </a:solidFill>
                          <a:latin typeface="Times New Roman" panose="02020603050405020304" pitchFamily="18" charset="0"/>
                          <a:cs typeface="Times New Roman" panose="02020603050405020304" pitchFamily="18" charset="0"/>
                        </a:rPr>
                        <a:t>.</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Parameter</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Value</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555934"/>
                  </a:ext>
                </a:extLst>
              </a:tr>
              <a:tr h="289218">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Coil radius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6.25 mm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212608"/>
                  </a:ext>
                </a:extLst>
              </a:tr>
              <a:tr h="289218">
                <a:tc>
                  <a:txBody>
                    <a:bodyPr/>
                    <a:lstStyle/>
                    <a:p>
                      <a:r>
                        <a:rPr lang="en-US" sz="1600" dirty="0">
                          <a:latin typeface="Times New Roman" panose="02020603050405020304" pitchFamily="18" charset="0"/>
                          <a:cs typeface="Times New Roman" panose="02020603050405020304" pitchFamily="18" charset="0"/>
                        </a:rPr>
                        <a:t>2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Mean coil radius</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21 mm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6612739"/>
                  </a:ext>
                </a:extLst>
              </a:tr>
              <a:tr h="289218">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Initial length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130 mm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4132652"/>
                  </a:ext>
                </a:extLst>
              </a:tr>
              <a:tr h="289218">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Pitch</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29.3 mm</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2665415"/>
                  </a:ext>
                </a:extLst>
              </a:tr>
            </a:tbl>
          </a:graphicData>
        </a:graphic>
      </p:graphicFrame>
      <p:pic>
        <p:nvPicPr>
          <p:cNvPr id="12" name="Picture 11">
            <a:extLst>
              <a:ext uri="{FF2B5EF4-FFF2-40B4-BE49-F238E27FC236}">
                <a16:creationId xmlns:a16="http://schemas.microsoft.com/office/drawing/2014/main" id="{F1EB6708-2C43-46DE-BB7A-A7C780C80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4575" y="3076917"/>
            <a:ext cx="3929606" cy="2943094"/>
          </a:xfrm>
          <a:prstGeom prst="rect">
            <a:avLst/>
          </a:prstGeom>
        </p:spPr>
      </p:pic>
      <p:sp>
        <p:nvSpPr>
          <p:cNvPr id="13" name="TextBox 12">
            <a:extLst>
              <a:ext uri="{FF2B5EF4-FFF2-40B4-BE49-F238E27FC236}">
                <a16:creationId xmlns:a16="http://schemas.microsoft.com/office/drawing/2014/main" id="{6B3C304F-4077-45B1-A7AC-F0F0FB05127A}"/>
              </a:ext>
            </a:extLst>
          </p:cNvPr>
          <p:cNvSpPr txBox="1"/>
          <p:nvPr/>
        </p:nvSpPr>
        <p:spPr>
          <a:xfrm>
            <a:off x="581025" y="5496270"/>
            <a:ext cx="152400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30: SMA spring mesh</a:t>
            </a:r>
            <a:endParaRPr lang="en-IN"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28D84F3-F266-496C-BC44-5974CDF07A78}"/>
              </a:ext>
            </a:extLst>
          </p:cNvPr>
          <p:cNvSpPr txBox="1"/>
          <p:nvPr/>
        </p:nvSpPr>
        <p:spPr>
          <a:xfrm>
            <a:off x="3165615" y="6020011"/>
            <a:ext cx="27432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31: Convergence study</a:t>
            </a:r>
            <a:endParaRPr lang="en-IN" sz="14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80BECC22-43B8-4269-A550-EF2B1F8F2298}"/>
              </a:ext>
            </a:extLst>
          </p:cNvPr>
          <p:cNvCxnSpPr>
            <a:cxnSpLocks/>
          </p:cNvCxnSpPr>
          <p:nvPr/>
        </p:nvCxnSpPr>
        <p:spPr>
          <a:xfrm>
            <a:off x="762000" y="908205"/>
            <a:ext cx="0" cy="8128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aphicFrame>
        <p:nvGraphicFramePr>
          <p:cNvPr id="19" name="Table 18">
            <a:extLst>
              <a:ext uri="{FF2B5EF4-FFF2-40B4-BE49-F238E27FC236}">
                <a16:creationId xmlns:a16="http://schemas.microsoft.com/office/drawing/2014/main" id="{2062574D-0903-4B3A-BED3-5F30D21CF93E}"/>
              </a:ext>
            </a:extLst>
          </p:cNvPr>
          <p:cNvGraphicFramePr>
            <a:graphicFrameLocks noGrp="1"/>
          </p:cNvGraphicFramePr>
          <p:nvPr>
            <p:extLst>
              <p:ext uri="{D42A27DB-BD31-4B8C-83A1-F6EECF244321}">
                <p14:modId xmlns:p14="http://schemas.microsoft.com/office/powerpoint/2010/main" val="3622568642"/>
              </p:ext>
            </p:extLst>
          </p:nvPr>
        </p:nvGraphicFramePr>
        <p:xfrm>
          <a:off x="6568031" y="1001630"/>
          <a:ext cx="4554550" cy="1362549"/>
        </p:xfrm>
        <a:graphic>
          <a:graphicData uri="http://schemas.openxmlformats.org/drawingml/2006/table">
            <a:tbl>
              <a:tblPr firstRow="1" bandRow="1">
                <a:tableStyleId>{5C22544A-7EE6-4342-B048-85BDC9FD1C3A}</a:tableStyleId>
              </a:tblPr>
              <a:tblGrid>
                <a:gridCol w="958767">
                  <a:extLst>
                    <a:ext uri="{9D8B030D-6E8A-4147-A177-3AD203B41FA5}">
                      <a16:colId xmlns:a16="http://schemas.microsoft.com/office/drawing/2014/main" val="1496294767"/>
                    </a:ext>
                  </a:extLst>
                </a:gridCol>
                <a:gridCol w="2005568">
                  <a:extLst>
                    <a:ext uri="{9D8B030D-6E8A-4147-A177-3AD203B41FA5}">
                      <a16:colId xmlns:a16="http://schemas.microsoft.com/office/drawing/2014/main" val="2047013096"/>
                    </a:ext>
                  </a:extLst>
                </a:gridCol>
                <a:gridCol w="1590215">
                  <a:extLst>
                    <a:ext uri="{9D8B030D-6E8A-4147-A177-3AD203B41FA5}">
                      <a16:colId xmlns:a16="http://schemas.microsoft.com/office/drawing/2014/main" val="2175197063"/>
                    </a:ext>
                  </a:extLst>
                </a:gridCol>
              </a:tblGrid>
              <a:tr h="328749">
                <a:tc>
                  <a:txBody>
                    <a:bodyPr/>
                    <a:lstStyle/>
                    <a:p>
                      <a:r>
                        <a:rPr lang="en-US" sz="1600" b="0" dirty="0" err="1">
                          <a:solidFill>
                            <a:schemeClr val="tx1"/>
                          </a:solidFill>
                          <a:latin typeface="Times New Roman" panose="02020603050405020304" pitchFamily="18" charset="0"/>
                          <a:cs typeface="Times New Roman" panose="02020603050405020304" pitchFamily="18" charset="0"/>
                        </a:rPr>
                        <a:t>S.No</a:t>
                      </a:r>
                      <a:r>
                        <a:rPr lang="en-US" sz="1600" b="0" dirty="0">
                          <a:solidFill>
                            <a:schemeClr val="tx1"/>
                          </a:solidFill>
                          <a:latin typeface="Times New Roman" panose="02020603050405020304" pitchFamily="18" charset="0"/>
                          <a:cs typeface="Times New Roman" panose="02020603050405020304" pitchFamily="18" charset="0"/>
                        </a:rPr>
                        <a:t>.</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Discretization info</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Value</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555934"/>
                  </a:ext>
                </a:extLst>
              </a:tr>
              <a:tr h="289218">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Element type</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Hexahedral</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5212608"/>
                  </a:ext>
                </a:extLst>
              </a:tr>
              <a:tr h="356709">
                <a:tc>
                  <a:txBody>
                    <a:bodyPr/>
                    <a:lstStyle/>
                    <a:p>
                      <a:r>
                        <a:rPr lang="en-US" sz="1600" dirty="0">
                          <a:latin typeface="Times New Roman" panose="02020603050405020304" pitchFamily="18" charset="0"/>
                          <a:cs typeface="Times New Roman" panose="02020603050405020304" pitchFamily="18" charset="0"/>
                        </a:rPr>
                        <a:t>2 </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Nodes per element</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6612739"/>
                  </a:ext>
                </a:extLst>
              </a:tr>
              <a:tr h="289218">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err="1">
                          <a:latin typeface="Times New Roman" panose="02020603050405020304" pitchFamily="18" charset="0"/>
                          <a:cs typeface="Times New Roman" panose="02020603050405020304" pitchFamily="18" charset="0"/>
                        </a:rPr>
                        <a:t>Dofs</a:t>
                      </a:r>
                      <a:r>
                        <a:rPr lang="en-US" sz="1600" dirty="0">
                          <a:latin typeface="Times New Roman" panose="02020603050405020304" pitchFamily="18" charset="0"/>
                          <a:cs typeface="Times New Roman" panose="02020603050405020304" pitchFamily="18" charset="0"/>
                        </a:rPr>
                        <a:t> per element</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Times New Roman" panose="02020603050405020304" pitchFamily="18" charset="0"/>
                          <a:cs typeface="Times New Roman" panose="02020603050405020304" pitchFamily="18" charset="0"/>
                        </a:rPr>
                        <a:t>24</a:t>
                      </a:r>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4132652"/>
                  </a:ext>
                </a:extLst>
              </a:tr>
            </a:tbl>
          </a:graphicData>
        </a:graphic>
      </p:graphicFrame>
      <p:sp>
        <p:nvSpPr>
          <p:cNvPr id="23" name="TextBox 22">
            <a:extLst>
              <a:ext uri="{FF2B5EF4-FFF2-40B4-BE49-F238E27FC236}">
                <a16:creationId xmlns:a16="http://schemas.microsoft.com/office/drawing/2014/main" id="{7239E867-A581-4719-8C0A-61C5452B853C}"/>
              </a:ext>
            </a:extLst>
          </p:cNvPr>
          <p:cNvSpPr txBox="1"/>
          <p:nvPr/>
        </p:nvSpPr>
        <p:spPr>
          <a:xfrm>
            <a:off x="7561946" y="6231135"/>
            <a:ext cx="274320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Table 2: SMA spring material parameters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24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7ECD0A-7C45-46D0-A0E3-10D3A240F2F0}"/>
              </a:ext>
            </a:extLst>
          </p:cNvPr>
          <p:cNvSpPr>
            <a:spLocks noGrp="1"/>
          </p:cNvSpPr>
          <p:nvPr>
            <p:ph type="sldNum" sz="quarter" idx="12"/>
          </p:nvPr>
        </p:nvSpPr>
        <p:spPr/>
        <p:txBody>
          <a:bodyPr/>
          <a:lstStyle/>
          <a:p>
            <a:fld id="{86D50738-66E6-4C6D-A0F6-E599ECAC17B5}" type="slidenum">
              <a:rPr lang="en-IN" smtClean="0"/>
              <a:t>24</a:t>
            </a:fld>
            <a:endParaRPr lang="en-IN" dirty="0"/>
          </a:p>
        </p:txBody>
      </p:sp>
      <p:pic>
        <p:nvPicPr>
          <p:cNvPr id="8" name="Picture 7">
            <a:extLst>
              <a:ext uri="{FF2B5EF4-FFF2-40B4-BE49-F238E27FC236}">
                <a16:creationId xmlns:a16="http://schemas.microsoft.com/office/drawing/2014/main" id="{E2A58F89-16FF-4E79-894C-B2E635374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885826"/>
            <a:ext cx="4635500" cy="4036164"/>
          </a:xfrm>
          <a:prstGeom prst="rect">
            <a:avLst/>
          </a:prstGeom>
        </p:spPr>
      </p:pic>
      <p:pic>
        <p:nvPicPr>
          <p:cNvPr id="10" name="Picture 9">
            <a:extLst>
              <a:ext uri="{FF2B5EF4-FFF2-40B4-BE49-F238E27FC236}">
                <a16:creationId xmlns:a16="http://schemas.microsoft.com/office/drawing/2014/main" id="{AA9B1C01-69F4-4B9C-9C93-6CB715948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674" y="862386"/>
            <a:ext cx="5609726" cy="4207295"/>
          </a:xfrm>
          <a:prstGeom prst="rect">
            <a:avLst/>
          </a:prstGeom>
        </p:spPr>
      </p:pic>
      <p:sp>
        <p:nvSpPr>
          <p:cNvPr id="11" name="TextBox 10">
            <a:extLst>
              <a:ext uri="{FF2B5EF4-FFF2-40B4-BE49-F238E27FC236}">
                <a16:creationId xmlns:a16="http://schemas.microsoft.com/office/drawing/2014/main" id="{A472ED84-866C-409C-ABFC-E541EDD6095B}"/>
              </a:ext>
            </a:extLst>
          </p:cNvPr>
          <p:cNvSpPr txBox="1"/>
          <p:nvPr/>
        </p:nvSpPr>
        <p:spPr>
          <a:xfrm>
            <a:off x="3844922" y="5552230"/>
            <a:ext cx="476567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32: MVF and Validation study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32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036360-7999-41F1-BCB6-3707515BC6FF}"/>
              </a:ext>
            </a:extLst>
          </p:cNvPr>
          <p:cNvSpPr txBox="1"/>
          <p:nvPr/>
        </p:nvSpPr>
        <p:spPr>
          <a:xfrm>
            <a:off x="529493" y="136525"/>
            <a:ext cx="10925907" cy="5539978"/>
          </a:xfrm>
          <a:prstGeom prst="rect">
            <a:avLst/>
          </a:prstGeom>
          <a:noFill/>
        </p:spPr>
        <p:txBody>
          <a:bodyPr wrap="square" rtlCol="0">
            <a:spAutoFit/>
          </a:bodyPr>
          <a:lstStyle/>
          <a:p>
            <a:endParaRPr lang="en-IN" dirty="0"/>
          </a:p>
          <a:p>
            <a:r>
              <a:rPr lang="en-IN" sz="2800" b="1" dirty="0">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present study, </a:t>
            </a:r>
            <a:r>
              <a:rPr lang="en-US" sz="2400" dirty="0" err="1">
                <a:latin typeface="Times New Roman" panose="02020603050405020304" pitchFamily="18" charset="0"/>
                <a:cs typeface="Times New Roman" panose="02020603050405020304" pitchFamily="18" charset="0"/>
              </a:rPr>
              <a:t>pseudoelastic</a:t>
            </a:r>
            <a:r>
              <a:rPr lang="en-US" sz="2400" dirty="0">
                <a:latin typeface="Times New Roman" panose="02020603050405020304" pitchFamily="18" charset="0"/>
                <a:cs typeface="Times New Roman" panose="02020603050405020304" pitchFamily="18" charset="0"/>
              </a:rPr>
              <a:t> behavior of SMA members were studied by implementing the SMA constitutive model in FE code.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Postprocessing analysis were carried out in order to study the response of elastic and SMA members.</a:t>
            </a:r>
          </a:p>
          <a:p>
            <a:pPr marL="285750" indent="-285750">
              <a:buFont typeface="Arial" panose="020B0604020202020204" pitchFamily="34" charset="0"/>
              <a:buChar char="•"/>
            </a:pPr>
            <a:endParaRPr lang="en-IN" dirty="0"/>
          </a:p>
          <a:p>
            <a:r>
              <a:rPr lang="en-IN" sz="2800" b="1" dirty="0">
                <a:latin typeface="Times New Roman" panose="02020603050405020304" pitchFamily="18" charset="0"/>
                <a:cs typeface="Times New Roman" panose="02020603050405020304" pitchFamily="18" charset="0"/>
              </a:rPr>
              <a:t>Future scope</a:t>
            </a:r>
          </a:p>
          <a:p>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Study the </a:t>
            </a:r>
            <a:r>
              <a:rPr lang="en-IN" sz="2400" dirty="0" err="1">
                <a:latin typeface="Times New Roman" panose="02020603050405020304" pitchFamily="18" charset="0"/>
                <a:cs typeface="Times New Roman" panose="02020603050405020304" pitchFamily="18" charset="0"/>
              </a:rPr>
              <a:t>pseudoelastic</a:t>
            </a:r>
            <a:r>
              <a:rPr lang="en-IN" sz="2400" dirty="0">
                <a:latin typeface="Times New Roman" panose="02020603050405020304" pitchFamily="18" charset="0"/>
                <a:cs typeface="Times New Roman" panose="02020603050405020304" pitchFamily="18" charset="0"/>
              </a:rPr>
              <a:t> response of a SMA torque tube.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t>
            </a:r>
            <a:r>
              <a:rPr lang="en-IN" sz="2400" dirty="0" err="1">
                <a:latin typeface="Times New Roman" panose="02020603050405020304" pitchFamily="18" charset="0"/>
                <a:cs typeface="Times New Roman" panose="02020603050405020304" pitchFamily="18" charset="0"/>
              </a:rPr>
              <a:t>tudy</a:t>
            </a:r>
            <a:r>
              <a:rPr lang="en-IN" sz="2400" dirty="0">
                <a:latin typeface="Times New Roman" panose="02020603050405020304" pitchFamily="18" charset="0"/>
                <a:cs typeface="Times New Roman" panose="02020603050405020304" pitchFamily="18" charset="0"/>
              </a:rPr>
              <a:t> of SMA helical spring in a system such as Non-linear dynamic system, tension torsion coupling system etc, to investigate </a:t>
            </a:r>
            <a:r>
              <a:rPr lang="en-IN" sz="2400" dirty="0" err="1">
                <a:latin typeface="Times New Roman" panose="02020603050405020304" pitchFamily="18" charset="0"/>
                <a:cs typeface="Times New Roman" panose="02020603050405020304" pitchFamily="18" charset="0"/>
              </a:rPr>
              <a:t>pseudoelastic</a:t>
            </a:r>
            <a:r>
              <a:rPr lang="en-IN" sz="2400" dirty="0">
                <a:latin typeface="Times New Roman" panose="02020603050405020304" pitchFamily="18" charset="0"/>
                <a:cs typeface="Times New Roman" panose="02020603050405020304" pitchFamily="18" charset="0"/>
              </a:rPr>
              <a:t> response in a complex system.</a:t>
            </a:r>
          </a:p>
          <a:p>
            <a:pPr marL="285750" indent="-285750">
              <a:buFont typeface="Arial" panose="020B0604020202020204" pitchFamily="34" charset="0"/>
              <a:buChar char="•"/>
            </a:pPr>
            <a:endParaRPr lang="en-IN" dirty="0"/>
          </a:p>
        </p:txBody>
      </p:sp>
      <p:sp>
        <p:nvSpPr>
          <p:cNvPr id="3" name="Slide Number Placeholder 2">
            <a:extLst>
              <a:ext uri="{FF2B5EF4-FFF2-40B4-BE49-F238E27FC236}">
                <a16:creationId xmlns:a16="http://schemas.microsoft.com/office/drawing/2014/main" id="{7FE89F3F-7AC0-4BE7-804C-4F62EB0C9735}"/>
              </a:ext>
            </a:extLst>
          </p:cNvPr>
          <p:cNvSpPr>
            <a:spLocks noGrp="1"/>
          </p:cNvSpPr>
          <p:nvPr>
            <p:ph type="sldNum" sz="quarter" idx="12"/>
          </p:nvPr>
        </p:nvSpPr>
        <p:spPr/>
        <p:txBody>
          <a:bodyPr/>
          <a:lstStyle/>
          <a:p>
            <a:fld id="{86D50738-66E6-4C6D-A0F6-E599ECAC17B5}" type="slidenum">
              <a:rPr lang="en-IN" smtClean="0"/>
              <a:t>25</a:t>
            </a:fld>
            <a:endParaRPr lang="en-IN" dirty="0"/>
          </a:p>
        </p:txBody>
      </p:sp>
    </p:spTree>
    <p:extLst>
      <p:ext uri="{BB962C8B-B14F-4D97-AF65-F5344CB8AC3E}">
        <p14:creationId xmlns:p14="http://schemas.microsoft.com/office/powerpoint/2010/main" val="3272586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66EC6-7814-48EC-B545-FEEDE49EFDF2}"/>
              </a:ext>
            </a:extLst>
          </p:cNvPr>
          <p:cNvSpPr>
            <a:spLocks noGrp="1"/>
          </p:cNvSpPr>
          <p:nvPr>
            <p:ph type="sldNum" sz="quarter" idx="12"/>
          </p:nvPr>
        </p:nvSpPr>
        <p:spPr/>
        <p:txBody>
          <a:bodyPr/>
          <a:lstStyle/>
          <a:p>
            <a:fld id="{86D50738-66E6-4C6D-A0F6-E599ECAC17B5}" type="slidenum">
              <a:rPr lang="en-IN" smtClean="0"/>
              <a:t>26</a:t>
            </a:fld>
            <a:endParaRPr lang="en-IN" dirty="0"/>
          </a:p>
        </p:txBody>
      </p:sp>
      <p:sp>
        <p:nvSpPr>
          <p:cNvPr id="3" name="Rectangle 2">
            <a:extLst>
              <a:ext uri="{FF2B5EF4-FFF2-40B4-BE49-F238E27FC236}">
                <a16:creationId xmlns:a16="http://schemas.microsoft.com/office/drawing/2014/main" id="{351086E1-6CBC-4122-954F-BA427FA85095}"/>
              </a:ext>
            </a:extLst>
          </p:cNvPr>
          <p:cNvSpPr/>
          <p:nvPr/>
        </p:nvSpPr>
        <p:spPr>
          <a:xfrm>
            <a:off x="203200" y="812165"/>
            <a:ext cx="11150600" cy="6740307"/>
          </a:xfrm>
          <a:prstGeom prst="rect">
            <a:avLst/>
          </a:prstGeom>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[1] D. C. </a:t>
            </a:r>
            <a:r>
              <a:rPr lang="en-IN" dirty="0" err="1">
                <a:solidFill>
                  <a:srgbClr val="000000"/>
                </a:solidFill>
                <a:latin typeface="Times New Roman" panose="02020603050405020304" pitchFamily="18" charset="0"/>
                <a:cs typeface="Times New Roman" panose="02020603050405020304" pitchFamily="18" charset="0"/>
              </a:rPr>
              <a:t>Lagoudas</a:t>
            </a:r>
            <a:r>
              <a:rPr lang="en-IN" dirty="0">
                <a:solidFill>
                  <a:srgbClr val="000000"/>
                </a:solidFill>
                <a:latin typeface="Times New Roman" panose="02020603050405020304" pitchFamily="18" charset="0"/>
                <a:cs typeface="Times New Roman" panose="02020603050405020304" pitchFamily="18" charset="0"/>
              </a:rPr>
              <a:t>. Shape memory alloys: </a:t>
            </a:r>
            <a:r>
              <a:rPr lang="en-IN" dirty="0" err="1">
                <a:solidFill>
                  <a:srgbClr val="000000"/>
                </a:solidFill>
                <a:latin typeface="Times New Roman" panose="02020603050405020304" pitchFamily="18" charset="0"/>
                <a:cs typeface="Times New Roman" panose="02020603050405020304" pitchFamily="18" charset="0"/>
              </a:rPr>
              <a:t>Modeling</a:t>
            </a:r>
            <a:r>
              <a:rPr lang="en-IN" dirty="0">
                <a:solidFill>
                  <a:srgbClr val="000000"/>
                </a:solidFill>
                <a:latin typeface="Times New Roman" panose="02020603050405020304" pitchFamily="18" charset="0"/>
                <a:cs typeface="Times New Roman" panose="02020603050405020304" pitchFamily="18" charset="0"/>
              </a:rPr>
              <a:t> and engineering applications, 2008.</a:t>
            </a:r>
          </a:p>
          <a:p>
            <a:br>
              <a:rPr lang="en-IN"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[2] James G Boyd and Dimitris C </a:t>
            </a:r>
            <a:r>
              <a:rPr lang="en-IN" dirty="0" err="1">
                <a:solidFill>
                  <a:srgbClr val="000000"/>
                </a:solidFill>
                <a:latin typeface="Times New Roman" panose="02020603050405020304" pitchFamily="18" charset="0"/>
                <a:cs typeface="Times New Roman" panose="02020603050405020304" pitchFamily="18" charset="0"/>
              </a:rPr>
              <a:t>Lagoudas</a:t>
            </a:r>
            <a:r>
              <a:rPr lang="en-IN" dirty="0">
                <a:solidFill>
                  <a:srgbClr val="000000"/>
                </a:solidFill>
                <a:latin typeface="Times New Roman" panose="02020603050405020304" pitchFamily="18" charset="0"/>
                <a:cs typeface="Times New Roman" panose="02020603050405020304" pitchFamily="18" charset="0"/>
              </a:rPr>
              <a:t>. A </a:t>
            </a:r>
            <a:r>
              <a:rPr lang="en-IN" dirty="0" err="1">
                <a:solidFill>
                  <a:srgbClr val="000000"/>
                </a:solidFill>
                <a:latin typeface="Times New Roman" panose="02020603050405020304" pitchFamily="18" charset="0"/>
                <a:cs typeface="Times New Roman" panose="02020603050405020304" pitchFamily="18" charset="0"/>
              </a:rPr>
              <a:t>thermodynamical</a:t>
            </a:r>
            <a:r>
              <a:rPr lang="en-IN" dirty="0">
                <a:solidFill>
                  <a:srgbClr val="000000"/>
                </a:solidFill>
                <a:latin typeface="Times New Roman" panose="02020603050405020304" pitchFamily="18" charset="0"/>
                <a:cs typeface="Times New Roman" panose="02020603050405020304" pitchFamily="18" charset="0"/>
              </a:rPr>
              <a:t> constitutive model for</a:t>
            </a:r>
            <a:br>
              <a:rPr lang="en-IN"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shape memory materials. part </a:t>
            </a:r>
            <a:r>
              <a:rPr lang="en-IN" dirty="0" err="1">
                <a:solidFill>
                  <a:srgbClr val="000000"/>
                </a:solidFill>
                <a:latin typeface="Times New Roman" panose="02020603050405020304" pitchFamily="18" charset="0"/>
                <a:cs typeface="Times New Roman" panose="02020603050405020304" pitchFamily="18" charset="0"/>
              </a:rPr>
              <a:t>i</a:t>
            </a:r>
            <a:r>
              <a:rPr lang="en-IN" dirty="0">
                <a:solidFill>
                  <a:srgbClr val="000000"/>
                </a:solidFill>
                <a:latin typeface="Times New Roman" panose="02020603050405020304" pitchFamily="18" charset="0"/>
                <a:cs typeface="Times New Roman" panose="02020603050405020304" pitchFamily="18" charset="0"/>
              </a:rPr>
              <a:t>. the monolithic shape memory alloy. </a:t>
            </a:r>
            <a:r>
              <a:rPr lang="en-IN" i="1" dirty="0">
                <a:solidFill>
                  <a:srgbClr val="000000"/>
                </a:solidFill>
                <a:latin typeface="Times New Roman" panose="02020603050405020304" pitchFamily="18" charset="0"/>
                <a:cs typeface="Times New Roman" panose="02020603050405020304" pitchFamily="18" charset="0"/>
              </a:rPr>
              <a:t>International</a:t>
            </a:r>
            <a:br>
              <a:rPr lang="en-IN" i="1" dirty="0">
                <a:solidFill>
                  <a:srgbClr val="000000"/>
                </a:solidFill>
                <a:latin typeface="Times New Roman" panose="02020603050405020304" pitchFamily="18" charset="0"/>
                <a:cs typeface="Times New Roman" panose="02020603050405020304" pitchFamily="18" charset="0"/>
              </a:rPr>
            </a:br>
            <a:r>
              <a:rPr lang="en-IN" i="1" dirty="0">
                <a:solidFill>
                  <a:srgbClr val="000000"/>
                </a:solidFill>
                <a:latin typeface="Times New Roman" panose="02020603050405020304" pitchFamily="18" charset="0"/>
                <a:cs typeface="Times New Roman" panose="02020603050405020304" pitchFamily="18" charset="0"/>
              </a:rPr>
              <a:t>Journal of Plasticity</a:t>
            </a:r>
            <a:r>
              <a:rPr lang="en-IN" dirty="0">
                <a:solidFill>
                  <a:srgbClr val="000000"/>
                </a:solidFill>
                <a:latin typeface="Times New Roman" panose="02020603050405020304" pitchFamily="18" charset="0"/>
                <a:cs typeface="Times New Roman" panose="02020603050405020304" pitchFamily="18" charset="0"/>
              </a:rPr>
              <a:t>, 12(6):805–842, 1996.</a:t>
            </a:r>
          </a:p>
          <a:p>
            <a:br>
              <a:rPr lang="en-IN"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[3] </a:t>
            </a:r>
            <a:r>
              <a:rPr lang="en-IN" dirty="0" err="1">
                <a:solidFill>
                  <a:srgbClr val="000000"/>
                </a:solidFill>
                <a:latin typeface="Times New Roman" panose="02020603050405020304" pitchFamily="18" charset="0"/>
                <a:cs typeface="Times New Roman" panose="02020603050405020304" pitchFamily="18" charset="0"/>
              </a:rPr>
              <a:t>Jaronie</a:t>
            </a: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Mohd</a:t>
            </a:r>
            <a:r>
              <a:rPr lang="en-IN" dirty="0">
                <a:solidFill>
                  <a:srgbClr val="000000"/>
                </a:solidFill>
                <a:latin typeface="Times New Roman" panose="02020603050405020304" pitchFamily="18" charset="0"/>
                <a:cs typeface="Times New Roman" panose="02020603050405020304" pitchFamily="18" charset="0"/>
              </a:rPr>
              <a:t> Jani, Martin Leary, Aleksandar Subic, and Mark A Gibson.  A review</a:t>
            </a:r>
            <a:br>
              <a:rPr lang="en-IN"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of shape memory alloy research, applications and opportunities. </a:t>
            </a:r>
            <a:r>
              <a:rPr lang="en-IN" i="1" dirty="0">
                <a:solidFill>
                  <a:srgbClr val="000000"/>
                </a:solidFill>
                <a:latin typeface="Times New Roman" panose="02020603050405020304" pitchFamily="18" charset="0"/>
                <a:cs typeface="Times New Roman" panose="02020603050405020304" pitchFamily="18" charset="0"/>
              </a:rPr>
              <a:t>Materials &amp; Design</a:t>
            </a:r>
            <a:br>
              <a:rPr lang="en-IN" i="1" dirty="0">
                <a:solidFill>
                  <a:srgbClr val="000000"/>
                </a:solidFill>
                <a:latin typeface="Times New Roman" panose="02020603050405020304" pitchFamily="18" charset="0"/>
                <a:cs typeface="Times New Roman" panose="02020603050405020304" pitchFamily="18" charset="0"/>
              </a:rPr>
            </a:br>
            <a:r>
              <a:rPr lang="en-IN" i="1" dirty="0">
                <a:solidFill>
                  <a:srgbClr val="000000"/>
                </a:solidFill>
                <a:latin typeface="Times New Roman" panose="02020603050405020304" pitchFamily="18" charset="0"/>
                <a:cs typeface="Times New Roman" panose="02020603050405020304" pitchFamily="18" charset="0"/>
              </a:rPr>
              <a:t>(1980-2015)</a:t>
            </a:r>
            <a:r>
              <a:rPr lang="en-IN" dirty="0">
                <a:solidFill>
                  <a:srgbClr val="000000"/>
                </a:solidFill>
                <a:latin typeface="Times New Roman" panose="02020603050405020304" pitchFamily="18" charset="0"/>
                <a:cs typeface="Times New Roman" panose="02020603050405020304" pitchFamily="18" charset="0"/>
              </a:rPr>
              <a:t>, 56:1078–1113, 2014.</a:t>
            </a:r>
          </a:p>
          <a:p>
            <a:br>
              <a:rPr lang="en-IN" dirty="0">
                <a:solidFill>
                  <a:srgbClr val="000000"/>
                </a:solidFill>
                <a:latin typeface="CMR12"/>
              </a:rPr>
            </a:br>
            <a:r>
              <a:rPr lang="en-IN" dirty="0">
                <a:solidFill>
                  <a:srgbClr val="000000"/>
                </a:solidFill>
                <a:latin typeface="Times New Roman" panose="02020603050405020304" pitchFamily="18" charset="0"/>
                <a:cs typeface="Times New Roman" panose="02020603050405020304" pitchFamily="18" charset="0"/>
              </a:rPr>
              <a:t>[4] William J Buehler, John V </a:t>
            </a:r>
            <a:r>
              <a:rPr lang="en-IN" dirty="0" err="1">
                <a:solidFill>
                  <a:srgbClr val="000000"/>
                </a:solidFill>
                <a:latin typeface="Times New Roman" panose="02020603050405020304" pitchFamily="18" charset="0"/>
                <a:cs typeface="Times New Roman" panose="02020603050405020304" pitchFamily="18" charset="0"/>
              </a:rPr>
              <a:t>Gilfrich</a:t>
            </a:r>
            <a:r>
              <a:rPr lang="en-IN" dirty="0">
                <a:solidFill>
                  <a:srgbClr val="000000"/>
                </a:solidFill>
                <a:latin typeface="Times New Roman" panose="02020603050405020304" pitchFamily="18" charset="0"/>
                <a:cs typeface="Times New Roman" panose="02020603050405020304" pitchFamily="18" charset="0"/>
              </a:rPr>
              <a:t>, and RC Wiley. Effect of phase</a:t>
            </a:r>
            <a:br>
              <a:rPr lang="en-IN"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changes on the mechanical properties of alloys near </a:t>
            </a:r>
            <a:r>
              <a:rPr lang="en-IN" dirty="0" err="1">
                <a:solidFill>
                  <a:srgbClr val="000000"/>
                </a:solidFill>
                <a:latin typeface="Times New Roman" panose="02020603050405020304" pitchFamily="18" charset="0"/>
                <a:cs typeface="Times New Roman" panose="02020603050405020304" pitchFamily="18" charset="0"/>
              </a:rPr>
              <a:t>composlow-temperatureition</a:t>
            </a: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tini</a:t>
            </a:r>
            <a:r>
              <a:rPr lang="en-IN" dirty="0">
                <a:solidFill>
                  <a:srgbClr val="000000"/>
                </a:solidFill>
                <a:latin typeface="Times New Roman" panose="02020603050405020304" pitchFamily="18" charset="0"/>
                <a:cs typeface="Times New Roman" panose="02020603050405020304" pitchFamily="18" charset="0"/>
              </a:rPr>
              <a:t>. </a:t>
            </a:r>
            <a:r>
              <a:rPr lang="en-IN" i="1" dirty="0">
                <a:solidFill>
                  <a:srgbClr val="000000"/>
                </a:solidFill>
                <a:latin typeface="Times New Roman" panose="02020603050405020304" pitchFamily="18" charset="0"/>
                <a:cs typeface="Times New Roman" panose="02020603050405020304" pitchFamily="18" charset="0"/>
              </a:rPr>
              <a:t>Journal of</a:t>
            </a:r>
            <a:br>
              <a:rPr lang="en-IN" i="1" dirty="0">
                <a:solidFill>
                  <a:srgbClr val="000000"/>
                </a:solidFill>
                <a:latin typeface="Times New Roman" panose="02020603050405020304" pitchFamily="18" charset="0"/>
                <a:cs typeface="Times New Roman" panose="02020603050405020304" pitchFamily="18" charset="0"/>
              </a:rPr>
            </a:br>
            <a:r>
              <a:rPr lang="en-IN" i="1" dirty="0">
                <a:solidFill>
                  <a:srgbClr val="000000"/>
                </a:solidFill>
                <a:latin typeface="Times New Roman" panose="02020603050405020304" pitchFamily="18" charset="0"/>
                <a:cs typeface="Times New Roman" panose="02020603050405020304" pitchFamily="18" charset="0"/>
              </a:rPr>
              <a:t>applied physics</a:t>
            </a:r>
            <a:r>
              <a:rPr lang="en-IN" dirty="0">
                <a:solidFill>
                  <a:srgbClr val="000000"/>
                </a:solidFill>
                <a:latin typeface="Times New Roman" panose="02020603050405020304" pitchFamily="18" charset="0"/>
                <a:cs typeface="Times New Roman" panose="02020603050405020304" pitchFamily="18" charset="0"/>
              </a:rPr>
              <a:t>, 34(5):1475–1477, 1963.</a:t>
            </a:r>
          </a:p>
          <a:p>
            <a:br>
              <a:rPr lang="en-IN" dirty="0">
                <a:solidFill>
                  <a:srgbClr val="000000"/>
                </a:solidFill>
                <a:latin typeface="CMR12"/>
              </a:rPr>
            </a:br>
            <a:r>
              <a:rPr lang="en-IN" dirty="0">
                <a:solidFill>
                  <a:srgbClr val="000000"/>
                </a:solidFill>
                <a:latin typeface="Times New Roman" panose="02020603050405020304" pitchFamily="18" charset="0"/>
                <a:cs typeface="Times New Roman" panose="02020603050405020304" pitchFamily="18" charset="0"/>
              </a:rPr>
              <a:t>[5] Frederick E Wang, William J Buehler, and Stanley J </a:t>
            </a:r>
            <a:r>
              <a:rPr lang="en-IN" dirty="0" err="1">
                <a:solidFill>
                  <a:srgbClr val="000000"/>
                </a:solidFill>
                <a:latin typeface="Times New Roman" panose="02020603050405020304" pitchFamily="18" charset="0"/>
                <a:cs typeface="Times New Roman" panose="02020603050405020304" pitchFamily="18" charset="0"/>
              </a:rPr>
              <a:t>Pickart</a:t>
            </a:r>
            <a:r>
              <a:rPr lang="en-IN" dirty="0">
                <a:solidFill>
                  <a:srgbClr val="000000"/>
                </a:solidFill>
                <a:latin typeface="Times New Roman" panose="02020603050405020304" pitchFamily="18" charset="0"/>
                <a:cs typeface="Times New Roman" panose="02020603050405020304" pitchFamily="18" charset="0"/>
              </a:rPr>
              <a:t>. Crystal structure and a</a:t>
            </a:r>
            <a:br>
              <a:rPr lang="en-IN" dirty="0">
                <a:solidFill>
                  <a:srgbClr val="000000"/>
                </a:solidFill>
                <a:latin typeface="Times New Roman" panose="02020603050405020304" pitchFamily="18" charset="0"/>
                <a:cs typeface="Times New Roman" panose="02020603050405020304" pitchFamily="18" charset="0"/>
              </a:rPr>
            </a:br>
            <a:r>
              <a:rPr lang="en-IN" dirty="0" err="1">
                <a:solidFill>
                  <a:srgbClr val="000000"/>
                </a:solidFill>
                <a:latin typeface="Times New Roman" panose="02020603050405020304" pitchFamily="18" charset="0"/>
                <a:cs typeface="Times New Roman" panose="02020603050405020304" pitchFamily="18" charset="0"/>
              </a:rPr>
              <a:t>unique“martensitic”transition</a:t>
            </a:r>
            <a:r>
              <a:rPr lang="en-IN" dirty="0">
                <a:solidFill>
                  <a:srgbClr val="000000"/>
                </a:solidFill>
                <a:latin typeface="Times New Roman" panose="02020603050405020304" pitchFamily="18" charset="0"/>
                <a:cs typeface="Times New Roman" panose="02020603050405020304" pitchFamily="18" charset="0"/>
              </a:rPr>
              <a:t> of </a:t>
            </a:r>
            <a:r>
              <a:rPr lang="en-IN" dirty="0" err="1">
                <a:solidFill>
                  <a:srgbClr val="000000"/>
                </a:solidFill>
                <a:latin typeface="Times New Roman" panose="02020603050405020304" pitchFamily="18" charset="0"/>
                <a:cs typeface="Times New Roman" panose="02020603050405020304" pitchFamily="18" charset="0"/>
              </a:rPr>
              <a:t>tini</a:t>
            </a:r>
            <a:r>
              <a:rPr lang="en-IN" dirty="0">
                <a:solidFill>
                  <a:srgbClr val="000000"/>
                </a:solidFill>
                <a:latin typeface="Times New Roman" panose="02020603050405020304" pitchFamily="18" charset="0"/>
                <a:cs typeface="Times New Roman" panose="02020603050405020304" pitchFamily="18" charset="0"/>
              </a:rPr>
              <a:t>. </a:t>
            </a:r>
            <a:r>
              <a:rPr lang="en-IN" i="1" dirty="0">
                <a:solidFill>
                  <a:srgbClr val="000000"/>
                </a:solidFill>
                <a:latin typeface="Times New Roman" panose="02020603050405020304" pitchFamily="18" charset="0"/>
                <a:cs typeface="Times New Roman" panose="02020603050405020304" pitchFamily="18" charset="0"/>
              </a:rPr>
              <a:t>Journal of Applied Physics</a:t>
            </a:r>
            <a:r>
              <a:rPr lang="en-IN" dirty="0">
                <a:solidFill>
                  <a:srgbClr val="000000"/>
                </a:solidFill>
                <a:latin typeface="Times New Roman" panose="02020603050405020304" pitchFamily="18" charset="0"/>
                <a:cs typeface="Times New Roman" panose="02020603050405020304" pitchFamily="18" charset="0"/>
              </a:rPr>
              <a:t>, 36(10):3232–3239,</a:t>
            </a:r>
            <a:br>
              <a:rPr lang="en-IN"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1965.</a:t>
            </a:r>
          </a:p>
          <a:p>
            <a:br>
              <a:rPr lang="en-IN"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[6] Girolamo Costanza and Maria Elisa Tata. Shape memory alloys for aerospace, recent</a:t>
            </a:r>
            <a:br>
              <a:rPr lang="en-IN" dirty="0">
                <a:solidFill>
                  <a:srgbClr val="000000"/>
                </a:solidFill>
                <a:latin typeface="Times New Roman" panose="02020603050405020304" pitchFamily="18" charset="0"/>
                <a:cs typeface="Times New Roman" panose="02020603050405020304" pitchFamily="18" charset="0"/>
              </a:rPr>
            </a:br>
            <a:r>
              <a:rPr lang="en-IN" dirty="0">
                <a:solidFill>
                  <a:srgbClr val="000000"/>
                </a:solidFill>
                <a:latin typeface="Times New Roman" panose="02020603050405020304" pitchFamily="18" charset="0"/>
                <a:cs typeface="Times New Roman" panose="02020603050405020304" pitchFamily="18" charset="0"/>
              </a:rPr>
              <a:t>developments, and new applications: A short review. </a:t>
            </a:r>
            <a:r>
              <a:rPr lang="en-IN" i="1" dirty="0">
                <a:solidFill>
                  <a:srgbClr val="000000"/>
                </a:solidFill>
                <a:latin typeface="Times New Roman" panose="02020603050405020304" pitchFamily="18" charset="0"/>
                <a:cs typeface="Times New Roman" panose="02020603050405020304" pitchFamily="18" charset="0"/>
              </a:rPr>
              <a:t>Materials</a:t>
            </a:r>
          </a:p>
          <a:p>
            <a:br>
              <a:rPr lang="en-IN" i="1" dirty="0">
                <a:solidFill>
                  <a:srgbClr val="000000"/>
                </a:solidFill>
                <a:latin typeface="CMTI12"/>
              </a:rPr>
            </a:br>
            <a:br>
              <a:rPr lang="en-IN" dirty="0">
                <a:solidFill>
                  <a:srgbClr val="000000"/>
                </a:solidFill>
                <a:latin typeface="CMR12"/>
              </a:rPr>
            </a:br>
            <a:br>
              <a:rPr lang="en-IN" dirty="0"/>
            </a:br>
            <a:endParaRPr lang="en-IN" dirty="0"/>
          </a:p>
        </p:txBody>
      </p:sp>
      <p:sp>
        <p:nvSpPr>
          <p:cNvPr id="4" name="TextBox 3">
            <a:extLst>
              <a:ext uri="{FF2B5EF4-FFF2-40B4-BE49-F238E27FC236}">
                <a16:creationId xmlns:a16="http://schemas.microsoft.com/office/drawing/2014/main" id="{53276592-395D-4113-A256-3E961A16E5F4}"/>
              </a:ext>
            </a:extLst>
          </p:cNvPr>
          <p:cNvSpPr txBox="1"/>
          <p:nvPr/>
        </p:nvSpPr>
        <p:spPr>
          <a:xfrm>
            <a:off x="0" y="304800"/>
            <a:ext cx="121920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Reference</a:t>
            </a:r>
            <a:r>
              <a:rPr lang="en-US" sz="2800" b="1" dirty="0"/>
              <a:t>s</a:t>
            </a:r>
            <a:endParaRPr lang="en-IN" sz="2800" b="1" dirty="0"/>
          </a:p>
        </p:txBody>
      </p:sp>
    </p:spTree>
    <p:extLst>
      <p:ext uri="{BB962C8B-B14F-4D97-AF65-F5344CB8AC3E}">
        <p14:creationId xmlns:p14="http://schemas.microsoft.com/office/powerpoint/2010/main" val="2620050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47E1AF-A639-4AEB-8A2D-5D0A22377B12}"/>
              </a:ext>
            </a:extLst>
          </p:cNvPr>
          <p:cNvSpPr>
            <a:spLocks noGrp="1"/>
          </p:cNvSpPr>
          <p:nvPr>
            <p:ph type="sldNum" sz="quarter" idx="12"/>
          </p:nvPr>
        </p:nvSpPr>
        <p:spPr/>
        <p:txBody>
          <a:bodyPr/>
          <a:lstStyle/>
          <a:p>
            <a:fld id="{86D50738-66E6-4C6D-A0F6-E599ECAC17B5}" type="slidenum">
              <a:rPr lang="en-IN" smtClean="0"/>
              <a:t>27</a:t>
            </a:fld>
            <a:endParaRPr lang="en-IN" dirty="0"/>
          </a:p>
        </p:txBody>
      </p:sp>
      <p:sp>
        <p:nvSpPr>
          <p:cNvPr id="3" name="Rectangle 2">
            <a:extLst>
              <a:ext uri="{FF2B5EF4-FFF2-40B4-BE49-F238E27FC236}">
                <a16:creationId xmlns:a16="http://schemas.microsoft.com/office/drawing/2014/main" id="{50722B43-4FEF-4772-9850-506DD462AD52}"/>
              </a:ext>
            </a:extLst>
          </p:cNvPr>
          <p:cNvSpPr/>
          <p:nvPr/>
        </p:nvSpPr>
        <p:spPr>
          <a:xfrm>
            <a:off x="101600" y="226536"/>
            <a:ext cx="12090400" cy="4801314"/>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[7] Reza </a:t>
            </a:r>
            <a:r>
              <a:rPr lang="en-US" dirty="0" err="1">
                <a:solidFill>
                  <a:srgbClr val="000000"/>
                </a:solidFill>
                <a:latin typeface="Times New Roman" panose="02020603050405020304" pitchFamily="18" charset="0"/>
                <a:cs typeface="Times New Roman" panose="02020603050405020304" pitchFamily="18" charset="0"/>
              </a:rPr>
              <a:t>Mirzaeifar</a:t>
            </a:r>
            <a:r>
              <a:rPr lang="en-US" dirty="0">
                <a:solidFill>
                  <a:srgbClr val="000000"/>
                </a:solidFill>
                <a:latin typeface="Times New Roman" panose="02020603050405020304" pitchFamily="18" charset="0"/>
                <a:cs typeface="Times New Roman" panose="02020603050405020304" pitchFamily="18" charset="0"/>
              </a:rPr>
              <a:t>, Reginald </a:t>
            </a:r>
            <a:r>
              <a:rPr lang="en-US" dirty="0" err="1">
                <a:solidFill>
                  <a:srgbClr val="000000"/>
                </a:solidFill>
                <a:latin typeface="Times New Roman" panose="02020603050405020304" pitchFamily="18" charset="0"/>
                <a:cs typeface="Times New Roman" panose="02020603050405020304" pitchFamily="18" charset="0"/>
              </a:rPr>
              <a:t>DesRoches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Arash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Yavari</a:t>
            </a:r>
            <a:r>
              <a:rPr lang="en-US" dirty="0">
                <a:solidFill>
                  <a:srgbClr val="000000"/>
                </a:solidFill>
                <a:latin typeface="Times New Roman" panose="02020603050405020304" pitchFamily="18" charset="0"/>
                <a:cs typeface="Times New Roman" panose="02020603050405020304" pitchFamily="18" charset="0"/>
              </a:rPr>
              <a:t>, and Ken Gall. On </a:t>
            </a:r>
            <a:r>
              <a:rPr lang="en-US" dirty="0" err="1">
                <a:solidFill>
                  <a:srgbClr val="000000"/>
                </a:solidFill>
                <a:latin typeface="Times New Roman" panose="02020603050405020304" pitchFamily="18" charset="0"/>
                <a:cs typeface="Times New Roman" panose="02020603050405020304" pitchFamily="18" charset="0"/>
              </a:rPr>
              <a:t>superelastic</a:t>
            </a:r>
            <a:r>
              <a:rPr lang="en-US" dirty="0">
                <a:solidFill>
                  <a:srgbClr val="000000"/>
                </a:solidFill>
                <a:latin typeface="Times New Roman" panose="02020603050405020304" pitchFamily="18" charset="0"/>
                <a:cs typeface="Times New Roman" panose="02020603050405020304" pitchFamily="18" charset="0"/>
              </a:rPr>
              <a:t> bending of shape memory alloy beams. </a:t>
            </a:r>
            <a:r>
              <a:rPr lang="en-US" i="1" dirty="0">
                <a:solidFill>
                  <a:srgbClr val="000000"/>
                </a:solidFill>
                <a:latin typeface="Times New Roman" panose="02020603050405020304" pitchFamily="18" charset="0"/>
                <a:cs typeface="Times New Roman" panose="02020603050405020304" pitchFamily="18" charset="0"/>
              </a:rPr>
              <a:t>International Journal of Solids and</a:t>
            </a:r>
            <a:br>
              <a:rPr lang="en-US" i="1" dirty="0">
                <a:solidFill>
                  <a:srgbClr val="000000"/>
                </a:solidFill>
                <a:latin typeface="Times New Roman" panose="02020603050405020304" pitchFamily="18" charset="0"/>
                <a:cs typeface="Times New Roman" panose="02020603050405020304" pitchFamily="18" charset="0"/>
              </a:rPr>
            </a:br>
            <a:r>
              <a:rPr lang="en-US" i="1" dirty="0">
                <a:solidFill>
                  <a:srgbClr val="000000"/>
                </a:solidFill>
                <a:latin typeface="Times New Roman" panose="02020603050405020304" pitchFamily="18" charset="0"/>
                <a:cs typeface="Times New Roman" panose="02020603050405020304" pitchFamily="18" charset="0"/>
              </a:rPr>
              <a:t>Structures</a:t>
            </a:r>
            <a:r>
              <a:rPr lang="en-US" dirty="0">
                <a:solidFill>
                  <a:srgbClr val="000000"/>
                </a:solidFill>
                <a:latin typeface="Times New Roman" panose="02020603050405020304" pitchFamily="18" charset="0"/>
                <a:cs typeface="Times New Roman" panose="02020603050405020304" pitchFamily="18" charset="0"/>
              </a:rPr>
              <a:t>, 50(10):1664–1680, 2013. ISSN 0020-7683</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[8] </a:t>
            </a:r>
            <a:r>
              <a:rPr lang="en-IN" dirty="0">
                <a:latin typeface="Times New Roman" panose="02020603050405020304" pitchFamily="18" charset="0"/>
                <a:cs typeface="Times New Roman" panose="02020603050405020304" pitchFamily="18" charset="0"/>
              </a:rPr>
              <a:t>Reza </a:t>
            </a:r>
            <a:r>
              <a:rPr lang="en-IN" dirty="0" err="1">
                <a:latin typeface="Times New Roman" panose="02020603050405020304" pitchFamily="18" charset="0"/>
                <a:cs typeface="Times New Roman" panose="02020603050405020304" pitchFamily="18" charset="0"/>
              </a:rPr>
              <a:t>Mehrabi</a:t>
            </a:r>
            <a:r>
              <a:rPr lang="en-IN" dirty="0">
                <a:latin typeface="Times New Roman" panose="02020603050405020304" pitchFamily="18" charset="0"/>
                <a:cs typeface="Times New Roman" panose="02020603050405020304" pitchFamily="18" charset="0"/>
              </a:rPr>
              <a:t>, Mahmoud </a:t>
            </a:r>
            <a:r>
              <a:rPr lang="en-IN" dirty="0" err="1">
                <a:latin typeface="Times New Roman" panose="02020603050405020304" pitchFamily="18" charset="0"/>
                <a:cs typeface="Times New Roman" panose="02020603050405020304" pitchFamily="18" charset="0"/>
              </a:rPr>
              <a:t>Kadkhodaei</a:t>
            </a:r>
            <a:r>
              <a:rPr lang="en-IN" dirty="0">
                <a:latin typeface="Times New Roman" panose="02020603050405020304" pitchFamily="18" charset="0"/>
                <a:cs typeface="Times New Roman" panose="02020603050405020304" pitchFamily="18" charset="0"/>
              </a:rPr>
              <a:t>, and Mohammad </a:t>
            </a:r>
            <a:r>
              <a:rPr lang="en-IN" dirty="0" err="1">
                <a:latin typeface="Times New Roman" panose="02020603050405020304" pitchFamily="18" charset="0"/>
                <a:cs typeface="Times New Roman" panose="02020603050405020304" pitchFamily="18" charset="0"/>
              </a:rPr>
              <a:t>Elahinia</a:t>
            </a:r>
            <a:r>
              <a:rPr lang="en-IN" dirty="0">
                <a:latin typeface="Times New Roman" panose="02020603050405020304" pitchFamily="18" charset="0"/>
                <a:cs typeface="Times New Roman" panose="02020603050405020304" pitchFamily="18" charset="0"/>
              </a:rPr>
              <a:t>. Constitutive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of tension-torsion coupling and tension-compression asymmetry in </a:t>
            </a:r>
            <a:r>
              <a:rPr lang="en-IN" dirty="0" err="1">
                <a:latin typeface="Times New Roman" panose="02020603050405020304" pitchFamily="18" charset="0"/>
                <a:cs typeface="Times New Roman" panose="02020603050405020304" pitchFamily="18" charset="0"/>
              </a:rPr>
              <a:t>niti</a:t>
            </a:r>
            <a:r>
              <a:rPr lang="en-IN" dirty="0">
                <a:latin typeface="Times New Roman" panose="02020603050405020304" pitchFamily="18" charset="0"/>
                <a:cs typeface="Times New Roman" panose="02020603050405020304" pitchFamily="18" charset="0"/>
              </a:rPr>
              <a:t> shape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memory alloys. </a:t>
            </a:r>
            <a:r>
              <a:rPr lang="en-IN" i="1" dirty="0">
                <a:latin typeface="Times New Roman" panose="02020603050405020304" pitchFamily="18" charset="0"/>
                <a:cs typeface="Times New Roman" panose="02020603050405020304" pitchFamily="18" charset="0"/>
              </a:rPr>
              <a:t>Smart materials and structures</a:t>
            </a:r>
            <a:r>
              <a:rPr lang="en-IN"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L Catherine Brinson. One-dimensional constitutive behavior of shape memory alloys: thermomechanical derivation with non-constant material functions and redefined martensite internal variable. </a:t>
            </a:r>
            <a:r>
              <a:rPr lang="en-US" i="1" dirty="0">
                <a:latin typeface="Times New Roman" panose="02020603050405020304" pitchFamily="18" charset="0"/>
                <a:cs typeface="Times New Roman" panose="02020603050405020304" pitchFamily="18" charset="0"/>
              </a:rPr>
              <a:t>Journal of intelligent material systems and structures</a:t>
            </a:r>
            <a:r>
              <a:rPr lang="en-US" dirty="0">
                <a:latin typeface="Times New Roman" panose="02020603050405020304" pitchFamily="18" charset="0"/>
                <a:cs typeface="Times New Roman" panose="02020603050405020304" pitchFamily="18" charset="0"/>
              </a:rPr>
              <a:t>, 4(2):229–242, 1993. </a:t>
            </a:r>
            <a:br>
              <a:rPr lang="en-US" dirty="0"/>
            </a:b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br>
              <a:rPr lang="en-US" dirty="0"/>
            </a:br>
            <a:br>
              <a:rPr lang="en-IN" dirty="0"/>
            </a:br>
            <a:br>
              <a:rPr lang="en-US" dirty="0"/>
            </a:br>
            <a:endParaRPr lang="en-IN" dirty="0"/>
          </a:p>
        </p:txBody>
      </p:sp>
    </p:spTree>
    <p:extLst>
      <p:ext uri="{BB962C8B-B14F-4D97-AF65-F5344CB8AC3E}">
        <p14:creationId xmlns:p14="http://schemas.microsoft.com/office/powerpoint/2010/main" val="209087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A818-541F-44A9-AEC4-DBCF85B4D760}"/>
              </a:ext>
            </a:extLst>
          </p:cNvPr>
          <p:cNvSpPr>
            <a:spLocks noGrp="1"/>
          </p:cNvSpPr>
          <p:nvPr>
            <p:ph type="title"/>
          </p:nvPr>
        </p:nvSpPr>
        <p:spPr>
          <a:xfrm>
            <a:off x="838200" y="2100263"/>
            <a:ext cx="10515600" cy="2286000"/>
          </a:xfrm>
        </p:spPr>
        <p:txBody>
          <a:bodyPr/>
          <a:lstStyle/>
          <a:p>
            <a:pPr algn="ctr"/>
            <a:r>
              <a:rPr lang="en-IN" dirty="0"/>
              <a:t>Thank you!</a:t>
            </a:r>
          </a:p>
        </p:txBody>
      </p:sp>
      <p:sp>
        <p:nvSpPr>
          <p:cNvPr id="3" name="Slide Number Placeholder 2">
            <a:extLst>
              <a:ext uri="{FF2B5EF4-FFF2-40B4-BE49-F238E27FC236}">
                <a16:creationId xmlns:a16="http://schemas.microsoft.com/office/drawing/2014/main" id="{262F69B7-FBFC-4CEF-9BF0-C85BC1B64C48}"/>
              </a:ext>
            </a:extLst>
          </p:cNvPr>
          <p:cNvSpPr>
            <a:spLocks noGrp="1"/>
          </p:cNvSpPr>
          <p:nvPr>
            <p:ph type="sldNum" sz="quarter" idx="12"/>
          </p:nvPr>
        </p:nvSpPr>
        <p:spPr/>
        <p:txBody>
          <a:bodyPr/>
          <a:lstStyle/>
          <a:p>
            <a:fld id="{86D50738-66E6-4C6D-A0F6-E599ECAC17B5}" type="slidenum">
              <a:rPr lang="en-IN" smtClean="0"/>
              <a:t>28</a:t>
            </a:fld>
            <a:endParaRPr lang="en-IN" dirty="0"/>
          </a:p>
        </p:txBody>
      </p:sp>
    </p:spTree>
    <p:extLst>
      <p:ext uri="{BB962C8B-B14F-4D97-AF65-F5344CB8AC3E}">
        <p14:creationId xmlns:p14="http://schemas.microsoft.com/office/powerpoint/2010/main" val="173167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66D3-C625-4FF3-93E8-6CAC885EEC43}"/>
              </a:ext>
            </a:extLst>
          </p:cNvPr>
          <p:cNvSpPr>
            <a:spLocks noGrp="1"/>
          </p:cNvSpPr>
          <p:nvPr>
            <p:ph type="title"/>
          </p:nvPr>
        </p:nvSpPr>
        <p:spPr>
          <a:xfrm>
            <a:off x="0" y="1"/>
            <a:ext cx="12192000" cy="590550"/>
          </a:xfrm>
          <a:solidFill>
            <a:schemeClr val="tx2">
              <a:lumMod val="20000"/>
              <a:lumOff val="80000"/>
            </a:schemeClr>
          </a:solidFill>
        </p:spPr>
        <p:txBody>
          <a:bodyPr>
            <a:normAutofit/>
          </a:bodyPr>
          <a:lstStyle/>
          <a:p>
            <a:r>
              <a:rPr lang="en-IN" sz="2800" b="1" dirty="0">
                <a:latin typeface="Times New Roman" panose="02020603050405020304" pitchFamily="18" charset="0"/>
                <a:cs typeface="Times New Roman" panose="02020603050405020304" pitchFamily="18" charset="0"/>
              </a:rPr>
              <a:t>Behaviour of SMA</a:t>
            </a:r>
          </a:p>
        </p:txBody>
      </p:sp>
      <p:sp>
        <p:nvSpPr>
          <p:cNvPr id="3" name="Content Placeholder 2">
            <a:extLst>
              <a:ext uri="{FF2B5EF4-FFF2-40B4-BE49-F238E27FC236}">
                <a16:creationId xmlns:a16="http://schemas.microsoft.com/office/drawing/2014/main" id="{98273451-B186-4189-BA7B-347ACD054D59}"/>
              </a:ext>
            </a:extLst>
          </p:cNvPr>
          <p:cNvSpPr>
            <a:spLocks noGrp="1"/>
          </p:cNvSpPr>
          <p:nvPr>
            <p:ph sz="half" idx="1"/>
          </p:nvPr>
        </p:nvSpPr>
        <p:spPr>
          <a:xfrm>
            <a:off x="190499" y="666287"/>
            <a:ext cx="7223761" cy="2358853"/>
          </a:xfrm>
        </p:spPr>
        <p:txBody>
          <a:bodyPr>
            <a:normAutofit lnSpcReduction="10000"/>
          </a:bodyPr>
          <a:lstStyle/>
          <a:p>
            <a:pPr marL="0" indent="0">
              <a:buNone/>
            </a:pPr>
            <a:r>
              <a:rPr lang="en-IN" sz="2000" b="1" dirty="0">
                <a:solidFill>
                  <a:srgbClr val="FF0000"/>
                </a:solidFill>
                <a:latin typeface="Times New Roman" panose="02020603050405020304" pitchFamily="18" charset="0"/>
                <a:cs typeface="Times New Roman" panose="02020603050405020304" pitchFamily="18" charset="0"/>
              </a:rPr>
              <a:t>Shape Memory Effect:</a:t>
            </a:r>
          </a:p>
          <a:p>
            <a:r>
              <a:rPr lang="en-IN" sz="2000" dirty="0">
                <a:latin typeface="Times New Roman" panose="02020603050405020304" pitchFamily="18" charset="0"/>
                <a:cs typeface="Times New Roman" panose="02020603050405020304" pitchFamily="18" charset="0"/>
              </a:rPr>
              <a:t>It is the effect of restoring the original shape after deformation of the material.</a:t>
            </a:r>
          </a:p>
          <a:p>
            <a:r>
              <a:rPr lang="en-IN" sz="2000" dirty="0">
                <a:latin typeface="Times New Roman" panose="02020603050405020304" pitchFamily="18" charset="0"/>
                <a:cs typeface="Times New Roman" panose="02020603050405020304" pitchFamily="18" charset="0"/>
              </a:rPr>
              <a:t>It is a result of solid state phase transformation that occurs within the material.</a:t>
            </a:r>
          </a:p>
          <a:p>
            <a:r>
              <a:rPr lang="en-IN" sz="2000" dirty="0">
                <a:latin typeface="Times New Roman" panose="02020603050405020304" pitchFamily="18" charset="0"/>
                <a:cs typeface="Times New Roman" panose="02020603050405020304" pitchFamily="18" charset="0"/>
              </a:rPr>
              <a:t>Austenite is high-temperature phase, cubic structure.</a:t>
            </a:r>
          </a:p>
          <a:p>
            <a:r>
              <a:rPr lang="en-IN" sz="2000" dirty="0">
                <a:latin typeface="Times New Roman" panose="02020603050405020304" pitchFamily="18" charset="0"/>
                <a:cs typeface="Times New Roman" panose="02020603050405020304" pitchFamily="18" charset="0"/>
              </a:rPr>
              <a:t>Martensite is low-temp phase and usually tetragonal.</a:t>
            </a:r>
          </a:p>
          <a:p>
            <a:endParaRPr lang="en-IN" sz="2000" dirty="0"/>
          </a:p>
        </p:txBody>
      </p:sp>
      <p:pic>
        <p:nvPicPr>
          <p:cNvPr id="8" name="Content Placeholder 7">
            <a:extLst>
              <a:ext uri="{FF2B5EF4-FFF2-40B4-BE49-F238E27FC236}">
                <a16:creationId xmlns:a16="http://schemas.microsoft.com/office/drawing/2014/main" id="{7A5541EF-8F8E-492C-8644-8B82F4EF34D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879081" y="967199"/>
            <a:ext cx="3039187" cy="2461801"/>
          </a:xfrm>
        </p:spPr>
      </p:pic>
      <p:sp>
        <p:nvSpPr>
          <p:cNvPr id="10" name="Content Placeholder 2">
            <a:extLst>
              <a:ext uri="{FF2B5EF4-FFF2-40B4-BE49-F238E27FC236}">
                <a16:creationId xmlns:a16="http://schemas.microsoft.com/office/drawing/2014/main" id="{2B664C18-E983-46D8-A00C-1A026E6E989C}"/>
              </a:ext>
            </a:extLst>
          </p:cNvPr>
          <p:cNvSpPr txBox="1">
            <a:spLocks/>
          </p:cNvSpPr>
          <p:nvPr/>
        </p:nvSpPr>
        <p:spPr>
          <a:xfrm>
            <a:off x="190499" y="3011805"/>
            <a:ext cx="7018021" cy="2994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b="1" dirty="0">
                <a:solidFill>
                  <a:srgbClr val="FF0000"/>
                </a:solidFill>
                <a:latin typeface="Times New Roman" panose="02020603050405020304" pitchFamily="18" charset="0"/>
                <a:cs typeface="Times New Roman" panose="02020603050405020304" pitchFamily="18" charset="0"/>
              </a:rPr>
              <a:t>Pseudo Elasticity</a:t>
            </a:r>
          </a:p>
          <a:p>
            <a:r>
              <a:rPr lang="en-IN" sz="2000" dirty="0">
                <a:latin typeface="Times New Roman" panose="02020603050405020304" pitchFamily="18" charset="0"/>
                <a:cs typeface="Times New Roman" panose="02020603050405020304" pitchFamily="18" charset="0"/>
              </a:rPr>
              <a:t>Pseudo elasticity occurs in SMA when the alloy is completely composed of Austenite.</a:t>
            </a:r>
          </a:p>
          <a:p>
            <a:r>
              <a:rPr lang="en-IN" sz="2000" dirty="0">
                <a:latin typeface="Times New Roman" panose="02020603050405020304" pitchFamily="18" charset="0"/>
                <a:cs typeface="Times New Roman" panose="02020603050405020304" pitchFamily="18" charset="0"/>
              </a:rPr>
              <a:t>Occurs without a change in temperature.</a:t>
            </a:r>
          </a:p>
          <a:p>
            <a:r>
              <a:rPr lang="en-IN" sz="2000" dirty="0">
                <a:latin typeface="Times New Roman" panose="02020603050405020304" pitchFamily="18" charset="0"/>
                <a:cs typeface="Times New Roman" panose="02020603050405020304" pitchFamily="18" charset="0"/>
              </a:rPr>
              <a:t>The martensite phase is generated by stressing the metal in the austenite state, this martensite phase is capable of large strains.</a:t>
            </a:r>
          </a:p>
          <a:p>
            <a:r>
              <a:rPr lang="en-IN" sz="2000" dirty="0">
                <a:latin typeface="Times New Roman" panose="02020603050405020304" pitchFamily="18" charset="0"/>
                <a:cs typeface="Times New Roman" panose="02020603050405020304" pitchFamily="18" charset="0"/>
              </a:rPr>
              <a:t>On unloading, the martensite transforms back into the austenite phase to original shape.</a:t>
            </a:r>
          </a:p>
        </p:txBody>
      </p:sp>
      <p:pic>
        <p:nvPicPr>
          <p:cNvPr id="11" name="Content Placeholder 5">
            <a:extLst>
              <a:ext uri="{FF2B5EF4-FFF2-40B4-BE49-F238E27FC236}">
                <a16:creationId xmlns:a16="http://schemas.microsoft.com/office/drawing/2014/main" id="{D9BC0314-25EC-4E0A-9A23-A098D31D3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4082" y="3805648"/>
            <a:ext cx="3157536" cy="2558771"/>
          </a:xfrm>
          <a:prstGeom prst="rect">
            <a:avLst/>
          </a:prstGeom>
        </p:spPr>
      </p:pic>
      <p:sp>
        <p:nvSpPr>
          <p:cNvPr id="12" name="Slide Number Placeholder 11">
            <a:extLst>
              <a:ext uri="{FF2B5EF4-FFF2-40B4-BE49-F238E27FC236}">
                <a16:creationId xmlns:a16="http://schemas.microsoft.com/office/drawing/2014/main" id="{79F18FBA-4772-43FA-A3CD-5068E99C9C83}"/>
              </a:ext>
            </a:extLst>
          </p:cNvPr>
          <p:cNvSpPr>
            <a:spLocks noGrp="1"/>
          </p:cNvSpPr>
          <p:nvPr>
            <p:ph type="sldNum" sz="quarter" idx="12"/>
          </p:nvPr>
        </p:nvSpPr>
        <p:spPr/>
        <p:txBody>
          <a:bodyPr/>
          <a:lstStyle/>
          <a:p>
            <a:fld id="{86D50738-66E6-4C6D-A0F6-E599ECAC17B5}" type="slidenum">
              <a:rPr lang="en-IN" smtClean="0"/>
              <a:t>3</a:t>
            </a:fld>
            <a:endParaRPr lang="en-IN" dirty="0"/>
          </a:p>
        </p:txBody>
      </p:sp>
      <p:sp>
        <p:nvSpPr>
          <p:cNvPr id="13" name="TextBox 12">
            <a:extLst>
              <a:ext uri="{FF2B5EF4-FFF2-40B4-BE49-F238E27FC236}">
                <a16:creationId xmlns:a16="http://schemas.microsoft.com/office/drawing/2014/main" id="{25F63671-7722-419A-A958-09BF35B4CE80}"/>
              </a:ext>
            </a:extLst>
          </p:cNvPr>
          <p:cNvSpPr txBox="1"/>
          <p:nvPr/>
        </p:nvSpPr>
        <p:spPr>
          <a:xfrm>
            <a:off x="8610600" y="3268860"/>
            <a:ext cx="244101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1: Shape memory effect</a:t>
            </a:r>
            <a:endParaRPr lang="en-IN"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FD54610-0932-4D51-A824-12C2C33822E1}"/>
              </a:ext>
            </a:extLst>
          </p:cNvPr>
          <p:cNvSpPr txBox="1"/>
          <p:nvPr/>
        </p:nvSpPr>
        <p:spPr>
          <a:xfrm>
            <a:off x="8743950" y="6439541"/>
            <a:ext cx="230766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2: </a:t>
            </a:r>
            <a:r>
              <a:rPr lang="en-US" sz="1400" dirty="0" err="1">
                <a:latin typeface="Times New Roman" panose="02020603050405020304" pitchFamily="18" charset="0"/>
                <a:cs typeface="Times New Roman" panose="02020603050405020304" pitchFamily="18" charset="0"/>
              </a:rPr>
              <a:t>Pseudoelasticity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86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BF67-97E3-4FBE-B312-F405846483DE}"/>
              </a:ext>
            </a:extLst>
          </p:cNvPr>
          <p:cNvSpPr>
            <a:spLocks noGrp="1"/>
          </p:cNvSpPr>
          <p:nvPr>
            <p:ph type="title"/>
          </p:nvPr>
        </p:nvSpPr>
        <p:spPr>
          <a:xfrm>
            <a:off x="0" y="1"/>
            <a:ext cx="12192000" cy="667512"/>
          </a:xfrm>
          <a:solidFill>
            <a:schemeClr val="tx2">
              <a:lumMod val="20000"/>
              <a:lumOff val="80000"/>
            </a:schemeClr>
          </a:solidFill>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r>
              <a:rPr lang="en-IN" sz="2800" b="1" dirty="0">
                <a:latin typeface="Times New Roman" panose="02020603050405020304" pitchFamily="18" charset="0"/>
                <a:cs typeface="Times New Roman" panose="02020603050405020304" pitchFamily="18" charset="0"/>
              </a:rPr>
              <a:t>Phases in Shape Memory Alloy</a:t>
            </a:r>
          </a:p>
        </p:txBody>
      </p:sp>
      <p:pic>
        <p:nvPicPr>
          <p:cNvPr id="6" name="Content Placeholder 5">
            <a:extLst>
              <a:ext uri="{FF2B5EF4-FFF2-40B4-BE49-F238E27FC236}">
                <a16:creationId xmlns:a16="http://schemas.microsoft.com/office/drawing/2014/main" id="{BB1DCF12-FEAE-435E-A8D3-799E77381F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1540" y="999309"/>
            <a:ext cx="3811528" cy="1663714"/>
          </a:xfrm>
        </p:spPr>
      </p:pic>
      <p:pic>
        <p:nvPicPr>
          <p:cNvPr id="8" name="Content Placeholder 7">
            <a:extLst>
              <a:ext uri="{FF2B5EF4-FFF2-40B4-BE49-F238E27FC236}">
                <a16:creationId xmlns:a16="http://schemas.microsoft.com/office/drawing/2014/main" id="{0815BD59-5753-4806-B663-401C9C2BA76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91540" y="3162380"/>
            <a:ext cx="3811528" cy="1663713"/>
          </a:xfrm>
        </p:spPr>
      </p:pic>
      <p:pic>
        <p:nvPicPr>
          <p:cNvPr id="4" name="Picture 3">
            <a:extLst>
              <a:ext uri="{FF2B5EF4-FFF2-40B4-BE49-F238E27FC236}">
                <a16:creationId xmlns:a16="http://schemas.microsoft.com/office/drawing/2014/main" id="{2B7DE22D-2F56-49E3-B946-CE033CCB4E0C}"/>
              </a:ext>
            </a:extLst>
          </p:cNvPr>
          <p:cNvPicPr>
            <a:picLocks noChangeAspect="1"/>
          </p:cNvPicPr>
          <p:nvPr/>
        </p:nvPicPr>
        <p:blipFill>
          <a:blip r:embed="rId4"/>
          <a:stretch>
            <a:fillRect/>
          </a:stretch>
        </p:blipFill>
        <p:spPr>
          <a:xfrm>
            <a:off x="6370494" y="1176179"/>
            <a:ext cx="4097481" cy="3114596"/>
          </a:xfrm>
          <a:prstGeom prst="rect">
            <a:avLst/>
          </a:prstGeom>
        </p:spPr>
      </p:pic>
      <p:sp>
        <p:nvSpPr>
          <p:cNvPr id="7" name="Slide Number Placeholder 6">
            <a:extLst>
              <a:ext uri="{FF2B5EF4-FFF2-40B4-BE49-F238E27FC236}">
                <a16:creationId xmlns:a16="http://schemas.microsoft.com/office/drawing/2014/main" id="{5F480B4B-90DC-409F-A25F-A6BA958108D5}"/>
              </a:ext>
            </a:extLst>
          </p:cNvPr>
          <p:cNvSpPr>
            <a:spLocks noGrp="1"/>
          </p:cNvSpPr>
          <p:nvPr>
            <p:ph type="sldNum" sz="quarter" idx="12"/>
          </p:nvPr>
        </p:nvSpPr>
        <p:spPr/>
        <p:txBody>
          <a:bodyPr/>
          <a:lstStyle/>
          <a:p>
            <a:fld id="{86D50738-66E6-4C6D-A0F6-E599ECAC17B5}" type="slidenum">
              <a:rPr lang="en-IN" smtClean="0"/>
              <a:t>4</a:t>
            </a:fld>
            <a:endParaRPr lang="en-IN" dirty="0"/>
          </a:p>
        </p:txBody>
      </p:sp>
      <p:sp>
        <p:nvSpPr>
          <p:cNvPr id="9" name="TextBox 8">
            <a:extLst>
              <a:ext uri="{FF2B5EF4-FFF2-40B4-BE49-F238E27FC236}">
                <a16:creationId xmlns:a16="http://schemas.microsoft.com/office/drawing/2014/main" id="{42261AC6-3C5E-441D-B217-EBF987D79267}"/>
              </a:ext>
            </a:extLst>
          </p:cNvPr>
          <p:cNvSpPr txBox="1"/>
          <p:nvPr/>
        </p:nvSpPr>
        <p:spPr>
          <a:xfrm>
            <a:off x="1120904" y="5017673"/>
            <a:ext cx="440055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3: Temperature induced transformation</a:t>
            </a:r>
            <a:endParaRPr lang="en-IN"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7DC50B6-9C76-47B5-AB38-EEBFD1065728}"/>
              </a:ext>
            </a:extLst>
          </p:cNvPr>
          <p:cNvSpPr txBox="1"/>
          <p:nvPr/>
        </p:nvSpPr>
        <p:spPr>
          <a:xfrm>
            <a:off x="7191375" y="4391025"/>
            <a:ext cx="32766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 4: Stress-temperature phase change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57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7E10E6-5CD8-43DE-9665-05C6A2626058}"/>
              </a:ext>
            </a:extLst>
          </p:cNvPr>
          <p:cNvSpPr>
            <a:spLocks noGrp="1"/>
          </p:cNvSpPr>
          <p:nvPr>
            <p:ph type="title"/>
          </p:nvPr>
        </p:nvSpPr>
        <p:spPr>
          <a:xfrm>
            <a:off x="0" y="0"/>
            <a:ext cx="12192000" cy="685800"/>
          </a:xfrm>
          <a:solidFill>
            <a:schemeClr val="tx2">
              <a:lumMod val="20000"/>
              <a:lumOff val="80000"/>
            </a:schemeClr>
          </a:solidFill>
        </p:spPr>
        <p:txBody>
          <a:bodyPr>
            <a:normAutofit/>
          </a:bodyPr>
          <a:lstStyle/>
          <a:p>
            <a:r>
              <a:rPr lang="en-US" sz="2800" b="1" dirty="0">
                <a:latin typeface="Times New Roman" panose="02020603050405020304" pitchFamily="18" charset="0"/>
                <a:cs typeface="Times New Roman" panose="02020603050405020304" pitchFamily="18" charset="0"/>
              </a:rPr>
              <a:t>    Shape Memory Alloy (SMA)</a:t>
            </a:r>
            <a:endParaRPr lang="en-IN" sz="2800" b="1"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315A3E06-70AD-4F35-A32F-A0121D8139B9}"/>
              </a:ext>
            </a:extLst>
          </p:cNvPr>
          <p:cNvSpPr>
            <a:spLocks noGrp="1"/>
          </p:cNvSpPr>
          <p:nvPr>
            <p:ph type="subTitle" idx="4294967295"/>
          </p:nvPr>
        </p:nvSpPr>
        <p:spPr>
          <a:xfrm>
            <a:off x="381000" y="891540"/>
            <a:ext cx="7650480" cy="4671060"/>
          </a:xfrm>
        </p:spPr>
        <p:txBody>
          <a:bodyPr>
            <a:normAutofit fontScale="92500" lnSpcReduction="10000"/>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SMA is an unique class of materials that possess the remarkable ability to "remember" and recover their original shape after being deformed.</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They are typically composed of a combination of nickel, titanium, and other elements, such as copper or iron.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Crystallographic phase transformation in SMA is due to shear lattice distortions and not due to atoms diffusion.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SMA has two phases:</a:t>
            </a:r>
          </a:p>
          <a:p>
            <a:pPr marL="0" indent="0">
              <a:buNone/>
            </a:pPr>
            <a:r>
              <a:rPr lang="en-US" sz="2200" dirty="0">
                <a:latin typeface="Times New Roman" panose="02020603050405020304" pitchFamily="18" charset="0"/>
                <a:cs typeface="Times New Roman" panose="02020603050405020304" pitchFamily="18" charset="0"/>
              </a:rPr>
              <a:t>	1. Austenite: High temperature phase of SMA having 		         		BCC crystal structure.</a:t>
            </a:r>
          </a:p>
          <a:p>
            <a:pPr marL="0" indent="0">
              <a:buNone/>
            </a:pPr>
            <a:r>
              <a:rPr lang="en-US" sz="2200" dirty="0">
                <a:latin typeface="Times New Roman" panose="02020603050405020304" pitchFamily="18" charset="0"/>
                <a:cs typeface="Times New Roman" panose="02020603050405020304" pitchFamily="18" charset="0"/>
              </a:rPr>
              <a:t>	2. Martensite: Low temperature phase having two 		         		forms, twinned and detwinned.</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Phase transformations are called martensitic phase transformation and they happen between martensite and austenite.</a:t>
            </a:r>
          </a:p>
          <a:p>
            <a:pPr algn="l"/>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41DA99E-7933-4CD6-A9B6-831993EC3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862" y="1987428"/>
            <a:ext cx="2963008" cy="2355972"/>
          </a:xfrm>
          <a:prstGeom prst="rect">
            <a:avLst/>
          </a:prstGeom>
        </p:spPr>
      </p:pic>
      <p:sp>
        <p:nvSpPr>
          <p:cNvPr id="10" name="Slide Number Placeholder 9">
            <a:extLst>
              <a:ext uri="{FF2B5EF4-FFF2-40B4-BE49-F238E27FC236}">
                <a16:creationId xmlns:a16="http://schemas.microsoft.com/office/drawing/2014/main" id="{A2F78672-44F3-4956-ADA4-A1B23A4E92DE}"/>
              </a:ext>
            </a:extLst>
          </p:cNvPr>
          <p:cNvSpPr>
            <a:spLocks noGrp="1"/>
          </p:cNvSpPr>
          <p:nvPr>
            <p:ph type="sldNum" sz="quarter" idx="12"/>
          </p:nvPr>
        </p:nvSpPr>
        <p:spPr/>
        <p:txBody>
          <a:bodyPr/>
          <a:lstStyle/>
          <a:p>
            <a:fld id="{86D50738-66E6-4C6D-A0F6-E599ECAC17B5}" type="slidenum">
              <a:rPr lang="en-IN" smtClean="0"/>
              <a:t>5</a:t>
            </a:fld>
            <a:endParaRPr lang="en-IN" dirty="0"/>
          </a:p>
        </p:txBody>
      </p:sp>
      <p:sp>
        <p:nvSpPr>
          <p:cNvPr id="11" name="TextBox 10">
            <a:extLst>
              <a:ext uri="{FF2B5EF4-FFF2-40B4-BE49-F238E27FC236}">
                <a16:creationId xmlns:a16="http://schemas.microsoft.com/office/drawing/2014/main" id="{90915911-1BEA-4C52-A8E4-5371FA56A170}"/>
              </a:ext>
            </a:extLst>
          </p:cNvPr>
          <p:cNvSpPr txBox="1"/>
          <p:nvPr/>
        </p:nvSpPr>
        <p:spPr>
          <a:xfrm>
            <a:off x="8963025" y="4565045"/>
            <a:ext cx="2740270"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Fig.5: Phase transformation in SMA</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2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5AA2-B5B8-4CB3-BD33-0C7B2CDEE4C4}"/>
              </a:ext>
            </a:extLst>
          </p:cNvPr>
          <p:cNvSpPr>
            <a:spLocks noGrp="1"/>
          </p:cNvSpPr>
          <p:nvPr>
            <p:ph type="title"/>
          </p:nvPr>
        </p:nvSpPr>
        <p:spPr>
          <a:xfrm>
            <a:off x="0" y="0"/>
            <a:ext cx="12192000" cy="670560"/>
          </a:xfrm>
          <a:solidFill>
            <a:schemeClr val="tx2">
              <a:lumMod val="20000"/>
              <a:lumOff val="80000"/>
            </a:schemeClr>
          </a:solidFill>
          <a:ln>
            <a:solidFill>
              <a:schemeClr val="accent1">
                <a:lumMod val="20000"/>
                <a:lumOff val="80000"/>
              </a:schemeClr>
            </a:solidFill>
          </a:ln>
        </p:spPr>
        <p:txBody>
          <a:bodyPr>
            <a:normAutofit/>
          </a:bodyPr>
          <a:lstStyle/>
          <a:p>
            <a:r>
              <a:rPr lang="en-IN" sz="2800" b="1" dirty="0">
                <a:latin typeface="Times New Roman" panose="02020603050405020304" pitchFamily="18" charset="0"/>
                <a:cs typeface="Times New Roman" panose="02020603050405020304" pitchFamily="18" charset="0"/>
              </a:rPr>
              <a:t>Literature Review</a:t>
            </a:r>
          </a:p>
        </p:txBody>
      </p:sp>
      <p:sp>
        <p:nvSpPr>
          <p:cNvPr id="7" name="Text Placeholder 6">
            <a:extLst>
              <a:ext uri="{FF2B5EF4-FFF2-40B4-BE49-F238E27FC236}">
                <a16:creationId xmlns:a16="http://schemas.microsoft.com/office/drawing/2014/main" id="{0C469A30-1848-457E-A4DF-AAF478870481}"/>
              </a:ext>
            </a:extLst>
          </p:cNvPr>
          <p:cNvSpPr>
            <a:spLocks noGrp="1"/>
          </p:cNvSpPr>
          <p:nvPr>
            <p:ph type="body" idx="1"/>
          </p:nvPr>
        </p:nvSpPr>
        <p:spPr>
          <a:xfrm>
            <a:off x="60961" y="670560"/>
            <a:ext cx="5608320" cy="441960"/>
          </a:xfrm>
        </p:spPr>
        <p:txBody>
          <a:bodyPr/>
          <a:lstStyle/>
          <a:p>
            <a:r>
              <a:rPr lang="en-US" b="0" dirty="0">
                <a:latin typeface="Times New Roman" panose="02020603050405020304" pitchFamily="18" charset="0"/>
                <a:cs typeface="Times New Roman" panose="02020603050405020304" pitchFamily="18" charset="0"/>
              </a:rPr>
              <a:t>Shape Memory Alloy and applications</a:t>
            </a:r>
            <a:endParaRPr lang="en-IN" b="0" dirty="0">
              <a:latin typeface="Times New Roman" panose="02020603050405020304" pitchFamily="18" charset="0"/>
              <a:cs typeface="Times New Roman" panose="02020603050405020304" pitchFamily="18" charset="0"/>
            </a:endParaRPr>
          </a:p>
        </p:txBody>
      </p:sp>
      <p:graphicFrame>
        <p:nvGraphicFramePr>
          <p:cNvPr id="11" name="Content Placeholder 10">
            <a:extLst>
              <a:ext uri="{FF2B5EF4-FFF2-40B4-BE49-F238E27FC236}">
                <a16:creationId xmlns:a16="http://schemas.microsoft.com/office/drawing/2014/main" id="{FA046B04-C264-42D2-9466-CB6D3551A62F}"/>
              </a:ext>
            </a:extLst>
          </p:cNvPr>
          <p:cNvGraphicFramePr>
            <a:graphicFrameLocks noGrp="1"/>
          </p:cNvGraphicFramePr>
          <p:nvPr>
            <p:ph sz="half" idx="2"/>
            <p:extLst>
              <p:ext uri="{D42A27DB-BD31-4B8C-83A1-F6EECF244321}">
                <p14:modId xmlns:p14="http://schemas.microsoft.com/office/powerpoint/2010/main" val="3605246615"/>
              </p:ext>
            </p:extLst>
          </p:nvPr>
        </p:nvGraphicFramePr>
        <p:xfrm>
          <a:off x="152399" y="1104552"/>
          <a:ext cx="11582401" cy="2615965"/>
        </p:xfrm>
        <a:graphic>
          <a:graphicData uri="http://schemas.openxmlformats.org/drawingml/2006/table">
            <a:tbl>
              <a:tblPr firstRow="1" bandRow="1">
                <a:tableStyleId>{5C22544A-7EE6-4342-B048-85BDC9FD1C3A}</a:tableStyleId>
              </a:tblPr>
              <a:tblGrid>
                <a:gridCol w="1935264">
                  <a:extLst>
                    <a:ext uri="{9D8B030D-6E8A-4147-A177-3AD203B41FA5}">
                      <a16:colId xmlns:a16="http://schemas.microsoft.com/office/drawing/2014/main" val="2401994761"/>
                    </a:ext>
                  </a:extLst>
                </a:gridCol>
                <a:gridCol w="9647137">
                  <a:extLst>
                    <a:ext uri="{9D8B030D-6E8A-4147-A177-3AD203B41FA5}">
                      <a16:colId xmlns:a16="http://schemas.microsoft.com/office/drawing/2014/main" val="3221814638"/>
                    </a:ext>
                  </a:extLst>
                </a:gridCol>
              </a:tblGrid>
              <a:tr h="569187">
                <a:tc>
                  <a:txBody>
                    <a:bodyPr/>
                    <a:lstStyle/>
                    <a:p>
                      <a:r>
                        <a:rPr lang="en-US" sz="1800" b="0" dirty="0">
                          <a:solidFill>
                            <a:schemeClr val="tx1"/>
                          </a:solidFill>
                          <a:latin typeface="Times New Roman" panose="02020603050405020304" pitchFamily="18" charset="0"/>
                          <a:cs typeface="Times New Roman" panose="02020603050405020304" pitchFamily="18" charset="0"/>
                        </a:rPr>
                        <a:t>Buehler et al.</a:t>
                      </a:r>
                    </a:p>
                    <a:p>
                      <a:r>
                        <a:rPr lang="en-US" sz="1800" b="0" dirty="0">
                          <a:solidFill>
                            <a:schemeClr val="tx1"/>
                          </a:solidFill>
                          <a:latin typeface="Times New Roman" panose="02020603050405020304" pitchFamily="18" charset="0"/>
                          <a:cs typeface="Times New Roman" panose="02020603050405020304" pitchFamily="18" charset="0"/>
                        </a:rPr>
                        <a:t>(1963)</a:t>
                      </a:r>
                      <a:endParaRPr lang="en-IN" sz="18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Discovered mechanical properties and shape recovery ability of Nitinol.</a:t>
                      </a:r>
                      <a:endParaRPr lang="en-IN" sz="18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727870015"/>
                  </a:ext>
                </a:extLst>
              </a:tr>
              <a:tr h="695725">
                <a:tc>
                  <a:txBody>
                    <a:bodyPr/>
                    <a:lstStyle/>
                    <a:p>
                      <a:r>
                        <a:rPr lang="en-US" sz="1800" dirty="0"/>
                        <a:t>Wang et al.</a:t>
                      </a:r>
                    </a:p>
                    <a:p>
                      <a:r>
                        <a:rPr lang="en-US" sz="1800" dirty="0"/>
                        <a:t>(1965)</a:t>
                      </a:r>
                      <a:endParaRPr lang="en-IN" sz="1800" dirty="0"/>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Showed that a drastic decrease in SMA transformation temperatures occurs by the addition of elements such as Co and Fe to the existing </a:t>
                      </a:r>
                      <a:r>
                        <a:rPr lang="en-US" sz="1800" dirty="0" err="1">
                          <a:latin typeface="Times New Roman" panose="02020603050405020304" pitchFamily="18" charset="0"/>
                          <a:cs typeface="Times New Roman" panose="02020603050405020304" pitchFamily="18" charset="0"/>
                        </a:rPr>
                        <a:t>NiTi</a:t>
                      </a:r>
                      <a:r>
                        <a:rPr lang="en-US" sz="1800" dirty="0">
                          <a:latin typeface="Times New Roman" panose="02020603050405020304" pitchFamily="18" charset="0"/>
                          <a:cs typeface="Times New Roman" panose="02020603050405020304" pitchFamily="18" charset="0"/>
                        </a:rPr>
                        <a:t> system.</a:t>
                      </a:r>
                      <a:endParaRPr lang="en-IN" sz="18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3341690590"/>
                  </a:ext>
                </a:extLst>
              </a:tr>
              <a:tr h="569187">
                <a:tc>
                  <a:txBody>
                    <a:bodyPr/>
                    <a:lstStyle/>
                    <a:p>
                      <a:r>
                        <a:rPr lang="en-US" sz="1800" dirty="0" err="1">
                          <a:latin typeface="Times New Roman" panose="02020603050405020304" pitchFamily="18" charset="0"/>
                          <a:cs typeface="Times New Roman" panose="02020603050405020304" pitchFamily="18" charset="0"/>
                        </a:rPr>
                        <a:t>Mirzaeifar</a:t>
                      </a:r>
                      <a:r>
                        <a:rPr lang="en-US" sz="1800" dirty="0">
                          <a:latin typeface="Times New Roman" panose="02020603050405020304" pitchFamily="18" charset="0"/>
                          <a:cs typeface="Times New Roman" panose="02020603050405020304" pitchFamily="18" charset="0"/>
                        </a:rPr>
                        <a:t> et al.</a:t>
                      </a:r>
                    </a:p>
                    <a:p>
                      <a:r>
                        <a:rPr lang="en-US" sz="1800" dirty="0">
                          <a:latin typeface="Times New Roman" panose="02020603050405020304" pitchFamily="18" charset="0"/>
                          <a:cs typeface="Times New Roman" panose="02020603050405020304" pitchFamily="18" charset="0"/>
                        </a:rPr>
                        <a:t>(2011)</a:t>
                      </a:r>
                      <a:endParaRPr lang="en-IN" sz="18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Represented a combined study of analytical, numerical and experimental study of helical spring.</a:t>
                      </a:r>
                      <a:endParaRPr lang="en-IN" sz="18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44553195"/>
                  </a:ext>
                </a:extLst>
              </a:tr>
              <a:tr h="569187">
                <a:tc>
                  <a:txBody>
                    <a:bodyPr/>
                    <a:lstStyle/>
                    <a:p>
                      <a:r>
                        <a:rPr lang="en-US" sz="1800" dirty="0" err="1">
                          <a:latin typeface="Times New Roman" panose="02020603050405020304" pitchFamily="18" charset="0"/>
                          <a:cs typeface="Times New Roman" panose="02020603050405020304" pitchFamily="18" charset="0"/>
                        </a:rPr>
                        <a:t>Enemark</a:t>
                      </a:r>
                      <a:r>
                        <a:rPr lang="en-US" sz="1800" dirty="0">
                          <a:latin typeface="Times New Roman" panose="02020603050405020304" pitchFamily="18" charset="0"/>
                          <a:cs typeface="Times New Roman" panose="02020603050405020304" pitchFamily="18" charset="0"/>
                        </a:rPr>
                        <a:t> at al.</a:t>
                      </a:r>
                    </a:p>
                    <a:p>
                      <a:r>
                        <a:rPr lang="en-US" sz="1800" dirty="0">
                          <a:latin typeface="Times New Roman" panose="02020603050405020304" pitchFamily="18" charset="0"/>
                          <a:cs typeface="Times New Roman" panose="02020603050405020304" pitchFamily="18" charset="0"/>
                        </a:rPr>
                        <a:t>(2014)</a:t>
                      </a:r>
                      <a:endParaRPr lang="en-IN" sz="18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800" dirty="0">
                          <a:latin typeface="Times New Roman" panose="02020603050405020304" pitchFamily="18" charset="0"/>
                          <a:cs typeface="Times New Roman" panose="02020603050405020304" pitchFamily="18" charset="0"/>
                        </a:rPr>
                        <a:t>Proposed a theoretical model based on modification of 1D Brinson model to study the nonlinear dynamics of </a:t>
                      </a:r>
                      <a:r>
                        <a:rPr lang="en-US" sz="1800" dirty="0" err="1">
                          <a:latin typeface="Times New Roman" panose="02020603050405020304" pitchFamily="18" charset="0"/>
                          <a:cs typeface="Times New Roman" panose="02020603050405020304" pitchFamily="18" charset="0"/>
                        </a:rPr>
                        <a:t>pseudoelastic</a:t>
                      </a:r>
                      <a:r>
                        <a:rPr lang="en-US" sz="1800" dirty="0">
                          <a:latin typeface="Times New Roman" panose="02020603050405020304" pitchFamily="18" charset="0"/>
                          <a:cs typeface="Times New Roman" panose="02020603050405020304" pitchFamily="18" charset="0"/>
                        </a:rPr>
                        <a:t> system.</a:t>
                      </a:r>
                      <a:endParaRPr lang="en-IN" sz="1800"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76889986"/>
                  </a:ext>
                </a:extLst>
              </a:tr>
            </a:tbl>
          </a:graphicData>
        </a:graphic>
      </p:graphicFrame>
      <p:sp>
        <p:nvSpPr>
          <p:cNvPr id="14" name="Slide Number Placeholder 13">
            <a:extLst>
              <a:ext uri="{FF2B5EF4-FFF2-40B4-BE49-F238E27FC236}">
                <a16:creationId xmlns:a16="http://schemas.microsoft.com/office/drawing/2014/main" id="{EEAC72AE-FD6F-4D12-9231-CA1F7E0DBB7D}"/>
              </a:ext>
            </a:extLst>
          </p:cNvPr>
          <p:cNvSpPr>
            <a:spLocks noGrp="1"/>
          </p:cNvSpPr>
          <p:nvPr>
            <p:ph type="sldNum" sz="quarter" idx="12"/>
          </p:nvPr>
        </p:nvSpPr>
        <p:spPr/>
        <p:txBody>
          <a:bodyPr/>
          <a:lstStyle/>
          <a:p>
            <a:fld id="{86D50738-66E6-4C6D-A0F6-E599ECAC17B5}" type="slidenum">
              <a:rPr lang="en-IN" smtClean="0"/>
              <a:t>6</a:t>
            </a:fld>
            <a:endParaRPr lang="en-IN" dirty="0"/>
          </a:p>
        </p:txBody>
      </p:sp>
      <p:graphicFrame>
        <p:nvGraphicFramePr>
          <p:cNvPr id="17" name="Content Placeholder 12">
            <a:extLst>
              <a:ext uri="{FF2B5EF4-FFF2-40B4-BE49-F238E27FC236}">
                <a16:creationId xmlns:a16="http://schemas.microsoft.com/office/drawing/2014/main" id="{F62CC9AE-5CC0-43A7-A5F6-0D36F8C98F5B}"/>
              </a:ext>
            </a:extLst>
          </p:cNvPr>
          <p:cNvGraphicFramePr>
            <a:graphicFrameLocks noGrp="1"/>
          </p:cNvGraphicFramePr>
          <p:nvPr>
            <p:ph sz="quarter" idx="4"/>
            <p:extLst>
              <p:ext uri="{D42A27DB-BD31-4B8C-83A1-F6EECF244321}">
                <p14:modId xmlns:p14="http://schemas.microsoft.com/office/powerpoint/2010/main" val="262060299"/>
              </p:ext>
            </p:extLst>
          </p:nvPr>
        </p:nvGraphicFramePr>
        <p:xfrm>
          <a:off x="152400" y="4154898"/>
          <a:ext cx="11582400" cy="2321023"/>
        </p:xfrm>
        <a:graphic>
          <a:graphicData uri="http://schemas.openxmlformats.org/drawingml/2006/table">
            <a:tbl>
              <a:tblPr firstRow="1" bandRow="1">
                <a:tableStyleId>{5C22544A-7EE6-4342-B048-85BDC9FD1C3A}</a:tableStyleId>
              </a:tblPr>
              <a:tblGrid>
                <a:gridCol w="1906089">
                  <a:extLst>
                    <a:ext uri="{9D8B030D-6E8A-4147-A177-3AD203B41FA5}">
                      <a16:colId xmlns:a16="http://schemas.microsoft.com/office/drawing/2014/main" val="583509397"/>
                    </a:ext>
                  </a:extLst>
                </a:gridCol>
                <a:gridCol w="9676311">
                  <a:extLst>
                    <a:ext uri="{9D8B030D-6E8A-4147-A177-3AD203B41FA5}">
                      <a16:colId xmlns:a16="http://schemas.microsoft.com/office/drawing/2014/main" val="2623213044"/>
                    </a:ext>
                  </a:extLst>
                </a:gridCol>
              </a:tblGrid>
              <a:tr h="926875">
                <a:tc>
                  <a:txBody>
                    <a:bodyPr/>
                    <a:lstStyle/>
                    <a:p>
                      <a:r>
                        <a:rPr lang="en-US" sz="1800" b="0" dirty="0">
                          <a:solidFill>
                            <a:schemeClr val="tx1"/>
                          </a:solidFill>
                          <a:latin typeface="Times New Roman" panose="02020603050405020304" pitchFamily="18" charset="0"/>
                          <a:cs typeface="Times New Roman" panose="02020603050405020304" pitchFamily="18" charset="0"/>
                        </a:rPr>
                        <a:t>Boyd and </a:t>
                      </a:r>
                      <a:r>
                        <a:rPr lang="en-US" sz="1800" b="0" dirty="0" err="1">
                          <a:solidFill>
                            <a:schemeClr val="tx1"/>
                          </a:solidFill>
                          <a:latin typeface="Times New Roman" panose="02020603050405020304" pitchFamily="18" charset="0"/>
                          <a:cs typeface="Times New Roman" panose="02020603050405020304" pitchFamily="18" charset="0"/>
                        </a:rPr>
                        <a:t>Lagoudas</a:t>
                      </a:r>
                      <a:endParaRPr lang="en-US" sz="1800" b="0" dirty="0">
                        <a:solidFill>
                          <a:schemeClr val="tx1"/>
                        </a:solidFill>
                        <a:latin typeface="Times New Roman" panose="02020603050405020304" pitchFamily="18" charset="0"/>
                        <a:cs typeface="Times New Roman" panose="02020603050405020304" pitchFamily="18" charset="0"/>
                      </a:endParaRPr>
                    </a:p>
                    <a:p>
                      <a:r>
                        <a:rPr lang="en-US" sz="1800" b="0" dirty="0">
                          <a:solidFill>
                            <a:schemeClr val="tx1"/>
                          </a:solidFill>
                          <a:latin typeface="Times New Roman" panose="02020603050405020304" pitchFamily="18" charset="0"/>
                          <a:cs typeface="Times New Roman" panose="02020603050405020304" pitchFamily="18" charset="0"/>
                        </a:rPr>
                        <a:t>(1996)</a:t>
                      </a:r>
                      <a:endParaRPr lang="en-IN" sz="18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sz="1800" b="0" dirty="0">
                          <a:solidFill>
                            <a:schemeClr val="tx1"/>
                          </a:solidFill>
                          <a:latin typeface="Times New Roman" panose="02020603050405020304" pitchFamily="18" charset="0"/>
                          <a:cs typeface="Times New Roman" panose="02020603050405020304" pitchFamily="18" charset="0"/>
                        </a:rPr>
                        <a:t>Proposed a thermodynamic constitutive model SMA in which he modelled </a:t>
                      </a:r>
                      <a:r>
                        <a:rPr lang="en-US" sz="1800" b="0" dirty="0" err="1">
                          <a:solidFill>
                            <a:schemeClr val="tx1"/>
                          </a:solidFill>
                          <a:latin typeface="Times New Roman" panose="02020603050405020304" pitchFamily="18" charset="0"/>
                          <a:cs typeface="Times New Roman" panose="02020603050405020304" pitchFamily="18" charset="0"/>
                        </a:rPr>
                        <a:t>Pseudoelasticity</a:t>
                      </a:r>
                      <a:r>
                        <a:rPr lang="en-US" sz="1800" b="0" dirty="0">
                          <a:solidFill>
                            <a:schemeClr val="tx1"/>
                          </a:solidFill>
                          <a:latin typeface="Times New Roman" panose="02020603050405020304" pitchFamily="18" charset="0"/>
                          <a:cs typeface="Times New Roman" panose="02020603050405020304" pitchFamily="18" charset="0"/>
                        </a:rPr>
                        <a:t> and SME as an effect of martensitic transformation and reorientation using free energy function and a dissipation potential.</a:t>
                      </a:r>
                      <a:endParaRPr lang="en-IN" sz="18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3685180248"/>
                  </a:ext>
                </a:extLst>
              </a:tr>
              <a:tr h="754068">
                <a:tc>
                  <a:txBody>
                    <a:bodyPr/>
                    <a:lstStyle/>
                    <a:p>
                      <a:r>
                        <a:rPr lang="en-US" dirty="0" err="1">
                          <a:latin typeface="Times New Roman" panose="02020603050405020304" pitchFamily="18" charset="0"/>
                          <a:cs typeface="Times New Roman" panose="02020603050405020304" pitchFamily="18" charset="0"/>
                        </a:rPr>
                        <a:t>Lagoudas</a:t>
                      </a:r>
                      <a:r>
                        <a:rPr lang="en-US" dirty="0">
                          <a:latin typeface="Times New Roman" panose="02020603050405020304" pitchFamily="18" charset="0"/>
                          <a:cs typeface="Times New Roman" panose="02020603050405020304" pitchFamily="18" charset="0"/>
                        </a:rPr>
                        <a:t> et al</a:t>
                      </a:r>
                    </a:p>
                    <a:p>
                      <a:r>
                        <a:rPr lang="en-US" dirty="0">
                          <a:latin typeface="Times New Roman" panose="02020603050405020304" pitchFamily="18" charset="0"/>
                          <a:cs typeface="Times New Roman" panose="02020603050405020304" pitchFamily="18" charset="0"/>
                        </a:rPr>
                        <a:t>(1996)</a:t>
                      </a:r>
                      <a:endParaRPr lang="en-IN"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Proposed a unified thermodynamic constitutive model based on Gibbs free energy structure associated with martensitic volume fraction.</a:t>
                      </a:r>
                      <a:endParaRPr lang="en-IN"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525833032"/>
                  </a:ext>
                </a:extLst>
              </a:tr>
              <a:tr h="612680">
                <a:tc>
                  <a:txBody>
                    <a:bodyPr/>
                    <a:lstStyle/>
                    <a:p>
                      <a:r>
                        <a:rPr lang="en-US" dirty="0">
                          <a:latin typeface="Times New Roman" panose="02020603050405020304" pitchFamily="18" charset="0"/>
                          <a:cs typeface="Times New Roman" panose="02020603050405020304" pitchFamily="18" charset="0"/>
                        </a:rPr>
                        <a:t>Brinson et al.</a:t>
                      </a:r>
                    </a:p>
                    <a:p>
                      <a:r>
                        <a:rPr lang="en-US" dirty="0">
                          <a:latin typeface="Times New Roman" panose="02020603050405020304" pitchFamily="18" charset="0"/>
                          <a:cs typeface="Times New Roman" panose="02020603050405020304" pitchFamily="18" charset="0"/>
                        </a:rPr>
                        <a:t>(1993)</a:t>
                      </a:r>
                      <a:endParaRPr lang="en-IN"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r>
                        <a:rPr lang="en-US" dirty="0">
                          <a:latin typeface="Times New Roman" panose="02020603050405020304" pitchFamily="18" charset="0"/>
                          <a:cs typeface="Times New Roman" panose="02020603050405020304" pitchFamily="18" charset="0"/>
                        </a:rPr>
                        <a:t>Proposed constitutive relation by redefining the martensite volume fractions as a new internal state variable.</a:t>
                      </a:r>
                      <a:endParaRPr lang="en-IN"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988402466"/>
                  </a:ext>
                </a:extLst>
              </a:tr>
            </a:tbl>
          </a:graphicData>
        </a:graphic>
      </p:graphicFrame>
      <p:sp>
        <p:nvSpPr>
          <p:cNvPr id="20" name="Text Placeholder 8">
            <a:extLst>
              <a:ext uri="{FF2B5EF4-FFF2-40B4-BE49-F238E27FC236}">
                <a16:creationId xmlns:a16="http://schemas.microsoft.com/office/drawing/2014/main" id="{4BCE0C86-D1C2-4087-9BDA-122457F80FFC}"/>
              </a:ext>
            </a:extLst>
          </p:cNvPr>
          <p:cNvSpPr txBox="1">
            <a:spLocks/>
          </p:cNvSpPr>
          <p:nvPr/>
        </p:nvSpPr>
        <p:spPr>
          <a:xfrm>
            <a:off x="304802" y="3746549"/>
            <a:ext cx="5120638" cy="44195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dirty="0">
                <a:latin typeface="Times New Roman" panose="02020603050405020304" pitchFamily="18" charset="0"/>
                <a:cs typeface="Times New Roman" panose="02020603050405020304" pitchFamily="18" charset="0"/>
              </a:rPr>
              <a:t>Constitutive Models</a:t>
            </a: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45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6DA0-2E9E-481D-93F0-64DCFE1C52E1}"/>
              </a:ext>
            </a:extLst>
          </p:cNvPr>
          <p:cNvSpPr>
            <a:spLocks noGrp="1"/>
          </p:cNvSpPr>
          <p:nvPr>
            <p:ph type="title"/>
          </p:nvPr>
        </p:nvSpPr>
        <p:spPr>
          <a:xfrm>
            <a:off x="0" y="1"/>
            <a:ext cx="12192000" cy="548640"/>
          </a:xfrm>
          <a:solidFill>
            <a:schemeClr val="tx2">
              <a:lumMod val="20000"/>
              <a:lumOff val="80000"/>
            </a:schemeClr>
          </a:solidFill>
        </p:spPr>
        <p:txBody>
          <a:bodyPr>
            <a:noAutofit/>
          </a:bodyPr>
          <a:lstStyle/>
          <a:p>
            <a:r>
              <a:rPr lang="en-IN" sz="2800" b="1" dirty="0">
                <a:latin typeface="Times New Roman" panose="02020603050405020304" pitchFamily="18" charset="0"/>
                <a:cs typeface="Times New Roman" panose="02020603050405020304" pitchFamily="18" charset="0"/>
              </a:rPr>
              <a:t>Scope of study</a:t>
            </a:r>
          </a:p>
        </p:txBody>
      </p:sp>
      <p:sp>
        <p:nvSpPr>
          <p:cNvPr id="3" name="Content Placeholder 2">
            <a:extLst>
              <a:ext uri="{FF2B5EF4-FFF2-40B4-BE49-F238E27FC236}">
                <a16:creationId xmlns:a16="http://schemas.microsoft.com/office/drawing/2014/main" id="{C7038F7A-5496-4B9F-8C25-F3D980F1542F}"/>
              </a:ext>
            </a:extLst>
          </p:cNvPr>
          <p:cNvSpPr>
            <a:spLocks noGrp="1"/>
          </p:cNvSpPr>
          <p:nvPr>
            <p:ph idx="1"/>
          </p:nvPr>
        </p:nvSpPr>
        <p:spPr>
          <a:xfrm>
            <a:off x="53340" y="624841"/>
            <a:ext cx="11910060" cy="2156460"/>
          </a:xfrm>
        </p:spPr>
        <p:txBody>
          <a:bodyPr>
            <a:normAutofit/>
          </a:bodyPr>
          <a:lstStyle/>
          <a:p>
            <a:r>
              <a:rPr lang="en-IN" sz="2000" dirty="0">
                <a:latin typeface="Times New Roman" panose="02020603050405020304" pitchFamily="18" charset="0"/>
                <a:cs typeface="Times New Roman" panose="02020603050405020304" pitchFamily="18" charset="0"/>
              </a:rPr>
              <a:t>Material characterization: composition, microstructure, mechanical properties, phase transformation behaviour.</a:t>
            </a:r>
          </a:p>
          <a:p>
            <a:r>
              <a:rPr lang="en-US" sz="2000" dirty="0">
                <a:latin typeface="Times New Roman" panose="02020603050405020304" pitchFamily="18" charset="0"/>
                <a:cs typeface="Times New Roman" panose="02020603050405020304" pitchFamily="18" charset="0"/>
              </a:rPr>
              <a:t>C</a:t>
            </a:r>
            <a:r>
              <a:rPr lang="en-IN" sz="2000" dirty="0" err="1">
                <a:latin typeface="Times New Roman" panose="02020603050405020304" pitchFamily="18" charset="0"/>
                <a:cs typeface="Times New Roman" panose="02020603050405020304" pitchFamily="18" charset="0"/>
              </a:rPr>
              <a:t>onstitutive</a:t>
            </a:r>
            <a:r>
              <a:rPr lang="en-IN" sz="2000" dirty="0">
                <a:latin typeface="Times New Roman" panose="02020603050405020304" pitchFamily="18" charset="0"/>
                <a:cs typeface="Times New Roman" panose="02020603050405020304" pitchFamily="18" charset="0"/>
              </a:rPr>
              <a:t> modelling: mathematical model and constitutive equations.</a:t>
            </a:r>
          </a:p>
          <a:p>
            <a:r>
              <a:rPr lang="en-US" sz="2000" dirty="0">
                <a:latin typeface="Times New Roman" panose="02020603050405020304" pitchFamily="18" charset="0"/>
                <a:cs typeface="Times New Roman" panose="02020603050405020304" pitchFamily="18" charset="0"/>
              </a:rPr>
              <a:t>T</a:t>
            </a:r>
            <a:r>
              <a:rPr lang="en-IN" sz="2000" dirty="0" err="1">
                <a:latin typeface="Times New Roman" panose="02020603050405020304" pitchFamily="18" charset="0"/>
                <a:cs typeface="Times New Roman" panose="02020603050405020304" pitchFamily="18" charset="0"/>
              </a:rPr>
              <a:t>hermomechanical</a:t>
            </a:r>
            <a:r>
              <a:rPr lang="en-IN" sz="2000" dirty="0">
                <a:latin typeface="Times New Roman" panose="02020603050405020304" pitchFamily="18" charset="0"/>
                <a:cs typeface="Times New Roman" panose="02020603050405020304" pitchFamily="18" charset="0"/>
              </a:rPr>
              <a:t> behaviour: response to thermal and mechanical stimuli.</a:t>
            </a:r>
          </a:p>
          <a:p>
            <a:r>
              <a:rPr lang="en-US" sz="2000" dirty="0">
                <a:latin typeface="Times New Roman" panose="02020603050405020304" pitchFamily="18" charset="0"/>
                <a:cs typeface="Times New Roman" panose="02020603050405020304" pitchFamily="18" charset="0"/>
              </a:rPr>
              <a:t>A</a:t>
            </a:r>
            <a:r>
              <a:rPr lang="en-IN" sz="2000" dirty="0" err="1">
                <a:latin typeface="Times New Roman" panose="02020603050405020304" pitchFamily="18" charset="0"/>
                <a:cs typeface="Times New Roman" panose="02020603050405020304" pitchFamily="18" charset="0"/>
              </a:rPr>
              <a:t>pplication</a:t>
            </a:r>
            <a:r>
              <a:rPr lang="en-IN" sz="2000" dirty="0">
                <a:latin typeface="Times New Roman" panose="02020603050405020304" pitchFamily="18" charset="0"/>
                <a:cs typeface="Times New Roman" panose="02020603050405020304" pitchFamily="18" charset="0"/>
              </a:rPr>
              <a:t> and devices: in aerospace, biomedical, automotive, robotics, as sensors, actuators, structures.</a:t>
            </a:r>
          </a:p>
        </p:txBody>
      </p:sp>
      <p:sp>
        <p:nvSpPr>
          <p:cNvPr id="4" name="TextBox 3">
            <a:extLst>
              <a:ext uri="{FF2B5EF4-FFF2-40B4-BE49-F238E27FC236}">
                <a16:creationId xmlns:a16="http://schemas.microsoft.com/office/drawing/2014/main" id="{6F753A40-33D4-4F83-A0A0-F62B6AD6365F}"/>
              </a:ext>
            </a:extLst>
          </p:cNvPr>
          <p:cNvSpPr txBox="1"/>
          <p:nvPr/>
        </p:nvSpPr>
        <p:spPr>
          <a:xfrm>
            <a:off x="26670" y="3333751"/>
            <a:ext cx="12192000" cy="523220"/>
          </a:xfrm>
          <a:prstGeom prst="rect">
            <a:avLst/>
          </a:prstGeom>
          <a:solidFill>
            <a:schemeClr val="tx2">
              <a:lumMod val="20000"/>
              <a:lumOff val="80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Objectives of study</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535C715-3DE3-464D-B80F-1B0E531736D0}"/>
              </a:ext>
            </a:extLst>
          </p:cNvPr>
          <p:cNvSpPr txBox="1"/>
          <p:nvPr/>
        </p:nvSpPr>
        <p:spPr>
          <a:xfrm>
            <a:off x="26670" y="4140359"/>
            <a:ext cx="12138660" cy="160043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Development of FE code to conduct material nonlinear analysis.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of the SMA constitutive model to simulate the behavior of SMA based structures undergoing mechanical loading.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 the </a:t>
            </a:r>
            <a:r>
              <a:rPr lang="en-US" sz="2000" dirty="0" err="1">
                <a:latin typeface="Times New Roman" panose="02020603050405020304" pitchFamily="18" charset="0"/>
                <a:cs typeface="Times New Roman" panose="02020603050405020304" pitchFamily="18" charset="0"/>
              </a:rPr>
              <a:t>pseudoelastic</a:t>
            </a:r>
            <a:r>
              <a:rPr lang="en-US" sz="2000" dirty="0">
                <a:latin typeface="Times New Roman" panose="02020603050405020304" pitchFamily="18" charset="0"/>
                <a:cs typeface="Times New Roman" panose="02020603050405020304" pitchFamily="18" charset="0"/>
              </a:rPr>
              <a:t> response of SMA based members.</a:t>
            </a:r>
          </a:p>
          <a:p>
            <a:endParaRPr lang="en-IN" b="1" dirty="0"/>
          </a:p>
        </p:txBody>
      </p:sp>
      <p:sp>
        <p:nvSpPr>
          <p:cNvPr id="7" name="Slide Number Placeholder 6">
            <a:extLst>
              <a:ext uri="{FF2B5EF4-FFF2-40B4-BE49-F238E27FC236}">
                <a16:creationId xmlns:a16="http://schemas.microsoft.com/office/drawing/2014/main" id="{924865E3-720C-45C6-B293-2BE8AFE26A77}"/>
              </a:ext>
            </a:extLst>
          </p:cNvPr>
          <p:cNvSpPr>
            <a:spLocks noGrp="1"/>
          </p:cNvSpPr>
          <p:nvPr>
            <p:ph type="sldNum" sz="quarter" idx="12"/>
          </p:nvPr>
        </p:nvSpPr>
        <p:spPr/>
        <p:txBody>
          <a:bodyPr/>
          <a:lstStyle/>
          <a:p>
            <a:fld id="{86D50738-66E6-4C6D-A0F6-E599ECAC17B5}" type="slidenum">
              <a:rPr lang="en-IN" smtClean="0"/>
              <a:t>7</a:t>
            </a:fld>
            <a:endParaRPr lang="en-IN" dirty="0"/>
          </a:p>
        </p:txBody>
      </p:sp>
    </p:spTree>
    <p:extLst>
      <p:ext uri="{BB962C8B-B14F-4D97-AF65-F5344CB8AC3E}">
        <p14:creationId xmlns:p14="http://schemas.microsoft.com/office/powerpoint/2010/main" val="391054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902188-C3A1-4566-8A23-B649773E56BD}"/>
              </a:ext>
            </a:extLst>
          </p:cNvPr>
          <p:cNvSpPr>
            <a:spLocks noGrp="1"/>
          </p:cNvSpPr>
          <p:nvPr>
            <p:ph type="sldNum" sz="quarter" idx="12"/>
          </p:nvPr>
        </p:nvSpPr>
        <p:spPr/>
        <p:txBody>
          <a:bodyPr/>
          <a:lstStyle/>
          <a:p>
            <a:fld id="{86D50738-66E6-4C6D-A0F6-E599ECAC17B5}" type="slidenum">
              <a:rPr lang="en-IN" smtClean="0"/>
              <a:t>8</a:t>
            </a:fld>
            <a:endParaRPr lang="en-IN" dirty="0"/>
          </a:p>
        </p:txBody>
      </p:sp>
      <p:sp>
        <p:nvSpPr>
          <p:cNvPr id="2" name="Title 1">
            <a:extLst>
              <a:ext uri="{FF2B5EF4-FFF2-40B4-BE49-F238E27FC236}">
                <a16:creationId xmlns:a16="http://schemas.microsoft.com/office/drawing/2014/main" id="{A025B505-7D96-416B-91F2-902F8C17E110}"/>
              </a:ext>
            </a:extLst>
          </p:cNvPr>
          <p:cNvSpPr>
            <a:spLocks noGrp="1"/>
          </p:cNvSpPr>
          <p:nvPr>
            <p:ph type="title" idx="4294967295"/>
          </p:nvPr>
        </p:nvSpPr>
        <p:spPr>
          <a:xfrm>
            <a:off x="0" y="1"/>
            <a:ext cx="12192000" cy="681038"/>
          </a:xfrm>
          <a:solidFill>
            <a:schemeClr val="tx2">
              <a:lumMod val="20000"/>
              <a:lumOff val="80000"/>
            </a:schemeClr>
          </a:solidFill>
        </p:spPr>
        <p:txBody>
          <a:bodyPr>
            <a:normAutofit/>
          </a:bodyPr>
          <a:lstStyle/>
          <a:p>
            <a:r>
              <a:rPr lang="en-US" sz="2800" b="1" dirty="0">
                <a:latin typeface="Times New Roman" panose="02020603050405020304" pitchFamily="18" charset="0"/>
                <a:cs typeface="Times New Roman" panose="02020603050405020304" pitchFamily="18" charset="0"/>
              </a:rPr>
              <a:t>Nonlinear Finite Element Formulation</a:t>
            </a:r>
          </a:p>
        </p:txBody>
      </p:sp>
      <p:pic>
        <p:nvPicPr>
          <p:cNvPr id="5" name="Picture 4">
            <a:extLst>
              <a:ext uri="{FF2B5EF4-FFF2-40B4-BE49-F238E27FC236}">
                <a16:creationId xmlns:a16="http://schemas.microsoft.com/office/drawing/2014/main" id="{658CC884-58A5-4C20-8D61-1422ADDE75A2}"/>
              </a:ext>
            </a:extLst>
          </p:cNvPr>
          <p:cNvPicPr>
            <a:picLocks noChangeAspect="1"/>
          </p:cNvPicPr>
          <p:nvPr/>
        </p:nvPicPr>
        <p:blipFill>
          <a:blip r:embed="rId3"/>
          <a:stretch>
            <a:fillRect/>
          </a:stretch>
        </p:blipFill>
        <p:spPr>
          <a:xfrm>
            <a:off x="5519737" y="981075"/>
            <a:ext cx="6181725" cy="5501208"/>
          </a:xfrm>
          <a:prstGeom prst="rect">
            <a:avLst/>
          </a:prstGeom>
        </p:spPr>
      </p:pic>
      <p:sp>
        <p:nvSpPr>
          <p:cNvPr id="6" name="TextBox 5">
            <a:extLst>
              <a:ext uri="{FF2B5EF4-FFF2-40B4-BE49-F238E27FC236}">
                <a16:creationId xmlns:a16="http://schemas.microsoft.com/office/drawing/2014/main" id="{9D16AFD7-59D1-464E-A673-834FC42B422F}"/>
              </a:ext>
            </a:extLst>
          </p:cNvPr>
          <p:cNvSpPr txBox="1"/>
          <p:nvPr/>
        </p:nvSpPr>
        <p:spPr>
          <a:xfrm>
            <a:off x="142875" y="981075"/>
            <a:ext cx="606742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incremental displacement based formulation is used to develop the finite element model.</a:t>
            </a:r>
            <a:endParaRPr lang="en-IN" dirty="0"/>
          </a:p>
        </p:txBody>
      </p:sp>
    </p:spTree>
    <p:extLst>
      <p:ext uri="{BB962C8B-B14F-4D97-AF65-F5344CB8AC3E}">
        <p14:creationId xmlns:p14="http://schemas.microsoft.com/office/powerpoint/2010/main" val="7490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23C9-4DA1-42A4-8377-629AB1B178CF}"/>
              </a:ext>
            </a:extLst>
          </p:cNvPr>
          <p:cNvSpPr>
            <a:spLocks noGrp="1"/>
          </p:cNvSpPr>
          <p:nvPr>
            <p:ph type="title"/>
          </p:nvPr>
        </p:nvSpPr>
        <p:spPr>
          <a:xfrm>
            <a:off x="0" y="91441"/>
            <a:ext cx="12245340" cy="480059"/>
          </a:xfrm>
          <a:solidFill>
            <a:schemeClr val="bg2"/>
          </a:solidFill>
        </p:spPr>
        <p:txBody>
          <a:bodyPr>
            <a:normAutofit/>
          </a:bodyPr>
          <a:lstStyle/>
          <a:p>
            <a:r>
              <a:rPr lang="en-US" sz="2800" b="1" dirty="0">
                <a:latin typeface="Times New Roman" panose="02020603050405020304" pitchFamily="18" charset="0"/>
                <a:cs typeface="Times New Roman" panose="02020603050405020304" pitchFamily="18" charset="0"/>
              </a:rPr>
              <a:t>SMA Constitutive Model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9EFB34-E895-448D-A85B-69CD2457D2B6}"/>
              </a:ext>
            </a:extLst>
          </p:cNvPr>
          <p:cNvSpPr>
            <a:spLocks noGrp="1"/>
          </p:cNvSpPr>
          <p:nvPr>
            <p:ph idx="1"/>
          </p:nvPr>
        </p:nvSpPr>
        <p:spPr>
          <a:xfrm>
            <a:off x="0" y="784862"/>
            <a:ext cx="11972925" cy="2843927"/>
          </a:xfrm>
        </p:spPr>
        <p:txBody>
          <a:bodyPr>
            <a:normAutofit/>
          </a:bodyPr>
          <a:lstStyle/>
          <a:p>
            <a:pPr algn="just"/>
            <a:r>
              <a:rPr lang="en-US" sz="1800" dirty="0">
                <a:latin typeface="Times New Roman" panose="02020603050405020304" pitchFamily="18" charset="0"/>
                <a:cs typeface="Times New Roman" panose="02020603050405020304" pitchFamily="18" charset="0"/>
              </a:rPr>
              <a:t>The constitutive equations are derived by using Gibbs free energy as the thermodynamic potential and follows the formulation proposed by Boyd and </a:t>
            </a:r>
            <a:r>
              <a:rPr lang="en-US" sz="1800" dirty="0" err="1">
                <a:latin typeface="Times New Roman" panose="02020603050405020304" pitchFamily="18" charset="0"/>
                <a:cs typeface="Times New Roman" panose="02020603050405020304" pitchFamily="18" charset="0"/>
              </a:rPr>
              <a:t>Lagoudas</a:t>
            </a:r>
            <a:r>
              <a:rPr lang="en-US" sz="1800" dirty="0">
                <a:latin typeface="Times New Roman" panose="02020603050405020304" pitchFamily="18" charset="0"/>
                <a:cs typeface="Times New Roman" panose="02020603050405020304" pitchFamily="18" charset="0"/>
              </a:rPr>
              <a:t> (1996).</a:t>
            </a:r>
          </a:p>
          <a:p>
            <a:pPr algn="just"/>
            <a:r>
              <a:rPr lang="en-US" sz="1800" dirty="0">
                <a:latin typeface="Times New Roman" panose="02020603050405020304" pitchFamily="18" charset="0"/>
                <a:cs typeface="Times New Roman" panose="02020603050405020304" pitchFamily="18" charset="0"/>
              </a:rPr>
              <a:t>The martensite volume fraction (ξ) and Transformation strain (</a:t>
            </a:r>
            <a:r>
              <a:rPr lang="el-GR" sz="1800" i="1" dirty="0">
                <a:latin typeface="Times New Roman" panose="02020603050405020304" pitchFamily="18" charset="0"/>
                <a:cs typeface="Times New Roman" panose="02020603050405020304" pitchFamily="18" charset="0"/>
              </a:rPr>
              <a:t>ε</a:t>
            </a:r>
            <a:r>
              <a:rPr lang="en-US" sz="1800" baseline="300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are taken as the internal state variables of the SMA model.</a:t>
            </a:r>
          </a:p>
          <a:p>
            <a:pPr algn="just"/>
            <a:r>
              <a:rPr lang="en-US" sz="1800" dirty="0">
                <a:latin typeface="Times New Roman" panose="02020603050405020304" pitchFamily="18" charset="0"/>
                <a:cs typeface="Times New Roman" panose="02020603050405020304" pitchFamily="18" charset="0"/>
              </a:rPr>
              <a:t>The Gibbs free energy (G) is given as,</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1400" dirty="0">
                <a:latin typeface="Times New Roman" panose="02020603050405020304" pitchFamily="18" charset="0"/>
                <a:cs typeface="Times New Roman" panose="02020603050405020304" pitchFamily="18" charset="0"/>
              </a:rPr>
              <a:t>where T</a:t>
            </a:r>
            <a:r>
              <a:rPr lang="en-US" sz="1400" baseline="-25000"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is the reference temperature, </a:t>
            </a:r>
            <a:r>
              <a:rPr lang="en-US" sz="1400" b="1" i="1" dirty="0">
                <a:latin typeface="Times New Roman" panose="02020603050405020304" pitchFamily="18" charset="0"/>
                <a:cs typeface="Times New Roman" panose="02020603050405020304" pitchFamily="18" charset="0"/>
              </a:rPr>
              <a:t>S</a:t>
            </a:r>
            <a:r>
              <a:rPr lang="en-US" sz="1400" dirty="0">
                <a:latin typeface="Times New Roman" panose="02020603050405020304" pitchFamily="18" charset="0"/>
                <a:cs typeface="Times New Roman" panose="02020603050405020304" pitchFamily="18" charset="0"/>
              </a:rPr>
              <a:t> is effective compliance tensor, </a:t>
            </a:r>
            <a:r>
              <a:rPr lang="en-US" sz="1400" dirty="0">
                <a:latin typeface="Cambria Math" panose="02040503050406030204" pitchFamily="18" charset="0"/>
                <a:ea typeface="Cambria Math" panose="02040503050406030204" pitchFamily="18" charset="0"/>
                <a:cs typeface="Times New Roman" panose="02020603050405020304" pitchFamily="18" charset="0"/>
              </a:rPr>
              <a:t>𝜶</a:t>
            </a:r>
            <a:r>
              <a:rPr lang="en-US" sz="1400" dirty="0">
                <a:latin typeface="Times New Roman" panose="02020603050405020304" pitchFamily="18" charset="0"/>
                <a:cs typeface="Times New Roman" panose="02020603050405020304" pitchFamily="18" charset="0"/>
              </a:rPr>
              <a:t> is effective thermal expansion tensor, c is total specific heat, </a:t>
            </a:r>
            <a:r>
              <a:rPr lang="en-US" sz="1400" i="1" dirty="0">
                <a:latin typeface="Times New Roman" panose="02020603050405020304" pitchFamily="18" charset="0"/>
                <a:cs typeface="Times New Roman" panose="02020603050405020304" pitchFamily="18" charset="0"/>
              </a:rPr>
              <a:t>s</a:t>
            </a:r>
            <a:r>
              <a:rPr lang="en-US" sz="1400" baseline="-25000"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is total specific entropy at reference state, </a:t>
            </a:r>
            <a:r>
              <a:rPr lang="en-US" sz="1400" i="1" dirty="0">
                <a:latin typeface="Times New Roman" panose="02020603050405020304" pitchFamily="18" charset="0"/>
                <a:cs typeface="Times New Roman" panose="02020603050405020304" pitchFamily="18" charset="0"/>
              </a:rPr>
              <a:t>u</a:t>
            </a:r>
            <a:r>
              <a:rPr lang="en-US" sz="1400" i="1" baseline="-25000"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is total internal energy at reference state and </a:t>
            </a:r>
            <a:r>
              <a:rPr lang="en-US" sz="1400" i="1" dirty="0">
                <a:latin typeface="Times New Roman" panose="02020603050405020304" pitchFamily="18" charset="0"/>
                <a:cs typeface="Times New Roman" panose="02020603050405020304" pitchFamily="18" charset="0"/>
              </a:rPr>
              <a:t> f </a:t>
            </a:r>
            <a:r>
              <a:rPr lang="en-US" sz="1400" dirty="0">
                <a:latin typeface="Times New Roman" panose="02020603050405020304" pitchFamily="18" charset="0"/>
                <a:cs typeface="Times New Roman" panose="02020603050405020304" pitchFamily="18" charset="0"/>
              </a:rPr>
              <a:t>(</a:t>
            </a:r>
            <a:r>
              <a:rPr lang="en-US" sz="1400" dirty="0">
                <a:latin typeface="Cambria Math" panose="02040503050406030204" pitchFamily="18" charset="0"/>
                <a:ea typeface="Cambria Math" panose="02040503050406030204" pitchFamily="18" charset="0"/>
                <a:cs typeface="Times New Roman" panose="02020603050405020304" pitchFamily="18" charset="0"/>
              </a:rPr>
              <a:t>𝜉</a:t>
            </a:r>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is transformation hardening function.</a:t>
            </a:r>
            <a:endParaRPr lang="en-US" sz="14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C4DD14F-8D0E-4A34-98AE-C13A87E4E827}"/>
              </a:ext>
            </a:extLst>
          </p:cNvPr>
          <p:cNvPicPr>
            <a:picLocks noChangeAspect="1"/>
          </p:cNvPicPr>
          <p:nvPr/>
        </p:nvPicPr>
        <p:blipFill>
          <a:blip r:embed="rId3"/>
          <a:stretch>
            <a:fillRect/>
          </a:stretch>
        </p:blipFill>
        <p:spPr>
          <a:xfrm>
            <a:off x="1044639" y="2115978"/>
            <a:ext cx="8724900" cy="672942"/>
          </a:xfrm>
          <a:prstGeom prst="rect">
            <a:avLst/>
          </a:prstGeom>
        </p:spPr>
      </p:pic>
      <p:sp>
        <p:nvSpPr>
          <p:cNvPr id="5" name="TextBox 4">
            <a:extLst>
              <a:ext uri="{FF2B5EF4-FFF2-40B4-BE49-F238E27FC236}">
                <a16:creationId xmlns:a16="http://schemas.microsoft.com/office/drawing/2014/main" id="{C6C722D8-74D3-4E21-83F2-D37971A481F2}"/>
              </a:ext>
            </a:extLst>
          </p:cNvPr>
          <p:cNvSpPr txBox="1"/>
          <p:nvPr/>
        </p:nvSpPr>
        <p:spPr>
          <a:xfrm>
            <a:off x="10383552" y="2283172"/>
            <a:ext cx="48768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11DEB9F-4980-4FED-965F-975EE0ABCE45}"/>
              </a:ext>
            </a:extLst>
          </p:cNvPr>
          <p:cNvSpPr>
            <a:spLocks noGrp="1"/>
          </p:cNvSpPr>
          <p:nvPr>
            <p:ph type="sldNum" sz="quarter" idx="12"/>
          </p:nvPr>
        </p:nvSpPr>
        <p:spPr/>
        <p:txBody>
          <a:bodyPr/>
          <a:lstStyle/>
          <a:p>
            <a:fld id="{86D50738-66E6-4C6D-A0F6-E599ECAC17B5}" type="slidenum">
              <a:rPr lang="en-IN" smtClean="0"/>
              <a:t>9</a:t>
            </a:fld>
            <a:endParaRPr lang="en-IN" dirty="0"/>
          </a:p>
        </p:txBody>
      </p:sp>
      <p:pic>
        <p:nvPicPr>
          <p:cNvPr id="8" name="Picture 7">
            <a:extLst>
              <a:ext uri="{FF2B5EF4-FFF2-40B4-BE49-F238E27FC236}">
                <a16:creationId xmlns:a16="http://schemas.microsoft.com/office/drawing/2014/main" id="{65692BBA-7A0E-4AA6-B44E-45A24CFC77D8}"/>
              </a:ext>
            </a:extLst>
          </p:cNvPr>
          <p:cNvPicPr>
            <a:picLocks noChangeAspect="1"/>
          </p:cNvPicPr>
          <p:nvPr/>
        </p:nvPicPr>
        <p:blipFill>
          <a:blip r:embed="rId4"/>
          <a:stretch>
            <a:fillRect/>
          </a:stretch>
        </p:blipFill>
        <p:spPr>
          <a:xfrm>
            <a:off x="1044638" y="4467225"/>
            <a:ext cx="3622611" cy="1737088"/>
          </a:xfrm>
          <a:prstGeom prst="rect">
            <a:avLst/>
          </a:prstGeom>
        </p:spPr>
      </p:pic>
      <p:sp>
        <p:nvSpPr>
          <p:cNvPr id="9" name="TextBox 8">
            <a:extLst>
              <a:ext uri="{FF2B5EF4-FFF2-40B4-BE49-F238E27FC236}">
                <a16:creationId xmlns:a16="http://schemas.microsoft.com/office/drawing/2014/main" id="{CEAB01F0-BA4C-4839-A740-46E6E4CF18CE}"/>
              </a:ext>
            </a:extLst>
          </p:cNvPr>
          <p:cNvSpPr txBox="1"/>
          <p:nvPr/>
        </p:nvSpPr>
        <p:spPr>
          <a:xfrm>
            <a:off x="5705475" y="5121275"/>
            <a:ext cx="6381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0C8CB1D-E66F-421E-9D90-01C094C71CCF}"/>
              </a:ext>
            </a:extLst>
          </p:cNvPr>
          <p:cNvSpPr txBox="1"/>
          <p:nvPr/>
        </p:nvSpPr>
        <p:spPr>
          <a:xfrm>
            <a:off x="0" y="3863341"/>
            <a:ext cx="7372350"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material parameters as a function of </a:t>
            </a:r>
            <a:r>
              <a:rPr lang="en-US" dirty="0">
                <a:latin typeface="Cambria Math" panose="02040503050406030204" pitchFamily="18" charset="0"/>
                <a:ea typeface="Cambria Math" panose="02040503050406030204" pitchFamily="18" charset="0"/>
                <a:cs typeface="Times New Roman" panose="02020603050405020304" pitchFamily="18" charset="0"/>
              </a:rPr>
              <a:t>𝜉</a:t>
            </a:r>
            <a:r>
              <a:rPr lang="en-US" dirty="0">
                <a:latin typeface="Times New Roman" panose="02020603050405020304" pitchFamily="18" charset="0"/>
                <a:cs typeface="Times New Roman" panose="02020603050405020304" pitchFamily="18" charset="0"/>
              </a:rPr>
              <a:t> are defined as,</a:t>
            </a:r>
            <a:endParaRPr lang="en-IN" dirty="0"/>
          </a:p>
        </p:txBody>
      </p:sp>
    </p:spTree>
    <p:extLst>
      <p:ext uri="{BB962C8B-B14F-4D97-AF65-F5344CB8AC3E}">
        <p14:creationId xmlns:p14="http://schemas.microsoft.com/office/powerpoint/2010/main" val="1530610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5456</TotalTime>
  <Words>2213</Words>
  <Application>Microsoft Office PowerPoint</Application>
  <PresentationFormat>Widescreen</PresentationFormat>
  <Paragraphs>369</Paragraphs>
  <Slides>28</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Adobe Ming Std L</vt:lpstr>
      <vt:lpstr>Arial</vt:lpstr>
      <vt:lpstr>Calibri</vt:lpstr>
      <vt:lpstr>Calibri Light</vt:lpstr>
      <vt:lpstr>Cambria Math</vt:lpstr>
      <vt:lpstr>CMR12</vt:lpstr>
      <vt:lpstr>CMTI12</vt:lpstr>
      <vt:lpstr>Times New Roman</vt:lpstr>
      <vt:lpstr>Office Theme</vt:lpstr>
      <vt:lpstr>Finite Element Analysis of Shape Memory Alloy based members undergoing torsion</vt:lpstr>
      <vt:lpstr>Contents</vt:lpstr>
      <vt:lpstr>Behaviour of SMA</vt:lpstr>
      <vt:lpstr>Phases in Shape Memory Alloy</vt:lpstr>
      <vt:lpstr>    Shape Memory Alloy (SMA)</vt:lpstr>
      <vt:lpstr>Literature Review</vt:lpstr>
      <vt:lpstr>Scope of study</vt:lpstr>
      <vt:lpstr>Nonlinear Finite Element Formulation</vt:lpstr>
      <vt:lpstr>SMA Constitutive Model</vt:lpstr>
      <vt:lpstr>PowerPoint Presentation</vt:lpstr>
      <vt:lpstr>PowerPoint Presentation</vt:lpstr>
      <vt:lpstr>PowerPoint Presentation</vt:lpstr>
      <vt:lpstr>Return mapping algorithm</vt:lpstr>
      <vt:lpstr>PowerPoint Presentation</vt:lpstr>
      <vt:lpstr>Preliminary Results</vt:lpstr>
      <vt:lpstr>2. Plate with a Hole</vt:lpstr>
      <vt:lpstr>3. Elastic 3D beam</vt:lpstr>
      <vt:lpstr>PowerPoint Presentation</vt:lpstr>
      <vt:lpstr>Elastic Spring</vt:lpstr>
      <vt:lpstr>PowerPoint Presentation</vt:lpstr>
      <vt:lpstr>SMA Beam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Element Analysis of SMA based Morphing Wing</dc:title>
  <dc:creator>Swarup kumar Kalita</dc:creator>
  <cp:lastModifiedBy>Swarup kumar Kalita</cp:lastModifiedBy>
  <cp:revision>183</cp:revision>
  <cp:lastPrinted>2023-06-30T05:37:08Z</cp:lastPrinted>
  <dcterms:created xsi:type="dcterms:W3CDTF">2022-11-27T17:08:37Z</dcterms:created>
  <dcterms:modified xsi:type="dcterms:W3CDTF">2023-06-30T10:23:25Z</dcterms:modified>
</cp:coreProperties>
</file>