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grandir Wide" charset="1" panose="00000505000000000000"/>
      <p:regular r:id="rId21"/>
    </p:embeddedFont>
    <p:embeddedFont>
      <p:font typeface="Agrandir Wide Thin" charset="1" panose="00000205000000000000"/>
      <p:regular r:id="rId22"/>
    </p:embeddedFont>
    <p:embeddedFont>
      <p:font typeface="Agrandir Wide Medium" charset="1" panose="00000605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0999037" y="1606530"/>
            <a:ext cx="7288963" cy="7241595"/>
          </a:xfrm>
          <a:custGeom>
            <a:avLst/>
            <a:gdLst/>
            <a:ahLst/>
            <a:cxnLst/>
            <a:rect r="r" b="b" t="t" l="l"/>
            <a:pathLst>
              <a:path h="7241595" w="7288963">
                <a:moveTo>
                  <a:pt x="0" y="0"/>
                </a:moveTo>
                <a:lnTo>
                  <a:pt x="7288963" y="0"/>
                </a:lnTo>
                <a:lnTo>
                  <a:pt x="7288963" y="7241595"/>
                </a:lnTo>
                <a:lnTo>
                  <a:pt x="0" y="7241595"/>
                </a:lnTo>
                <a:lnTo>
                  <a:pt x="0" y="0"/>
                </a:lnTo>
                <a:close/>
              </a:path>
            </a:pathLst>
          </a:custGeom>
          <a:blipFill>
            <a:blip r:embed="rId2"/>
            <a:stretch>
              <a:fillRect l="-54416" t="-11173" r="-19810" b="-5664"/>
            </a:stretch>
          </a:blipFill>
        </p:spPr>
      </p:sp>
      <p:sp>
        <p:nvSpPr>
          <p:cNvPr name="TextBox 3" id="3"/>
          <p:cNvSpPr txBox="true"/>
          <p:nvPr/>
        </p:nvSpPr>
        <p:spPr>
          <a:xfrm rot="0">
            <a:off x="1028700" y="3847113"/>
            <a:ext cx="7145690" cy="2308226"/>
          </a:xfrm>
          <a:prstGeom prst="rect">
            <a:avLst/>
          </a:prstGeom>
        </p:spPr>
        <p:txBody>
          <a:bodyPr anchor="t" rtlCol="false" tIns="0" lIns="0" bIns="0" rIns="0">
            <a:spAutoFit/>
          </a:bodyPr>
          <a:lstStyle/>
          <a:p>
            <a:pPr algn="l">
              <a:lnSpc>
                <a:spcPts val="8000"/>
              </a:lnSpc>
            </a:pPr>
            <a:r>
              <a:rPr lang="en-US" sz="8000">
                <a:solidFill>
                  <a:srgbClr val="125B50"/>
                </a:solidFill>
                <a:latin typeface="Agrandir Wide"/>
              </a:rPr>
              <a:t>PIZZA SALES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2764247" y="3186868"/>
            <a:ext cx="6618683" cy="5123499"/>
          </a:xfrm>
          <a:custGeom>
            <a:avLst/>
            <a:gdLst/>
            <a:ahLst/>
            <a:cxnLst/>
            <a:rect r="r" b="b" t="t" l="l"/>
            <a:pathLst>
              <a:path h="5123499" w="6618683">
                <a:moveTo>
                  <a:pt x="0" y="0"/>
                </a:moveTo>
                <a:lnTo>
                  <a:pt x="6618683" y="0"/>
                </a:lnTo>
                <a:lnTo>
                  <a:pt x="6618683" y="5123499"/>
                </a:lnTo>
                <a:lnTo>
                  <a:pt x="0" y="5123499"/>
                </a:lnTo>
                <a:lnTo>
                  <a:pt x="0" y="0"/>
                </a:lnTo>
                <a:close/>
              </a:path>
            </a:pathLst>
          </a:custGeom>
          <a:blipFill>
            <a:blip r:embed="rId2"/>
            <a:stretch>
              <a:fillRect l="0" t="0" r="0" b="0"/>
            </a:stretch>
          </a:blipFill>
        </p:spPr>
      </p:sp>
      <p:sp>
        <p:nvSpPr>
          <p:cNvPr name="Freeform 3" id="3"/>
          <p:cNvSpPr/>
          <p:nvPr/>
        </p:nvSpPr>
        <p:spPr>
          <a:xfrm flipH="false" flipV="false" rot="0">
            <a:off x="10120454" y="3271847"/>
            <a:ext cx="5622268" cy="4953540"/>
          </a:xfrm>
          <a:custGeom>
            <a:avLst/>
            <a:gdLst/>
            <a:ahLst/>
            <a:cxnLst/>
            <a:rect r="r" b="b" t="t" l="l"/>
            <a:pathLst>
              <a:path h="4953540" w="5622268">
                <a:moveTo>
                  <a:pt x="0" y="0"/>
                </a:moveTo>
                <a:lnTo>
                  <a:pt x="5622268" y="0"/>
                </a:lnTo>
                <a:lnTo>
                  <a:pt x="5622268" y="4953541"/>
                </a:lnTo>
                <a:lnTo>
                  <a:pt x="0" y="4953541"/>
                </a:lnTo>
                <a:lnTo>
                  <a:pt x="0" y="0"/>
                </a:lnTo>
                <a:close/>
              </a:path>
            </a:pathLst>
          </a:custGeom>
          <a:blipFill>
            <a:blip r:embed="rId3"/>
            <a:stretch>
              <a:fillRect l="0" t="0" r="0" b="0"/>
            </a:stretch>
          </a:blipFill>
        </p:spPr>
      </p:sp>
      <p:sp>
        <p:nvSpPr>
          <p:cNvPr name="TextBox 4" id="4"/>
          <p:cNvSpPr txBox="true"/>
          <p:nvPr/>
        </p:nvSpPr>
        <p:spPr>
          <a:xfrm rot="0">
            <a:off x="287658" y="295098"/>
            <a:ext cx="17480786" cy="2573249"/>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JOIN RELEVANT TABLES TO FIND THE CATEGORY-WISE DISTRIBUTION OF PIZZAS.</a:t>
            </a:r>
          </a:p>
          <a:p>
            <a:pPr algn="l">
              <a:lnSpc>
                <a:spcPts val="737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3798827" y="2532170"/>
            <a:ext cx="10690345" cy="4226125"/>
          </a:xfrm>
          <a:custGeom>
            <a:avLst/>
            <a:gdLst/>
            <a:ahLst/>
            <a:cxnLst/>
            <a:rect r="r" b="b" t="t" l="l"/>
            <a:pathLst>
              <a:path h="4226125" w="10690345">
                <a:moveTo>
                  <a:pt x="0" y="0"/>
                </a:moveTo>
                <a:lnTo>
                  <a:pt x="10690346" y="0"/>
                </a:lnTo>
                <a:lnTo>
                  <a:pt x="10690346" y="4226125"/>
                </a:lnTo>
                <a:lnTo>
                  <a:pt x="0" y="4226125"/>
                </a:lnTo>
                <a:lnTo>
                  <a:pt x="0" y="0"/>
                </a:lnTo>
                <a:close/>
              </a:path>
            </a:pathLst>
          </a:custGeom>
          <a:blipFill>
            <a:blip r:embed="rId2"/>
            <a:stretch>
              <a:fillRect l="0" t="0" r="0" b="0"/>
            </a:stretch>
          </a:blipFill>
        </p:spPr>
      </p:sp>
      <p:sp>
        <p:nvSpPr>
          <p:cNvPr name="Freeform 3" id="3"/>
          <p:cNvSpPr/>
          <p:nvPr/>
        </p:nvSpPr>
        <p:spPr>
          <a:xfrm flipH="false" flipV="false" rot="0">
            <a:off x="5875098" y="7113855"/>
            <a:ext cx="6537803" cy="2514540"/>
          </a:xfrm>
          <a:custGeom>
            <a:avLst/>
            <a:gdLst/>
            <a:ahLst/>
            <a:cxnLst/>
            <a:rect r="r" b="b" t="t" l="l"/>
            <a:pathLst>
              <a:path h="2514540" w="6537803">
                <a:moveTo>
                  <a:pt x="0" y="0"/>
                </a:moveTo>
                <a:lnTo>
                  <a:pt x="6537804" y="0"/>
                </a:lnTo>
                <a:lnTo>
                  <a:pt x="6537804" y="2514539"/>
                </a:lnTo>
                <a:lnTo>
                  <a:pt x="0" y="2514539"/>
                </a:lnTo>
                <a:lnTo>
                  <a:pt x="0" y="0"/>
                </a:lnTo>
                <a:close/>
              </a:path>
            </a:pathLst>
          </a:custGeom>
          <a:blipFill>
            <a:blip r:embed="rId3"/>
            <a:stretch>
              <a:fillRect l="0" t="0" r="0" b="0"/>
            </a:stretch>
          </a:blipFill>
        </p:spPr>
      </p:sp>
      <p:sp>
        <p:nvSpPr>
          <p:cNvPr name="TextBox 4" id="4"/>
          <p:cNvSpPr txBox="true"/>
          <p:nvPr/>
        </p:nvSpPr>
        <p:spPr>
          <a:xfrm rot="0">
            <a:off x="287658" y="295098"/>
            <a:ext cx="17480786" cy="2573249"/>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GROUP THE ORDERS BY DATE AND CALCULATE THE AVERAGE NUMBER OF PIZZAS ORDERED PER DAY.</a:t>
            </a:r>
          </a:p>
          <a:p>
            <a:pPr algn="l">
              <a:lnSpc>
                <a:spcPts val="737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572239" y="3370526"/>
            <a:ext cx="9908387" cy="5311005"/>
          </a:xfrm>
          <a:custGeom>
            <a:avLst/>
            <a:gdLst/>
            <a:ahLst/>
            <a:cxnLst/>
            <a:rect r="r" b="b" t="t" l="l"/>
            <a:pathLst>
              <a:path h="5311005" w="9908387">
                <a:moveTo>
                  <a:pt x="0" y="0"/>
                </a:moveTo>
                <a:lnTo>
                  <a:pt x="9908386" y="0"/>
                </a:lnTo>
                <a:lnTo>
                  <a:pt x="9908386" y="5311005"/>
                </a:lnTo>
                <a:lnTo>
                  <a:pt x="0" y="5311005"/>
                </a:lnTo>
                <a:lnTo>
                  <a:pt x="0" y="0"/>
                </a:lnTo>
                <a:close/>
              </a:path>
            </a:pathLst>
          </a:custGeom>
          <a:blipFill>
            <a:blip r:embed="rId2"/>
            <a:stretch>
              <a:fillRect l="0" t="0" r="0" b="0"/>
            </a:stretch>
          </a:blipFill>
        </p:spPr>
      </p:sp>
      <p:sp>
        <p:nvSpPr>
          <p:cNvPr name="Freeform 3" id="3"/>
          <p:cNvSpPr/>
          <p:nvPr/>
        </p:nvSpPr>
        <p:spPr>
          <a:xfrm flipH="false" flipV="false" rot="0">
            <a:off x="10975345" y="4539935"/>
            <a:ext cx="6599660" cy="2972187"/>
          </a:xfrm>
          <a:custGeom>
            <a:avLst/>
            <a:gdLst/>
            <a:ahLst/>
            <a:cxnLst/>
            <a:rect r="r" b="b" t="t" l="l"/>
            <a:pathLst>
              <a:path h="2972187" w="6599660">
                <a:moveTo>
                  <a:pt x="0" y="0"/>
                </a:moveTo>
                <a:lnTo>
                  <a:pt x="6599661" y="0"/>
                </a:lnTo>
                <a:lnTo>
                  <a:pt x="6599661" y="2972187"/>
                </a:lnTo>
                <a:lnTo>
                  <a:pt x="0" y="2972187"/>
                </a:lnTo>
                <a:lnTo>
                  <a:pt x="0" y="0"/>
                </a:lnTo>
                <a:close/>
              </a:path>
            </a:pathLst>
          </a:custGeom>
          <a:blipFill>
            <a:blip r:embed="rId3"/>
            <a:stretch>
              <a:fillRect l="0" t="0" r="0" b="0"/>
            </a:stretch>
          </a:blipFill>
        </p:spPr>
      </p:sp>
      <p:sp>
        <p:nvSpPr>
          <p:cNvPr name="TextBox 4" id="4"/>
          <p:cNvSpPr txBox="true"/>
          <p:nvPr/>
        </p:nvSpPr>
        <p:spPr>
          <a:xfrm rot="0">
            <a:off x="287658" y="295098"/>
            <a:ext cx="17480786" cy="3344774"/>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DETERMINE THE TOP 3 MOST ORDERED PIZZA TYPES BASED ON REVENUE.TITY OF EACH PIZZA CATEGORY ORDERED.</a:t>
            </a:r>
          </a:p>
          <a:p>
            <a:pPr algn="l">
              <a:lnSpc>
                <a:spcPts val="737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1217695" y="2718301"/>
            <a:ext cx="8858225" cy="5938614"/>
          </a:xfrm>
          <a:custGeom>
            <a:avLst/>
            <a:gdLst/>
            <a:ahLst/>
            <a:cxnLst/>
            <a:rect r="r" b="b" t="t" l="l"/>
            <a:pathLst>
              <a:path h="5938614" w="8858225">
                <a:moveTo>
                  <a:pt x="0" y="0"/>
                </a:moveTo>
                <a:lnTo>
                  <a:pt x="8858225" y="0"/>
                </a:lnTo>
                <a:lnTo>
                  <a:pt x="8858225" y="5938613"/>
                </a:lnTo>
                <a:lnTo>
                  <a:pt x="0" y="5938613"/>
                </a:lnTo>
                <a:lnTo>
                  <a:pt x="0" y="0"/>
                </a:lnTo>
                <a:close/>
              </a:path>
            </a:pathLst>
          </a:custGeom>
          <a:blipFill>
            <a:blip r:embed="rId2"/>
            <a:stretch>
              <a:fillRect l="0" t="0" r="0" b="0"/>
            </a:stretch>
          </a:blipFill>
        </p:spPr>
      </p:sp>
      <p:sp>
        <p:nvSpPr>
          <p:cNvPr name="Freeform 3" id="3"/>
          <p:cNvSpPr/>
          <p:nvPr/>
        </p:nvSpPr>
        <p:spPr>
          <a:xfrm flipH="false" flipV="false" rot="0">
            <a:off x="10860511" y="3806515"/>
            <a:ext cx="5576507" cy="4850399"/>
          </a:xfrm>
          <a:custGeom>
            <a:avLst/>
            <a:gdLst/>
            <a:ahLst/>
            <a:cxnLst/>
            <a:rect r="r" b="b" t="t" l="l"/>
            <a:pathLst>
              <a:path h="4850399" w="5576507">
                <a:moveTo>
                  <a:pt x="0" y="0"/>
                </a:moveTo>
                <a:lnTo>
                  <a:pt x="5576507" y="0"/>
                </a:lnTo>
                <a:lnTo>
                  <a:pt x="5576507" y="4850399"/>
                </a:lnTo>
                <a:lnTo>
                  <a:pt x="0" y="4850399"/>
                </a:lnTo>
                <a:lnTo>
                  <a:pt x="0" y="0"/>
                </a:lnTo>
                <a:close/>
              </a:path>
            </a:pathLst>
          </a:custGeom>
          <a:blipFill>
            <a:blip r:embed="rId3"/>
            <a:stretch>
              <a:fillRect l="0" t="0" r="0" b="0"/>
            </a:stretch>
          </a:blipFill>
        </p:spPr>
      </p:sp>
      <p:sp>
        <p:nvSpPr>
          <p:cNvPr name="TextBox 4" id="4"/>
          <p:cNvSpPr txBox="true"/>
          <p:nvPr/>
        </p:nvSpPr>
        <p:spPr>
          <a:xfrm rot="0">
            <a:off x="287658" y="295098"/>
            <a:ext cx="17480786" cy="2573249"/>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CALCULATE THE PERCENTAGE CONTRIBUTION OF EACH PIZZA TYPE TO TOTAL REVENUE.</a:t>
            </a:r>
          </a:p>
          <a:p>
            <a:pPr algn="l">
              <a:lnSpc>
                <a:spcPts val="7372"/>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605177" y="3848371"/>
            <a:ext cx="11922941" cy="3083317"/>
          </a:xfrm>
          <a:custGeom>
            <a:avLst/>
            <a:gdLst/>
            <a:ahLst/>
            <a:cxnLst/>
            <a:rect r="r" b="b" t="t" l="l"/>
            <a:pathLst>
              <a:path h="3083317" w="11922941">
                <a:moveTo>
                  <a:pt x="0" y="0"/>
                </a:moveTo>
                <a:lnTo>
                  <a:pt x="11922940" y="0"/>
                </a:lnTo>
                <a:lnTo>
                  <a:pt x="11922940" y="3083317"/>
                </a:lnTo>
                <a:lnTo>
                  <a:pt x="0" y="3083317"/>
                </a:lnTo>
                <a:lnTo>
                  <a:pt x="0" y="0"/>
                </a:lnTo>
                <a:close/>
              </a:path>
            </a:pathLst>
          </a:custGeom>
          <a:blipFill>
            <a:blip r:embed="rId2"/>
            <a:stretch>
              <a:fillRect l="0" t="0" r="0" b="0"/>
            </a:stretch>
          </a:blipFill>
        </p:spPr>
      </p:sp>
      <p:sp>
        <p:nvSpPr>
          <p:cNvPr name="Freeform 3" id="3"/>
          <p:cNvSpPr/>
          <p:nvPr/>
        </p:nvSpPr>
        <p:spPr>
          <a:xfrm flipH="false" flipV="false" rot="0">
            <a:off x="12952890" y="2679981"/>
            <a:ext cx="4484573" cy="5420097"/>
          </a:xfrm>
          <a:custGeom>
            <a:avLst/>
            <a:gdLst/>
            <a:ahLst/>
            <a:cxnLst/>
            <a:rect r="r" b="b" t="t" l="l"/>
            <a:pathLst>
              <a:path h="5420097" w="4484573">
                <a:moveTo>
                  <a:pt x="0" y="0"/>
                </a:moveTo>
                <a:lnTo>
                  <a:pt x="4484573" y="0"/>
                </a:lnTo>
                <a:lnTo>
                  <a:pt x="4484573" y="5420097"/>
                </a:lnTo>
                <a:lnTo>
                  <a:pt x="0" y="5420097"/>
                </a:lnTo>
                <a:lnTo>
                  <a:pt x="0" y="0"/>
                </a:lnTo>
                <a:close/>
              </a:path>
            </a:pathLst>
          </a:custGeom>
          <a:blipFill>
            <a:blip r:embed="rId3"/>
            <a:stretch>
              <a:fillRect l="0" t="0" r="0" b="0"/>
            </a:stretch>
          </a:blipFill>
        </p:spPr>
      </p:sp>
      <p:sp>
        <p:nvSpPr>
          <p:cNvPr name="TextBox 4" id="4"/>
          <p:cNvSpPr txBox="true"/>
          <p:nvPr/>
        </p:nvSpPr>
        <p:spPr>
          <a:xfrm rot="0">
            <a:off x="287658" y="295098"/>
            <a:ext cx="17480786" cy="2573249"/>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ANALYZE THE CUMULATIVE REVENUE GENERATED OVER TIME.</a:t>
            </a:r>
          </a:p>
          <a:p>
            <a:pPr algn="l">
              <a:lnSpc>
                <a:spcPts val="7372"/>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550733" y="2868347"/>
            <a:ext cx="11225004" cy="5308733"/>
          </a:xfrm>
          <a:custGeom>
            <a:avLst/>
            <a:gdLst/>
            <a:ahLst/>
            <a:cxnLst/>
            <a:rect r="r" b="b" t="t" l="l"/>
            <a:pathLst>
              <a:path h="5308733" w="11225004">
                <a:moveTo>
                  <a:pt x="0" y="0"/>
                </a:moveTo>
                <a:lnTo>
                  <a:pt x="11225004" y="0"/>
                </a:lnTo>
                <a:lnTo>
                  <a:pt x="11225004" y="5308733"/>
                </a:lnTo>
                <a:lnTo>
                  <a:pt x="0" y="5308733"/>
                </a:lnTo>
                <a:lnTo>
                  <a:pt x="0" y="0"/>
                </a:lnTo>
                <a:close/>
              </a:path>
            </a:pathLst>
          </a:custGeom>
          <a:blipFill>
            <a:blip r:embed="rId2"/>
            <a:stretch>
              <a:fillRect l="0" t="0" r="0" b="0"/>
            </a:stretch>
          </a:blipFill>
        </p:spPr>
      </p:sp>
      <p:sp>
        <p:nvSpPr>
          <p:cNvPr name="Freeform 3" id="3"/>
          <p:cNvSpPr/>
          <p:nvPr/>
        </p:nvSpPr>
        <p:spPr>
          <a:xfrm flipH="false" flipV="false" rot="0">
            <a:off x="12297463" y="2868347"/>
            <a:ext cx="5640584" cy="5308733"/>
          </a:xfrm>
          <a:custGeom>
            <a:avLst/>
            <a:gdLst/>
            <a:ahLst/>
            <a:cxnLst/>
            <a:rect r="r" b="b" t="t" l="l"/>
            <a:pathLst>
              <a:path h="5308733" w="5640584">
                <a:moveTo>
                  <a:pt x="0" y="0"/>
                </a:moveTo>
                <a:lnTo>
                  <a:pt x="5640584" y="0"/>
                </a:lnTo>
                <a:lnTo>
                  <a:pt x="5640584" y="5308733"/>
                </a:lnTo>
                <a:lnTo>
                  <a:pt x="0" y="5308733"/>
                </a:lnTo>
                <a:lnTo>
                  <a:pt x="0" y="0"/>
                </a:lnTo>
                <a:close/>
              </a:path>
            </a:pathLst>
          </a:custGeom>
          <a:blipFill>
            <a:blip r:embed="rId3"/>
            <a:stretch>
              <a:fillRect l="-6862" t="0" r="-6862" b="0"/>
            </a:stretch>
          </a:blipFill>
        </p:spPr>
      </p:sp>
      <p:sp>
        <p:nvSpPr>
          <p:cNvPr name="TextBox 4" id="4"/>
          <p:cNvSpPr txBox="true"/>
          <p:nvPr/>
        </p:nvSpPr>
        <p:spPr>
          <a:xfrm rot="0">
            <a:off x="287658" y="295098"/>
            <a:ext cx="17480786" cy="2573249"/>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DETERMINE THE TOP 3 MOST ORDERED PIZZA TYPES BASED ON REVENUE FOR EACH PIZZA CATEGORY.</a:t>
            </a:r>
          </a:p>
          <a:p>
            <a:pPr algn="l">
              <a:lnSpc>
                <a:spcPts val="7372"/>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2</a:t>
            </a:r>
          </a:p>
        </p:txBody>
      </p:sp>
      <p:sp>
        <p:nvSpPr>
          <p:cNvPr name="TextBox 3" id="3"/>
          <p:cNvSpPr txBox="true"/>
          <p:nvPr/>
        </p:nvSpPr>
        <p:spPr>
          <a:xfrm rot="0">
            <a:off x="6642542" y="227863"/>
            <a:ext cx="6358901" cy="944880"/>
          </a:xfrm>
          <a:prstGeom prst="rect">
            <a:avLst/>
          </a:prstGeom>
        </p:spPr>
        <p:txBody>
          <a:bodyPr anchor="t" rtlCol="false" tIns="0" lIns="0" bIns="0" rIns="0">
            <a:spAutoFit/>
          </a:bodyPr>
          <a:lstStyle/>
          <a:p>
            <a:pPr algn="ctr">
              <a:lnSpc>
                <a:spcPts val="6719"/>
              </a:lnSpc>
            </a:pPr>
            <a:r>
              <a:rPr lang="en-US" sz="4800">
                <a:solidFill>
                  <a:srgbClr val="125B50"/>
                </a:solidFill>
                <a:latin typeface="Agrandir Wide Medium"/>
              </a:rPr>
              <a:t>Introduction</a:t>
            </a:r>
          </a:p>
        </p:txBody>
      </p:sp>
      <p:sp>
        <p:nvSpPr>
          <p:cNvPr name="TextBox 4" id="4"/>
          <p:cNvSpPr txBox="true"/>
          <p:nvPr/>
        </p:nvSpPr>
        <p:spPr>
          <a:xfrm rot="0">
            <a:off x="2702175" y="1389353"/>
            <a:ext cx="14984442" cy="7973812"/>
          </a:xfrm>
          <a:prstGeom prst="rect">
            <a:avLst/>
          </a:prstGeom>
        </p:spPr>
        <p:txBody>
          <a:bodyPr anchor="t" rtlCol="false" tIns="0" lIns="0" bIns="0" rIns="0">
            <a:spAutoFit/>
          </a:bodyPr>
          <a:lstStyle/>
          <a:p>
            <a:pPr algn="just">
              <a:lnSpc>
                <a:spcPts val="3695"/>
              </a:lnSpc>
            </a:pPr>
            <a:r>
              <a:rPr lang="en-US" sz="2463">
                <a:solidFill>
                  <a:srgbClr val="000000"/>
                </a:solidFill>
                <a:latin typeface="Agrandir Wide Thin"/>
              </a:rPr>
              <a:t>Analyzing pizza sales data is essential for gaining insights into customer preferences, sales trends, and overall business performance. This analysis, conducted using SQL, addresses several key questions to provide a comprehensive understanding of the pizza sales landscape. We begin by retrieving the total number of orders placed, followed by calculating the total revenue generated from these sales. Further, we identify the highest-priced pizza and the most commonly ordered pizza size. The analysis also includes listing the top 5 most ordered pizza types along with their quantities. By joining the necessary tables, we determine the total quantity of each pizza category ordered and analyze the distribution of orders by hour of the day. Additionally, we explore the category-wise distribution of pizzas, group orders by date to calculate the average number of pizzas ordered per day, and identify the top 3 most ordered pizza types based on revenue. Finally, we calculate the percentage contribution of each pizza type to total revenue, analyze the cumulative revenue generated over time, and determine the top 3 most ordered pizza types based on revenue within each pizza category. Through this detailed SQL-based analysis, we aim to uncover valuable insights that can inform strategic decisions and enhance business outcomes.</a:t>
            </a:r>
          </a:p>
          <a:p>
            <a:pPr algn="just">
              <a:lnSpc>
                <a:spcPts val="3695"/>
              </a:lnSpc>
            </a:pPr>
          </a:p>
        </p:txBody>
      </p:sp>
      <p:sp>
        <p:nvSpPr>
          <p:cNvPr name="Freeform 5" id="5"/>
          <p:cNvSpPr/>
          <p:nvPr/>
        </p:nvSpPr>
        <p:spPr>
          <a:xfrm flipH="false" flipV="false" rot="0">
            <a:off x="0" y="1522703"/>
            <a:ext cx="2273981" cy="7241595"/>
          </a:xfrm>
          <a:custGeom>
            <a:avLst/>
            <a:gdLst/>
            <a:ahLst/>
            <a:cxnLst/>
            <a:rect r="r" b="b" t="t" l="l"/>
            <a:pathLst>
              <a:path h="7241595" w="2273981">
                <a:moveTo>
                  <a:pt x="0" y="0"/>
                </a:moveTo>
                <a:lnTo>
                  <a:pt x="2273981" y="0"/>
                </a:lnTo>
                <a:lnTo>
                  <a:pt x="2273981" y="7241594"/>
                </a:lnTo>
                <a:lnTo>
                  <a:pt x="0" y="7241594"/>
                </a:lnTo>
                <a:lnTo>
                  <a:pt x="0" y="0"/>
                </a:lnTo>
                <a:close/>
              </a:path>
            </a:pathLst>
          </a:custGeom>
          <a:blipFill>
            <a:blip r:embed="rId2"/>
            <a:stretch>
              <a:fillRect l="-394961" t="-11173" r="-63500" b="-566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3270957" y="2096822"/>
            <a:ext cx="10132439" cy="3328019"/>
          </a:xfrm>
          <a:custGeom>
            <a:avLst/>
            <a:gdLst/>
            <a:ahLst/>
            <a:cxnLst/>
            <a:rect r="r" b="b" t="t" l="l"/>
            <a:pathLst>
              <a:path h="3328019" w="10132439">
                <a:moveTo>
                  <a:pt x="0" y="0"/>
                </a:moveTo>
                <a:lnTo>
                  <a:pt x="10132439" y="0"/>
                </a:lnTo>
                <a:lnTo>
                  <a:pt x="10132439" y="3328019"/>
                </a:lnTo>
                <a:lnTo>
                  <a:pt x="0" y="3328019"/>
                </a:lnTo>
                <a:lnTo>
                  <a:pt x="0" y="0"/>
                </a:lnTo>
                <a:close/>
              </a:path>
            </a:pathLst>
          </a:custGeom>
          <a:blipFill>
            <a:blip r:embed="rId2"/>
            <a:stretch>
              <a:fillRect l="0" t="0" r="0" b="0"/>
            </a:stretch>
          </a:blipFill>
        </p:spPr>
      </p:sp>
      <p:sp>
        <p:nvSpPr>
          <p:cNvPr name="Freeform 3" id="3"/>
          <p:cNvSpPr/>
          <p:nvPr/>
        </p:nvSpPr>
        <p:spPr>
          <a:xfrm flipH="false" flipV="false" rot="0">
            <a:off x="6571095" y="5892436"/>
            <a:ext cx="4258244" cy="2935608"/>
          </a:xfrm>
          <a:custGeom>
            <a:avLst/>
            <a:gdLst/>
            <a:ahLst/>
            <a:cxnLst/>
            <a:rect r="r" b="b" t="t" l="l"/>
            <a:pathLst>
              <a:path h="2935608" w="4258244">
                <a:moveTo>
                  <a:pt x="0" y="0"/>
                </a:moveTo>
                <a:lnTo>
                  <a:pt x="4258244" y="0"/>
                </a:lnTo>
                <a:lnTo>
                  <a:pt x="4258244" y="2935608"/>
                </a:lnTo>
                <a:lnTo>
                  <a:pt x="0" y="2935608"/>
                </a:lnTo>
                <a:lnTo>
                  <a:pt x="0" y="0"/>
                </a:lnTo>
                <a:close/>
              </a:path>
            </a:pathLst>
          </a:custGeom>
          <a:blipFill>
            <a:blip r:embed="rId3"/>
            <a:stretch>
              <a:fillRect l="0" t="0" r="0" b="0"/>
            </a:stretch>
          </a:blipFill>
        </p:spPr>
      </p:sp>
      <p:sp>
        <p:nvSpPr>
          <p:cNvPr name="TextBox 4" id="4"/>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2</a:t>
            </a:r>
          </a:p>
        </p:txBody>
      </p:sp>
      <p:sp>
        <p:nvSpPr>
          <p:cNvPr name="TextBox 5" id="5"/>
          <p:cNvSpPr txBox="true"/>
          <p:nvPr/>
        </p:nvSpPr>
        <p:spPr>
          <a:xfrm rot="0">
            <a:off x="287658" y="295098"/>
            <a:ext cx="17480786" cy="1801724"/>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RETRIVE THE TOTAL NUMBER OF ORDERS PLACED.</a:t>
            </a:r>
          </a:p>
          <a:p>
            <a:pPr algn="l">
              <a:lnSpc>
                <a:spcPts val="737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513229" y="3187559"/>
            <a:ext cx="11100978" cy="4377215"/>
          </a:xfrm>
          <a:custGeom>
            <a:avLst/>
            <a:gdLst/>
            <a:ahLst/>
            <a:cxnLst/>
            <a:rect r="r" b="b" t="t" l="l"/>
            <a:pathLst>
              <a:path h="4377215" w="11100978">
                <a:moveTo>
                  <a:pt x="0" y="0"/>
                </a:moveTo>
                <a:lnTo>
                  <a:pt x="11100978" y="0"/>
                </a:lnTo>
                <a:lnTo>
                  <a:pt x="11100978" y="4377215"/>
                </a:lnTo>
                <a:lnTo>
                  <a:pt x="0" y="4377215"/>
                </a:lnTo>
                <a:lnTo>
                  <a:pt x="0" y="0"/>
                </a:lnTo>
                <a:close/>
              </a:path>
            </a:pathLst>
          </a:custGeom>
          <a:blipFill>
            <a:blip r:embed="rId2"/>
            <a:stretch>
              <a:fillRect l="0" t="0" r="0" b="0"/>
            </a:stretch>
          </a:blipFill>
        </p:spPr>
      </p:sp>
      <p:sp>
        <p:nvSpPr>
          <p:cNvPr name="Freeform 3" id="3"/>
          <p:cNvSpPr/>
          <p:nvPr/>
        </p:nvSpPr>
        <p:spPr>
          <a:xfrm flipH="false" flipV="false" rot="0">
            <a:off x="11964918" y="3322256"/>
            <a:ext cx="5665960" cy="4107821"/>
          </a:xfrm>
          <a:custGeom>
            <a:avLst/>
            <a:gdLst/>
            <a:ahLst/>
            <a:cxnLst/>
            <a:rect r="r" b="b" t="t" l="l"/>
            <a:pathLst>
              <a:path h="4107821" w="5665960">
                <a:moveTo>
                  <a:pt x="0" y="0"/>
                </a:moveTo>
                <a:lnTo>
                  <a:pt x="5665960" y="0"/>
                </a:lnTo>
                <a:lnTo>
                  <a:pt x="5665960" y="4107821"/>
                </a:lnTo>
                <a:lnTo>
                  <a:pt x="0" y="4107821"/>
                </a:lnTo>
                <a:lnTo>
                  <a:pt x="0" y="0"/>
                </a:lnTo>
                <a:close/>
              </a:path>
            </a:pathLst>
          </a:custGeom>
          <a:blipFill>
            <a:blip r:embed="rId3"/>
            <a:stretch>
              <a:fillRect l="0" t="0" r="0" b="0"/>
            </a:stretch>
          </a:blipFill>
        </p:spPr>
      </p:sp>
      <p:sp>
        <p:nvSpPr>
          <p:cNvPr name="TextBox 4" id="4"/>
          <p:cNvSpPr txBox="true"/>
          <p:nvPr/>
        </p:nvSpPr>
        <p:spPr>
          <a:xfrm rot="0">
            <a:off x="287658" y="295098"/>
            <a:ext cx="17515476" cy="2577920"/>
          </a:xfrm>
          <a:prstGeom prst="rect">
            <a:avLst/>
          </a:prstGeom>
        </p:spPr>
        <p:txBody>
          <a:bodyPr anchor="t" rtlCol="false" tIns="0" lIns="0" bIns="0" rIns="0">
            <a:spAutoFit/>
          </a:bodyPr>
          <a:lstStyle/>
          <a:p>
            <a:pPr algn="ctr">
              <a:lnSpc>
                <a:spcPts val="6124"/>
              </a:lnSpc>
            </a:pPr>
            <a:r>
              <a:rPr lang="en-US" sz="4374">
                <a:solidFill>
                  <a:srgbClr val="125B50"/>
                </a:solidFill>
                <a:latin typeface="Agrandir Wide Medium"/>
              </a:rPr>
              <a:t>CALCULATE THE TOTAL REVENUE GENERATED FROM PIZZA SALES.</a:t>
            </a:r>
          </a:p>
          <a:p>
            <a:pPr algn="l">
              <a:lnSpc>
                <a:spcPts val="738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3231163" y="2096822"/>
            <a:ext cx="11593776" cy="4161868"/>
          </a:xfrm>
          <a:custGeom>
            <a:avLst/>
            <a:gdLst/>
            <a:ahLst/>
            <a:cxnLst/>
            <a:rect r="r" b="b" t="t" l="l"/>
            <a:pathLst>
              <a:path h="4161868" w="11593776">
                <a:moveTo>
                  <a:pt x="0" y="0"/>
                </a:moveTo>
                <a:lnTo>
                  <a:pt x="11593776" y="0"/>
                </a:lnTo>
                <a:lnTo>
                  <a:pt x="11593776" y="4161868"/>
                </a:lnTo>
                <a:lnTo>
                  <a:pt x="0" y="4161868"/>
                </a:lnTo>
                <a:lnTo>
                  <a:pt x="0" y="0"/>
                </a:lnTo>
                <a:close/>
              </a:path>
            </a:pathLst>
          </a:custGeom>
          <a:blipFill>
            <a:blip r:embed="rId2"/>
            <a:stretch>
              <a:fillRect l="0" t="0" r="0" b="0"/>
            </a:stretch>
          </a:blipFill>
        </p:spPr>
      </p:sp>
      <p:sp>
        <p:nvSpPr>
          <p:cNvPr name="Freeform 3" id="3"/>
          <p:cNvSpPr/>
          <p:nvPr/>
        </p:nvSpPr>
        <p:spPr>
          <a:xfrm flipH="false" flipV="false" rot="0">
            <a:off x="5024092" y="6729827"/>
            <a:ext cx="8007919" cy="3138635"/>
          </a:xfrm>
          <a:custGeom>
            <a:avLst/>
            <a:gdLst/>
            <a:ahLst/>
            <a:cxnLst/>
            <a:rect r="r" b="b" t="t" l="l"/>
            <a:pathLst>
              <a:path h="3138635" w="8007919">
                <a:moveTo>
                  <a:pt x="0" y="0"/>
                </a:moveTo>
                <a:lnTo>
                  <a:pt x="8007919" y="0"/>
                </a:lnTo>
                <a:lnTo>
                  <a:pt x="8007919" y="3138634"/>
                </a:lnTo>
                <a:lnTo>
                  <a:pt x="0" y="3138634"/>
                </a:lnTo>
                <a:lnTo>
                  <a:pt x="0" y="0"/>
                </a:lnTo>
                <a:close/>
              </a:path>
            </a:pathLst>
          </a:custGeom>
          <a:blipFill>
            <a:blip r:embed="rId3"/>
            <a:stretch>
              <a:fillRect l="0" t="0" r="0" b="0"/>
            </a:stretch>
          </a:blipFill>
        </p:spPr>
      </p:sp>
      <p:sp>
        <p:nvSpPr>
          <p:cNvPr name="TextBox 4" id="4"/>
          <p:cNvSpPr txBox="true"/>
          <p:nvPr/>
        </p:nvSpPr>
        <p:spPr>
          <a:xfrm rot="0">
            <a:off x="287658" y="295098"/>
            <a:ext cx="17480786" cy="1801724"/>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IDENTIFY THE HIGHEST-PRICED PIZZA.</a:t>
            </a:r>
          </a:p>
          <a:p>
            <a:pPr algn="l">
              <a:lnSpc>
                <a:spcPts val="737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6097660" y="6743481"/>
            <a:ext cx="5494417" cy="2795832"/>
          </a:xfrm>
          <a:custGeom>
            <a:avLst/>
            <a:gdLst/>
            <a:ahLst/>
            <a:cxnLst/>
            <a:rect r="r" b="b" t="t" l="l"/>
            <a:pathLst>
              <a:path h="2795832" w="5494417">
                <a:moveTo>
                  <a:pt x="0" y="0"/>
                </a:moveTo>
                <a:lnTo>
                  <a:pt x="5494418" y="0"/>
                </a:lnTo>
                <a:lnTo>
                  <a:pt x="5494418" y="2795832"/>
                </a:lnTo>
                <a:lnTo>
                  <a:pt x="0" y="2795832"/>
                </a:lnTo>
                <a:lnTo>
                  <a:pt x="0" y="0"/>
                </a:lnTo>
                <a:close/>
              </a:path>
            </a:pathLst>
          </a:custGeom>
          <a:blipFill>
            <a:blip r:embed="rId2"/>
            <a:stretch>
              <a:fillRect l="0" t="0" r="0" b="0"/>
            </a:stretch>
          </a:blipFill>
        </p:spPr>
      </p:sp>
      <p:sp>
        <p:nvSpPr>
          <p:cNvPr name="Freeform 3" id="3"/>
          <p:cNvSpPr/>
          <p:nvPr/>
        </p:nvSpPr>
        <p:spPr>
          <a:xfrm flipH="false" flipV="false" rot="0">
            <a:off x="3776843" y="1507204"/>
            <a:ext cx="10138361" cy="4928760"/>
          </a:xfrm>
          <a:custGeom>
            <a:avLst/>
            <a:gdLst/>
            <a:ahLst/>
            <a:cxnLst/>
            <a:rect r="r" b="b" t="t" l="l"/>
            <a:pathLst>
              <a:path h="4928760" w="10138361">
                <a:moveTo>
                  <a:pt x="0" y="0"/>
                </a:moveTo>
                <a:lnTo>
                  <a:pt x="10138362" y="0"/>
                </a:lnTo>
                <a:lnTo>
                  <a:pt x="10138362" y="4928760"/>
                </a:lnTo>
                <a:lnTo>
                  <a:pt x="0" y="4928760"/>
                </a:lnTo>
                <a:lnTo>
                  <a:pt x="0" y="0"/>
                </a:lnTo>
                <a:close/>
              </a:path>
            </a:pathLst>
          </a:custGeom>
          <a:blipFill>
            <a:blip r:embed="rId3"/>
            <a:stretch>
              <a:fillRect l="0" t="0" r="0" b="0"/>
            </a:stretch>
          </a:blipFill>
        </p:spPr>
      </p:sp>
      <p:sp>
        <p:nvSpPr>
          <p:cNvPr name="TextBox 4" id="4"/>
          <p:cNvSpPr txBox="true"/>
          <p:nvPr/>
        </p:nvSpPr>
        <p:spPr>
          <a:xfrm rot="0">
            <a:off x="287658" y="295098"/>
            <a:ext cx="17480786" cy="1801724"/>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IDENTIFY THE MOST COMMON PIZZA SIZE ORDERED.</a:t>
            </a:r>
          </a:p>
          <a:p>
            <a:pPr algn="l">
              <a:lnSpc>
                <a:spcPts val="737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765325" y="3305783"/>
            <a:ext cx="10092411" cy="4927935"/>
          </a:xfrm>
          <a:custGeom>
            <a:avLst/>
            <a:gdLst/>
            <a:ahLst/>
            <a:cxnLst/>
            <a:rect r="r" b="b" t="t" l="l"/>
            <a:pathLst>
              <a:path h="4927935" w="10092411">
                <a:moveTo>
                  <a:pt x="0" y="0"/>
                </a:moveTo>
                <a:lnTo>
                  <a:pt x="10092411" y="0"/>
                </a:lnTo>
                <a:lnTo>
                  <a:pt x="10092411" y="4927935"/>
                </a:lnTo>
                <a:lnTo>
                  <a:pt x="0" y="4927935"/>
                </a:lnTo>
                <a:lnTo>
                  <a:pt x="0" y="0"/>
                </a:lnTo>
                <a:close/>
              </a:path>
            </a:pathLst>
          </a:custGeom>
          <a:blipFill>
            <a:blip r:embed="rId2"/>
            <a:stretch>
              <a:fillRect l="0" t="0" r="0" b="0"/>
            </a:stretch>
          </a:blipFill>
        </p:spPr>
      </p:sp>
      <p:sp>
        <p:nvSpPr>
          <p:cNvPr name="Freeform 3" id="3"/>
          <p:cNvSpPr/>
          <p:nvPr/>
        </p:nvSpPr>
        <p:spPr>
          <a:xfrm flipH="false" flipV="false" rot="0">
            <a:off x="11182131" y="4411397"/>
            <a:ext cx="6586313" cy="3658280"/>
          </a:xfrm>
          <a:custGeom>
            <a:avLst/>
            <a:gdLst/>
            <a:ahLst/>
            <a:cxnLst/>
            <a:rect r="r" b="b" t="t" l="l"/>
            <a:pathLst>
              <a:path h="3658280" w="6586313">
                <a:moveTo>
                  <a:pt x="0" y="0"/>
                </a:moveTo>
                <a:lnTo>
                  <a:pt x="6586313" y="0"/>
                </a:lnTo>
                <a:lnTo>
                  <a:pt x="6586313" y="3658280"/>
                </a:lnTo>
                <a:lnTo>
                  <a:pt x="0" y="3658280"/>
                </a:lnTo>
                <a:lnTo>
                  <a:pt x="0" y="0"/>
                </a:lnTo>
                <a:close/>
              </a:path>
            </a:pathLst>
          </a:custGeom>
          <a:blipFill>
            <a:blip r:embed="rId3"/>
            <a:stretch>
              <a:fillRect l="0" t="0" r="-11392" b="-15315"/>
            </a:stretch>
          </a:blipFill>
        </p:spPr>
      </p:sp>
      <p:sp>
        <p:nvSpPr>
          <p:cNvPr name="TextBox 4" id="4"/>
          <p:cNvSpPr txBox="true"/>
          <p:nvPr/>
        </p:nvSpPr>
        <p:spPr>
          <a:xfrm rot="0">
            <a:off x="287658" y="295098"/>
            <a:ext cx="17480786" cy="4116299"/>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LIST THE TOP 5 MOST ORDERED PIZZA TYPES ALONG WITH THEIR QUANTITIES.</a:t>
            </a:r>
          </a:p>
          <a:p>
            <a:pPr algn="ctr">
              <a:lnSpc>
                <a:spcPts val="6112"/>
              </a:lnSpc>
            </a:pPr>
          </a:p>
          <a:p>
            <a:pPr algn="ctr">
              <a:lnSpc>
                <a:spcPts val="6112"/>
              </a:lnSpc>
            </a:pPr>
          </a:p>
          <a:p>
            <a:pPr algn="l">
              <a:lnSpc>
                <a:spcPts val="737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287658" y="2727875"/>
            <a:ext cx="10858005" cy="6023181"/>
          </a:xfrm>
          <a:custGeom>
            <a:avLst/>
            <a:gdLst/>
            <a:ahLst/>
            <a:cxnLst/>
            <a:rect r="r" b="b" t="t" l="l"/>
            <a:pathLst>
              <a:path h="6023181" w="10858005">
                <a:moveTo>
                  <a:pt x="0" y="0"/>
                </a:moveTo>
                <a:lnTo>
                  <a:pt x="10858006" y="0"/>
                </a:lnTo>
                <a:lnTo>
                  <a:pt x="10858006" y="6023182"/>
                </a:lnTo>
                <a:lnTo>
                  <a:pt x="0" y="6023182"/>
                </a:lnTo>
                <a:lnTo>
                  <a:pt x="0" y="0"/>
                </a:lnTo>
                <a:close/>
              </a:path>
            </a:pathLst>
          </a:custGeom>
          <a:blipFill>
            <a:blip r:embed="rId2"/>
            <a:stretch>
              <a:fillRect l="0" t="0" r="0" b="0"/>
            </a:stretch>
          </a:blipFill>
        </p:spPr>
      </p:sp>
      <p:sp>
        <p:nvSpPr>
          <p:cNvPr name="Freeform 3" id="3"/>
          <p:cNvSpPr/>
          <p:nvPr/>
        </p:nvSpPr>
        <p:spPr>
          <a:xfrm flipH="false" flipV="false" rot="0">
            <a:off x="11903800" y="4296699"/>
            <a:ext cx="4822393" cy="4129815"/>
          </a:xfrm>
          <a:custGeom>
            <a:avLst/>
            <a:gdLst/>
            <a:ahLst/>
            <a:cxnLst/>
            <a:rect r="r" b="b" t="t" l="l"/>
            <a:pathLst>
              <a:path h="4129815" w="4822393">
                <a:moveTo>
                  <a:pt x="0" y="0"/>
                </a:moveTo>
                <a:lnTo>
                  <a:pt x="4822393" y="0"/>
                </a:lnTo>
                <a:lnTo>
                  <a:pt x="4822393" y="4129815"/>
                </a:lnTo>
                <a:lnTo>
                  <a:pt x="0" y="4129815"/>
                </a:lnTo>
                <a:lnTo>
                  <a:pt x="0" y="0"/>
                </a:lnTo>
                <a:close/>
              </a:path>
            </a:pathLst>
          </a:custGeom>
          <a:blipFill>
            <a:blip r:embed="rId3"/>
            <a:stretch>
              <a:fillRect l="0" t="0" r="0" b="0"/>
            </a:stretch>
          </a:blipFill>
        </p:spPr>
      </p:sp>
      <p:sp>
        <p:nvSpPr>
          <p:cNvPr name="TextBox 4" id="4"/>
          <p:cNvSpPr txBox="true"/>
          <p:nvPr/>
        </p:nvSpPr>
        <p:spPr>
          <a:xfrm rot="0">
            <a:off x="287658" y="295098"/>
            <a:ext cx="17480786" cy="2573249"/>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JOIN THE NECESSARY TABLES TO FIND THE TOTAL QUANTITY OF EACH PIZZA CATEGORY ORDERED.</a:t>
            </a:r>
          </a:p>
          <a:p>
            <a:pPr algn="l">
              <a:lnSpc>
                <a:spcPts val="737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Freeform 2" id="2"/>
          <p:cNvSpPr/>
          <p:nvPr/>
        </p:nvSpPr>
        <p:spPr>
          <a:xfrm flipH="false" flipV="false" rot="0">
            <a:off x="556600" y="3511959"/>
            <a:ext cx="11494040" cy="3263082"/>
          </a:xfrm>
          <a:custGeom>
            <a:avLst/>
            <a:gdLst/>
            <a:ahLst/>
            <a:cxnLst/>
            <a:rect r="r" b="b" t="t" l="l"/>
            <a:pathLst>
              <a:path h="3263082" w="11494040">
                <a:moveTo>
                  <a:pt x="0" y="0"/>
                </a:moveTo>
                <a:lnTo>
                  <a:pt x="11494039" y="0"/>
                </a:lnTo>
                <a:lnTo>
                  <a:pt x="11494039" y="3263082"/>
                </a:lnTo>
                <a:lnTo>
                  <a:pt x="0" y="3263082"/>
                </a:lnTo>
                <a:lnTo>
                  <a:pt x="0" y="0"/>
                </a:lnTo>
                <a:close/>
              </a:path>
            </a:pathLst>
          </a:custGeom>
          <a:blipFill>
            <a:blip r:embed="rId2"/>
            <a:stretch>
              <a:fillRect l="0" t="0" r="0" b="0"/>
            </a:stretch>
          </a:blipFill>
        </p:spPr>
      </p:sp>
      <p:sp>
        <p:nvSpPr>
          <p:cNvPr name="Freeform 3" id="3"/>
          <p:cNvSpPr/>
          <p:nvPr/>
        </p:nvSpPr>
        <p:spPr>
          <a:xfrm flipH="false" flipV="false" rot="0">
            <a:off x="13564511" y="2411484"/>
            <a:ext cx="2588978" cy="5464031"/>
          </a:xfrm>
          <a:custGeom>
            <a:avLst/>
            <a:gdLst/>
            <a:ahLst/>
            <a:cxnLst/>
            <a:rect r="r" b="b" t="t" l="l"/>
            <a:pathLst>
              <a:path h="5464031" w="2588978">
                <a:moveTo>
                  <a:pt x="0" y="0"/>
                </a:moveTo>
                <a:lnTo>
                  <a:pt x="2588978" y="0"/>
                </a:lnTo>
                <a:lnTo>
                  <a:pt x="2588978" y="5464032"/>
                </a:lnTo>
                <a:lnTo>
                  <a:pt x="0" y="5464032"/>
                </a:lnTo>
                <a:lnTo>
                  <a:pt x="0" y="0"/>
                </a:lnTo>
                <a:close/>
              </a:path>
            </a:pathLst>
          </a:custGeom>
          <a:blipFill>
            <a:blip r:embed="rId3"/>
            <a:stretch>
              <a:fillRect l="0" t="0" r="0" b="0"/>
            </a:stretch>
          </a:blipFill>
        </p:spPr>
      </p:sp>
      <p:sp>
        <p:nvSpPr>
          <p:cNvPr name="TextBox 4" id="4"/>
          <p:cNvSpPr txBox="true"/>
          <p:nvPr/>
        </p:nvSpPr>
        <p:spPr>
          <a:xfrm rot="0">
            <a:off x="287658" y="295098"/>
            <a:ext cx="17480786" cy="2573249"/>
          </a:xfrm>
          <a:prstGeom prst="rect">
            <a:avLst/>
          </a:prstGeom>
        </p:spPr>
        <p:txBody>
          <a:bodyPr anchor="t" rtlCol="false" tIns="0" lIns="0" bIns="0" rIns="0">
            <a:spAutoFit/>
          </a:bodyPr>
          <a:lstStyle/>
          <a:p>
            <a:pPr algn="ctr">
              <a:lnSpc>
                <a:spcPts val="6112"/>
              </a:lnSpc>
            </a:pPr>
            <a:r>
              <a:rPr lang="en-US" sz="4366">
                <a:solidFill>
                  <a:srgbClr val="125B50"/>
                </a:solidFill>
                <a:latin typeface="Agrandir Wide Medium"/>
              </a:rPr>
              <a:t>DETERMINE THE DISTRIBUTION OF ORDERS BY HOUR OF THE DAY.</a:t>
            </a:r>
          </a:p>
          <a:p>
            <a:pPr algn="l">
              <a:lnSpc>
                <a:spcPts val="737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DAGIr0x-Rhc</dc:identifier>
  <dcterms:modified xsi:type="dcterms:W3CDTF">2011-08-01T06:04:30Z</dcterms:modified>
  <cp:revision>1</cp:revision>
  <dc:title>Green Gradient Monotone Minimalist Presentation Template</dc:title>
</cp:coreProperties>
</file>