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DEC2-96C1-1334-53FB-0DD7B5E21F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C76948-4E66-BB64-414C-14A283B5BE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86E227-FB67-0CDF-39E0-BA689629F241}"/>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5" name="Footer Placeholder 4">
            <a:extLst>
              <a:ext uri="{FF2B5EF4-FFF2-40B4-BE49-F238E27FC236}">
                <a16:creationId xmlns:a16="http://schemas.microsoft.com/office/drawing/2014/main" id="{09636661-4260-62CF-F3B2-668ECD83A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39D30-4D62-C58D-006B-4F30185F33F4}"/>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130882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659C-03DC-5A80-4D50-4D3990F9CE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A372CB-2F84-2A11-D0C9-80BD4E56D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E88C1-E124-AC5C-A274-4896CE98725F}"/>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5" name="Footer Placeholder 4">
            <a:extLst>
              <a:ext uri="{FF2B5EF4-FFF2-40B4-BE49-F238E27FC236}">
                <a16:creationId xmlns:a16="http://schemas.microsoft.com/office/drawing/2014/main" id="{4E8D6931-C91B-4094-B707-B62F5C1D9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F6201-4E21-7898-3C5B-89B906C3D0F1}"/>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369765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0B6390-8234-CC3F-CE00-6D4D2CC81F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C8D06-D860-C601-2175-90CC447FA0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41222-95C6-647C-7CFB-B3630597CBCB}"/>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5" name="Footer Placeholder 4">
            <a:extLst>
              <a:ext uri="{FF2B5EF4-FFF2-40B4-BE49-F238E27FC236}">
                <a16:creationId xmlns:a16="http://schemas.microsoft.com/office/drawing/2014/main" id="{80E609A5-87B7-C4A0-21C7-6C8B6B56F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4981D-085D-6283-ADC1-0DC181C71140}"/>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364183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CBE2-343C-B464-F11B-8294B87BF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51A93D-3471-123A-AA57-1540FBE8A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E7D5-66FB-3094-E442-87B123055505}"/>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5" name="Footer Placeholder 4">
            <a:extLst>
              <a:ext uri="{FF2B5EF4-FFF2-40B4-BE49-F238E27FC236}">
                <a16:creationId xmlns:a16="http://schemas.microsoft.com/office/drawing/2014/main" id="{ED20A9AA-C8E9-55FF-6726-3311C71E0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D6C82-B9CC-7091-6A0B-D5850FE66FE7}"/>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7983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779C-2469-5A3C-F60E-788DB786A4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A5FF43-4959-FFA2-5284-5052F38FA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090E9-9695-2A2D-7A5A-8C4E4CC92DCA}"/>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5" name="Footer Placeholder 4">
            <a:extLst>
              <a:ext uri="{FF2B5EF4-FFF2-40B4-BE49-F238E27FC236}">
                <a16:creationId xmlns:a16="http://schemas.microsoft.com/office/drawing/2014/main" id="{9F080107-64B6-4F73-6595-ACB39B963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8485F-7989-F0CB-9645-85A3456FF09A}"/>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23914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918E-A3EB-E899-3D54-0679978840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906C95-C134-F447-6D1C-2605F1C0DB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48B36-260E-D9F4-8184-D5D65C17F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1D2F22-B9CC-D0FA-992A-DC7999DB7A2B}"/>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6" name="Footer Placeholder 5">
            <a:extLst>
              <a:ext uri="{FF2B5EF4-FFF2-40B4-BE49-F238E27FC236}">
                <a16:creationId xmlns:a16="http://schemas.microsoft.com/office/drawing/2014/main" id="{6460E054-2092-693A-53C2-D752FEF49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F383D5-6A1A-B6ED-3601-0C43C5FB3072}"/>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1046090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D128-692C-447E-F1D2-26330EEA92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512ECE-3C08-EB63-0378-330487489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D45FDE-7FC7-C88D-6C9C-E4C45973DB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EF644C-68CB-1DEA-5240-1EC54A0DF1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58D7E5-030A-E384-190A-8463014C9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8A429-F2E4-C15E-3EA4-88981DCF1065}"/>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8" name="Footer Placeholder 7">
            <a:extLst>
              <a:ext uri="{FF2B5EF4-FFF2-40B4-BE49-F238E27FC236}">
                <a16:creationId xmlns:a16="http://schemas.microsoft.com/office/drawing/2014/main" id="{8EF2D376-7D91-E6A4-889A-17AEE7C548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BB16D7-61C8-D67B-1709-775302DF33A8}"/>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281832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EE7-92BB-2B23-52A8-E2691F639C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0E0034-DD03-0241-AEC5-0ED1CE94FF38}"/>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4" name="Footer Placeholder 3">
            <a:extLst>
              <a:ext uri="{FF2B5EF4-FFF2-40B4-BE49-F238E27FC236}">
                <a16:creationId xmlns:a16="http://schemas.microsoft.com/office/drawing/2014/main" id="{53EFFFF8-93D5-8543-F09F-BE80984CCC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5667B-2D43-62B2-F2C0-E40207D544A4}"/>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278722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3B530-BBAA-A981-C2F4-6D1AAE3D939F}"/>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3" name="Footer Placeholder 2">
            <a:extLst>
              <a:ext uri="{FF2B5EF4-FFF2-40B4-BE49-F238E27FC236}">
                <a16:creationId xmlns:a16="http://schemas.microsoft.com/office/drawing/2014/main" id="{B18DD3E6-2ED7-4730-CBF3-6E58859BE3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294622-612C-4440-E0C6-064C3C3B55D0}"/>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327808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C7A3-02EA-D152-D985-893957056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4DF5F3-A702-0076-ED89-A75FE6791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6EBCA2-914A-41F5-5129-CA5EAD795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A00F9-451D-2697-719F-4181152A7A2E}"/>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6" name="Footer Placeholder 5">
            <a:extLst>
              <a:ext uri="{FF2B5EF4-FFF2-40B4-BE49-F238E27FC236}">
                <a16:creationId xmlns:a16="http://schemas.microsoft.com/office/drawing/2014/main" id="{9A78C709-F4DF-1284-CAC1-BA4CBBC4F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7FAAE-B706-618E-D397-F404541C1664}"/>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323391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1970-2DC4-ED1C-EC79-E25D7F022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917780-F867-65B4-A30C-346BABE43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7FCCAC-C71D-E40F-3170-56334228B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9DA97-190A-EBA1-4ACA-0A77192316F5}"/>
              </a:ext>
            </a:extLst>
          </p:cNvPr>
          <p:cNvSpPr>
            <a:spLocks noGrp="1"/>
          </p:cNvSpPr>
          <p:nvPr>
            <p:ph type="dt" sz="half" idx="10"/>
          </p:nvPr>
        </p:nvSpPr>
        <p:spPr/>
        <p:txBody>
          <a:bodyPr/>
          <a:lstStyle/>
          <a:p>
            <a:fld id="{96A9A2B4-B049-45C8-B932-BE640312946C}" type="datetimeFigureOut">
              <a:rPr lang="en-US" smtClean="0"/>
              <a:t>8/5/2023</a:t>
            </a:fld>
            <a:endParaRPr lang="en-US"/>
          </a:p>
        </p:txBody>
      </p:sp>
      <p:sp>
        <p:nvSpPr>
          <p:cNvPr id="6" name="Footer Placeholder 5">
            <a:extLst>
              <a:ext uri="{FF2B5EF4-FFF2-40B4-BE49-F238E27FC236}">
                <a16:creationId xmlns:a16="http://schemas.microsoft.com/office/drawing/2014/main" id="{DAC716B5-775F-F70C-EDED-293E12EEE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A1CAC-8883-A5BE-CAD0-66043AF0E48F}"/>
              </a:ext>
            </a:extLst>
          </p:cNvPr>
          <p:cNvSpPr>
            <a:spLocks noGrp="1"/>
          </p:cNvSpPr>
          <p:nvPr>
            <p:ph type="sldNum" sz="quarter" idx="12"/>
          </p:nvPr>
        </p:nvSpPr>
        <p:spPr/>
        <p:txBody>
          <a:bodyPr/>
          <a:lstStyle/>
          <a:p>
            <a:fld id="{6D4CE961-9696-472F-9E30-E67D02D9708D}" type="slidenum">
              <a:rPr lang="en-US" smtClean="0"/>
              <a:t>‹#›</a:t>
            </a:fld>
            <a:endParaRPr lang="en-US"/>
          </a:p>
        </p:txBody>
      </p:sp>
    </p:spTree>
    <p:extLst>
      <p:ext uri="{BB962C8B-B14F-4D97-AF65-F5344CB8AC3E}">
        <p14:creationId xmlns:p14="http://schemas.microsoft.com/office/powerpoint/2010/main" val="7613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3-FBEE-ED0E-45A3-8687EA5D0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4CC41D-30E5-21CC-E792-CAEAFB58B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CF01E-9497-848E-1AEB-E10432BD0C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9A2B4-B049-45C8-B932-BE640312946C}" type="datetimeFigureOut">
              <a:rPr lang="en-US" smtClean="0"/>
              <a:t>8/5/2023</a:t>
            </a:fld>
            <a:endParaRPr lang="en-US"/>
          </a:p>
        </p:txBody>
      </p:sp>
      <p:sp>
        <p:nvSpPr>
          <p:cNvPr id="5" name="Footer Placeholder 4">
            <a:extLst>
              <a:ext uri="{FF2B5EF4-FFF2-40B4-BE49-F238E27FC236}">
                <a16:creationId xmlns:a16="http://schemas.microsoft.com/office/drawing/2014/main" id="{9C19AA74-88D4-7405-A634-0C616BFDF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D38E33-5345-B7CB-9AB5-FDB95DD0F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CE961-9696-472F-9E30-E67D02D9708D}" type="slidenum">
              <a:rPr lang="en-US" smtClean="0"/>
              <a:t>‹#›</a:t>
            </a:fld>
            <a:endParaRPr lang="en-US"/>
          </a:p>
        </p:txBody>
      </p:sp>
    </p:spTree>
    <p:extLst>
      <p:ext uri="{BB962C8B-B14F-4D97-AF65-F5344CB8AC3E}">
        <p14:creationId xmlns:p14="http://schemas.microsoft.com/office/powerpoint/2010/main" val="106746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1700-E540-A0DA-1DC0-0DD30FECF70A}"/>
              </a:ext>
            </a:extLst>
          </p:cNvPr>
          <p:cNvSpPr>
            <a:spLocks noGrp="1"/>
          </p:cNvSpPr>
          <p:nvPr>
            <p:ph type="ctrTitle"/>
          </p:nvPr>
        </p:nvSpPr>
        <p:spPr/>
        <p:txBody>
          <a:bodyPr/>
          <a:lstStyle/>
          <a:p>
            <a:r>
              <a:rPr lang="en-US" b="1" i="0" dirty="0">
                <a:effectLst/>
                <a:latin typeface="Söhne"/>
              </a:rPr>
              <a:t>K-means Clustering</a:t>
            </a:r>
            <a:endParaRPr lang="en-US" dirty="0"/>
          </a:p>
        </p:txBody>
      </p:sp>
      <p:sp>
        <p:nvSpPr>
          <p:cNvPr id="3" name="Subtitle 2">
            <a:extLst>
              <a:ext uri="{FF2B5EF4-FFF2-40B4-BE49-F238E27FC236}">
                <a16:creationId xmlns:a16="http://schemas.microsoft.com/office/drawing/2014/main" id="{75B1CA6E-636F-2329-B1EB-6BF95180DF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92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C18C-8CF4-F197-2D63-16E090A56D69}"/>
              </a:ext>
            </a:extLst>
          </p:cNvPr>
          <p:cNvSpPr>
            <a:spLocks noGrp="1"/>
          </p:cNvSpPr>
          <p:nvPr>
            <p:ph type="title"/>
          </p:nvPr>
        </p:nvSpPr>
        <p:spPr/>
        <p:txBody>
          <a:bodyPr/>
          <a:lstStyle/>
          <a:p>
            <a:r>
              <a:rPr lang="en-US" b="1" i="0" dirty="0">
                <a:effectLst/>
                <a:latin typeface="Söhne"/>
              </a:rPr>
              <a:t>K-means Clustering Definition:</a:t>
            </a:r>
            <a:endParaRPr lang="en-US" dirty="0"/>
          </a:p>
        </p:txBody>
      </p:sp>
      <p:sp>
        <p:nvSpPr>
          <p:cNvPr id="3" name="Content Placeholder 2">
            <a:extLst>
              <a:ext uri="{FF2B5EF4-FFF2-40B4-BE49-F238E27FC236}">
                <a16:creationId xmlns:a16="http://schemas.microsoft.com/office/drawing/2014/main" id="{9F2961D0-C3C3-43D1-5262-33BEEBD7D084}"/>
              </a:ext>
            </a:extLst>
          </p:cNvPr>
          <p:cNvSpPr>
            <a:spLocks noGrp="1"/>
          </p:cNvSpPr>
          <p:nvPr>
            <p:ph idx="1"/>
          </p:nvPr>
        </p:nvSpPr>
        <p:spPr/>
        <p:txBody>
          <a:bodyPr/>
          <a:lstStyle/>
          <a:p>
            <a:r>
              <a:rPr lang="en-GB" b="0" i="0" dirty="0">
                <a:effectLst/>
                <a:latin typeface="Söhne"/>
              </a:rPr>
              <a:t>K-means clustering is an unsupervised machine learning algorithm used to partition a dataset into K clusters, where each cluster represents a group of data points with similar characteristics. The algorithm aims to minimize the variance within each cluster by iteratively assigning data points to the nearest cluster centroid and updating the centroids based on the mean of the assigned points. The process continues until the centroids converge or a maximum number of iterations is reached.</a:t>
            </a:r>
            <a:endParaRPr lang="en-US" dirty="0"/>
          </a:p>
        </p:txBody>
      </p:sp>
    </p:spTree>
    <p:extLst>
      <p:ext uri="{BB962C8B-B14F-4D97-AF65-F5344CB8AC3E}">
        <p14:creationId xmlns:p14="http://schemas.microsoft.com/office/powerpoint/2010/main" val="427165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A12F-B8C1-D4C7-277C-0F669F3C42D1}"/>
              </a:ext>
            </a:extLst>
          </p:cNvPr>
          <p:cNvSpPr>
            <a:spLocks noGrp="1"/>
          </p:cNvSpPr>
          <p:nvPr>
            <p:ph type="title"/>
          </p:nvPr>
        </p:nvSpPr>
        <p:spPr>
          <a:xfrm>
            <a:off x="990600" y="365125"/>
            <a:ext cx="10515600" cy="1325563"/>
          </a:xfrm>
        </p:spPr>
        <p:txBody>
          <a:bodyPr/>
          <a:lstStyle/>
          <a:p>
            <a:r>
              <a:rPr lang="en-US" b="1" i="0" dirty="0">
                <a:effectLst/>
                <a:latin typeface="Söhne"/>
              </a:rPr>
              <a:t>Business Use Example:</a:t>
            </a:r>
            <a:endParaRPr lang="en-US" dirty="0"/>
          </a:p>
        </p:txBody>
      </p:sp>
      <p:sp>
        <p:nvSpPr>
          <p:cNvPr id="3" name="Content Placeholder 2">
            <a:extLst>
              <a:ext uri="{FF2B5EF4-FFF2-40B4-BE49-F238E27FC236}">
                <a16:creationId xmlns:a16="http://schemas.microsoft.com/office/drawing/2014/main" id="{99574889-937E-6543-2FDF-2822DC617BDE}"/>
              </a:ext>
            </a:extLst>
          </p:cNvPr>
          <p:cNvSpPr>
            <a:spLocks noGrp="1"/>
          </p:cNvSpPr>
          <p:nvPr>
            <p:ph idx="1"/>
          </p:nvPr>
        </p:nvSpPr>
        <p:spPr>
          <a:xfrm>
            <a:off x="838200" y="1436914"/>
            <a:ext cx="10515600" cy="4740049"/>
          </a:xfrm>
        </p:spPr>
        <p:txBody>
          <a:bodyPr>
            <a:normAutofit fontScale="92500" lnSpcReduction="10000"/>
          </a:bodyPr>
          <a:lstStyle/>
          <a:p>
            <a:pPr algn="l"/>
            <a:r>
              <a:rPr lang="en-GB" b="0" i="0" dirty="0">
                <a:effectLst/>
                <a:latin typeface="Söhne"/>
              </a:rPr>
              <a:t>Let's consider an e-commerce company that wants to segment its customer base to understand their behaviour and preferences better. By applying K-means clustering to the purchase history and demographic data of its customers, the company can group customers with similar purchase patterns and preferences into distinct clusters. For instance:</a:t>
            </a:r>
          </a:p>
          <a:p>
            <a:pPr algn="l">
              <a:buFont typeface="+mj-lt"/>
              <a:buAutoNum type="arabicPeriod"/>
            </a:pPr>
            <a:r>
              <a:rPr lang="en-GB" b="0" i="0" dirty="0">
                <a:effectLst/>
                <a:latin typeface="Söhne"/>
              </a:rPr>
              <a:t>Cluster 1: High-Value Customers - This cluster may contain customers who make frequent purchases, spend a significant amount on each transaction, and prefer premium products.</a:t>
            </a:r>
          </a:p>
          <a:p>
            <a:pPr algn="l">
              <a:buFont typeface="+mj-lt"/>
              <a:buAutoNum type="arabicPeriod"/>
            </a:pPr>
            <a:r>
              <a:rPr lang="en-GB" b="0" i="0" dirty="0">
                <a:effectLst/>
                <a:latin typeface="Söhne"/>
              </a:rPr>
              <a:t>Cluster 2: Occasional Shoppers - This cluster may consist of customers who make infrequent purchases and prefer lower-priced items.</a:t>
            </a:r>
          </a:p>
          <a:p>
            <a:pPr algn="l">
              <a:buFont typeface="+mj-lt"/>
              <a:buAutoNum type="arabicPeriod"/>
            </a:pPr>
            <a:r>
              <a:rPr lang="en-GB" b="0" i="0" dirty="0">
                <a:effectLst/>
                <a:latin typeface="Söhne"/>
              </a:rPr>
              <a:t>Cluster 3: Bargain Hunters - This cluster may include customers who wait for sales and discounts to make purchases.</a:t>
            </a:r>
          </a:p>
        </p:txBody>
      </p:sp>
    </p:spTree>
    <p:extLst>
      <p:ext uri="{BB962C8B-B14F-4D97-AF65-F5344CB8AC3E}">
        <p14:creationId xmlns:p14="http://schemas.microsoft.com/office/powerpoint/2010/main" val="339370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9D309-7DCF-F461-7011-9F6948A92318}"/>
              </a:ext>
            </a:extLst>
          </p:cNvPr>
          <p:cNvSpPr>
            <a:spLocks noGrp="1"/>
          </p:cNvSpPr>
          <p:nvPr>
            <p:ph idx="1"/>
          </p:nvPr>
        </p:nvSpPr>
        <p:spPr/>
        <p:txBody>
          <a:bodyPr/>
          <a:lstStyle/>
          <a:p>
            <a:r>
              <a:rPr lang="en-GB" b="0" i="0" dirty="0">
                <a:effectLst/>
                <a:latin typeface="Söhne"/>
              </a:rPr>
              <a:t>By understanding these clusters, the e-commerce company can tailor its marketing strategies, product recommendations, and promotions to better serve each customer segment, ultimately improving customer satisfaction and increasing sales.</a:t>
            </a:r>
            <a:endParaRPr lang="en-US" dirty="0"/>
          </a:p>
        </p:txBody>
      </p:sp>
      <p:sp>
        <p:nvSpPr>
          <p:cNvPr id="4" name="Title 1">
            <a:extLst>
              <a:ext uri="{FF2B5EF4-FFF2-40B4-BE49-F238E27FC236}">
                <a16:creationId xmlns:a16="http://schemas.microsoft.com/office/drawing/2014/main" id="{B316FF66-9BF7-E3A4-557E-AF6C8E8BDDD6}"/>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Söhne"/>
              </a:rPr>
              <a:t>Business Use Example:</a:t>
            </a:r>
            <a:endParaRPr lang="en-US" dirty="0"/>
          </a:p>
        </p:txBody>
      </p:sp>
    </p:spTree>
    <p:extLst>
      <p:ext uri="{BB962C8B-B14F-4D97-AF65-F5344CB8AC3E}">
        <p14:creationId xmlns:p14="http://schemas.microsoft.com/office/powerpoint/2010/main" val="329842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B719-6A5F-91AC-A022-38A1112CEEC0}"/>
              </a:ext>
            </a:extLst>
          </p:cNvPr>
          <p:cNvSpPr>
            <a:spLocks noGrp="1"/>
          </p:cNvSpPr>
          <p:nvPr>
            <p:ph type="title"/>
          </p:nvPr>
        </p:nvSpPr>
        <p:spPr/>
        <p:txBody>
          <a:bodyPr/>
          <a:lstStyle/>
          <a:p>
            <a:r>
              <a:rPr lang="en-US" b="1" i="0" dirty="0">
                <a:effectLst/>
                <a:latin typeface="Söhne"/>
              </a:rPr>
              <a:t>Evaluating K-means Clustering Model:</a:t>
            </a:r>
            <a:endParaRPr lang="en-US" dirty="0"/>
          </a:p>
        </p:txBody>
      </p:sp>
      <p:sp>
        <p:nvSpPr>
          <p:cNvPr id="3" name="Content Placeholder 2">
            <a:extLst>
              <a:ext uri="{FF2B5EF4-FFF2-40B4-BE49-F238E27FC236}">
                <a16:creationId xmlns:a16="http://schemas.microsoft.com/office/drawing/2014/main" id="{37C705D7-7BF4-9B05-8715-D745912E3910}"/>
              </a:ext>
            </a:extLst>
          </p:cNvPr>
          <p:cNvSpPr>
            <a:spLocks noGrp="1"/>
          </p:cNvSpPr>
          <p:nvPr>
            <p:ph idx="1"/>
          </p:nvPr>
        </p:nvSpPr>
        <p:spPr/>
        <p:txBody>
          <a:bodyPr>
            <a:normAutofit fontScale="85000" lnSpcReduction="20000"/>
          </a:bodyPr>
          <a:lstStyle/>
          <a:p>
            <a:pPr algn="l">
              <a:buFont typeface="+mj-lt"/>
              <a:buAutoNum type="arabicPeriod"/>
            </a:pPr>
            <a:r>
              <a:rPr lang="en-GB" b="1" i="0" dirty="0">
                <a:effectLst/>
                <a:latin typeface="Söhne"/>
              </a:rPr>
              <a:t>Within-Cluster Sum of Squares (WCSS):</a:t>
            </a:r>
            <a:r>
              <a:rPr lang="en-GB" b="0" i="0" dirty="0">
                <a:effectLst/>
                <a:latin typeface="Söhne"/>
              </a:rPr>
              <a:t> It measures the sum of squared distances between each data point and its cluster centroid. Lower WCSS indicates better clustering. Elbow method is commonly used, where WCSS is plotted against different values of K, and the "elbow point" (the point where WCSS stops decreasing rapidly) is considered as the optimal K.</a:t>
            </a:r>
          </a:p>
          <a:p>
            <a:pPr algn="l">
              <a:buFont typeface="+mj-lt"/>
              <a:buAutoNum type="arabicPeriod"/>
            </a:pPr>
            <a:r>
              <a:rPr lang="en-GB" b="1" i="0" dirty="0">
                <a:effectLst/>
                <a:latin typeface="Söhne"/>
              </a:rPr>
              <a:t>Silhouette Score:</a:t>
            </a:r>
            <a:r>
              <a:rPr lang="en-GB" b="0" i="0" dirty="0">
                <a:effectLst/>
                <a:latin typeface="Söhne"/>
              </a:rPr>
              <a:t> It quantifies how well-separated the clusters are. It considers both the distance between a data point and its assigned cluster and the distance to the nearest neighbouring cluster. A higher silhouette score indicates better-defined clusters.</a:t>
            </a:r>
          </a:p>
          <a:p>
            <a:pPr algn="l">
              <a:buFont typeface="+mj-lt"/>
              <a:buAutoNum type="arabicPeriod"/>
            </a:pPr>
            <a:r>
              <a:rPr lang="en-GB" b="1" i="0" dirty="0">
                <a:effectLst/>
                <a:latin typeface="Söhne"/>
              </a:rPr>
              <a:t>Davies-Bouldin Index:</a:t>
            </a:r>
            <a:r>
              <a:rPr lang="en-GB" b="0" i="0" dirty="0">
                <a:effectLst/>
                <a:latin typeface="Söhne"/>
              </a:rPr>
              <a:t> This metric evaluates the average similarity between each cluster and its most similar cluster while penalizing high variance within the clusters. Lower values represent better clustering.</a:t>
            </a:r>
          </a:p>
          <a:p>
            <a:pPr algn="l">
              <a:buFont typeface="+mj-lt"/>
              <a:buAutoNum type="arabicPeriod"/>
            </a:pPr>
            <a:r>
              <a:rPr lang="en-GB" b="1" i="0" dirty="0" err="1">
                <a:effectLst/>
                <a:latin typeface="Söhne"/>
              </a:rPr>
              <a:t>Calinski-Harabasz</a:t>
            </a:r>
            <a:r>
              <a:rPr lang="en-GB" b="1" i="0" dirty="0">
                <a:effectLst/>
                <a:latin typeface="Söhne"/>
              </a:rPr>
              <a:t> Index:</a:t>
            </a:r>
            <a:r>
              <a:rPr lang="en-GB" b="0" i="0" dirty="0">
                <a:effectLst/>
                <a:latin typeface="Söhne"/>
              </a:rPr>
              <a:t> It is based on the ratio of between-cluster dispersion to within-cluster dispersion. Higher values indicate better-defined clusters.</a:t>
            </a:r>
          </a:p>
          <a:p>
            <a:pPr marL="0" indent="0">
              <a:buNone/>
            </a:pPr>
            <a:endParaRPr lang="en-US" dirty="0"/>
          </a:p>
        </p:txBody>
      </p:sp>
    </p:spTree>
    <p:extLst>
      <p:ext uri="{BB962C8B-B14F-4D97-AF65-F5344CB8AC3E}">
        <p14:creationId xmlns:p14="http://schemas.microsoft.com/office/powerpoint/2010/main" val="763544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417</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K-means Clustering</vt:lpstr>
      <vt:lpstr>K-means Clustering Definition:</vt:lpstr>
      <vt:lpstr>Business Use Example:</vt:lpstr>
      <vt:lpstr>PowerPoint Presentation</vt:lpstr>
      <vt:lpstr>Evaluating K-means Clustering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Yash Ankleshwariya</dc:creator>
  <cp:lastModifiedBy>Yash Ankleshwariya</cp:lastModifiedBy>
  <cp:revision>1</cp:revision>
  <dcterms:created xsi:type="dcterms:W3CDTF">2023-08-05T06:03:57Z</dcterms:created>
  <dcterms:modified xsi:type="dcterms:W3CDTF">2023-08-05T06:07:07Z</dcterms:modified>
</cp:coreProperties>
</file>