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18FB-D811-EC09-E8B8-EED3EC3F8B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578977-93E0-42E7-D0C7-F0FB11542F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D8BCCC-30AF-229B-5678-B8E9F3A77BE0}"/>
              </a:ext>
            </a:extLst>
          </p:cNvPr>
          <p:cNvSpPr>
            <a:spLocks noGrp="1"/>
          </p:cNvSpPr>
          <p:nvPr>
            <p:ph type="dt" sz="half" idx="10"/>
          </p:nvPr>
        </p:nvSpPr>
        <p:spPr/>
        <p:txBody>
          <a:bodyPr/>
          <a:lstStyle/>
          <a:p>
            <a:fld id="{A9CB3FDA-9010-4BB7-BB31-0F840CB6AA2A}" type="datetimeFigureOut">
              <a:rPr lang="en-IN" smtClean="0"/>
              <a:t>24-04-2023</a:t>
            </a:fld>
            <a:endParaRPr lang="en-IN"/>
          </a:p>
        </p:txBody>
      </p:sp>
      <p:sp>
        <p:nvSpPr>
          <p:cNvPr id="5" name="Footer Placeholder 4">
            <a:extLst>
              <a:ext uri="{FF2B5EF4-FFF2-40B4-BE49-F238E27FC236}">
                <a16:creationId xmlns:a16="http://schemas.microsoft.com/office/drawing/2014/main" id="{F56F3961-B91C-5473-4B15-96E1ED05B6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EE38A5-D418-D390-C946-054A3FDE3752}"/>
              </a:ext>
            </a:extLst>
          </p:cNvPr>
          <p:cNvSpPr>
            <a:spLocks noGrp="1"/>
          </p:cNvSpPr>
          <p:nvPr>
            <p:ph type="sldNum" sz="quarter" idx="12"/>
          </p:nvPr>
        </p:nvSpPr>
        <p:spPr/>
        <p:txBody>
          <a:bodyPr/>
          <a:lstStyle/>
          <a:p>
            <a:fld id="{E3BD6952-2BF1-4C38-8721-4260E4F3B3B9}" type="slidenum">
              <a:rPr lang="en-IN" smtClean="0"/>
              <a:t>‹#›</a:t>
            </a:fld>
            <a:endParaRPr lang="en-IN"/>
          </a:p>
        </p:txBody>
      </p:sp>
    </p:spTree>
    <p:extLst>
      <p:ext uri="{BB962C8B-B14F-4D97-AF65-F5344CB8AC3E}">
        <p14:creationId xmlns:p14="http://schemas.microsoft.com/office/powerpoint/2010/main" val="1034889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0472-E5DB-E1BE-2656-D87AD26312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388078-A40D-63D1-B697-A7D95D396C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7AC88-3E3A-39D9-A728-D4C1CB8A250B}"/>
              </a:ext>
            </a:extLst>
          </p:cNvPr>
          <p:cNvSpPr>
            <a:spLocks noGrp="1"/>
          </p:cNvSpPr>
          <p:nvPr>
            <p:ph type="dt" sz="half" idx="10"/>
          </p:nvPr>
        </p:nvSpPr>
        <p:spPr/>
        <p:txBody>
          <a:bodyPr/>
          <a:lstStyle/>
          <a:p>
            <a:fld id="{A9CB3FDA-9010-4BB7-BB31-0F840CB6AA2A}" type="datetimeFigureOut">
              <a:rPr lang="en-IN" smtClean="0"/>
              <a:t>24-04-2023</a:t>
            </a:fld>
            <a:endParaRPr lang="en-IN"/>
          </a:p>
        </p:txBody>
      </p:sp>
      <p:sp>
        <p:nvSpPr>
          <p:cNvPr id="5" name="Footer Placeholder 4">
            <a:extLst>
              <a:ext uri="{FF2B5EF4-FFF2-40B4-BE49-F238E27FC236}">
                <a16:creationId xmlns:a16="http://schemas.microsoft.com/office/drawing/2014/main" id="{F08DF52C-5883-F9AA-D667-E3796D192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2F845C-2E6E-6551-8CC3-DAE73C8E3375}"/>
              </a:ext>
            </a:extLst>
          </p:cNvPr>
          <p:cNvSpPr>
            <a:spLocks noGrp="1"/>
          </p:cNvSpPr>
          <p:nvPr>
            <p:ph type="sldNum" sz="quarter" idx="12"/>
          </p:nvPr>
        </p:nvSpPr>
        <p:spPr/>
        <p:txBody>
          <a:bodyPr/>
          <a:lstStyle/>
          <a:p>
            <a:fld id="{E3BD6952-2BF1-4C38-8721-4260E4F3B3B9}" type="slidenum">
              <a:rPr lang="en-IN" smtClean="0"/>
              <a:t>‹#›</a:t>
            </a:fld>
            <a:endParaRPr lang="en-IN"/>
          </a:p>
        </p:txBody>
      </p:sp>
    </p:spTree>
    <p:extLst>
      <p:ext uri="{BB962C8B-B14F-4D97-AF65-F5344CB8AC3E}">
        <p14:creationId xmlns:p14="http://schemas.microsoft.com/office/powerpoint/2010/main" val="192045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A99A89-B134-C18D-24ED-7001A0D111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2FF208-9BFE-B747-E955-66B81E10D5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146831-C7B6-CBDE-6D2C-3D6A2A4757EC}"/>
              </a:ext>
            </a:extLst>
          </p:cNvPr>
          <p:cNvSpPr>
            <a:spLocks noGrp="1"/>
          </p:cNvSpPr>
          <p:nvPr>
            <p:ph type="dt" sz="half" idx="10"/>
          </p:nvPr>
        </p:nvSpPr>
        <p:spPr/>
        <p:txBody>
          <a:bodyPr/>
          <a:lstStyle/>
          <a:p>
            <a:fld id="{A9CB3FDA-9010-4BB7-BB31-0F840CB6AA2A}" type="datetimeFigureOut">
              <a:rPr lang="en-IN" smtClean="0"/>
              <a:t>24-04-2023</a:t>
            </a:fld>
            <a:endParaRPr lang="en-IN"/>
          </a:p>
        </p:txBody>
      </p:sp>
      <p:sp>
        <p:nvSpPr>
          <p:cNvPr id="5" name="Footer Placeholder 4">
            <a:extLst>
              <a:ext uri="{FF2B5EF4-FFF2-40B4-BE49-F238E27FC236}">
                <a16:creationId xmlns:a16="http://schemas.microsoft.com/office/drawing/2014/main" id="{9D686E8C-81B4-373C-FB1D-5AD50EDB6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00B925-B214-49A4-92CE-7BE9151F2396}"/>
              </a:ext>
            </a:extLst>
          </p:cNvPr>
          <p:cNvSpPr>
            <a:spLocks noGrp="1"/>
          </p:cNvSpPr>
          <p:nvPr>
            <p:ph type="sldNum" sz="quarter" idx="12"/>
          </p:nvPr>
        </p:nvSpPr>
        <p:spPr/>
        <p:txBody>
          <a:bodyPr/>
          <a:lstStyle/>
          <a:p>
            <a:fld id="{E3BD6952-2BF1-4C38-8721-4260E4F3B3B9}" type="slidenum">
              <a:rPr lang="en-IN" smtClean="0"/>
              <a:t>‹#›</a:t>
            </a:fld>
            <a:endParaRPr lang="en-IN"/>
          </a:p>
        </p:txBody>
      </p:sp>
    </p:spTree>
    <p:extLst>
      <p:ext uri="{BB962C8B-B14F-4D97-AF65-F5344CB8AC3E}">
        <p14:creationId xmlns:p14="http://schemas.microsoft.com/office/powerpoint/2010/main" val="412567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DA22-D11B-B7AD-48C8-EF77FDCBC8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721D7D-84F9-0CF4-61B7-F04B14B833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A19B86-C0BC-0B3E-A505-403AEC8F3797}"/>
              </a:ext>
            </a:extLst>
          </p:cNvPr>
          <p:cNvSpPr>
            <a:spLocks noGrp="1"/>
          </p:cNvSpPr>
          <p:nvPr>
            <p:ph type="dt" sz="half" idx="10"/>
          </p:nvPr>
        </p:nvSpPr>
        <p:spPr/>
        <p:txBody>
          <a:bodyPr/>
          <a:lstStyle/>
          <a:p>
            <a:fld id="{A9CB3FDA-9010-4BB7-BB31-0F840CB6AA2A}" type="datetimeFigureOut">
              <a:rPr lang="en-IN" smtClean="0"/>
              <a:t>24-04-2023</a:t>
            </a:fld>
            <a:endParaRPr lang="en-IN"/>
          </a:p>
        </p:txBody>
      </p:sp>
      <p:sp>
        <p:nvSpPr>
          <p:cNvPr id="5" name="Footer Placeholder 4">
            <a:extLst>
              <a:ext uri="{FF2B5EF4-FFF2-40B4-BE49-F238E27FC236}">
                <a16:creationId xmlns:a16="http://schemas.microsoft.com/office/drawing/2014/main" id="{9C0C09C0-73A7-1AB3-A9F7-B80B6D0B1C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5ACFE4-B356-C938-C9C0-291E24C8F750}"/>
              </a:ext>
            </a:extLst>
          </p:cNvPr>
          <p:cNvSpPr>
            <a:spLocks noGrp="1"/>
          </p:cNvSpPr>
          <p:nvPr>
            <p:ph type="sldNum" sz="quarter" idx="12"/>
          </p:nvPr>
        </p:nvSpPr>
        <p:spPr/>
        <p:txBody>
          <a:bodyPr/>
          <a:lstStyle/>
          <a:p>
            <a:fld id="{E3BD6952-2BF1-4C38-8721-4260E4F3B3B9}" type="slidenum">
              <a:rPr lang="en-IN" smtClean="0"/>
              <a:t>‹#›</a:t>
            </a:fld>
            <a:endParaRPr lang="en-IN"/>
          </a:p>
        </p:txBody>
      </p:sp>
    </p:spTree>
    <p:extLst>
      <p:ext uri="{BB962C8B-B14F-4D97-AF65-F5344CB8AC3E}">
        <p14:creationId xmlns:p14="http://schemas.microsoft.com/office/powerpoint/2010/main" val="4209300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2EDB-B5E6-D005-ED7E-950E829C58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640DB6-D747-4A2C-1928-B896652220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142501-59C0-A794-D7C5-24B1BC4E95AA}"/>
              </a:ext>
            </a:extLst>
          </p:cNvPr>
          <p:cNvSpPr>
            <a:spLocks noGrp="1"/>
          </p:cNvSpPr>
          <p:nvPr>
            <p:ph type="dt" sz="half" idx="10"/>
          </p:nvPr>
        </p:nvSpPr>
        <p:spPr/>
        <p:txBody>
          <a:bodyPr/>
          <a:lstStyle/>
          <a:p>
            <a:fld id="{A9CB3FDA-9010-4BB7-BB31-0F840CB6AA2A}" type="datetimeFigureOut">
              <a:rPr lang="en-IN" smtClean="0"/>
              <a:t>24-04-2023</a:t>
            </a:fld>
            <a:endParaRPr lang="en-IN"/>
          </a:p>
        </p:txBody>
      </p:sp>
      <p:sp>
        <p:nvSpPr>
          <p:cNvPr id="5" name="Footer Placeholder 4">
            <a:extLst>
              <a:ext uri="{FF2B5EF4-FFF2-40B4-BE49-F238E27FC236}">
                <a16:creationId xmlns:a16="http://schemas.microsoft.com/office/drawing/2014/main" id="{9A081D3A-825F-5C4B-CE32-9CB35783D3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1F4D32-3666-1AB6-B67A-6AD9D4138170}"/>
              </a:ext>
            </a:extLst>
          </p:cNvPr>
          <p:cNvSpPr>
            <a:spLocks noGrp="1"/>
          </p:cNvSpPr>
          <p:nvPr>
            <p:ph type="sldNum" sz="quarter" idx="12"/>
          </p:nvPr>
        </p:nvSpPr>
        <p:spPr/>
        <p:txBody>
          <a:bodyPr/>
          <a:lstStyle/>
          <a:p>
            <a:fld id="{E3BD6952-2BF1-4C38-8721-4260E4F3B3B9}" type="slidenum">
              <a:rPr lang="en-IN" smtClean="0"/>
              <a:t>‹#›</a:t>
            </a:fld>
            <a:endParaRPr lang="en-IN"/>
          </a:p>
        </p:txBody>
      </p:sp>
    </p:spTree>
    <p:extLst>
      <p:ext uri="{BB962C8B-B14F-4D97-AF65-F5344CB8AC3E}">
        <p14:creationId xmlns:p14="http://schemas.microsoft.com/office/powerpoint/2010/main" val="187297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E006A-B8DF-3C68-2B1B-36233851A4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1C4809-7943-8920-BFAE-5F6C71DD61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176940-341C-AF5E-725F-0842E48111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8FE2BF-6259-D172-0589-6F0B079811F5}"/>
              </a:ext>
            </a:extLst>
          </p:cNvPr>
          <p:cNvSpPr>
            <a:spLocks noGrp="1"/>
          </p:cNvSpPr>
          <p:nvPr>
            <p:ph type="dt" sz="half" idx="10"/>
          </p:nvPr>
        </p:nvSpPr>
        <p:spPr/>
        <p:txBody>
          <a:bodyPr/>
          <a:lstStyle/>
          <a:p>
            <a:fld id="{A9CB3FDA-9010-4BB7-BB31-0F840CB6AA2A}" type="datetimeFigureOut">
              <a:rPr lang="en-IN" smtClean="0"/>
              <a:t>24-04-2023</a:t>
            </a:fld>
            <a:endParaRPr lang="en-IN"/>
          </a:p>
        </p:txBody>
      </p:sp>
      <p:sp>
        <p:nvSpPr>
          <p:cNvPr id="6" name="Footer Placeholder 5">
            <a:extLst>
              <a:ext uri="{FF2B5EF4-FFF2-40B4-BE49-F238E27FC236}">
                <a16:creationId xmlns:a16="http://schemas.microsoft.com/office/drawing/2014/main" id="{A859031A-C691-0A02-18E2-C43279BDA4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317E6D-46B1-846A-3C1F-A8FE08D475EC}"/>
              </a:ext>
            </a:extLst>
          </p:cNvPr>
          <p:cNvSpPr>
            <a:spLocks noGrp="1"/>
          </p:cNvSpPr>
          <p:nvPr>
            <p:ph type="sldNum" sz="quarter" idx="12"/>
          </p:nvPr>
        </p:nvSpPr>
        <p:spPr/>
        <p:txBody>
          <a:bodyPr/>
          <a:lstStyle/>
          <a:p>
            <a:fld id="{E3BD6952-2BF1-4C38-8721-4260E4F3B3B9}" type="slidenum">
              <a:rPr lang="en-IN" smtClean="0"/>
              <a:t>‹#›</a:t>
            </a:fld>
            <a:endParaRPr lang="en-IN"/>
          </a:p>
        </p:txBody>
      </p:sp>
    </p:spTree>
    <p:extLst>
      <p:ext uri="{BB962C8B-B14F-4D97-AF65-F5344CB8AC3E}">
        <p14:creationId xmlns:p14="http://schemas.microsoft.com/office/powerpoint/2010/main" val="416204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2B61-900D-A0A9-EE70-834D62F138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EE94C4-CF5C-4D7B-7665-F37D2DB3D0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280CE1-01A5-7EE8-4768-457DAA288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6ABE77-3D67-664D-CA21-17FFF8E68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85BDA9-4851-DDCB-33CF-9AB69D5F22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E9A9C7-9772-C29B-E9D0-A49A09898715}"/>
              </a:ext>
            </a:extLst>
          </p:cNvPr>
          <p:cNvSpPr>
            <a:spLocks noGrp="1"/>
          </p:cNvSpPr>
          <p:nvPr>
            <p:ph type="dt" sz="half" idx="10"/>
          </p:nvPr>
        </p:nvSpPr>
        <p:spPr/>
        <p:txBody>
          <a:bodyPr/>
          <a:lstStyle/>
          <a:p>
            <a:fld id="{A9CB3FDA-9010-4BB7-BB31-0F840CB6AA2A}" type="datetimeFigureOut">
              <a:rPr lang="en-IN" smtClean="0"/>
              <a:t>24-04-2023</a:t>
            </a:fld>
            <a:endParaRPr lang="en-IN"/>
          </a:p>
        </p:txBody>
      </p:sp>
      <p:sp>
        <p:nvSpPr>
          <p:cNvPr id="8" name="Footer Placeholder 7">
            <a:extLst>
              <a:ext uri="{FF2B5EF4-FFF2-40B4-BE49-F238E27FC236}">
                <a16:creationId xmlns:a16="http://schemas.microsoft.com/office/drawing/2014/main" id="{47D0D777-0E72-E099-5021-0480DFAA5F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C6435F-FADE-DDD1-244B-B1E8EDD5F8B3}"/>
              </a:ext>
            </a:extLst>
          </p:cNvPr>
          <p:cNvSpPr>
            <a:spLocks noGrp="1"/>
          </p:cNvSpPr>
          <p:nvPr>
            <p:ph type="sldNum" sz="quarter" idx="12"/>
          </p:nvPr>
        </p:nvSpPr>
        <p:spPr/>
        <p:txBody>
          <a:bodyPr/>
          <a:lstStyle/>
          <a:p>
            <a:fld id="{E3BD6952-2BF1-4C38-8721-4260E4F3B3B9}" type="slidenum">
              <a:rPr lang="en-IN" smtClean="0"/>
              <a:t>‹#›</a:t>
            </a:fld>
            <a:endParaRPr lang="en-IN"/>
          </a:p>
        </p:txBody>
      </p:sp>
    </p:spTree>
    <p:extLst>
      <p:ext uri="{BB962C8B-B14F-4D97-AF65-F5344CB8AC3E}">
        <p14:creationId xmlns:p14="http://schemas.microsoft.com/office/powerpoint/2010/main" val="31796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4ACC-8F24-0DAB-3443-F9A329EDDA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5F67F9-EE62-E35E-420C-0DAA785A6374}"/>
              </a:ext>
            </a:extLst>
          </p:cNvPr>
          <p:cNvSpPr>
            <a:spLocks noGrp="1"/>
          </p:cNvSpPr>
          <p:nvPr>
            <p:ph type="dt" sz="half" idx="10"/>
          </p:nvPr>
        </p:nvSpPr>
        <p:spPr/>
        <p:txBody>
          <a:bodyPr/>
          <a:lstStyle/>
          <a:p>
            <a:fld id="{A9CB3FDA-9010-4BB7-BB31-0F840CB6AA2A}" type="datetimeFigureOut">
              <a:rPr lang="en-IN" smtClean="0"/>
              <a:t>24-04-2023</a:t>
            </a:fld>
            <a:endParaRPr lang="en-IN"/>
          </a:p>
        </p:txBody>
      </p:sp>
      <p:sp>
        <p:nvSpPr>
          <p:cNvPr id="4" name="Footer Placeholder 3">
            <a:extLst>
              <a:ext uri="{FF2B5EF4-FFF2-40B4-BE49-F238E27FC236}">
                <a16:creationId xmlns:a16="http://schemas.microsoft.com/office/drawing/2014/main" id="{8C1390F6-BE57-31B1-77DB-F3DFEA30A8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B3EAE6-C2E9-1E28-F09F-E3999A0E52BE}"/>
              </a:ext>
            </a:extLst>
          </p:cNvPr>
          <p:cNvSpPr>
            <a:spLocks noGrp="1"/>
          </p:cNvSpPr>
          <p:nvPr>
            <p:ph type="sldNum" sz="quarter" idx="12"/>
          </p:nvPr>
        </p:nvSpPr>
        <p:spPr/>
        <p:txBody>
          <a:bodyPr/>
          <a:lstStyle/>
          <a:p>
            <a:fld id="{E3BD6952-2BF1-4C38-8721-4260E4F3B3B9}" type="slidenum">
              <a:rPr lang="en-IN" smtClean="0"/>
              <a:t>‹#›</a:t>
            </a:fld>
            <a:endParaRPr lang="en-IN"/>
          </a:p>
        </p:txBody>
      </p:sp>
    </p:spTree>
    <p:extLst>
      <p:ext uri="{BB962C8B-B14F-4D97-AF65-F5344CB8AC3E}">
        <p14:creationId xmlns:p14="http://schemas.microsoft.com/office/powerpoint/2010/main" val="1594358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DA2FF7-084A-E190-7305-8BAE32DF741C}"/>
              </a:ext>
            </a:extLst>
          </p:cNvPr>
          <p:cNvSpPr>
            <a:spLocks noGrp="1"/>
          </p:cNvSpPr>
          <p:nvPr>
            <p:ph type="dt" sz="half" idx="10"/>
          </p:nvPr>
        </p:nvSpPr>
        <p:spPr/>
        <p:txBody>
          <a:bodyPr/>
          <a:lstStyle/>
          <a:p>
            <a:fld id="{A9CB3FDA-9010-4BB7-BB31-0F840CB6AA2A}" type="datetimeFigureOut">
              <a:rPr lang="en-IN" smtClean="0"/>
              <a:t>24-04-2023</a:t>
            </a:fld>
            <a:endParaRPr lang="en-IN"/>
          </a:p>
        </p:txBody>
      </p:sp>
      <p:sp>
        <p:nvSpPr>
          <p:cNvPr id="3" name="Footer Placeholder 2">
            <a:extLst>
              <a:ext uri="{FF2B5EF4-FFF2-40B4-BE49-F238E27FC236}">
                <a16:creationId xmlns:a16="http://schemas.microsoft.com/office/drawing/2014/main" id="{F645704F-27BB-2645-CD54-3857EDA96D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6C8FE5-BFCD-0D8C-AADE-9DBC3925C71E}"/>
              </a:ext>
            </a:extLst>
          </p:cNvPr>
          <p:cNvSpPr>
            <a:spLocks noGrp="1"/>
          </p:cNvSpPr>
          <p:nvPr>
            <p:ph type="sldNum" sz="quarter" idx="12"/>
          </p:nvPr>
        </p:nvSpPr>
        <p:spPr/>
        <p:txBody>
          <a:bodyPr/>
          <a:lstStyle/>
          <a:p>
            <a:fld id="{E3BD6952-2BF1-4C38-8721-4260E4F3B3B9}" type="slidenum">
              <a:rPr lang="en-IN" smtClean="0"/>
              <a:t>‹#›</a:t>
            </a:fld>
            <a:endParaRPr lang="en-IN"/>
          </a:p>
        </p:txBody>
      </p:sp>
    </p:spTree>
    <p:extLst>
      <p:ext uri="{BB962C8B-B14F-4D97-AF65-F5344CB8AC3E}">
        <p14:creationId xmlns:p14="http://schemas.microsoft.com/office/powerpoint/2010/main" val="1337490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E54C-ADDE-D6AC-E85E-390F5387F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832D00-C70A-9777-7DDA-DC3FFDAD4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BC4E37-03E0-11A3-E60B-73D6CFA6D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14CAB-0504-0589-F311-66D57EBB58F2}"/>
              </a:ext>
            </a:extLst>
          </p:cNvPr>
          <p:cNvSpPr>
            <a:spLocks noGrp="1"/>
          </p:cNvSpPr>
          <p:nvPr>
            <p:ph type="dt" sz="half" idx="10"/>
          </p:nvPr>
        </p:nvSpPr>
        <p:spPr/>
        <p:txBody>
          <a:bodyPr/>
          <a:lstStyle/>
          <a:p>
            <a:fld id="{A9CB3FDA-9010-4BB7-BB31-0F840CB6AA2A}" type="datetimeFigureOut">
              <a:rPr lang="en-IN" smtClean="0"/>
              <a:t>24-04-2023</a:t>
            </a:fld>
            <a:endParaRPr lang="en-IN"/>
          </a:p>
        </p:txBody>
      </p:sp>
      <p:sp>
        <p:nvSpPr>
          <p:cNvPr id="6" name="Footer Placeholder 5">
            <a:extLst>
              <a:ext uri="{FF2B5EF4-FFF2-40B4-BE49-F238E27FC236}">
                <a16:creationId xmlns:a16="http://schemas.microsoft.com/office/drawing/2014/main" id="{0FCB1743-85DA-C32D-7BB0-DA09F54650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C38781-5FB3-077D-E94C-0D1FC910DB22}"/>
              </a:ext>
            </a:extLst>
          </p:cNvPr>
          <p:cNvSpPr>
            <a:spLocks noGrp="1"/>
          </p:cNvSpPr>
          <p:nvPr>
            <p:ph type="sldNum" sz="quarter" idx="12"/>
          </p:nvPr>
        </p:nvSpPr>
        <p:spPr/>
        <p:txBody>
          <a:bodyPr/>
          <a:lstStyle/>
          <a:p>
            <a:fld id="{E3BD6952-2BF1-4C38-8721-4260E4F3B3B9}" type="slidenum">
              <a:rPr lang="en-IN" smtClean="0"/>
              <a:t>‹#›</a:t>
            </a:fld>
            <a:endParaRPr lang="en-IN"/>
          </a:p>
        </p:txBody>
      </p:sp>
    </p:spTree>
    <p:extLst>
      <p:ext uri="{BB962C8B-B14F-4D97-AF65-F5344CB8AC3E}">
        <p14:creationId xmlns:p14="http://schemas.microsoft.com/office/powerpoint/2010/main" val="1132419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A357-04BE-5F55-7DB4-414A3B689D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39A0BC-C803-510C-7B11-646979D788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02E1A7-4230-D8CF-888B-793A3EB68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4AA443-E500-3529-B073-CC45B11BC582}"/>
              </a:ext>
            </a:extLst>
          </p:cNvPr>
          <p:cNvSpPr>
            <a:spLocks noGrp="1"/>
          </p:cNvSpPr>
          <p:nvPr>
            <p:ph type="dt" sz="half" idx="10"/>
          </p:nvPr>
        </p:nvSpPr>
        <p:spPr/>
        <p:txBody>
          <a:bodyPr/>
          <a:lstStyle/>
          <a:p>
            <a:fld id="{A9CB3FDA-9010-4BB7-BB31-0F840CB6AA2A}" type="datetimeFigureOut">
              <a:rPr lang="en-IN" smtClean="0"/>
              <a:t>24-04-2023</a:t>
            </a:fld>
            <a:endParaRPr lang="en-IN"/>
          </a:p>
        </p:txBody>
      </p:sp>
      <p:sp>
        <p:nvSpPr>
          <p:cNvPr id="6" name="Footer Placeholder 5">
            <a:extLst>
              <a:ext uri="{FF2B5EF4-FFF2-40B4-BE49-F238E27FC236}">
                <a16:creationId xmlns:a16="http://schemas.microsoft.com/office/drawing/2014/main" id="{2D1BB0F8-AF5D-2FF2-725C-A03282947D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3EEF5D-B364-9AF9-30D1-FD8A5E74B377}"/>
              </a:ext>
            </a:extLst>
          </p:cNvPr>
          <p:cNvSpPr>
            <a:spLocks noGrp="1"/>
          </p:cNvSpPr>
          <p:nvPr>
            <p:ph type="sldNum" sz="quarter" idx="12"/>
          </p:nvPr>
        </p:nvSpPr>
        <p:spPr/>
        <p:txBody>
          <a:bodyPr/>
          <a:lstStyle/>
          <a:p>
            <a:fld id="{E3BD6952-2BF1-4C38-8721-4260E4F3B3B9}" type="slidenum">
              <a:rPr lang="en-IN" smtClean="0"/>
              <a:t>‹#›</a:t>
            </a:fld>
            <a:endParaRPr lang="en-IN"/>
          </a:p>
        </p:txBody>
      </p:sp>
    </p:spTree>
    <p:extLst>
      <p:ext uri="{BB962C8B-B14F-4D97-AF65-F5344CB8AC3E}">
        <p14:creationId xmlns:p14="http://schemas.microsoft.com/office/powerpoint/2010/main" val="4246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89557A-01E0-AAF0-C9F5-B7B7BA7BAB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4097D7-EACC-F835-AA77-01A579986A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F1A1A4-1FBE-A6DD-4343-80FD15DE79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B3FDA-9010-4BB7-BB31-0F840CB6AA2A}" type="datetimeFigureOut">
              <a:rPr lang="en-IN" smtClean="0"/>
              <a:t>24-04-2023</a:t>
            </a:fld>
            <a:endParaRPr lang="en-IN"/>
          </a:p>
        </p:txBody>
      </p:sp>
      <p:sp>
        <p:nvSpPr>
          <p:cNvPr id="5" name="Footer Placeholder 4">
            <a:extLst>
              <a:ext uri="{FF2B5EF4-FFF2-40B4-BE49-F238E27FC236}">
                <a16:creationId xmlns:a16="http://schemas.microsoft.com/office/drawing/2014/main" id="{B27D7A6F-9C07-52EA-5FC7-D3B31E12E3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F840E1-1546-C6A0-0D7F-C57FB91A61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D6952-2BF1-4C38-8721-4260E4F3B3B9}" type="slidenum">
              <a:rPr lang="en-IN" smtClean="0"/>
              <a:t>‹#›</a:t>
            </a:fld>
            <a:endParaRPr lang="en-IN"/>
          </a:p>
        </p:txBody>
      </p:sp>
    </p:spTree>
    <p:extLst>
      <p:ext uri="{BB962C8B-B14F-4D97-AF65-F5344CB8AC3E}">
        <p14:creationId xmlns:p14="http://schemas.microsoft.com/office/powerpoint/2010/main" val="463273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3D89-AA8A-EDBA-A9F0-3D40635E6F12}"/>
              </a:ext>
            </a:extLst>
          </p:cNvPr>
          <p:cNvSpPr>
            <a:spLocks noGrp="1"/>
          </p:cNvSpPr>
          <p:nvPr>
            <p:ph type="ctrTitle"/>
          </p:nvPr>
        </p:nvSpPr>
        <p:spPr/>
        <p:txBody>
          <a:bodyPr/>
          <a:lstStyle/>
          <a:p>
            <a:r>
              <a:rPr lang="en-IN" dirty="0"/>
              <a:t>Logistic Regression </a:t>
            </a:r>
          </a:p>
        </p:txBody>
      </p:sp>
      <p:sp>
        <p:nvSpPr>
          <p:cNvPr id="3" name="Subtitle 2">
            <a:extLst>
              <a:ext uri="{FF2B5EF4-FFF2-40B4-BE49-F238E27FC236}">
                <a16:creationId xmlns:a16="http://schemas.microsoft.com/office/drawing/2014/main" id="{1B34744A-396A-192E-9424-DA4759223440}"/>
              </a:ext>
            </a:extLst>
          </p:cNvPr>
          <p:cNvSpPr>
            <a:spLocks noGrp="1"/>
          </p:cNvSpPr>
          <p:nvPr>
            <p:ph type="subTitle" idx="1"/>
          </p:nvPr>
        </p:nvSpPr>
        <p:spPr/>
        <p:txBody>
          <a:bodyPr/>
          <a:lstStyle/>
          <a:p>
            <a:r>
              <a:rPr lang="en-IN" dirty="0"/>
              <a:t>By Yash </a:t>
            </a:r>
            <a:r>
              <a:rPr lang="en-IN" dirty="0" err="1"/>
              <a:t>Ankleshwriya</a:t>
            </a:r>
            <a:endParaRPr lang="en-IN" dirty="0"/>
          </a:p>
        </p:txBody>
      </p:sp>
    </p:spTree>
    <p:extLst>
      <p:ext uri="{BB962C8B-B14F-4D97-AF65-F5344CB8AC3E}">
        <p14:creationId xmlns:p14="http://schemas.microsoft.com/office/powerpoint/2010/main" val="64030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608F-3C24-2053-2E2B-E3EC2FACCE56}"/>
              </a:ext>
            </a:extLst>
          </p:cNvPr>
          <p:cNvSpPr>
            <a:spLocks noGrp="1"/>
          </p:cNvSpPr>
          <p:nvPr>
            <p:ph type="title"/>
          </p:nvPr>
        </p:nvSpPr>
        <p:spPr/>
        <p:txBody>
          <a:bodyPr/>
          <a:lstStyle/>
          <a:p>
            <a:r>
              <a:rPr lang="en-IN" dirty="0"/>
              <a:t>What if Gender Column have Outliner</a:t>
            </a:r>
          </a:p>
        </p:txBody>
      </p:sp>
      <p:sp>
        <p:nvSpPr>
          <p:cNvPr id="3" name="Content Placeholder 2">
            <a:extLst>
              <a:ext uri="{FF2B5EF4-FFF2-40B4-BE49-F238E27FC236}">
                <a16:creationId xmlns:a16="http://schemas.microsoft.com/office/drawing/2014/main" id="{A0C04296-7B07-0CD1-CDDD-FC9A42F0DB03}"/>
              </a:ext>
            </a:extLst>
          </p:cNvPr>
          <p:cNvSpPr>
            <a:spLocks noGrp="1"/>
          </p:cNvSpPr>
          <p:nvPr>
            <p:ph idx="1"/>
          </p:nvPr>
        </p:nvSpPr>
        <p:spPr/>
        <p:txBody>
          <a:bodyPr>
            <a:normAutofit/>
          </a:bodyPr>
          <a:lstStyle/>
          <a:p>
            <a:pPr algn="l"/>
            <a:r>
              <a:rPr lang="en-GB" sz="1800" b="0" i="0" dirty="0">
                <a:solidFill>
                  <a:srgbClr val="374151"/>
                </a:solidFill>
                <a:effectLst/>
                <a:latin typeface="Söhne"/>
              </a:rPr>
              <a:t>In the case of outliers in the "gender" column of a loan default prediction model, neither </a:t>
            </a:r>
            <a:r>
              <a:rPr lang="en-GB" sz="1800" b="0" i="0" dirty="0" err="1">
                <a:solidFill>
                  <a:srgbClr val="374151"/>
                </a:solidFill>
                <a:effectLst/>
                <a:latin typeface="Söhne"/>
              </a:rPr>
              <a:t>Winsorization</a:t>
            </a:r>
            <a:r>
              <a:rPr lang="en-GB" sz="1800" b="0" i="0" dirty="0">
                <a:solidFill>
                  <a:srgbClr val="374151"/>
                </a:solidFill>
                <a:effectLst/>
                <a:latin typeface="Söhne"/>
              </a:rPr>
              <a:t> nor trimming would be applicable as gender is a categorical variable.</a:t>
            </a:r>
          </a:p>
          <a:p>
            <a:pPr algn="l"/>
            <a:r>
              <a:rPr lang="en-GB" sz="1800" b="0" i="0" dirty="0">
                <a:solidFill>
                  <a:srgbClr val="374151"/>
                </a:solidFill>
                <a:effectLst/>
                <a:latin typeface="Söhne"/>
              </a:rPr>
              <a:t>Outliers are typically associated with continuous variables and are defined as observations that fall outside the typical range of values.</a:t>
            </a:r>
          </a:p>
          <a:p>
            <a:pPr algn="l"/>
            <a:r>
              <a:rPr lang="en-GB" sz="1800" b="0" i="0" dirty="0">
                <a:solidFill>
                  <a:srgbClr val="374151"/>
                </a:solidFill>
                <a:effectLst/>
                <a:latin typeface="Söhne"/>
              </a:rPr>
              <a:t>For categorical variables, outliers are not defined in the same way and would require a different approach for handling them, such as identifying and correcting data entry errors or exploring the distribution of the data to identify any unexpected patterns or categories.</a:t>
            </a:r>
          </a:p>
          <a:p>
            <a:pPr algn="l"/>
            <a:r>
              <a:rPr lang="en-GB" sz="1800" b="0" i="0" dirty="0">
                <a:solidFill>
                  <a:srgbClr val="374151"/>
                </a:solidFill>
                <a:effectLst/>
                <a:latin typeface="Söhne"/>
              </a:rPr>
              <a:t>It is important to carefully examine the data and consider the specific research question and assumptions before deciding on an appropriate approach for handling outliers in any variable.</a:t>
            </a:r>
          </a:p>
          <a:p>
            <a:endParaRPr lang="en-IN" sz="1800" dirty="0"/>
          </a:p>
        </p:txBody>
      </p:sp>
    </p:spTree>
    <p:extLst>
      <p:ext uri="{BB962C8B-B14F-4D97-AF65-F5344CB8AC3E}">
        <p14:creationId xmlns:p14="http://schemas.microsoft.com/office/powerpoint/2010/main" val="286884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286C-107A-F19A-C610-1C0D4C1E599B}"/>
              </a:ext>
            </a:extLst>
          </p:cNvPr>
          <p:cNvSpPr>
            <a:spLocks noGrp="1"/>
          </p:cNvSpPr>
          <p:nvPr>
            <p:ph type="title"/>
          </p:nvPr>
        </p:nvSpPr>
        <p:spPr/>
        <p:txBody>
          <a:bodyPr/>
          <a:lstStyle/>
          <a:p>
            <a:r>
              <a:rPr lang="en-IN" dirty="0"/>
              <a:t>Encoding</a:t>
            </a:r>
          </a:p>
        </p:txBody>
      </p:sp>
      <p:sp>
        <p:nvSpPr>
          <p:cNvPr id="3" name="Content Placeholder 2">
            <a:extLst>
              <a:ext uri="{FF2B5EF4-FFF2-40B4-BE49-F238E27FC236}">
                <a16:creationId xmlns:a16="http://schemas.microsoft.com/office/drawing/2014/main" id="{6CE6CD29-CB2C-A184-9BAF-40C0934905E0}"/>
              </a:ext>
            </a:extLst>
          </p:cNvPr>
          <p:cNvSpPr>
            <a:spLocks noGrp="1"/>
          </p:cNvSpPr>
          <p:nvPr>
            <p:ph idx="1"/>
          </p:nvPr>
        </p:nvSpPr>
        <p:spPr/>
        <p:txBody>
          <a:bodyPr>
            <a:noAutofit/>
          </a:bodyPr>
          <a:lstStyle/>
          <a:p>
            <a:pPr algn="l"/>
            <a:r>
              <a:rPr lang="en-GB" sz="1800" b="0" i="0" dirty="0">
                <a:solidFill>
                  <a:srgbClr val="374151"/>
                </a:solidFill>
                <a:effectLst/>
                <a:latin typeface="Söhne"/>
              </a:rPr>
              <a:t>In machine learning, encoding refers to the process of converting categorical variables into numerical variables that can be used in </a:t>
            </a:r>
            <a:r>
              <a:rPr lang="en-GB" sz="1800" b="0" i="0" dirty="0" err="1">
                <a:solidFill>
                  <a:srgbClr val="374151"/>
                </a:solidFill>
                <a:effectLst/>
                <a:latin typeface="Söhne"/>
              </a:rPr>
              <a:t>modeling</a:t>
            </a:r>
            <a:r>
              <a:rPr lang="en-GB" sz="1800" b="0" i="0" dirty="0">
                <a:solidFill>
                  <a:srgbClr val="374151"/>
                </a:solidFill>
                <a:effectLst/>
                <a:latin typeface="Söhne"/>
              </a:rPr>
              <a:t>. This is necessary because most machine learning algorithms cannot handle categorical data directly and require numerical inputs.</a:t>
            </a:r>
          </a:p>
          <a:p>
            <a:pPr algn="l"/>
            <a:r>
              <a:rPr lang="en-GB" sz="1800" b="0" i="0" dirty="0">
                <a:solidFill>
                  <a:srgbClr val="374151"/>
                </a:solidFill>
                <a:effectLst/>
                <a:latin typeface="Söhne"/>
              </a:rPr>
              <a:t>There are different methods of encoding categorical variables, including one-hot encoding, label encoding, and ordinal encoding. One-hot encoding creates a binary variable for each category, indicating whether or not a particular observation belongs to that category. Label encoding assigns a unique integer value to each category. Ordinal encoding is similar to label encoding but takes into account the order or rank of the categories.</a:t>
            </a:r>
          </a:p>
          <a:p>
            <a:pPr algn="l"/>
            <a:r>
              <a:rPr lang="en-GB" sz="1800" b="0" i="0" dirty="0">
                <a:solidFill>
                  <a:srgbClr val="374151"/>
                </a:solidFill>
                <a:effectLst/>
                <a:latin typeface="Söhne"/>
              </a:rPr>
              <a:t>Encoding is important because it enables us to use categorical data in our models, which may contain important information for predicting outcomes. By converting categorical data to numerical data, we can also perform mathematical operations on the data and use a wider range of machine learning algorithms.</a:t>
            </a:r>
          </a:p>
          <a:p>
            <a:endParaRPr lang="en-IN" sz="1800" dirty="0"/>
          </a:p>
        </p:txBody>
      </p:sp>
    </p:spTree>
    <p:extLst>
      <p:ext uri="{BB962C8B-B14F-4D97-AF65-F5344CB8AC3E}">
        <p14:creationId xmlns:p14="http://schemas.microsoft.com/office/powerpoint/2010/main" val="1211058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4677-424B-3081-EEA6-9BAC5E1F2F18}"/>
              </a:ext>
            </a:extLst>
          </p:cNvPr>
          <p:cNvSpPr>
            <a:spLocks noGrp="1"/>
          </p:cNvSpPr>
          <p:nvPr>
            <p:ph type="title"/>
          </p:nvPr>
        </p:nvSpPr>
        <p:spPr>
          <a:xfrm>
            <a:off x="838200" y="365125"/>
            <a:ext cx="10515600" cy="1026353"/>
          </a:xfrm>
        </p:spPr>
        <p:txBody>
          <a:bodyPr/>
          <a:lstStyle/>
          <a:p>
            <a:r>
              <a:rPr lang="en-IN" dirty="0"/>
              <a:t>Type of Encoding</a:t>
            </a:r>
          </a:p>
        </p:txBody>
      </p:sp>
      <p:sp>
        <p:nvSpPr>
          <p:cNvPr id="3" name="Content Placeholder 2">
            <a:extLst>
              <a:ext uri="{FF2B5EF4-FFF2-40B4-BE49-F238E27FC236}">
                <a16:creationId xmlns:a16="http://schemas.microsoft.com/office/drawing/2014/main" id="{DDE716B6-6B89-4473-5E47-85E5DF5F29BA}"/>
              </a:ext>
            </a:extLst>
          </p:cNvPr>
          <p:cNvSpPr>
            <a:spLocks noGrp="1"/>
          </p:cNvSpPr>
          <p:nvPr>
            <p:ph idx="1"/>
          </p:nvPr>
        </p:nvSpPr>
        <p:spPr>
          <a:xfrm>
            <a:off x="652669" y="1520825"/>
            <a:ext cx="10515600" cy="4972050"/>
          </a:xfrm>
        </p:spPr>
        <p:txBody>
          <a:bodyPr>
            <a:noAutofit/>
          </a:bodyPr>
          <a:lstStyle/>
          <a:p>
            <a:pPr algn="l"/>
            <a:r>
              <a:rPr lang="en-GB" sz="1800" b="0" i="0" dirty="0">
                <a:solidFill>
                  <a:srgbClr val="374151"/>
                </a:solidFill>
                <a:effectLst/>
                <a:latin typeface="Söhne"/>
              </a:rPr>
              <a:t>There are several types of encoding methods that can be used for categorical variables in loan default prediction models:</a:t>
            </a:r>
          </a:p>
          <a:p>
            <a:pPr algn="l">
              <a:buFont typeface="+mj-lt"/>
              <a:buAutoNum type="arabicPeriod"/>
            </a:pPr>
            <a:r>
              <a:rPr lang="en-GB" sz="1800" b="0" i="0" dirty="0">
                <a:solidFill>
                  <a:srgbClr val="374151"/>
                </a:solidFill>
                <a:effectLst/>
                <a:latin typeface="Söhne"/>
              </a:rPr>
              <a:t>One-hot encoding: This method creates a binary variable for each unique category, indicating whether or not that category is present in the observation.</a:t>
            </a:r>
          </a:p>
          <a:p>
            <a:pPr algn="l">
              <a:buFont typeface="+mj-lt"/>
              <a:buAutoNum type="arabicPeriod"/>
            </a:pPr>
            <a:r>
              <a:rPr lang="en-GB" sz="1800" b="0" i="0" dirty="0">
                <a:solidFill>
                  <a:srgbClr val="374151"/>
                </a:solidFill>
                <a:effectLst/>
                <a:latin typeface="Söhne"/>
              </a:rPr>
              <a:t>Label encoding: This method assigns a numerical label to each category. This can be useful for ordinal categorical variables, where there is a natural ordering to the categories.</a:t>
            </a:r>
          </a:p>
          <a:p>
            <a:pPr algn="l">
              <a:buFont typeface="+mj-lt"/>
              <a:buAutoNum type="arabicPeriod"/>
            </a:pPr>
            <a:r>
              <a:rPr lang="en-GB" sz="1800" b="0" i="0" dirty="0">
                <a:solidFill>
                  <a:srgbClr val="374151"/>
                </a:solidFill>
                <a:effectLst/>
                <a:latin typeface="Söhne"/>
              </a:rPr>
              <a:t>Binary encoding: This method creates a binary code for each unique category, reducing the number of variables needed to represent the categorical variable.</a:t>
            </a:r>
          </a:p>
          <a:p>
            <a:pPr algn="l">
              <a:buFont typeface="+mj-lt"/>
              <a:buAutoNum type="arabicPeriod"/>
            </a:pPr>
            <a:r>
              <a:rPr lang="en-GB" sz="1800" b="0" i="0" dirty="0">
                <a:solidFill>
                  <a:srgbClr val="374151"/>
                </a:solidFill>
                <a:effectLst/>
                <a:latin typeface="Söhne"/>
              </a:rPr>
              <a:t>Target encoding: This method replaces each category with the average target value for that category. This can be useful for variables where the categories have a strong relationship with the target variable.</a:t>
            </a:r>
          </a:p>
          <a:p>
            <a:pPr algn="l">
              <a:buFont typeface="+mj-lt"/>
              <a:buAutoNum type="arabicPeriod"/>
            </a:pPr>
            <a:r>
              <a:rPr lang="en-GB" sz="1800" b="0" i="0" dirty="0">
                <a:solidFill>
                  <a:srgbClr val="374151"/>
                </a:solidFill>
                <a:effectLst/>
                <a:latin typeface="Söhne"/>
              </a:rPr>
              <a:t>Frequency encoding: This method replaces each category with the frequency of that category in the data set. This can be useful for variables where the frequency of a category is informative about the target variable.</a:t>
            </a:r>
          </a:p>
          <a:p>
            <a:pPr algn="l"/>
            <a:r>
              <a:rPr lang="en-GB" sz="1800" b="0" i="0" dirty="0">
                <a:solidFill>
                  <a:srgbClr val="374151"/>
                </a:solidFill>
                <a:effectLst/>
                <a:latin typeface="Söhne"/>
              </a:rPr>
              <a:t>The choice of encoding method depends on the specific data set and the research question, and it is important to evaluate the impact of encoding on the analysis results.</a:t>
            </a:r>
          </a:p>
        </p:txBody>
      </p:sp>
    </p:spTree>
    <p:extLst>
      <p:ext uri="{BB962C8B-B14F-4D97-AF65-F5344CB8AC3E}">
        <p14:creationId xmlns:p14="http://schemas.microsoft.com/office/powerpoint/2010/main" val="135220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6F315-7139-459C-295B-D3814CDCAAAD}"/>
              </a:ext>
            </a:extLst>
          </p:cNvPr>
          <p:cNvSpPr>
            <a:spLocks noGrp="1"/>
          </p:cNvSpPr>
          <p:nvPr>
            <p:ph type="title"/>
          </p:nvPr>
        </p:nvSpPr>
        <p:spPr/>
        <p:txBody>
          <a:bodyPr/>
          <a:lstStyle/>
          <a:p>
            <a:r>
              <a:rPr lang="en-IN" dirty="0"/>
              <a:t>What if Age Column we need to use Encoding</a:t>
            </a:r>
          </a:p>
        </p:txBody>
      </p:sp>
      <p:sp>
        <p:nvSpPr>
          <p:cNvPr id="3" name="Content Placeholder 2">
            <a:extLst>
              <a:ext uri="{FF2B5EF4-FFF2-40B4-BE49-F238E27FC236}">
                <a16:creationId xmlns:a16="http://schemas.microsoft.com/office/drawing/2014/main" id="{D7DC5F13-5F99-B8A4-736C-CDD5F74ACD46}"/>
              </a:ext>
            </a:extLst>
          </p:cNvPr>
          <p:cNvSpPr>
            <a:spLocks noGrp="1"/>
          </p:cNvSpPr>
          <p:nvPr>
            <p:ph idx="1"/>
          </p:nvPr>
        </p:nvSpPr>
        <p:spPr/>
        <p:txBody>
          <a:bodyPr>
            <a:normAutofit/>
          </a:bodyPr>
          <a:lstStyle/>
          <a:p>
            <a:pPr algn="l"/>
            <a:r>
              <a:rPr lang="en-GB" sz="1800" b="0" i="0" dirty="0">
                <a:solidFill>
                  <a:srgbClr val="374151"/>
                </a:solidFill>
                <a:effectLst/>
                <a:latin typeface="Söhne"/>
              </a:rPr>
              <a:t>In the case of encoding the "age" column in a loan default prediction model, the appropriate method for encoding will depend on the specific situation and the characteristics of the data.</a:t>
            </a:r>
          </a:p>
          <a:p>
            <a:pPr algn="l"/>
            <a:r>
              <a:rPr lang="en-GB" sz="1800" b="0" i="0" dirty="0">
                <a:solidFill>
                  <a:srgbClr val="374151"/>
                </a:solidFill>
                <a:effectLst/>
                <a:latin typeface="Söhne"/>
              </a:rPr>
              <a:t>If the age variable is numerical, one option is to use binning or discretization to transform the continuous variable into a categorical variable, which can then be encoded using methods such as one-hot encoding or label encoding.</a:t>
            </a:r>
          </a:p>
          <a:p>
            <a:pPr algn="l"/>
            <a:r>
              <a:rPr lang="en-GB" sz="1800" b="0" i="0" dirty="0">
                <a:solidFill>
                  <a:srgbClr val="374151"/>
                </a:solidFill>
                <a:effectLst/>
                <a:latin typeface="Söhne"/>
              </a:rPr>
              <a:t>If the age variable is already categorical, it can be encoded using methods such as one-hot encoding or ordinal encoding, depending on the nature of the categories and the desired properties of the encoding.</a:t>
            </a:r>
          </a:p>
          <a:p>
            <a:pPr algn="l"/>
            <a:r>
              <a:rPr lang="en-GB" sz="1800" b="0" i="0" dirty="0">
                <a:solidFill>
                  <a:srgbClr val="374151"/>
                </a:solidFill>
                <a:effectLst/>
                <a:latin typeface="Söhne"/>
              </a:rPr>
              <a:t>It is important to consider the potential impact of encoding on the model performance and to evaluate the performance of different encoding methods using appropriate metrics and validation techniques.</a:t>
            </a:r>
          </a:p>
          <a:p>
            <a:endParaRPr lang="en-IN" sz="1800" dirty="0"/>
          </a:p>
        </p:txBody>
      </p:sp>
    </p:spTree>
    <p:extLst>
      <p:ext uri="{BB962C8B-B14F-4D97-AF65-F5344CB8AC3E}">
        <p14:creationId xmlns:p14="http://schemas.microsoft.com/office/powerpoint/2010/main" val="269599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E8CF6-D329-E730-6C87-FB7F15DEA95A}"/>
              </a:ext>
            </a:extLst>
          </p:cNvPr>
          <p:cNvSpPr>
            <a:spLocks noGrp="1"/>
          </p:cNvSpPr>
          <p:nvPr>
            <p:ph type="title"/>
          </p:nvPr>
        </p:nvSpPr>
        <p:spPr/>
        <p:txBody>
          <a:bodyPr/>
          <a:lstStyle/>
          <a:p>
            <a:r>
              <a:rPr lang="en-IN" dirty="0"/>
              <a:t>What if Gender Column we need to use Encoding</a:t>
            </a:r>
          </a:p>
        </p:txBody>
      </p:sp>
      <p:sp>
        <p:nvSpPr>
          <p:cNvPr id="3" name="Content Placeholder 2">
            <a:extLst>
              <a:ext uri="{FF2B5EF4-FFF2-40B4-BE49-F238E27FC236}">
                <a16:creationId xmlns:a16="http://schemas.microsoft.com/office/drawing/2014/main" id="{C1B7F1EA-BAB2-B4EE-9E72-11C932F72D5A}"/>
              </a:ext>
            </a:extLst>
          </p:cNvPr>
          <p:cNvSpPr>
            <a:spLocks noGrp="1"/>
          </p:cNvSpPr>
          <p:nvPr>
            <p:ph idx="1"/>
          </p:nvPr>
        </p:nvSpPr>
        <p:spPr/>
        <p:txBody>
          <a:bodyPr>
            <a:normAutofit/>
          </a:bodyPr>
          <a:lstStyle/>
          <a:p>
            <a:pPr algn="l"/>
            <a:r>
              <a:rPr lang="en-GB" sz="1800" b="0" i="0" dirty="0">
                <a:solidFill>
                  <a:srgbClr val="374151"/>
                </a:solidFill>
                <a:effectLst/>
                <a:latin typeface="Söhne"/>
              </a:rPr>
              <a:t>There are different scenarios in which different encoding techniques could be used for the "gender" column in loan default prediction. Some of these scenarios include:</a:t>
            </a:r>
          </a:p>
          <a:p>
            <a:pPr algn="l">
              <a:buFont typeface="+mj-lt"/>
              <a:buAutoNum type="arabicPeriod"/>
            </a:pPr>
            <a:r>
              <a:rPr lang="en-GB" sz="1800" b="0" i="0" dirty="0">
                <a:solidFill>
                  <a:srgbClr val="374151"/>
                </a:solidFill>
                <a:effectLst/>
                <a:latin typeface="Söhne"/>
              </a:rPr>
              <a:t>Binary Encoding: If the gender column has only two unique values, such as male and female, binary encoding could be used to convert it to a binary variable with 0s and 1s.</a:t>
            </a:r>
          </a:p>
          <a:p>
            <a:pPr algn="l">
              <a:buFont typeface="+mj-lt"/>
              <a:buAutoNum type="arabicPeriod"/>
            </a:pPr>
            <a:r>
              <a:rPr lang="en-GB" sz="1800" b="0" i="0" dirty="0">
                <a:solidFill>
                  <a:srgbClr val="374151"/>
                </a:solidFill>
                <a:effectLst/>
                <a:latin typeface="Söhne"/>
              </a:rPr>
              <a:t>One-Hot Encoding: If there are more than two categories in the gender column, one-hot encoding could be used to create separate binary variables for each category.</a:t>
            </a:r>
          </a:p>
          <a:p>
            <a:pPr algn="l">
              <a:buFont typeface="+mj-lt"/>
              <a:buAutoNum type="arabicPeriod"/>
            </a:pPr>
            <a:r>
              <a:rPr lang="en-GB" sz="1800" b="0" i="0" dirty="0">
                <a:solidFill>
                  <a:srgbClr val="374151"/>
                </a:solidFill>
                <a:effectLst/>
                <a:latin typeface="Söhne"/>
              </a:rPr>
              <a:t>Label Encoding: If the gender column has an inherent order, such as low, medium, and high, label encoding could be used to convert the categories into numerical values.</a:t>
            </a:r>
          </a:p>
          <a:p>
            <a:endParaRPr lang="en-IN" sz="1800" dirty="0"/>
          </a:p>
        </p:txBody>
      </p:sp>
    </p:spTree>
    <p:extLst>
      <p:ext uri="{BB962C8B-B14F-4D97-AF65-F5344CB8AC3E}">
        <p14:creationId xmlns:p14="http://schemas.microsoft.com/office/powerpoint/2010/main" val="339064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5BDA9-EAD0-35BF-07B8-397CA4481445}"/>
              </a:ext>
            </a:extLst>
          </p:cNvPr>
          <p:cNvSpPr>
            <a:spLocks noGrp="1"/>
          </p:cNvSpPr>
          <p:nvPr>
            <p:ph type="title"/>
          </p:nvPr>
        </p:nvSpPr>
        <p:spPr>
          <a:xfrm>
            <a:off x="838200" y="365126"/>
            <a:ext cx="9379226" cy="642040"/>
          </a:xfrm>
        </p:spPr>
        <p:txBody>
          <a:bodyPr>
            <a:normAutofit/>
          </a:bodyPr>
          <a:lstStyle/>
          <a:p>
            <a:r>
              <a:rPr lang="en-IN" sz="3400" dirty="0"/>
              <a:t>Missing Value Treatment</a:t>
            </a:r>
          </a:p>
        </p:txBody>
      </p:sp>
      <p:sp>
        <p:nvSpPr>
          <p:cNvPr id="3" name="Content Placeholder 2">
            <a:extLst>
              <a:ext uri="{FF2B5EF4-FFF2-40B4-BE49-F238E27FC236}">
                <a16:creationId xmlns:a16="http://schemas.microsoft.com/office/drawing/2014/main" id="{FA2BD6F8-FB0B-BED6-D40E-E0A5F8AC5203}"/>
              </a:ext>
            </a:extLst>
          </p:cNvPr>
          <p:cNvSpPr>
            <a:spLocks noGrp="1"/>
          </p:cNvSpPr>
          <p:nvPr>
            <p:ph idx="1"/>
          </p:nvPr>
        </p:nvSpPr>
        <p:spPr>
          <a:xfrm>
            <a:off x="838200" y="1113182"/>
            <a:ext cx="10515600" cy="5379691"/>
          </a:xfrm>
        </p:spPr>
        <p:txBody>
          <a:bodyPr>
            <a:normAutofit fontScale="92500" lnSpcReduction="10000"/>
          </a:bodyPr>
          <a:lstStyle/>
          <a:p>
            <a:r>
              <a:rPr lang="en-GB" sz="2200" b="0" i="0" dirty="0">
                <a:solidFill>
                  <a:srgbClr val="374151"/>
                </a:solidFill>
                <a:effectLst/>
                <a:latin typeface="Söhne"/>
              </a:rPr>
              <a:t>Missing values in logistic regression can be handled in several ways, depending on the specific situation and the amount of missing data. Here are some common methods to deal with missing values in logistic regression</a:t>
            </a:r>
          </a:p>
          <a:p>
            <a:pPr algn="l">
              <a:buFont typeface="+mj-lt"/>
              <a:buAutoNum type="arabicPeriod"/>
            </a:pPr>
            <a:r>
              <a:rPr lang="en-GB" sz="2300" b="0" i="0" dirty="0">
                <a:solidFill>
                  <a:srgbClr val="374151"/>
                </a:solidFill>
                <a:effectLst/>
                <a:latin typeface="Söhne"/>
              </a:rPr>
              <a:t>Complete case analysis: This approach involves only using the observations with complete data for all variables. This is the simplest method but can result in a loss of statistical power if a large amount of data is missing.</a:t>
            </a:r>
          </a:p>
          <a:p>
            <a:pPr algn="l">
              <a:buFont typeface="+mj-lt"/>
              <a:buAutoNum type="arabicPeriod"/>
            </a:pPr>
            <a:r>
              <a:rPr lang="en-GB" sz="2300" b="0" i="0" dirty="0">
                <a:solidFill>
                  <a:srgbClr val="374151"/>
                </a:solidFill>
                <a:effectLst/>
                <a:latin typeface="Söhne"/>
              </a:rPr>
              <a:t>Mean or median imputation: This involves replacing the missing values with the mean or median of the available data for that variable. However, this approach may introduce bias into the data and underestimate the standard errors.</a:t>
            </a:r>
          </a:p>
          <a:p>
            <a:pPr algn="l">
              <a:buFont typeface="+mj-lt"/>
              <a:buAutoNum type="arabicPeriod"/>
            </a:pPr>
            <a:r>
              <a:rPr lang="en-GB" sz="2300" b="0" i="0" dirty="0">
                <a:solidFill>
                  <a:srgbClr val="374151"/>
                </a:solidFill>
                <a:effectLst/>
                <a:latin typeface="Söhne"/>
              </a:rPr>
              <a:t>Multiple imputation: This is a more advanced technique that involves creating multiple plausible values for each missing value, based on the observed data and the uncertainty in the missing values. This method can provide more accurate estimates and standard errors than mean or median imputation.</a:t>
            </a:r>
          </a:p>
          <a:p>
            <a:pPr algn="l">
              <a:buFont typeface="+mj-lt"/>
              <a:buAutoNum type="arabicPeriod"/>
            </a:pPr>
            <a:r>
              <a:rPr lang="en-GB" sz="2300" b="0" i="0" dirty="0">
                <a:solidFill>
                  <a:srgbClr val="374151"/>
                </a:solidFill>
                <a:effectLst/>
                <a:latin typeface="Söhne"/>
              </a:rPr>
              <a:t>Model-based imputation: This approach involves using a regression model to predict the missing values based on the observed data for that variable and other relevant variables.</a:t>
            </a:r>
          </a:p>
          <a:p>
            <a:pPr algn="l">
              <a:buFont typeface="+mj-lt"/>
              <a:buAutoNum type="arabicPeriod"/>
            </a:pPr>
            <a:r>
              <a:rPr lang="en-GB" sz="2300" b="0" i="0" dirty="0">
                <a:solidFill>
                  <a:srgbClr val="374151"/>
                </a:solidFill>
                <a:effectLst/>
                <a:latin typeface="Söhne"/>
              </a:rPr>
              <a:t>Dropping the variable: If the variable with missing values is not a critical predictor in the logistic regression model, it may be dropped from the analysis entirely.</a:t>
            </a:r>
          </a:p>
          <a:p>
            <a:pPr lvl="1"/>
            <a:endParaRPr lang="en-IN" sz="2300" dirty="0"/>
          </a:p>
        </p:txBody>
      </p:sp>
    </p:spTree>
    <p:extLst>
      <p:ext uri="{BB962C8B-B14F-4D97-AF65-F5344CB8AC3E}">
        <p14:creationId xmlns:p14="http://schemas.microsoft.com/office/powerpoint/2010/main" val="3496876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7FE0-C5F3-998A-E029-1FECE555DDD7}"/>
              </a:ext>
            </a:extLst>
          </p:cNvPr>
          <p:cNvSpPr>
            <a:spLocks noGrp="1"/>
          </p:cNvSpPr>
          <p:nvPr>
            <p:ph type="title"/>
          </p:nvPr>
        </p:nvSpPr>
        <p:spPr/>
        <p:txBody>
          <a:bodyPr/>
          <a:lstStyle/>
          <a:p>
            <a:r>
              <a:rPr lang="en-IN" dirty="0"/>
              <a:t>What if Income Column have Missing Value</a:t>
            </a:r>
          </a:p>
        </p:txBody>
      </p:sp>
      <p:sp>
        <p:nvSpPr>
          <p:cNvPr id="3" name="Content Placeholder 2">
            <a:extLst>
              <a:ext uri="{FF2B5EF4-FFF2-40B4-BE49-F238E27FC236}">
                <a16:creationId xmlns:a16="http://schemas.microsoft.com/office/drawing/2014/main" id="{0309FEAE-C1AC-3469-B8FD-54C256B3BCF6}"/>
              </a:ext>
            </a:extLst>
          </p:cNvPr>
          <p:cNvSpPr>
            <a:spLocks noGrp="1"/>
          </p:cNvSpPr>
          <p:nvPr>
            <p:ph idx="1"/>
          </p:nvPr>
        </p:nvSpPr>
        <p:spPr/>
        <p:txBody>
          <a:bodyPr>
            <a:normAutofit/>
          </a:bodyPr>
          <a:lstStyle/>
          <a:p>
            <a:r>
              <a:rPr lang="en-GB" sz="1800" b="0" i="0" dirty="0">
                <a:solidFill>
                  <a:srgbClr val="374151"/>
                </a:solidFill>
                <a:effectLst/>
                <a:latin typeface="Söhne"/>
              </a:rPr>
              <a:t>To handle missing data in the "income" column of a loan default prediction model, the choice between mean, median, mode, or constant value imputation depends on the amount and randomness of missing data. </a:t>
            </a:r>
            <a:endParaRPr lang="en-GB" sz="1800" dirty="0">
              <a:solidFill>
                <a:srgbClr val="374151"/>
              </a:solidFill>
              <a:latin typeface="Söhne"/>
            </a:endParaRPr>
          </a:p>
          <a:p>
            <a:r>
              <a:rPr lang="en-GB" sz="1800" b="0" i="0" dirty="0">
                <a:solidFill>
                  <a:srgbClr val="374151"/>
                </a:solidFill>
                <a:effectLst/>
                <a:latin typeface="Söhne"/>
              </a:rPr>
              <a:t>Mean and median imputation can be considered for small amounts of missing data, and mode imputation can be used for categorical or skewed distributions. </a:t>
            </a:r>
          </a:p>
          <a:p>
            <a:r>
              <a:rPr lang="en-GB" sz="1800" b="0" i="0" dirty="0">
                <a:solidFill>
                  <a:srgbClr val="374151"/>
                </a:solidFill>
                <a:effectLst/>
                <a:latin typeface="Söhne"/>
              </a:rPr>
              <a:t>Constant value imputation may be appropriate for larger amounts of missing data or non-random missing data, with the chosen value based on domain knowledge or external sources. </a:t>
            </a:r>
          </a:p>
          <a:p>
            <a:r>
              <a:rPr lang="en-GB" sz="1800" b="0" i="0" dirty="0">
                <a:solidFill>
                  <a:srgbClr val="374151"/>
                </a:solidFill>
                <a:effectLst/>
                <a:latin typeface="Söhne"/>
              </a:rPr>
              <a:t>It's important to note that all imputation methods have limitations and assumptions, and the choice of method should be based on the specific situation and research question. Additionally, imputing missing data can introduce bias and reduce data variability, so the impact of imputation on the analysis results should be evaluated.</a:t>
            </a:r>
            <a:endParaRPr lang="en-IN" sz="1800" dirty="0"/>
          </a:p>
        </p:txBody>
      </p:sp>
    </p:spTree>
    <p:extLst>
      <p:ext uri="{BB962C8B-B14F-4D97-AF65-F5344CB8AC3E}">
        <p14:creationId xmlns:p14="http://schemas.microsoft.com/office/powerpoint/2010/main" val="22471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76BB1-06DA-7B41-FA1D-6436348373F2}"/>
              </a:ext>
            </a:extLst>
          </p:cNvPr>
          <p:cNvSpPr>
            <a:spLocks noGrp="1"/>
          </p:cNvSpPr>
          <p:nvPr>
            <p:ph type="title"/>
          </p:nvPr>
        </p:nvSpPr>
        <p:spPr/>
        <p:txBody>
          <a:bodyPr/>
          <a:lstStyle/>
          <a:p>
            <a:r>
              <a:rPr lang="en-IN" dirty="0"/>
              <a:t>What if Age Column have Missing Value</a:t>
            </a:r>
          </a:p>
        </p:txBody>
      </p:sp>
      <p:sp>
        <p:nvSpPr>
          <p:cNvPr id="3" name="Content Placeholder 2">
            <a:extLst>
              <a:ext uri="{FF2B5EF4-FFF2-40B4-BE49-F238E27FC236}">
                <a16:creationId xmlns:a16="http://schemas.microsoft.com/office/drawing/2014/main" id="{72BDC09D-B780-75FC-9CA5-1D6C9C858CBE}"/>
              </a:ext>
            </a:extLst>
          </p:cNvPr>
          <p:cNvSpPr>
            <a:spLocks noGrp="1"/>
          </p:cNvSpPr>
          <p:nvPr>
            <p:ph idx="1"/>
          </p:nvPr>
        </p:nvSpPr>
        <p:spPr/>
        <p:txBody>
          <a:bodyPr>
            <a:normAutofit/>
          </a:bodyPr>
          <a:lstStyle/>
          <a:p>
            <a:r>
              <a:rPr lang="en-GB" sz="1800" b="0" i="0" dirty="0">
                <a:solidFill>
                  <a:srgbClr val="374151"/>
                </a:solidFill>
                <a:effectLst/>
                <a:latin typeface="Söhne"/>
              </a:rPr>
              <a:t>For the "age" column in loan default prediction with missing data, mean, mode, or constant value imputation is not appropriate as age is a continuous and numerical variable. </a:t>
            </a:r>
          </a:p>
          <a:p>
            <a:r>
              <a:rPr lang="en-GB" sz="1800" b="0" i="0" dirty="0">
                <a:solidFill>
                  <a:srgbClr val="374151"/>
                </a:solidFill>
                <a:effectLst/>
                <a:latin typeface="Söhne"/>
              </a:rPr>
              <a:t>Regression models can be used to predict missing values based on other relevant variables, such as income, education level, or occupation. </a:t>
            </a:r>
          </a:p>
          <a:p>
            <a:r>
              <a:rPr lang="en-GB" sz="1800" b="0" i="0" dirty="0">
                <a:solidFill>
                  <a:srgbClr val="374151"/>
                </a:solidFill>
                <a:effectLst/>
                <a:latin typeface="Söhne"/>
              </a:rPr>
              <a:t>Alternatively, missing data can be excluded from analysis, although this may result in a loss of statistical power. </a:t>
            </a:r>
          </a:p>
          <a:p>
            <a:r>
              <a:rPr lang="en-GB" sz="1800" b="0" i="0" dirty="0">
                <a:solidFill>
                  <a:srgbClr val="374151"/>
                </a:solidFill>
                <a:effectLst/>
                <a:latin typeface="Söhne"/>
              </a:rPr>
              <a:t>The choice of imputation method should be based on the specific situation and assumptions of the analysis. Imputing missing data can introduce bias and reduce variability, so the impact on analysis results should be evaluated.</a:t>
            </a:r>
            <a:endParaRPr lang="en-IN" sz="1800" dirty="0"/>
          </a:p>
        </p:txBody>
      </p:sp>
    </p:spTree>
    <p:extLst>
      <p:ext uri="{BB962C8B-B14F-4D97-AF65-F5344CB8AC3E}">
        <p14:creationId xmlns:p14="http://schemas.microsoft.com/office/powerpoint/2010/main" val="3666927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DA5A-7B2D-4CA9-9445-50C9B39008A4}"/>
              </a:ext>
            </a:extLst>
          </p:cNvPr>
          <p:cNvSpPr>
            <a:spLocks noGrp="1"/>
          </p:cNvSpPr>
          <p:nvPr>
            <p:ph type="title"/>
          </p:nvPr>
        </p:nvSpPr>
        <p:spPr/>
        <p:txBody>
          <a:bodyPr/>
          <a:lstStyle/>
          <a:p>
            <a:r>
              <a:rPr lang="en-IN" dirty="0"/>
              <a:t>What if Gender Column have Missing Value</a:t>
            </a:r>
          </a:p>
        </p:txBody>
      </p:sp>
      <p:sp>
        <p:nvSpPr>
          <p:cNvPr id="3" name="Content Placeholder 2">
            <a:extLst>
              <a:ext uri="{FF2B5EF4-FFF2-40B4-BE49-F238E27FC236}">
                <a16:creationId xmlns:a16="http://schemas.microsoft.com/office/drawing/2014/main" id="{CDDD1B71-8EDC-E763-EA5E-A9683AF96747}"/>
              </a:ext>
            </a:extLst>
          </p:cNvPr>
          <p:cNvSpPr>
            <a:spLocks noGrp="1"/>
          </p:cNvSpPr>
          <p:nvPr>
            <p:ph idx="1"/>
          </p:nvPr>
        </p:nvSpPr>
        <p:spPr/>
        <p:txBody>
          <a:bodyPr>
            <a:normAutofit/>
          </a:bodyPr>
          <a:lstStyle/>
          <a:p>
            <a:r>
              <a:rPr lang="en-GB" sz="1800" b="0" i="0" dirty="0">
                <a:solidFill>
                  <a:srgbClr val="374151"/>
                </a:solidFill>
                <a:effectLst/>
                <a:latin typeface="Söhne"/>
              </a:rPr>
              <a:t>For the "gender" column in loan default prediction with missing data, mean, mode, or constant value imputation is not appropriate as gender is a categorical variable. </a:t>
            </a:r>
          </a:p>
          <a:p>
            <a:r>
              <a:rPr lang="en-GB" sz="1800" b="0" i="0" dirty="0">
                <a:solidFill>
                  <a:srgbClr val="374151"/>
                </a:solidFill>
                <a:effectLst/>
                <a:latin typeface="Söhne"/>
              </a:rPr>
              <a:t>Probabilistic imputation based on the distribution of available data can be used to impute missing values, such as assigning the most common value to missing values. </a:t>
            </a:r>
          </a:p>
          <a:p>
            <a:r>
              <a:rPr lang="en-GB" sz="1800" dirty="0">
                <a:solidFill>
                  <a:srgbClr val="374151"/>
                </a:solidFill>
                <a:latin typeface="Söhne"/>
              </a:rPr>
              <a:t>if the proportion of males and females in the available data is 60% and 40%, respectively, then the missing values could be randomly assigned to males or females in the same proportion.</a:t>
            </a:r>
          </a:p>
          <a:p>
            <a:r>
              <a:rPr lang="en-GB" sz="1800" b="0" i="0" dirty="0">
                <a:solidFill>
                  <a:srgbClr val="374151"/>
                </a:solidFill>
                <a:effectLst/>
                <a:latin typeface="Söhne"/>
              </a:rPr>
              <a:t>Alternatively, missing data can be excluded from analysis, although this may result in a loss of statistical power. </a:t>
            </a:r>
          </a:p>
          <a:p>
            <a:r>
              <a:rPr lang="en-GB" sz="1800" b="0" i="0" dirty="0">
                <a:solidFill>
                  <a:srgbClr val="374151"/>
                </a:solidFill>
                <a:effectLst/>
                <a:latin typeface="Söhne"/>
              </a:rPr>
              <a:t>The choice of imputation method should be based on the specific situation and assumptions of the analysis. Imputing missing data can introduce bias and reduce variability, so the impact on analysis results should be evaluated. It's also important to consider ethical implications of imputing gender, as this can perpetuate gender bias and discrimination.</a:t>
            </a:r>
            <a:endParaRPr lang="en-IN" sz="1800" dirty="0"/>
          </a:p>
        </p:txBody>
      </p:sp>
    </p:spTree>
    <p:extLst>
      <p:ext uri="{BB962C8B-B14F-4D97-AF65-F5344CB8AC3E}">
        <p14:creationId xmlns:p14="http://schemas.microsoft.com/office/powerpoint/2010/main" val="255114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EA9E-156C-6482-B1F1-D19DBD689801}"/>
              </a:ext>
            </a:extLst>
          </p:cNvPr>
          <p:cNvSpPr>
            <a:spLocks noGrp="1"/>
          </p:cNvSpPr>
          <p:nvPr>
            <p:ph type="title"/>
          </p:nvPr>
        </p:nvSpPr>
        <p:spPr/>
        <p:txBody>
          <a:bodyPr/>
          <a:lstStyle/>
          <a:p>
            <a:r>
              <a:rPr lang="en-IN" dirty="0"/>
              <a:t>Outlier Treatment	</a:t>
            </a:r>
          </a:p>
        </p:txBody>
      </p:sp>
      <p:sp>
        <p:nvSpPr>
          <p:cNvPr id="3" name="Content Placeholder 2">
            <a:extLst>
              <a:ext uri="{FF2B5EF4-FFF2-40B4-BE49-F238E27FC236}">
                <a16:creationId xmlns:a16="http://schemas.microsoft.com/office/drawing/2014/main" id="{1381BF92-4976-F5DD-023A-24521964C66C}"/>
              </a:ext>
            </a:extLst>
          </p:cNvPr>
          <p:cNvSpPr>
            <a:spLocks noGrp="1"/>
          </p:cNvSpPr>
          <p:nvPr>
            <p:ph idx="1"/>
          </p:nvPr>
        </p:nvSpPr>
        <p:spPr/>
        <p:txBody>
          <a:bodyPr>
            <a:normAutofit/>
          </a:bodyPr>
          <a:lstStyle/>
          <a:p>
            <a:r>
              <a:rPr lang="en-GB" sz="1800" dirty="0">
                <a:solidFill>
                  <a:srgbClr val="374151"/>
                </a:solidFill>
                <a:latin typeface="Söhne"/>
              </a:rPr>
              <a:t>It</a:t>
            </a:r>
            <a:r>
              <a:rPr lang="en-GB" sz="1800" b="0" i="0" dirty="0">
                <a:solidFill>
                  <a:srgbClr val="374151"/>
                </a:solidFill>
                <a:effectLst/>
                <a:latin typeface="Söhne"/>
              </a:rPr>
              <a:t> is important to first evaluate the nature and extent of the outliers using statistical methods such as interquartile range or boxplot analysis.</a:t>
            </a:r>
          </a:p>
          <a:p>
            <a:r>
              <a:rPr lang="en-GB" sz="1800" b="0" i="0" dirty="0">
                <a:solidFill>
                  <a:srgbClr val="374151"/>
                </a:solidFill>
                <a:effectLst/>
                <a:latin typeface="Söhne"/>
              </a:rPr>
              <a:t>Once the outliers are identified, they can be removed or replaced with more appropriate values using methods such as </a:t>
            </a:r>
            <a:r>
              <a:rPr lang="en-GB" sz="1800" b="0" i="0" dirty="0" err="1">
                <a:solidFill>
                  <a:srgbClr val="374151"/>
                </a:solidFill>
                <a:effectLst/>
                <a:latin typeface="Söhne"/>
              </a:rPr>
              <a:t>Winsorization</a:t>
            </a:r>
            <a:r>
              <a:rPr lang="en-GB" sz="1800" b="0" i="0" dirty="0">
                <a:solidFill>
                  <a:srgbClr val="374151"/>
                </a:solidFill>
                <a:effectLst/>
                <a:latin typeface="Söhne"/>
              </a:rPr>
              <a:t> or trimming. </a:t>
            </a:r>
          </a:p>
          <a:p>
            <a:r>
              <a:rPr lang="en-GB" sz="1800" b="0" i="0" dirty="0">
                <a:solidFill>
                  <a:srgbClr val="374151"/>
                </a:solidFill>
                <a:effectLst/>
                <a:latin typeface="Söhne"/>
              </a:rPr>
              <a:t>However, it is important to consider the reasons for the presence of outliers, as they may contain valuable information or reflect true variability in the data. </a:t>
            </a:r>
          </a:p>
          <a:p>
            <a:r>
              <a:rPr lang="en-GB" sz="1800" b="0" i="0" dirty="0">
                <a:solidFill>
                  <a:srgbClr val="374151"/>
                </a:solidFill>
                <a:effectLst/>
                <a:latin typeface="Söhne"/>
              </a:rPr>
              <a:t>If the outliers are determined to be influential or necessary to include in the analysis, robust statistical methods that are less sensitive to outliers can be used instead of traditional methods. </a:t>
            </a:r>
          </a:p>
          <a:p>
            <a:r>
              <a:rPr lang="en-GB" sz="1800" b="0" i="0" dirty="0">
                <a:solidFill>
                  <a:srgbClr val="374151"/>
                </a:solidFill>
                <a:effectLst/>
                <a:latin typeface="Söhne"/>
              </a:rPr>
              <a:t>The choice of method should be based on the specific situation and assumptions of the analysis. It is also important to document any changes made to the data and their justification to ensure transparency and reproducibility of the analysis.</a:t>
            </a:r>
            <a:endParaRPr lang="en-IN" sz="1800" dirty="0"/>
          </a:p>
        </p:txBody>
      </p:sp>
    </p:spTree>
    <p:extLst>
      <p:ext uri="{BB962C8B-B14F-4D97-AF65-F5344CB8AC3E}">
        <p14:creationId xmlns:p14="http://schemas.microsoft.com/office/powerpoint/2010/main" val="3954701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62E5-3B88-47F5-139C-1F3DD92BA782}"/>
              </a:ext>
            </a:extLst>
          </p:cNvPr>
          <p:cNvSpPr>
            <a:spLocks noGrp="1"/>
          </p:cNvSpPr>
          <p:nvPr>
            <p:ph type="title"/>
          </p:nvPr>
        </p:nvSpPr>
        <p:spPr/>
        <p:txBody>
          <a:bodyPr/>
          <a:lstStyle/>
          <a:p>
            <a:r>
              <a:rPr lang="en-IN" dirty="0"/>
              <a:t>What </a:t>
            </a:r>
            <a:r>
              <a:rPr lang="en-GB" dirty="0"/>
              <a:t>is </a:t>
            </a:r>
            <a:r>
              <a:rPr lang="en-GB" dirty="0" err="1"/>
              <a:t>Winsorization</a:t>
            </a:r>
            <a:r>
              <a:rPr lang="en-GB" dirty="0"/>
              <a:t> and trimming</a:t>
            </a:r>
            <a:endParaRPr lang="en-IN" dirty="0"/>
          </a:p>
        </p:txBody>
      </p:sp>
      <p:sp>
        <p:nvSpPr>
          <p:cNvPr id="3" name="Content Placeholder 2">
            <a:extLst>
              <a:ext uri="{FF2B5EF4-FFF2-40B4-BE49-F238E27FC236}">
                <a16:creationId xmlns:a16="http://schemas.microsoft.com/office/drawing/2014/main" id="{0DEA4588-60E6-A20A-CBA9-B00E8BBC4269}"/>
              </a:ext>
            </a:extLst>
          </p:cNvPr>
          <p:cNvSpPr>
            <a:spLocks noGrp="1"/>
          </p:cNvSpPr>
          <p:nvPr>
            <p:ph idx="1"/>
          </p:nvPr>
        </p:nvSpPr>
        <p:spPr/>
        <p:txBody>
          <a:bodyPr>
            <a:normAutofit/>
          </a:bodyPr>
          <a:lstStyle/>
          <a:p>
            <a:pPr algn="l"/>
            <a:r>
              <a:rPr lang="en-GB" sz="1800" b="0" i="0" dirty="0" err="1">
                <a:solidFill>
                  <a:srgbClr val="374151"/>
                </a:solidFill>
                <a:effectLst/>
                <a:latin typeface="Söhne"/>
              </a:rPr>
              <a:t>Winsorization</a:t>
            </a:r>
            <a:r>
              <a:rPr lang="en-GB" sz="1800" b="0" i="0" dirty="0">
                <a:solidFill>
                  <a:srgbClr val="374151"/>
                </a:solidFill>
                <a:effectLst/>
                <a:latin typeface="Söhne"/>
              </a:rPr>
              <a:t> involves replacing extreme values in a dataset with less extreme values. Specifically, the method replaces values above a certain threshold with the value at that threshold and replaces values below a certain threshold with the value at that threshold. This reduces the impact of extreme values on statistical measures such as means and standard deviations.</a:t>
            </a:r>
          </a:p>
          <a:p>
            <a:pPr algn="l"/>
            <a:r>
              <a:rPr lang="en-GB" sz="1800" b="0" i="0" dirty="0">
                <a:solidFill>
                  <a:srgbClr val="374151"/>
                </a:solidFill>
                <a:effectLst/>
                <a:latin typeface="Söhne"/>
              </a:rPr>
              <a:t>Trimming involves removing a certain percentage of the extreme values from a dataset. This can be done by either removing a fixed number of extreme values or removing a percentage of the data from the tails of the distribution. Trimming reduces the impact of extreme values on statistical measures and can improve the accuracy of the analysis.</a:t>
            </a:r>
          </a:p>
          <a:p>
            <a:pPr algn="l"/>
            <a:r>
              <a:rPr lang="en-GB" sz="1800" b="0" i="0" dirty="0">
                <a:solidFill>
                  <a:srgbClr val="374151"/>
                </a:solidFill>
                <a:effectLst/>
                <a:latin typeface="Söhne"/>
              </a:rPr>
              <a:t>Both </a:t>
            </a:r>
            <a:r>
              <a:rPr lang="en-GB" sz="1800" b="0" i="0" dirty="0" err="1">
                <a:solidFill>
                  <a:srgbClr val="374151"/>
                </a:solidFill>
                <a:effectLst/>
                <a:latin typeface="Söhne"/>
              </a:rPr>
              <a:t>Winsorization</a:t>
            </a:r>
            <a:r>
              <a:rPr lang="en-GB" sz="1800" b="0" i="0" dirty="0">
                <a:solidFill>
                  <a:srgbClr val="374151"/>
                </a:solidFill>
                <a:effectLst/>
                <a:latin typeface="Söhne"/>
              </a:rPr>
              <a:t> and trimming are effective methods for dealing with outliers in data, but the choice between the two depends on the specific situation and assumptions of the analysis. It is also important to document any changes made to the data and their justification to ensure transparency and reproducibility of the analysis.</a:t>
            </a:r>
          </a:p>
          <a:p>
            <a:pPr marL="0" indent="0">
              <a:buNone/>
            </a:pPr>
            <a:endParaRPr lang="en-IN" sz="1800" dirty="0"/>
          </a:p>
        </p:txBody>
      </p:sp>
    </p:spTree>
    <p:extLst>
      <p:ext uri="{BB962C8B-B14F-4D97-AF65-F5344CB8AC3E}">
        <p14:creationId xmlns:p14="http://schemas.microsoft.com/office/powerpoint/2010/main" val="553625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734D-59AE-C4F3-941D-33484568DDF2}"/>
              </a:ext>
            </a:extLst>
          </p:cNvPr>
          <p:cNvSpPr>
            <a:spLocks noGrp="1"/>
          </p:cNvSpPr>
          <p:nvPr>
            <p:ph type="title"/>
          </p:nvPr>
        </p:nvSpPr>
        <p:spPr/>
        <p:txBody>
          <a:bodyPr/>
          <a:lstStyle/>
          <a:p>
            <a:r>
              <a:rPr lang="en-IN" dirty="0"/>
              <a:t>What if Income Column have Outliner</a:t>
            </a:r>
          </a:p>
        </p:txBody>
      </p:sp>
      <p:sp>
        <p:nvSpPr>
          <p:cNvPr id="3" name="Content Placeholder 2">
            <a:extLst>
              <a:ext uri="{FF2B5EF4-FFF2-40B4-BE49-F238E27FC236}">
                <a16:creationId xmlns:a16="http://schemas.microsoft.com/office/drawing/2014/main" id="{CCC57AA8-3B8C-5E14-0313-13A5C4B1D5A2}"/>
              </a:ext>
            </a:extLst>
          </p:cNvPr>
          <p:cNvSpPr>
            <a:spLocks noGrp="1"/>
          </p:cNvSpPr>
          <p:nvPr>
            <p:ph idx="1"/>
          </p:nvPr>
        </p:nvSpPr>
        <p:spPr/>
        <p:txBody>
          <a:bodyPr>
            <a:normAutofit/>
          </a:bodyPr>
          <a:lstStyle/>
          <a:p>
            <a:pPr algn="l"/>
            <a:r>
              <a:rPr lang="en-GB" sz="1800" b="0" i="0" dirty="0">
                <a:solidFill>
                  <a:srgbClr val="374151"/>
                </a:solidFill>
                <a:effectLst/>
                <a:latin typeface="Söhne"/>
              </a:rPr>
              <a:t>In the scenario of outliers in the "income" column of a loan default prediction model, both </a:t>
            </a:r>
            <a:r>
              <a:rPr lang="en-GB" sz="1800" b="0" i="0" dirty="0" err="1">
                <a:solidFill>
                  <a:srgbClr val="374151"/>
                </a:solidFill>
                <a:effectLst/>
                <a:latin typeface="Söhne"/>
              </a:rPr>
              <a:t>Winsorization</a:t>
            </a:r>
            <a:r>
              <a:rPr lang="en-GB" sz="1800" b="0" i="0" dirty="0">
                <a:solidFill>
                  <a:srgbClr val="374151"/>
                </a:solidFill>
                <a:effectLst/>
                <a:latin typeface="Söhne"/>
              </a:rPr>
              <a:t> and trimming can be considered as potential methods for dealing with outliers.</a:t>
            </a:r>
          </a:p>
          <a:p>
            <a:pPr algn="l"/>
            <a:r>
              <a:rPr lang="en-GB" sz="1800" b="0" i="0" dirty="0">
                <a:solidFill>
                  <a:srgbClr val="374151"/>
                </a:solidFill>
                <a:effectLst/>
                <a:latin typeface="Söhne"/>
              </a:rPr>
              <a:t>The choice between the two methods depends on the specific situation and assumptions of the analysis.</a:t>
            </a:r>
          </a:p>
          <a:p>
            <a:pPr algn="l"/>
            <a:r>
              <a:rPr lang="en-GB" sz="1800" b="0" i="0" dirty="0">
                <a:solidFill>
                  <a:srgbClr val="374151"/>
                </a:solidFill>
                <a:effectLst/>
                <a:latin typeface="Söhne"/>
              </a:rPr>
              <a:t>If the outliers are considered to be potentially valid data points but have a disproportionate effect on the statistical measures, </a:t>
            </a:r>
            <a:r>
              <a:rPr lang="en-GB" sz="1800" b="0" i="0" dirty="0" err="1">
                <a:solidFill>
                  <a:srgbClr val="374151"/>
                </a:solidFill>
                <a:effectLst/>
                <a:latin typeface="Söhne"/>
              </a:rPr>
              <a:t>Winsorization</a:t>
            </a:r>
            <a:r>
              <a:rPr lang="en-GB" sz="1800" b="0" i="0" dirty="0">
                <a:solidFill>
                  <a:srgbClr val="374151"/>
                </a:solidFill>
                <a:effectLst/>
                <a:latin typeface="Söhne"/>
              </a:rPr>
              <a:t> can be used.</a:t>
            </a:r>
          </a:p>
          <a:p>
            <a:pPr algn="l"/>
            <a:r>
              <a:rPr lang="en-GB" sz="1800" b="0" i="0" dirty="0">
                <a:solidFill>
                  <a:srgbClr val="374151"/>
                </a:solidFill>
                <a:effectLst/>
                <a:latin typeface="Söhne"/>
              </a:rPr>
              <a:t>If the outliers are considered to be erroneous data points or if they are suspected to be influential observations, trimming can be used to remove them from the analysis.</a:t>
            </a:r>
          </a:p>
          <a:p>
            <a:pPr algn="l"/>
            <a:r>
              <a:rPr lang="en-GB" sz="1800" b="0" i="0" dirty="0">
                <a:solidFill>
                  <a:srgbClr val="374151"/>
                </a:solidFill>
                <a:effectLst/>
                <a:latin typeface="Söhne"/>
              </a:rPr>
              <a:t>It is important to document the choice of method and the justification for using it to ensure transparency and reproducibility of the analysis.</a:t>
            </a:r>
          </a:p>
          <a:p>
            <a:endParaRPr lang="en-IN" sz="1800" dirty="0"/>
          </a:p>
        </p:txBody>
      </p:sp>
    </p:spTree>
    <p:extLst>
      <p:ext uri="{BB962C8B-B14F-4D97-AF65-F5344CB8AC3E}">
        <p14:creationId xmlns:p14="http://schemas.microsoft.com/office/powerpoint/2010/main" val="3395261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406E-C093-B0A1-848A-39F58F85C2CE}"/>
              </a:ext>
            </a:extLst>
          </p:cNvPr>
          <p:cNvSpPr>
            <a:spLocks noGrp="1"/>
          </p:cNvSpPr>
          <p:nvPr>
            <p:ph type="title"/>
          </p:nvPr>
        </p:nvSpPr>
        <p:spPr/>
        <p:txBody>
          <a:bodyPr/>
          <a:lstStyle/>
          <a:p>
            <a:r>
              <a:rPr lang="en-IN" dirty="0"/>
              <a:t>What if Age Column have Outliner</a:t>
            </a:r>
          </a:p>
        </p:txBody>
      </p:sp>
      <p:sp>
        <p:nvSpPr>
          <p:cNvPr id="3" name="Content Placeholder 2">
            <a:extLst>
              <a:ext uri="{FF2B5EF4-FFF2-40B4-BE49-F238E27FC236}">
                <a16:creationId xmlns:a16="http://schemas.microsoft.com/office/drawing/2014/main" id="{719B3275-04EA-8E0D-A9B8-DDCEFF7F7FC1}"/>
              </a:ext>
            </a:extLst>
          </p:cNvPr>
          <p:cNvSpPr>
            <a:spLocks noGrp="1"/>
          </p:cNvSpPr>
          <p:nvPr>
            <p:ph idx="1"/>
          </p:nvPr>
        </p:nvSpPr>
        <p:spPr/>
        <p:txBody>
          <a:bodyPr>
            <a:normAutofit/>
          </a:bodyPr>
          <a:lstStyle/>
          <a:p>
            <a:r>
              <a:rPr lang="en-GB" sz="1800" b="0" i="0" dirty="0">
                <a:solidFill>
                  <a:srgbClr val="374151"/>
                </a:solidFill>
                <a:effectLst/>
                <a:latin typeface="Söhne"/>
              </a:rPr>
              <a:t>In the case of outliers in the "age" column of a loan default prediction model, both </a:t>
            </a:r>
            <a:r>
              <a:rPr lang="en-GB" sz="1800" b="0" i="0" dirty="0" err="1">
                <a:solidFill>
                  <a:srgbClr val="374151"/>
                </a:solidFill>
                <a:effectLst/>
                <a:latin typeface="Söhne"/>
              </a:rPr>
              <a:t>Winsorization</a:t>
            </a:r>
            <a:r>
              <a:rPr lang="en-GB" sz="1800" b="0" i="0" dirty="0">
                <a:solidFill>
                  <a:srgbClr val="374151"/>
                </a:solidFill>
                <a:effectLst/>
                <a:latin typeface="Söhne"/>
              </a:rPr>
              <a:t> and trimming can be considered as potential methods for dealing with outliers.</a:t>
            </a:r>
          </a:p>
          <a:p>
            <a:pPr algn="l"/>
            <a:r>
              <a:rPr lang="en-GB" sz="1800" b="0" i="0" dirty="0">
                <a:solidFill>
                  <a:srgbClr val="374151"/>
                </a:solidFill>
                <a:effectLst/>
                <a:latin typeface="Söhne"/>
              </a:rPr>
              <a:t>The choice between the two methods depends on the specific situation and assumptions of the analysis.</a:t>
            </a:r>
          </a:p>
          <a:p>
            <a:pPr algn="l"/>
            <a:r>
              <a:rPr lang="en-GB" sz="1800" b="0" i="0" dirty="0">
                <a:solidFill>
                  <a:srgbClr val="374151"/>
                </a:solidFill>
                <a:effectLst/>
                <a:latin typeface="Söhne"/>
              </a:rPr>
              <a:t>If the outliers are considered to be potentially valid data points but have a disproportionate effect on the statistical measures, </a:t>
            </a:r>
            <a:r>
              <a:rPr lang="en-GB" sz="1800" b="0" i="0" dirty="0" err="1">
                <a:solidFill>
                  <a:srgbClr val="374151"/>
                </a:solidFill>
                <a:effectLst/>
                <a:latin typeface="Söhne"/>
              </a:rPr>
              <a:t>Winsorization</a:t>
            </a:r>
            <a:r>
              <a:rPr lang="en-GB" sz="1800" b="0" i="0" dirty="0">
                <a:solidFill>
                  <a:srgbClr val="374151"/>
                </a:solidFill>
                <a:effectLst/>
                <a:latin typeface="Söhne"/>
              </a:rPr>
              <a:t> can be used.</a:t>
            </a:r>
          </a:p>
          <a:p>
            <a:pPr algn="l"/>
            <a:r>
              <a:rPr lang="en-GB" sz="1800" b="0" i="0" dirty="0">
                <a:solidFill>
                  <a:srgbClr val="374151"/>
                </a:solidFill>
                <a:effectLst/>
                <a:latin typeface="Söhne"/>
              </a:rPr>
              <a:t>If the outliers are considered to be erroneous data points or if they are suspected to be influential observations, trimming can be used to remove them from the analysis.</a:t>
            </a:r>
          </a:p>
        </p:txBody>
      </p:sp>
    </p:spTree>
    <p:extLst>
      <p:ext uri="{BB962C8B-B14F-4D97-AF65-F5344CB8AC3E}">
        <p14:creationId xmlns:p14="http://schemas.microsoft.com/office/powerpoint/2010/main" val="635685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2078</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Office Theme</vt:lpstr>
      <vt:lpstr>Logistic Regression </vt:lpstr>
      <vt:lpstr>Missing Value Treatment</vt:lpstr>
      <vt:lpstr>What if Income Column have Missing Value</vt:lpstr>
      <vt:lpstr>What if Age Column have Missing Value</vt:lpstr>
      <vt:lpstr>What if Gender Column have Missing Value</vt:lpstr>
      <vt:lpstr>Outlier Treatment </vt:lpstr>
      <vt:lpstr>What is Winsorization and trimming</vt:lpstr>
      <vt:lpstr>What if Income Column have Outliner</vt:lpstr>
      <vt:lpstr>What if Age Column have Outliner</vt:lpstr>
      <vt:lpstr>What if Gender Column have Outliner</vt:lpstr>
      <vt:lpstr>Encoding</vt:lpstr>
      <vt:lpstr>Type of Encoding</vt:lpstr>
      <vt:lpstr>What if Age Column we need to use Encoding</vt:lpstr>
      <vt:lpstr>What if Gender Column we need to use Encoding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 </dc:title>
  <dc:creator>Yash Ankleshwariya</dc:creator>
  <cp:lastModifiedBy>Yash Ankleshwariya</cp:lastModifiedBy>
  <cp:revision>1</cp:revision>
  <dcterms:created xsi:type="dcterms:W3CDTF">2023-04-24T09:40:01Z</dcterms:created>
  <dcterms:modified xsi:type="dcterms:W3CDTF">2023-04-24T09:40:19Z</dcterms:modified>
</cp:coreProperties>
</file>