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7" r:id="rId2"/>
    <p:sldId id="435" r:id="rId3"/>
    <p:sldId id="436" r:id="rId4"/>
    <p:sldId id="437" r:id="rId5"/>
    <p:sldId id="438" r:id="rId6"/>
    <p:sldId id="439" r:id="rId7"/>
    <p:sldId id="440" r:id="rId8"/>
    <p:sldId id="441" r:id="rId9"/>
    <p:sldId id="442" r:id="rId10"/>
    <p:sldId id="443" r:id="rId11"/>
    <p:sldId id="444" r:id="rId12"/>
    <p:sldId id="445" r:id="rId13"/>
    <p:sldId id="446" r:id="rId14"/>
    <p:sldId id="447" r:id="rId15"/>
    <p:sldId id="448" r:id="rId16"/>
    <p:sldId id="449" r:id="rId17"/>
    <p:sldId id="450" r:id="rId18"/>
    <p:sldId id="451" r:id="rId19"/>
    <p:sldId id="452" r:id="rId20"/>
    <p:sldId id="453" r:id="rId21"/>
    <p:sldId id="454" r:id="rId22"/>
    <p:sldId id="455" r:id="rId23"/>
    <p:sldId id="456" r:id="rId24"/>
    <p:sldId id="457" r:id="rId25"/>
    <p:sldId id="458" r:id="rId26"/>
    <p:sldId id="459" r:id="rId27"/>
    <p:sldId id="460" r:id="rId28"/>
    <p:sldId id="461" r:id="rId29"/>
    <p:sldId id="462" r:id="rId30"/>
    <p:sldId id="463" r:id="rId3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FF0066"/>
    <a:srgbClr val="660066"/>
    <a:srgbClr val="993300"/>
    <a:srgbClr val="FFFF00"/>
    <a:srgbClr val="00FF00"/>
    <a:srgbClr val="00FF99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40" autoAdjust="0"/>
  </p:normalViewPr>
  <p:slideViewPr>
    <p:cSldViewPr>
      <p:cViewPr varScale="1">
        <p:scale>
          <a:sx n="63" d="100"/>
          <a:sy n="63" d="100"/>
        </p:scale>
        <p:origin x="72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9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D52F99-B59A-47A8-BE0A-0EE782A05A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8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8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8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8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C8532C-24D4-48BA-87A0-E72D995295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67191-AE6F-4C18-BE7B-B814D0E8BF4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D19752-9879-4FFB-BBCD-BFEBA6C795F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711FE5-179D-4EBE-AE26-9B73ECDCCF0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A953B6-2C6C-46A0-93C8-F52010FA841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D923E9-6306-4F30-B8E6-D7E6B6FAF82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12D52D-F810-4F0A-839B-F5E47A9D418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EFB33C-23CA-40AD-89DA-A37B384665C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2559DD-A010-4B83-AF19-EF3C4F8A4CB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F45D7-7DCA-4063-AC4F-D4725382519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75465E-B12F-40E3-B5F1-2A6F49F1288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CC9768-7CDA-4784-B0F5-89C1FE4EDCC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FDD96ED-D973-4C18-87EF-EDF9EEB07A6F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53AD-BE69-4B72-B7BE-6D4E4BD815CB}" type="slidenum">
              <a:rPr lang="en-GB"/>
              <a:pPr/>
              <a:t>1</a:t>
            </a:fld>
            <a:endParaRPr lang="en-GB"/>
          </a:p>
        </p:txBody>
      </p:sp>
      <p:sp>
        <p:nvSpPr>
          <p:cNvPr id="3074" name="WordArt 2"/>
          <p:cNvSpPr>
            <a:spLocks noChangeArrowheads="1" noChangeShapeType="1" noTextEdit="1"/>
          </p:cNvSpPr>
          <p:nvPr/>
        </p:nvSpPr>
        <p:spPr bwMode="auto">
          <a:xfrm>
            <a:off x="0" y="1600200"/>
            <a:ext cx="8686800" cy="3733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8684"/>
              </a:avLst>
            </a:prstTxWarp>
          </a:bodyPr>
          <a:lstStyle/>
          <a:p>
            <a:pPr algn="ctr"/>
            <a:r>
              <a:rPr lang="en-US" sz="3200" kern="10" dirty="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Reducing </a:t>
            </a:r>
          </a:p>
          <a:p>
            <a:pPr algn="ctr"/>
            <a:r>
              <a:rPr lang="en-US" sz="3200" kern="10" dirty="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</a:t>
            </a:r>
          </a:p>
          <a:p>
            <a:pPr algn="ctr"/>
            <a:r>
              <a:rPr lang="en-US" sz="3200" kern="10" dirty="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</a:p>
          <a:p>
            <a:pPr algn="ctr"/>
            <a:r>
              <a:rPr lang="en-US" sz="3200" kern="10" dirty="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6453-7582-4C01-BCBB-AF09226BC382}" type="slidenum">
              <a:rPr lang="en-GB"/>
              <a:pPr/>
              <a:t>10</a:t>
            </a:fld>
            <a:endParaRPr lang="en-GB"/>
          </a:p>
        </p:txBody>
      </p:sp>
      <p:sp>
        <p:nvSpPr>
          <p:cNvPr id="486402" name="Text Box 2"/>
          <p:cNvSpPr txBox="1">
            <a:spLocks noChangeArrowheads="1"/>
          </p:cNvSpPr>
          <p:nvPr/>
        </p:nvSpPr>
        <p:spPr bwMode="auto">
          <a:xfrm>
            <a:off x="304800" y="320675"/>
            <a:ext cx="853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>
                <a:solidFill>
                  <a:schemeClr val="accent2"/>
                </a:solidFill>
                <a:latin typeface="Monotype Corsiva" pitchFamily="66" charset="0"/>
                <a:cs typeface="Times New Roman" pitchFamily="18" charset="0"/>
              </a:rPr>
              <a:t>Risk Analysis</a:t>
            </a:r>
          </a:p>
        </p:txBody>
      </p:sp>
      <p:sp>
        <p:nvSpPr>
          <p:cNvPr id="486403" name="Line 3"/>
          <p:cNvSpPr>
            <a:spLocks noChangeShapeType="1"/>
          </p:cNvSpPr>
          <p:nvPr/>
        </p:nvSpPr>
        <p:spPr bwMode="auto">
          <a:xfrm>
            <a:off x="304800" y="1181100"/>
            <a:ext cx="861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05" name="Text Box 5"/>
          <p:cNvSpPr txBox="1">
            <a:spLocks noChangeArrowheads="1"/>
          </p:cNvSpPr>
          <p:nvPr/>
        </p:nvSpPr>
        <p:spPr bwMode="auto">
          <a:xfrm>
            <a:off x="3559175" y="2516188"/>
            <a:ext cx="1981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b="1">
                <a:solidFill>
                  <a:srgbClr val="003366"/>
                </a:solidFill>
              </a:rPr>
              <a:t>Risk</a:t>
            </a:r>
          </a:p>
        </p:txBody>
      </p:sp>
      <p:sp>
        <p:nvSpPr>
          <p:cNvPr id="486406" name="Text Box 6"/>
          <p:cNvSpPr txBox="1">
            <a:spLocks noChangeArrowheads="1"/>
          </p:cNvSpPr>
          <p:nvPr/>
        </p:nvSpPr>
        <p:spPr bwMode="auto">
          <a:xfrm>
            <a:off x="304800" y="1676400"/>
            <a:ext cx="853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600">
                <a:solidFill>
                  <a:srgbClr val="6600CC"/>
                </a:solidFill>
              </a:rPr>
              <a:t>Used to prioritize modules for testing.</a:t>
            </a:r>
          </a:p>
        </p:txBody>
      </p:sp>
      <p:sp>
        <p:nvSpPr>
          <p:cNvPr id="486408" name="Text Box 8"/>
          <p:cNvSpPr txBox="1">
            <a:spLocks noChangeArrowheads="1"/>
          </p:cNvSpPr>
          <p:nvPr/>
        </p:nvSpPr>
        <p:spPr bwMode="auto">
          <a:xfrm>
            <a:off x="2022475" y="4395788"/>
            <a:ext cx="19748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b="1">
                <a:solidFill>
                  <a:srgbClr val="006600"/>
                </a:solidFill>
              </a:rPr>
              <a:t>Probability of occurrence of a problem</a:t>
            </a:r>
          </a:p>
        </p:txBody>
      </p:sp>
      <p:sp>
        <p:nvSpPr>
          <p:cNvPr id="486409" name="Text Box 9"/>
          <p:cNvSpPr txBox="1">
            <a:spLocks noChangeArrowheads="1"/>
          </p:cNvSpPr>
          <p:nvPr/>
        </p:nvSpPr>
        <p:spPr bwMode="auto">
          <a:xfrm>
            <a:off x="4953000" y="4395788"/>
            <a:ext cx="21336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b="1">
                <a:solidFill>
                  <a:schemeClr val="accent2"/>
                </a:solidFill>
              </a:rPr>
              <a:t>Severity of Impact (or failure impact)</a:t>
            </a:r>
          </a:p>
        </p:txBody>
      </p:sp>
      <p:sp>
        <p:nvSpPr>
          <p:cNvPr id="486413" name="Line 13"/>
          <p:cNvSpPr>
            <a:spLocks noChangeShapeType="1"/>
          </p:cNvSpPr>
          <p:nvPr/>
        </p:nvSpPr>
        <p:spPr bwMode="auto">
          <a:xfrm flipH="1">
            <a:off x="3111500" y="3000375"/>
            <a:ext cx="14478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>
            <a:off x="4556125" y="2971800"/>
            <a:ext cx="13716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8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8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8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8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5" grpId="0"/>
      <p:bldP spid="486406" grpId="0"/>
      <p:bldP spid="486408" grpId="0"/>
      <p:bldP spid="486409" grpId="0"/>
      <p:bldP spid="486413" grpId="0" animBg="1"/>
      <p:bldP spid="4864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7F82-3129-441A-BD3B-836C776A66DA}" type="slidenum">
              <a:rPr lang="en-GB"/>
              <a:pPr/>
              <a:t>11</a:t>
            </a:fld>
            <a:endParaRPr lang="en-GB"/>
          </a:p>
        </p:txBody>
      </p:sp>
      <p:sp>
        <p:nvSpPr>
          <p:cNvPr id="487427" name="Line 3"/>
          <p:cNvSpPr>
            <a:spLocks noChangeShapeType="1"/>
          </p:cNvSpPr>
          <p:nvPr/>
        </p:nvSpPr>
        <p:spPr bwMode="auto">
          <a:xfrm>
            <a:off x="304800" y="1181100"/>
            <a:ext cx="861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7429" name="Text Box 5"/>
          <p:cNvSpPr txBox="1">
            <a:spLocks noChangeArrowheads="1"/>
          </p:cNvSpPr>
          <p:nvPr/>
        </p:nvSpPr>
        <p:spPr bwMode="auto">
          <a:xfrm>
            <a:off x="304800" y="6129338"/>
            <a:ext cx="85344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200">
                <a:solidFill>
                  <a:srgbClr val="6600CC"/>
                </a:solidFill>
              </a:rPr>
              <a:t>Probability value on a scale 1 to 10</a:t>
            </a:r>
          </a:p>
        </p:txBody>
      </p:sp>
      <p:graphicFrame>
        <p:nvGraphicFramePr>
          <p:cNvPr id="487561" name="Group 137"/>
          <p:cNvGraphicFramePr>
            <a:graphicFrameLocks noGrp="1"/>
          </p:cNvGraphicFramePr>
          <p:nvPr/>
        </p:nvGraphicFramePr>
        <p:xfrm>
          <a:off x="368300" y="1524000"/>
          <a:ext cx="8382000" cy="4419600"/>
        </p:xfrm>
        <a:graphic>
          <a:graphicData uri="http://schemas.openxmlformats.org/drawingml/2006/table">
            <a:tbl>
              <a:tblPr/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2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Prob- lem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Potential Problem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Probability of occurrence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Severity of Impact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Risk exposure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87499" name="Text Box 75"/>
          <p:cNvSpPr txBox="1">
            <a:spLocks noChangeArrowheads="1"/>
          </p:cNvSpPr>
          <p:nvPr/>
        </p:nvSpPr>
        <p:spPr bwMode="auto">
          <a:xfrm>
            <a:off x="520700" y="2409825"/>
            <a:ext cx="609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A</a:t>
            </a:r>
          </a:p>
        </p:txBody>
      </p:sp>
      <p:sp>
        <p:nvSpPr>
          <p:cNvPr id="487501" name="Text Box 77"/>
          <p:cNvSpPr txBox="1">
            <a:spLocks noChangeArrowheads="1"/>
          </p:cNvSpPr>
          <p:nvPr/>
        </p:nvSpPr>
        <p:spPr bwMode="auto">
          <a:xfrm>
            <a:off x="1419225" y="2409825"/>
            <a:ext cx="31242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00"/>
              <a:t>Loss of Power</a:t>
            </a:r>
          </a:p>
        </p:txBody>
      </p:sp>
      <p:sp>
        <p:nvSpPr>
          <p:cNvPr id="487520" name="Text Box 96"/>
          <p:cNvSpPr txBox="1">
            <a:spLocks noChangeArrowheads="1"/>
          </p:cNvSpPr>
          <p:nvPr/>
        </p:nvSpPr>
        <p:spPr bwMode="auto">
          <a:xfrm>
            <a:off x="517525" y="2940050"/>
            <a:ext cx="609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B</a:t>
            </a:r>
          </a:p>
        </p:txBody>
      </p:sp>
      <p:sp>
        <p:nvSpPr>
          <p:cNvPr id="487521" name="Text Box 97"/>
          <p:cNvSpPr txBox="1">
            <a:spLocks noChangeArrowheads="1"/>
          </p:cNvSpPr>
          <p:nvPr/>
        </p:nvSpPr>
        <p:spPr bwMode="auto">
          <a:xfrm>
            <a:off x="520700" y="3460750"/>
            <a:ext cx="609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C</a:t>
            </a:r>
          </a:p>
        </p:txBody>
      </p:sp>
      <p:sp>
        <p:nvSpPr>
          <p:cNvPr id="487522" name="Text Box 98"/>
          <p:cNvSpPr txBox="1">
            <a:spLocks noChangeArrowheads="1"/>
          </p:cNvSpPr>
          <p:nvPr/>
        </p:nvSpPr>
        <p:spPr bwMode="auto">
          <a:xfrm>
            <a:off x="517525" y="3990975"/>
            <a:ext cx="609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D</a:t>
            </a:r>
          </a:p>
        </p:txBody>
      </p:sp>
      <p:sp>
        <p:nvSpPr>
          <p:cNvPr id="487523" name="Text Box 99"/>
          <p:cNvSpPr txBox="1">
            <a:spLocks noChangeArrowheads="1"/>
          </p:cNvSpPr>
          <p:nvPr/>
        </p:nvSpPr>
        <p:spPr bwMode="auto">
          <a:xfrm>
            <a:off x="514350" y="4492625"/>
            <a:ext cx="609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E</a:t>
            </a:r>
          </a:p>
        </p:txBody>
      </p:sp>
      <p:sp>
        <p:nvSpPr>
          <p:cNvPr id="487524" name="Text Box 100"/>
          <p:cNvSpPr txBox="1">
            <a:spLocks noChangeArrowheads="1"/>
          </p:cNvSpPr>
          <p:nvPr/>
        </p:nvSpPr>
        <p:spPr bwMode="auto">
          <a:xfrm>
            <a:off x="517525" y="5013325"/>
            <a:ext cx="609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F</a:t>
            </a:r>
          </a:p>
        </p:txBody>
      </p:sp>
      <p:sp>
        <p:nvSpPr>
          <p:cNvPr id="487525" name="Text Box 101"/>
          <p:cNvSpPr txBox="1">
            <a:spLocks noChangeArrowheads="1"/>
          </p:cNvSpPr>
          <p:nvPr/>
        </p:nvSpPr>
        <p:spPr bwMode="auto">
          <a:xfrm>
            <a:off x="514350" y="5543550"/>
            <a:ext cx="609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G</a:t>
            </a:r>
          </a:p>
        </p:txBody>
      </p:sp>
      <p:sp>
        <p:nvSpPr>
          <p:cNvPr id="487526" name="Text Box 102"/>
          <p:cNvSpPr txBox="1">
            <a:spLocks noChangeArrowheads="1"/>
          </p:cNvSpPr>
          <p:nvPr/>
        </p:nvSpPr>
        <p:spPr bwMode="auto">
          <a:xfrm>
            <a:off x="1416050" y="2940050"/>
            <a:ext cx="31242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00"/>
              <a:t>Corrupted file header</a:t>
            </a:r>
          </a:p>
        </p:txBody>
      </p:sp>
      <p:sp>
        <p:nvSpPr>
          <p:cNvPr id="487527" name="Text Box 103"/>
          <p:cNvSpPr txBox="1">
            <a:spLocks noChangeArrowheads="1"/>
          </p:cNvSpPr>
          <p:nvPr/>
        </p:nvSpPr>
        <p:spPr bwMode="auto">
          <a:xfrm>
            <a:off x="1435100" y="3460750"/>
            <a:ext cx="31242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00"/>
              <a:t>Unauthorized user gains access</a:t>
            </a:r>
          </a:p>
        </p:txBody>
      </p:sp>
      <p:sp>
        <p:nvSpPr>
          <p:cNvPr id="487528" name="Text Box 104"/>
          <p:cNvSpPr txBox="1">
            <a:spLocks noChangeArrowheads="1"/>
          </p:cNvSpPr>
          <p:nvPr/>
        </p:nvSpPr>
        <p:spPr bwMode="auto">
          <a:xfrm>
            <a:off x="1416050" y="3990975"/>
            <a:ext cx="31242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00"/>
              <a:t>Database not synchronized</a:t>
            </a:r>
          </a:p>
        </p:txBody>
      </p:sp>
      <p:sp>
        <p:nvSpPr>
          <p:cNvPr id="487529" name="Text Box 105"/>
          <p:cNvSpPr txBox="1">
            <a:spLocks noChangeArrowheads="1"/>
          </p:cNvSpPr>
          <p:nvPr/>
        </p:nvSpPr>
        <p:spPr bwMode="auto">
          <a:xfrm>
            <a:off x="1412875" y="4492625"/>
            <a:ext cx="31242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00"/>
              <a:t>Unclear user documentation</a:t>
            </a:r>
          </a:p>
        </p:txBody>
      </p:sp>
      <p:sp>
        <p:nvSpPr>
          <p:cNvPr id="487530" name="Text Box 106"/>
          <p:cNvSpPr txBox="1">
            <a:spLocks noChangeArrowheads="1"/>
          </p:cNvSpPr>
          <p:nvPr/>
        </p:nvSpPr>
        <p:spPr bwMode="auto">
          <a:xfrm>
            <a:off x="1431925" y="5013325"/>
            <a:ext cx="31242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00"/>
              <a:t>Lost sale</a:t>
            </a:r>
          </a:p>
        </p:txBody>
      </p:sp>
      <p:sp>
        <p:nvSpPr>
          <p:cNvPr id="487531" name="Text Box 107"/>
          <p:cNvSpPr txBox="1">
            <a:spLocks noChangeArrowheads="1"/>
          </p:cNvSpPr>
          <p:nvPr/>
        </p:nvSpPr>
        <p:spPr bwMode="auto">
          <a:xfrm>
            <a:off x="1412875" y="5543550"/>
            <a:ext cx="31242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00"/>
              <a:t>Slow throughput</a:t>
            </a:r>
          </a:p>
        </p:txBody>
      </p:sp>
      <p:sp>
        <p:nvSpPr>
          <p:cNvPr id="487532" name="Text Box 108"/>
          <p:cNvSpPr txBox="1">
            <a:spLocks noChangeArrowheads="1"/>
          </p:cNvSpPr>
          <p:nvPr/>
        </p:nvSpPr>
        <p:spPr bwMode="auto">
          <a:xfrm>
            <a:off x="5137150" y="2390775"/>
            <a:ext cx="609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1</a:t>
            </a:r>
          </a:p>
        </p:txBody>
      </p:sp>
      <p:sp>
        <p:nvSpPr>
          <p:cNvPr id="487533" name="Text Box 109"/>
          <p:cNvSpPr txBox="1">
            <a:spLocks noChangeArrowheads="1"/>
          </p:cNvSpPr>
          <p:nvPr/>
        </p:nvSpPr>
        <p:spPr bwMode="auto">
          <a:xfrm>
            <a:off x="5133975" y="2921000"/>
            <a:ext cx="609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2</a:t>
            </a:r>
          </a:p>
        </p:txBody>
      </p:sp>
      <p:sp>
        <p:nvSpPr>
          <p:cNvPr id="487534" name="Text Box 110"/>
          <p:cNvSpPr txBox="1">
            <a:spLocks noChangeArrowheads="1"/>
          </p:cNvSpPr>
          <p:nvPr/>
        </p:nvSpPr>
        <p:spPr bwMode="auto">
          <a:xfrm>
            <a:off x="5137150" y="3441700"/>
            <a:ext cx="609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6</a:t>
            </a:r>
          </a:p>
        </p:txBody>
      </p:sp>
      <p:sp>
        <p:nvSpPr>
          <p:cNvPr id="487535" name="Text Box 111"/>
          <p:cNvSpPr txBox="1">
            <a:spLocks noChangeArrowheads="1"/>
          </p:cNvSpPr>
          <p:nvPr/>
        </p:nvSpPr>
        <p:spPr bwMode="auto">
          <a:xfrm>
            <a:off x="5133975" y="3971925"/>
            <a:ext cx="609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3</a:t>
            </a:r>
          </a:p>
        </p:txBody>
      </p:sp>
      <p:sp>
        <p:nvSpPr>
          <p:cNvPr id="487536" name="Text Box 112"/>
          <p:cNvSpPr txBox="1">
            <a:spLocks noChangeArrowheads="1"/>
          </p:cNvSpPr>
          <p:nvPr/>
        </p:nvSpPr>
        <p:spPr bwMode="auto">
          <a:xfrm>
            <a:off x="5130800" y="4473575"/>
            <a:ext cx="609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9</a:t>
            </a:r>
          </a:p>
        </p:txBody>
      </p:sp>
      <p:sp>
        <p:nvSpPr>
          <p:cNvPr id="487537" name="Text Box 113"/>
          <p:cNvSpPr txBox="1">
            <a:spLocks noChangeArrowheads="1"/>
          </p:cNvSpPr>
          <p:nvPr/>
        </p:nvSpPr>
        <p:spPr bwMode="auto">
          <a:xfrm>
            <a:off x="5133975" y="4994275"/>
            <a:ext cx="609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1</a:t>
            </a:r>
          </a:p>
        </p:txBody>
      </p:sp>
      <p:sp>
        <p:nvSpPr>
          <p:cNvPr id="487538" name="Text Box 114"/>
          <p:cNvSpPr txBox="1">
            <a:spLocks noChangeArrowheads="1"/>
          </p:cNvSpPr>
          <p:nvPr/>
        </p:nvSpPr>
        <p:spPr bwMode="auto">
          <a:xfrm>
            <a:off x="5130800" y="5524500"/>
            <a:ext cx="609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5</a:t>
            </a:r>
          </a:p>
        </p:txBody>
      </p:sp>
      <p:sp>
        <p:nvSpPr>
          <p:cNvPr id="487546" name="Text Box 122"/>
          <p:cNvSpPr txBox="1">
            <a:spLocks noChangeArrowheads="1"/>
          </p:cNvSpPr>
          <p:nvPr/>
        </p:nvSpPr>
        <p:spPr bwMode="auto">
          <a:xfrm>
            <a:off x="6648450" y="2398713"/>
            <a:ext cx="609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10</a:t>
            </a:r>
          </a:p>
        </p:txBody>
      </p:sp>
      <p:sp>
        <p:nvSpPr>
          <p:cNvPr id="487547" name="Text Box 123"/>
          <p:cNvSpPr txBox="1">
            <a:spLocks noChangeArrowheads="1"/>
          </p:cNvSpPr>
          <p:nvPr/>
        </p:nvSpPr>
        <p:spPr bwMode="auto">
          <a:xfrm>
            <a:off x="6645275" y="2928938"/>
            <a:ext cx="609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1</a:t>
            </a:r>
          </a:p>
        </p:txBody>
      </p:sp>
      <p:sp>
        <p:nvSpPr>
          <p:cNvPr id="487548" name="Text Box 124"/>
          <p:cNvSpPr txBox="1">
            <a:spLocks noChangeArrowheads="1"/>
          </p:cNvSpPr>
          <p:nvPr/>
        </p:nvSpPr>
        <p:spPr bwMode="auto">
          <a:xfrm>
            <a:off x="6648450" y="3449638"/>
            <a:ext cx="609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8</a:t>
            </a:r>
          </a:p>
        </p:txBody>
      </p:sp>
      <p:sp>
        <p:nvSpPr>
          <p:cNvPr id="487549" name="Text Box 125"/>
          <p:cNvSpPr txBox="1">
            <a:spLocks noChangeArrowheads="1"/>
          </p:cNvSpPr>
          <p:nvPr/>
        </p:nvSpPr>
        <p:spPr bwMode="auto">
          <a:xfrm>
            <a:off x="6645275" y="3979863"/>
            <a:ext cx="609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5</a:t>
            </a:r>
          </a:p>
        </p:txBody>
      </p:sp>
      <p:sp>
        <p:nvSpPr>
          <p:cNvPr id="487550" name="Text Box 126"/>
          <p:cNvSpPr txBox="1">
            <a:spLocks noChangeArrowheads="1"/>
          </p:cNvSpPr>
          <p:nvPr/>
        </p:nvSpPr>
        <p:spPr bwMode="auto">
          <a:xfrm>
            <a:off x="6642100" y="4481513"/>
            <a:ext cx="609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1</a:t>
            </a:r>
          </a:p>
        </p:txBody>
      </p:sp>
      <p:sp>
        <p:nvSpPr>
          <p:cNvPr id="487551" name="Text Box 127"/>
          <p:cNvSpPr txBox="1">
            <a:spLocks noChangeArrowheads="1"/>
          </p:cNvSpPr>
          <p:nvPr/>
        </p:nvSpPr>
        <p:spPr bwMode="auto">
          <a:xfrm>
            <a:off x="6645275" y="5002213"/>
            <a:ext cx="609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8</a:t>
            </a:r>
          </a:p>
        </p:txBody>
      </p:sp>
      <p:sp>
        <p:nvSpPr>
          <p:cNvPr id="487552" name="Text Box 128"/>
          <p:cNvSpPr txBox="1">
            <a:spLocks noChangeArrowheads="1"/>
          </p:cNvSpPr>
          <p:nvPr/>
        </p:nvSpPr>
        <p:spPr bwMode="auto">
          <a:xfrm>
            <a:off x="6642100" y="5532438"/>
            <a:ext cx="609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3</a:t>
            </a:r>
          </a:p>
        </p:txBody>
      </p:sp>
      <p:sp>
        <p:nvSpPr>
          <p:cNvPr id="487553" name="Text Box 129"/>
          <p:cNvSpPr txBox="1">
            <a:spLocks noChangeArrowheads="1"/>
          </p:cNvSpPr>
          <p:nvPr/>
        </p:nvSpPr>
        <p:spPr bwMode="auto">
          <a:xfrm>
            <a:off x="7820025" y="2382838"/>
            <a:ext cx="609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10</a:t>
            </a:r>
          </a:p>
        </p:txBody>
      </p:sp>
      <p:sp>
        <p:nvSpPr>
          <p:cNvPr id="487554" name="Text Box 130"/>
          <p:cNvSpPr txBox="1">
            <a:spLocks noChangeArrowheads="1"/>
          </p:cNvSpPr>
          <p:nvPr/>
        </p:nvSpPr>
        <p:spPr bwMode="auto">
          <a:xfrm>
            <a:off x="7816850" y="2913063"/>
            <a:ext cx="609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2</a:t>
            </a:r>
          </a:p>
        </p:txBody>
      </p:sp>
      <p:sp>
        <p:nvSpPr>
          <p:cNvPr id="487555" name="Text Box 131"/>
          <p:cNvSpPr txBox="1">
            <a:spLocks noChangeArrowheads="1"/>
          </p:cNvSpPr>
          <p:nvPr/>
        </p:nvSpPr>
        <p:spPr bwMode="auto">
          <a:xfrm>
            <a:off x="7820025" y="3433763"/>
            <a:ext cx="609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48</a:t>
            </a:r>
          </a:p>
        </p:txBody>
      </p:sp>
      <p:sp>
        <p:nvSpPr>
          <p:cNvPr id="487556" name="Text Box 132"/>
          <p:cNvSpPr txBox="1">
            <a:spLocks noChangeArrowheads="1"/>
          </p:cNvSpPr>
          <p:nvPr/>
        </p:nvSpPr>
        <p:spPr bwMode="auto">
          <a:xfrm>
            <a:off x="7816850" y="3963988"/>
            <a:ext cx="609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15</a:t>
            </a:r>
          </a:p>
        </p:txBody>
      </p:sp>
      <p:sp>
        <p:nvSpPr>
          <p:cNvPr id="487557" name="Text Box 133"/>
          <p:cNvSpPr txBox="1">
            <a:spLocks noChangeArrowheads="1"/>
          </p:cNvSpPr>
          <p:nvPr/>
        </p:nvSpPr>
        <p:spPr bwMode="auto">
          <a:xfrm>
            <a:off x="7813675" y="4465638"/>
            <a:ext cx="609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9</a:t>
            </a:r>
          </a:p>
        </p:txBody>
      </p:sp>
      <p:sp>
        <p:nvSpPr>
          <p:cNvPr id="487558" name="Text Box 134"/>
          <p:cNvSpPr txBox="1">
            <a:spLocks noChangeArrowheads="1"/>
          </p:cNvSpPr>
          <p:nvPr/>
        </p:nvSpPr>
        <p:spPr bwMode="auto">
          <a:xfrm>
            <a:off x="7816850" y="4986338"/>
            <a:ext cx="609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8</a:t>
            </a:r>
          </a:p>
        </p:txBody>
      </p:sp>
      <p:sp>
        <p:nvSpPr>
          <p:cNvPr id="487559" name="Text Box 135"/>
          <p:cNvSpPr txBox="1">
            <a:spLocks noChangeArrowheads="1"/>
          </p:cNvSpPr>
          <p:nvPr/>
        </p:nvSpPr>
        <p:spPr bwMode="auto">
          <a:xfrm>
            <a:off x="7813675" y="5516563"/>
            <a:ext cx="609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15</a:t>
            </a:r>
          </a:p>
        </p:txBody>
      </p:sp>
      <p:sp>
        <p:nvSpPr>
          <p:cNvPr id="487560" name="Text Box 136"/>
          <p:cNvSpPr txBox="1">
            <a:spLocks noChangeArrowheads="1"/>
          </p:cNvSpPr>
          <p:nvPr/>
        </p:nvSpPr>
        <p:spPr bwMode="auto">
          <a:xfrm>
            <a:off x="304800" y="320675"/>
            <a:ext cx="853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>
                <a:solidFill>
                  <a:schemeClr val="accent2"/>
                </a:solidFill>
                <a:latin typeface="Monotype Corsiva" pitchFamily="66" charset="0"/>
                <a:cs typeface="Times New Roman" pitchFamily="18" charset="0"/>
              </a:rPr>
              <a:t>Risk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87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" dur="500"/>
                                        <p:tgtEl>
                                          <p:spTgt spid="487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" dur="500"/>
                                        <p:tgtEl>
                                          <p:spTgt spid="487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0" dur="500"/>
                                        <p:tgtEl>
                                          <p:spTgt spid="48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5" dur="500"/>
                                        <p:tgtEl>
                                          <p:spTgt spid="487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0" dur="500"/>
                                        <p:tgtEl>
                                          <p:spTgt spid="487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3" dur="500"/>
                                        <p:tgtEl>
                                          <p:spTgt spid="487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8" dur="500"/>
                                        <p:tgtEl>
                                          <p:spTgt spid="48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3" dur="500"/>
                                        <p:tgtEl>
                                          <p:spTgt spid="48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8" dur="500"/>
                                        <p:tgtEl>
                                          <p:spTgt spid="487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3" dur="500"/>
                                        <p:tgtEl>
                                          <p:spTgt spid="48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6" dur="500"/>
                                        <p:tgtEl>
                                          <p:spTgt spid="487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1" dur="500"/>
                                        <p:tgtEl>
                                          <p:spTgt spid="48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6" dur="500"/>
                                        <p:tgtEl>
                                          <p:spTgt spid="48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1" dur="500"/>
                                        <p:tgtEl>
                                          <p:spTgt spid="48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6" dur="500"/>
                                        <p:tgtEl>
                                          <p:spTgt spid="48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9" dur="500"/>
                                        <p:tgtEl>
                                          <p:spTgt spid="48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84" dur="500"/>
                                        <p:tgtEl>
                                          <p:spTgt spid="48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89" dur="500"/>
                                        <p:tgtEl>
                                          <p:spTgt spid="48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4" dur="500"/>
                                        <p:tgtEl>
                                          <p:spTgt spid="48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9" dur="500"/>
                                        <p:tgtEl>
                                          <p:spTgt spid="48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2" dur="500"/>
                                        <p:tgtEl>
                                          <p:spTgt spid="48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7" dur="500"/>
                                        <p:tgtEl>
                                          <p:spTgt spid="48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2" dur="500"/>
                                        <p:tgtEl>
                                          <p:spTgt spid="48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7" dur="500"/>
                                        <p:tgtEl>
                                          <p:spTgt spid="48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2" dur="500"/>
                                        <p:tgtEl>
                                          <p:spTgt spid="48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5" dur="500"/>
                                        <p:tgtEl>
                                          <p:spTgt spid="48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30" dur="500"/>
                                        <p:tgtEl>
                                          <p:spTgt spid="48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35" dur="500"/>
                                        <p:tgtEl>
                                          <p:spTgt spid="48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40" dur="500"/>
                                        <p:tgtEl>
                                          <p:spTgt spid="487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45" dur="500"/>
                                        <p:tgtEl>
                                          <p:spTgt spid="48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48" dur="500"/>
                                        <p:tgtEl>
                                          <p:spTgt spid="48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3" dur="500"/>
                                        <p:tgtEl>
                                          <p:spTgt spid="48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8" dur="500"/>
                                        <p:tgtEl>
                                          <p:spTgt spid="48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63" dur="500"/>
                                        <p:tgtEl>
                                          <p:spTgt spid="487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68" dur="500"/>
                                        <p:tgtEl>
                                          <p:spTgt spid="48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1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9" grpId="0"/>
      <p:bldP spid="487499" grpId="0"/>
      <p:bldP spid="487501" grpId="0"/>
      <p:bldP spid="487520" grpId="0"/>
      <p:bldP spid="487521" grpId="0"/>
      <p:bldP spid="487522" grpId="0"/>
      <p:bldP spid="487523" grpId="0"/>
      <p:bldP spid="487524" grpId="0"/>
      <p:bldP spid="487525" grpId="0"/>
      <p:bldP spid="487526" grpId="0"/>
      <p:bldP spid="487527" grpId="0"/>
      <p:bldP spid="487528" grpId="0"/>
      <p:bldP spid="487529" grpId="0"/>
      <p:bldP spid="487530" grpId="0"/>
      <p:bldP spid="487531" grpId="0"/>
      <p:bldP spid="487532" grpId="0"/>
      <p:bldP spid="487533" grpId="0"/>
      <p:bldP spid="487534" grpId="0"/>
      <p:bldP spid="487535" grpId="0"/>
      <p:bldP spid="487536" grpId="0"/>
      <p:bldP spid="487537" grpId="0"/>
      <p:bldP spid="487538" grpId="0"/>
      <p:bldP spid="487546" grpId="0"/>
      <p:bldP spid="487547" grpId="0"/>
      <p:bldP spid="487548" grpId="0"/>
      <p:bldP spid="487549" grpId="0"/>
      <p:bldP spid="487550" grpId="0"/>
      <p:bldP spid="487551" grpId="0"/>
      <p:bldP spid="487552" grpId="0"/>
      <p:bldP spid="487553" grpId="0"/>
      <p:bldP spid="487554" grpId="0"/>
      <p:bldP spid="487555" grpId="0"/>
      <p:bldP spid="487556" grpId="0"/>
      <p:bldP spid="487557" grpId="0"/>
      <p:bldP spid="487558" grpId="0"/>
      <p:bldP spid="4875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1229-F57A-452D-BCFC-ECD9B2E9FD5D}" type="slidenum">
              <a:rPr lang="en-GB"/>
              <a:pPr/>
              <a:t>12</a:t>
            </a:fld>
            <a:endParaRPr lang="en-GB"/>
          </a:p>
        </p:txBody>
      </p:sp>
      <p:sp>
        <p:nvSpPr>
          <p:cNvPr id="488450" name="Text Box 2"/>
          <p:cNvSpPr txBox="1">
            <a:spLocks noChangeArrowheads="1"/>
          </p:cNvSpPr>
          <p:nvPr/>
        </p:nvSpPr>
        <p:spPr bwMode="auto">
          <a:xfrm>
            <a:off x="304800" y="320675"/>
            <a:ext cx="853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>
                <a:solidFill>
                  <a:schemeClr val="accent2"/>
                </a:solidFill>
                <a:latin typeface="Monotype Corsiva" pitchFamily="66" charset="0"/>
                <a:cs typeface="Times New Roman" pitchFamily="18" charset="0"/>
              </a:rPr>
              <a:t>Risk Analysis</a:t>
            </a:r>
          </a:p>
        </p:txBody>
      </p:sp>
      <p:sp>
        <p:nvSpPr>
          <p:cNvPr id="488451" name="Line 3"/>
          <p:cNvSpPr>
            <a:spLocks noChangeShapeType="1"/>
          </p:cNvSpPr>
          <p:nvPr/>
        </p:nvSpPr>
        <p:spPr bwMode="auto">
          <a:xfrm>
            <a:off x="304800" y="1181100"/>
            <a:ext cx="861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8453" name="Text Box 5"/>
          <p:cNvSpPr txBox="1">
            <a:spLocks noChangeArrowheads="1"/>
          </p:cNvSpPr>
          <p:nvPr/>
        </p:nvSpPr>
        <p:spPr bwMode="auto">
          <a:xfrm>
            <a:off x="381000" y="2041525"/>
            <a:ext cx="85344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None/>
            </a:pPr>
            <a:r>
              <a:rPr lang="en-US" sz="2700">
                <a:solidFill>
                  <a:srgbClr val="6600CC"/>
                </a:solidFill>
              </a:rPr>
              <a:t>Ranked by risk exposure :</a:t>
            </a:r>
          </a:p>
        </p:txBody>
      </p:sp>
      <p:sp>
        <p:nvSpPr>
          <p:cNvPr id="488459" name="Text Box 11"/>
          <p:cNvSpPr txBox="1">
            <a:spLocks noChangeArrowheads="1"/>
          </p:cNvSpPr>
          <p:nvPr/>
        </p:nvSpPr>
        <p:spPr bwMode="auto">
          <a:xfrm>
            <a:off x="381000" y="2955925"/>
            <a:ext cx="85344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700" b="1">
                <a:solidFill>
                  <a:schemeClr val="hlink"/>
                </a:solidFill>
              </a:rPr>
              <a:t>C,  D,  G,  A,  E,  F</a:t>
            </a:r>
            <a:r>
              <a:rPr lang="en-US" sz="2700" b="1">
                <a:solidFill>
                  <a:srgbClr val="6600CC"/>
                </a:solidFill>
              </a:rPr>
              <a:t>  </a:t>
            </a:r>
            <a:r>
              <a:rPr lang="en-US" sz="2700">
                <a:solidFill>
                  <a:srgbClr val="4A2712"/>
                </a:solidFill>
              </a:rPr>
              <a:t>and</a:t>
            </a:r>
            <a:r>
              <a:rPr lang="en-US" sz="2700" b="1">
                <a:solidFill>
                  <a:srgbClr val="6600CC"/>
                </a:solidFill>
              </a:rPr>
              <a:t>  </a:t>
            </a:r>
            <a:r>
              <a:rPr lang="en-US" sz="2700" b="1">
                <a:solidFill>
                  <a:schemeClr val="hlink"/>
                </a:solidFill>
              </a:rPr>
              <a:t>B.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48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48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3" grpId="0"/>
      <p:bldP spid="4884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8F2C-CB2C-4BEF-8216-F1F455014F86}" type="slidenum">
              <a:rPr lang="en-GB"/>
              <a:pPr/>
              <a:t>13</a:t>
            </a:fld>
            <a:endParaRPr lang="en-GB"/>
          </a:p>
        </p:txBody>
      </p:sp>
      <p:sp>
        <p:nvSpPr>
          <p:cNvPr id="489483" name="Rectangle 11"/>
          <p:cNvSpPr>
            <a:spLocks noChangeArrowheads="1"/>
          </p:cNvSpPr>
          <p:nvPr/>
        </p:nvSpPr>
        <p:spPr bwMode="auto">
          <a:xfrm>
            <a:off x="4648200" y="2914650"/>
            <a:ext cx="2819400" cy="1600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484" name="Rectangle 12"/>
          <p:cNvSpPr>
            <a:spLocks noChangeArrowheads="1"/>
          </p:cNvSpPr>
          <p:nvPr/>
        </p:nvSpPr>
        <p:spPr bwMode="auto">
          <a:xfrm>
            <a:off x="1828800" y="4514850"/>
            <a:ext cx="2819400" cy="1600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485" name="Rectangle 13"/>
          <p:cNvSpPr>
            <a:spLocks noChangeArrowheads="1"/>
          </p:cNvSpPr>
          <p:nvPr/>
        </p:nvSpPr>
        <p:spPr bwMode="auto">
          <a:xfrm>
            <a:off x="4648200" y="4511675"/>
            <a:ext cx="2819400" cy="1600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486" name="Rectangle 14"/>
          <p:cNvSpPr>
            <a:spLocks noChangeArrowheads="1"/>
          </p:cNvSpPr>
          <p:nvPr/>
        </p:nvSpPr>
        <p:spPr bwMode="auto">
          <a:xfrm>
            <a:off x="1831975" y="2917825"/>
            <a:ext cx="2819400" cy="1600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474" name="Text Box 2"/>
          <p:cNvSpPr txBox="1">
            <a:spLocks noChangeArrowheads="1"/>
          </p:cNvSpPr>
          <p:nvPr/>
        </p:nvSpPr>
        <p:spPr bwMode="auto">
          <a:xfrm>
            <a:off x="304800" y="320675"/>
            <a:ext cx="853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>
                <a:solidFill>
                  <a:schemeClr val="accent2"/>
                </a:solidFill>
                <a:latin typeface="Monotype Corsiva" pitchFamily="66" charset="0"/>
                <a:cs typeface="Times New Roman" pitchFamily="18" charset="0"/>
              </a:rPr>
              <a:t>Risk Analysis</a:t>
            </a:r>
          </a:p>
        </p:txBody>
      </p:sp>
      <p:sp>
        <p:nvSpPr>
          <p:cNvPr id="489475" name="Line 3"/>
          <p:cNvSpPr>
            <a:spLocks noChangeShapeType="1"/>
          </p:cNvSpPr>
          <p:nvPr/>
        </p:nvSpPr>
        <p:spPr bwMode="auto">
          <a:xfrm>
            <a:off x="304800" y="1181100"/>
            <a:ext cx="861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9477" name="Text Box 5"/>
          <p:cNvSpPr txBox="1">
            <a:spLocks noChangeArrowheads="1"/>
          </p:cNvSpPr>
          <p:nvPr/>
        </p:nvSpPr>
        <p:spPr bwMode="auto">
          <a:xfrm>
            <a:off x="381000" y="1447800"/>
            <a:ext cx="853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None/>
            </a:pPr>
            <a:r>
              <a:rPr lang="en-US" sz="2600" b="1">
                <a:solidFill>
                  <a:srgbClr val="003366"/>
                </a:solidFill>
              </a:rPr>
              <a:t>Risk Matrix</a:t>
            </a:r>
          </a:p>
        </p:txBody>
      </p:sp>
      <p:sp>
        <p:nvSpPr>
          <p:cNvPr id="489478" name="Line 6"/>
          <p:cNvSpPr>
            <a:spLocks noChangeShapeType="1"/>
          </p:cNvSpPr>
          <p:nvPr/>
        </p:nvSpPr>
        <p:spPr bwMode="auto">
          <a:xfrm>
            <a:off x="1804988" y="6140450"/>
            <a:ext cx="6307137" cy="0"/>
          </a:xfrm>
          <a:prstGeom prst="line">
            <a:avLst/>
          </a:prstGeom>
          <a:noFill/>
          <a:ln w="57150">
            <a:solidFill>
              <a:srgbClr val="6600CC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9479" name="Line 7"/>
          <p:cNvSpPr>
            <a:spLocks noChangeShapeType="1"/>
          </p:cNvSpPr>
          <p:nvPr/>
        </p:nvSpPr>
        <p:spPr bwMode="auto">
          <a:xfrm flipV="1">
            <a:off x="1828800" y="2133600"/>
            <a:ext cx="0" cy="4022725"/>
          </a:xfrm>
          <a:prstGeom prst="line">
            <a:avLst/>
          </a:prstGeom>
          <a:noFill/>
          <a:ln w="57150">
            <a:solidFill>
              <a:srgbClr val="6600CC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9487" name="Text Box 15"/>
          <p:cNvSpPr txBox="1">
            <a:spLocks noChangeArrowheads="1"/>
          </p:cNvSpPr>
          <p:nvPr/>
        </p:nvSpPr>
        <p:spPr bwMode="auto">
          <a:xfrm>
            <a:off x="2238375" y="3536950"/>
            <a:ext cx="19748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>
                <a:solidFill>
                  <a:srgbClr val="006600"/>
                </a:solidFill>
              </a:rPr>
              <a:t>Priority 2</a:t>
            </a:r>
          </a:p>
        </p:txBody>
      </p:sp>
      <p:sp>
        <p:nvSpPr>
          <p:cNvPr id="489488" name="Text Box 16"/>
          <p:cNvSpPr txBox="1">
            <a:spLocks noChangeArrowheads="1"/>
          </p:cNvSpPr>
          <p:nvPr/>
        </p:nvSpPr>
        <p:spPr bwMode="auto">
          <a:xfrm>
            <a:off x="4981575" y="35369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>
                <a:solidFill>
                  <a:schemeClr val="hlink"/>
                </a:solidFill>
              </a:rPr>
              <a:t>Priority 1</a:t>
            </a:r>
          </a:p>
        </p:txBody>
      </p:sp>
      <p:sp>
        <p:nvSpPr>
          <p:cNvPr id="489489" name="Text Box 17"/>
          <p:cNvSpPr txBox="1">
            <a:spLocks noChangeArrowheads="1"/>
          </p:cNvSpPr>
          <p:nvPr/>
        </p:nvSpPr>
        <p:spPr bwMode="auto">
          <a:xfrm>
            <a:off x="2238375" y="5080000"/>
            <a:ext cx="19748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>
                <a:solidFill>
                  <a:srgbClr val="993300"/>
                </a:solidFill>
              </a:rPr>
              <a:t>Priority 4</a:t>
            </a:r>
          </a:p>
        </p:txBody>
      </p:sp>
      <p:sp>
        <p:nvSpPr>
          <p:cNvPr id="489490" name="Text Box 18"/>
          <p:cNvSpPr txBox="1">
            <a:spLocks noChangeArrowheads="1"/>
          </p:cNvSpPr>
          <p:nvPr/>
        </p:nvSpPr>
        <p:spPr bwMode="auto">
          <a:xfrm>
            <a:off x="4981575" y="50800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>
                <a:solidFill>
                  <a:schemeClr val="accent2"/>
                </a:solidFill>
              </a:rPr>
              <a:t>Priority 3</a:t>
            </a:r>
          </a:p>
        </p:txBody>
      </p:sp>
      <p:sp>
        <p:nvSpPr>
          <p:cNvPr id="489491" name="Oval 19"/>
          <p:cNvSpPr>
            <a:spLocks noChangeArrowheads="1"/>
          </p:cNvSpPr>
          <p:nvPr/>
        </p:nvSpPr>
        <p:spPr bwMode="auto">
          <a:xfrm>
            <a:off x="2819400" y="56388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494" name="Oval 22"/>
          <p:cNvSpPr>
            <a:spLocks noChangeArrowheads="1"/>
          </p:cNvSpPr>
          <p:nvPr/>
        </p:nvSpPr>
        <p:spPr bwMode="auto">
          <a:xfrm>
            <a:off x="1978025" y="3089275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495" name="Oval 23"/>
          <p:cNvSpPr>
            <a:spLocks noChangeArrowheads="1"/>
          </p:cNvSpPr>
          <p:nvPr/>
        </p:nvSpPr>
        <p:spPr bwMode="auto">
          <a:xfrm>
            <a:off x="1981200" y="347345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496" name="Oval 24"/>
          <p:cNvSpPr>
            <a:spLocks noChangeArrowheads="1"/>
          </p:cNvSpPr>
          <p:nvPr/>
        </p:nvSpPr>
        <p:spPr bwMode="auto">
          <a:xfrm>
            <a:off x="5213350" y="35052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497" name="Oval 25"/>
          <p:cNvSpPr>
            <a:spLocks noChangeArrowheads="1"/>
          </p:cNvSpPr>
          <p:nvPr/>
        </p:nvSpPr>
        <p:spPr bwMode="auto">
          <a:xfrm>
            <a:off x="4572000" y="498475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498" name="Oval 26"/>
          <p:cNvSpPr>
            <a:spLocks noChangeArrowheads="1"/>
          </p:cNvSpPr>
          <p:nvPr/>
        </p:nvSpPr>
        <p:spPr bwMode="auto">
          <a:xfrm>
            <a:off x="7026275" y="57150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499" name="Oval 27"/>
          <p:cNvSpPr>
            <a:spLocks noChangeArrowheads="1"/>
          </p:cNvSpPr>
          <p:nvPr/>
        </p:nvSpPr>
        <p:spPr bwMode="auto">
          <a:xfrm>
            <a:off x="3648075" y="42799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500" name="Text Box 28"/>
          <p:cNvSpPr txBox="1">
            <a:spLocks noChangeArrowheads="1"/>
          </p:cNvSpPr>
          <p:nvPr/>
        </p:nvSpPr>
        <p:spPr bwMode="auto">
          <a:xfrm>
            <a:off x="2193925" y="3003550"/>
            <a:ext cx="22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>
                <a:solidFill>
                  <a:srgbClr val="FF0066"/>
                </a:solidFill>
              </a:rPr>
              <a:t>A</a:t>
            </a:r>
          </a:p>
        </p:txBody>
      </p:sp>
      <p:sp>
        <p:nvSpPr>
          <p:cNvPr id="489502" name="Text Box 30"/>
          <p:cNvSpPr txBox="1">
            <a:spLocks noChangeArrowheads="1"/>
          </p:cNvSpPr>
          <p:nvPr/>
        </p:nvSpPr>
        <p:spPr bwMode="auto">
          <a:xfrm>
            <a:off x="2209800" y="3400425"/>
            <a:ext cx="22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>
                <a:solidFill>
                  <a:srgbClr val="FF0066"/>
                </a:solidFill>
              </a:rPr>
              <a:t>F</a:t>
            </a:r>
          </a:p>
        </p:txBody>
      </p:sp>
      <p:sp>
        <p:nvSpPr>
          <p:cNvPr id="489503" name="Text Box 31"/>
          <p:cNvSpPr txBox="1">
            <a:spLocks noChangeArrowheads="1"/>
          </p:cNvSpPr>
          <p:nvPr/>
        </p:nvSpPr>
        <p:spPr bwMode="auto">
          <a:xfrm>
            <a:off x="5168900" y="3200400"/>
            <a:ext cx="22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>
                <a:solidFill>
                  <a:srgbClr val="FF0066"/>
                </a:solidFill>
              </a:rPr>
              <a:t>C</a:t>
            </a:r>
          </a:p>
        </p:txBody>
      </p:sp>
      <p:sp>
        <p:nvSpPr>
          <p:cNvPr id="489504" name="Text Box 32"/>
          <p:cNvSpPr txBox="1">
            <a:spLocks noChangeArrowheads="1"/>
          </p:cNvSpPr>
          <p:nvPr/>
        </p:nvSpPr>
        <p:spPr bwMode="auto">
          <a:xfrm>
            <a:off x="3854450" y="4210050"/>
            <a:ext cx="22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>
                <a:solidFill>
                  <a:srgbClr val="FF0066"/>
                </a:solidFill>
              </a:rPr>
              <a:t>D</a:t>
            </a:r>
          </a:p>
        </p:txBody>
      </p:sp>
      <p:sp>
        <p:nvSpPr>
          <p:cNvPr id="489505" name="Text Box 33"/>
          <p:cNvSpPr txBox="1">
            <a:spLocks noChangeArrowheads="1"/>
          </p:cNvSpPr>
          <p:nvPr/>
        </p:nvSpPr>
        <p:spPr bwMode="auto">
          <a:xfrm>
            <a:off x="3000375" y="5562600"/>
            <a:ext cx="22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>
                <a:solidFill>
                  <a:srgbClr val="FF0066"/>
                </a:solidFill>
              </a:rPr>
              <a:t>B</a:t>
            </a:r>
          </a:p>
        </p:txBody>
      </p:sp>
      <p:sp>
        <p:nvSpPr>
          <p:cNvPr id="489506" name="Text Box 34"/>
          <p:cNvSpPr txBox="1">
            <a:spLocks noChangeArrowheads="1"/>
          </p:cNvSpPr>
          <p:nvPr/>
        </p:nvSpPr>
        <p:spPr bwMode="auto">
          <a:xfrm>
            <a:off x="4314825" y="4937125"/>
            <a:ext cx="22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>
                <a:solidFill>
                  <a:srgbClr val="FF0066"/>
                </a:solidFill>
              </a:rPr>
              <a:t>G</a:t>
            </a:r>
          </a:p>
        </p:txBody>
      </p:sp>
      <p:sp>
        <p:nvSpPr>
          <p:cNvPr id="489507" name="Text Box 35"/>
          <p:cNvSpPr txBox="1">
            <a:spLocks noChangeArrowheads="1"/>
          </p:cNvSpPr>
          <p:nvPr/>
        </p:nvSpPr>
        <p:spPr bwMode="auto">
          <a:xfrm>
            <a:off x="6965950" y="5422900"/>
            <a:ext cx="22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>
                <a:solidFill>
                  <a:srgbClr val="FF0066"/>
                </a:solidFill>
              </a:rPr>
              <a:t>E</a:t>
            </a:r>
          </a:p>
        </p:txBody>
      </p:sp>
      <p:sp>
        <p:nvSpPr>
          <p:cNvPr id="489508" name="Text Box 36"/>
          <p:cNvSpPr txBox="1">
            <a:spLocks noChangeArrowheads="1"/>
          </p:cNvSpPr>
          <p:nvPr/>
        </p:nvSpPr>
        <p:spPr bwMode="auto">
          <a:xfrm>
            <a:off x="1323975" y="22066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>
                <a:solidFill>
                  <a:srgbClr val="006600"/>
                </a:solidFill>
              </a:rPr>
              <a:t>10</a:t>
            </a:r>
          </a:p>
        </p:txBody>
      </p:sp>
      <p:sp>
        <p:nvSpPr>
          <p:cNvPr id="489509" name="Text Box 37"/>
          <p:cNvSpPr txBox="1">
            <a:spLocks noChangeArrowheads="1"/>
          </p:cNvSpPr>
          <p:nvPr/>
        </p:nvSpPr>
        <p:spPr bwMode="auto">
          <a:xfrm>
            <a:off x="609600" y="4267200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Severity</a:t>
            </a:r>
          </a:p>
        </p:txBody>
      </p:sp>
      <p:sp>
        <p:nvSpPr>
          <p:cNvPr id="489510" name="Text Box 38"/>
          <p:cNvSpPr txBox="1">
            <a:spLocks noChangeArrowheads="1"/>
          </p:cNvSpPr>
          <p:nvPr/>
        </p:nvSpPr>
        <p:spPr bwMode="auto">
          <a:xfrm>
            <a:off x="3565525" y="6280150"/>
            <a:ext cx="21336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200">
                <a:solidFill>
                  <a:schemeClr val="tx2"/>
                </a:solidFill>
              </a:rPr>
              <a:t>Probability</a:t>
            </a:r>
          </a:p>
        </p:txBody>
      </p:sp>
      <p:sp>
        <p:nvSpPr>
          <p:cNvPr id="489511" name="Text Box 39"/>
          <p:cNvSpPr txBox="1">
            <a:spLocks noChangeArrowheads="1"/>
          </p:cNvSpPr>
          <p:nvPr/>
        </p:nvSpPr>
        <p:spPr bwMode="auto">
          <a:xfrm>
            <a:off x="1600200" y="6172200"/>
            <a:ext cx="22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>
                <a:solidFill>
                  <a:srgbClr val="006600"/>
                </a:solidFill>
              </a:rPr>
              <a:t>1</a:t>
            </a:r>
          </a:p>
        </p:txBody>
      </p:sp>
      <p:sp>
        <p:nvSpPr>
          <p:cNvPr id="489512" name="Text Box 40"/>
          <p:cNvSpPr txBox="1">
            <a:spLocks noChangeArrowheads="1"/>
          </p:cNvSpPr>
          <p:nvPr/>
        </p:nvSpPr>
        <p:spPr bwMode="auto">
          <a:xfrm>
            <a:off x="7467600" y="62484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>
                <a:solidFill>
                  <a:srgbClr val="006600"/>
                </a:solidFill>
              </a:rPr>
              <a:t>10</a:t>
            </a:r>
          </a:p>
        </p:txBody>
      </p:sp>
      <p:sp>
        <p:nvSpPr>
          <p:cNvPr id="489513" name="Line 41"/>
          <p:cNvSpPr>
            <a:spLocks noChangeShapeType="1"/>
          </p:cNvSpPr>
          <p:nvPr/>
        </p:nvSpPr>
        <p:spPr bwMode="auto">
          <a:xfrm>
            <a:off x="1524000" y="47244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9514" name="Line 42"/>
          <p:cNvSpPr>
            <a:spLocks noChangeShapeType="1"/>
          </p:cNvSpPr>
          <p:nvPr/>
        </p:nvSpPr>
        <p:spPr bwMode="auto">
          <a:xfrm>
            <a:off x="1524000" y="34290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19C89-C455-4BA7-B545-FB9C16DC62AA}" type="slidenum">
              <a:rPr lang="en-GB"/>
              <a:pPr/>
              <a:t>14</a:t>
            </a:fld>
            <a:endParaRPr lang="en-GB"/>
          </a:p>
        </p:txBody>
      </p:sp>
      <p:sp>
        <p:nvSpPr>
          <p:cNvPr id="491522" name="Line 2"/>
          <p:cNvSpPr>
            <a:spLocks noChangeShapeType="1"/>
          </p:cNvSpPr>
          <p:nvPr/>
        </p:nvSpPr>
        <p:spPr bwMode="auto">
          <a:xfrm>
            <a:off x="304800" y="1181100"/>
            <a:ext cx="861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523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85344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1765300" indent="-1765300" algn="just">
              <a:spcBef>
                <a:spcPct val="50000"/>
              </a:spcBef>
              <a:buFont typeface="Wingdings" pitchFamily="2" charset="2"/>
              <a:buNone/>
            </a:pPr>
            <a:r>
              <a:rPr lang="en-US" sz="2300">
                <a:solidFill>
                  <a:srgbClr val="4A2712"/>
                </a:solidFill>
              </a:rPr>
              <a:t>Priority 1 : high severity and high probability</a:t>
            </a:r>
          </a:p>
        </p:txBody>
      </p:sp>
      <p:sp>
        <p:nvSpPr>
          <p:cNvPr id="491524" name="Text Box 4"/>
          <p:cNvSpPr txBox="1">
            <a:spLocks noChangeArrowheads="1"/>
          </p:cNvSpPr>
          <p:nvPr/>
        </p:nvSpPr>
        <p:spPr bwMode="auto">
          <a:xfrm>
            <a:off x="533400" y="2449513"/>
            <a:ext cx="84582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None/>
            </a:pPr>
            <a:r>
              <a:rPr lang="en-US" sz="2300">
                <a:solidFill>
                  <a:srgbClr val="6600CC"/>
                </a:solidFill>
              </a:rPr>
              <a:t>Priority 2 : high severity and low probability</a:t>
            </a:r>
          </a:p>
        </p:txBody>
      </p:sp>
      <p:sp>
        <p:nvSpPr>
          <p:cNvPr id="491526" name="Text Box 6"/>
          <p:cNvSpPr txBox="1">
            <a:spLocks noChangeArrowheads="1"/>
          </p:cNvSpPr>
          <p:nvPr/>
        </p:nvSpPr>
        <p:spPr bwMode="auto">
          <a:xfrm>
            <a:off x="533400" y="3241675"/>
            <a:ext cx="84582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1435100" indent="-1435100" algn="just">
              <a:spcBef>
                <a:spcPct val="50000"/>
              </a:spcBef>
              <a:buFont typeface="Wingdings" pitchFamily="2" charset="2"/>
              <a:buNone/>
            </a:pPr>
            <a:r>
              <a:rPr lang="en-US" sz="2300">
                <a:solidFill>
                  <a:srgbClr val="0000FF"/>
                </a:solidFill>
              </a:rPr>
              <a:t>Priority 3 : low severity and high probability</a:t>
            </a:r>
          </a:p>
        </p:txBody>
      </p:sp>
      <p:sp>
        <p:nvSpPr>
          <p:cNvPr id="491528" name="Text Box 8"/>
          <p:cNvSpPr txBox="1">
            <a:spLocks noChangeArrowheads="1"/>
          </p:cNvSpPr>
          <p:nvPr/>
        </p:nvSpPr>
        <p:spPr bwMode="auto">
          <a:xfrm>
            <a:off x="533400" y="4049713"/>
            <a:ext cx="85344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1765300" indent="-1765300" algn="just">
              <a:spcBef>
                <a:spcPct val="50000"/>
              </a:spcBef>
              <a:buFont typeface="Wingdings" pitchFamily="2" charset="2"/>
              <a:buNone/>
            </a:pPr>
            <a:r>
              <a:rPr lang="en-US" sz="2300">
                <a:solidFill>
                  <a:srgbClr val="4A2712"/>
                </a:solidFill>
              </a:rPr>
              <a:t>Priority 4 : low severity and low probability</a:t>
            </a:r>
          </a:p>
        </p:txBody>
      </p:sp>
      <p:sp>
        <p:nvSpPr>
          <p:cNvPr id="491530" name="Text Box 10"/>
          <p:cNvSpPr txBox="1">
            <a:spLocks noChangeArrowheads="1"/>
          </p:cNvSpPr>
          <p:nvPr/>
        </p:nvSpPr>
        <p:spPr bwMode="auto">
          <a:xfrm>
            <a:off x="304800" y="320675"/>
            <a:ext cx="853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>
                <a:solidFill>
                  <a:schemeClr val="accent2"/>
                </a:solidFill>
                <a:latin typeface="Monotype Corsiva" pitchFamily="66" charset="0"/>
                <a:cs typeface="Times New Roman" pitchFamily="18" charset="0"/>
              </a:rPr>
              <a:t>Risk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9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49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49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49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3" grpId="0"/>
      <p:bldP spid="491524" grpId="0"/>
      <p:bldP spid="491526" grpId="0"/>
      <p:bldP spid="4915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C7D3-933D-49B1-904D-C092DD7769B3}" type="slidenum">
              <a:rPr lang="en-GB"/>
              <a:pPr/>
              <a:t>15</a:t>
            </a:fld>
            <a:endParaRPr lang="en-GB"/>
          </a:p>
        </p:txBody>
      </p:sp>
      <p:sp>
        <p:nvSpPr>
          <p:cNvPr id="492546" name="Rectangle 2"/>
          <p:cNvSpPr>
            <a:spLocks noChangeArrowheads="1"/>
          </p:cNvSpPr>
          <p:nvPr/>
        </p:nvSpPr>
        <p:spPr bwMode="auto">
          <a:xfrm>
            <a:off x="4648200" y="2914650"/>
            <a:ext cx="2819400" cy="1600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547" name="Rectangle 3"/>
          <p:cNvSpPr>
            <a:spLocks noChangeArrowheads="1"/>
          </p:cNvSpPr>
          <p:nvPr/>
        </p:nvSpPr>
        <p:spPr bwMode="auto">
          <a:xfrm>
            <a:off x="1828800" y="4514850"/>
            <a:ext cx="2819400" cy="1600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4648200" y="4511675"/>
            <a:ext cx="2819400" cy="1600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1831975" y="2917825"/>
            <a:ext cx="2819400" cy="1600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550" name="Text Box 6"/>
          <p:cNvSpPr txBox="1">
            <a:spLocks noChangeArrowheads="1"/>
          </p:cNvSpPr>
          <p:nvPr/>
        </p:nvSpPr>
        <p:spPr bwMode="auto">
          <a:xfrm>
            <a:off x="304800" y="320675"/>
            <a:ext cx="853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>
                <a:solidFill>
                  <a:schemeClr val="accent2"/>
                </a:solidFill>
                <a:latin typeface="Monotype Corsiva" pitchFamily="66" charset="0"/>
                <a:cs typeface="Times New Roman" pitchFamily="18" charset="0"/>
              </a:rPr>
              <a:t>Risk Analysis</a:t>
            </a:r>
          </a:p>
        </p:txBody>
      </p:sp>
      <p:sp>
        <p:nvSpPr>
          <p:cNvPr id="492551" name="Line 7"/>
          <p:cNvSpPr>
            <a:spLocks noChangeShapeType="1"/>
          </p:cNvSpPr>
          <p:nvPr/>
        </p:nvSpPr>
        <p:spPr bwMode="auto">
          <a:xfrm>
            <a:off x="304800" y="1181100"/>
            <a:ext cx="861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2552" name="Text Box 8"/>
          <p:cNvSpPr txBox="1">
            <a:spLocks noChangeArrowheads="1"/>
          </p:cNvSpPr>
          <p:nvPr/>
        </p:nvSpPr>
        <p:spPr bwMode="auto">
          <a:xfrm>
            <a:off x="381000" y="1447800"/>
            <a:ext cx="853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None/>
            </a:pPr>
            <a:r>
              <a:rPr lang="en-US" sz="2600" b="1">
                <a:solidFill>
                  <a:srgbClr val="003366"/>
                </a:solidFill>
              </a:rPr>
              <a:t>Risk Matrix</a:t>
            </a:r>
          </a:p>
        </p:txBody>
      </p:sp>
      <p:sp>
        <p:nvSpPr>
          <p:cNvPr id="492553" name="Line 9"/>
          <p:cNvSpPr>
            <a:spLocks noChangeShapeType="1"/>
          </p:cNvSpPr>
          <p:nvPr/>
        </p:nvSpPr>
        <p:spPr bwMode="auto">
          <a:xfrm>
            <a:off x="1804988" y="6140450"/>
            <a:ext cx="6307137" cy="0"/>
          </a:xfrm>
          <a:prstGeom prst="line">
            <a:avLst/>
          </a:prstGeom>
          <a:noFill/>
          <a:ln w="57150">
            <a:solidFill>
              <a:srgbClr val="6600CC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2554" name="Line 10"/>
          <p:cNvSpPr>
            <a:spLocks noChangeShapeType="1"/>
          </p:cNvSpPr>
          <p:nvPr/>
        </p:nvSpPr>
        <p:spPr bwMode="auto">
          <a:xfrm flipV="1">
            <a:off x="1828800" y="2133600"/>
            <a:ext cx="0" cy="4022725"/>
          </a:xfrm>
          <a:prstGeom prst="line">
            <a:avLst/>
          </a:prstGeom>
          <a:noFill/>
          <a:ln w="57150">
            <a:solidFill>
              <a:srgbClr val="6600CC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2555" name="Text Box 11"/>
          <p:cNvSpPr txBox="1">
            <a:spLocks noChangeArrowheads="1"/>
          </p:cNvSpPr>
          <p:nvPr/>
        </p:nvSpPr>
        <p:spPr bwMode="auto">
          <a:xfrm>
            <a:off x="2238375" y="3536950"/>
            <a:ext cx="19748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>
                <a:solidFill>
                  <a:srgbClr val="006600"/>
                </a:solidFill>
              </a:rPr>
              <a:t>Priority 3</a:t>
            </a:r>
          </a:p>
        </p:txBody>
      </p:sp>
      <p:sp>
        <p:nvSpPr>
          <p:cNvPr id="492556" name="Text Box 12"/>
          <p:cNvSpPr txBox="1">
            <a:spLocks noChangeArrowheads="1"/>
          </p:cNvSpPr>
          <p:nvPr/>
        </p:nvSpPr>
        <p:spPr bwMode="auto">
          <a:xfrm>
            <a:off x="4981575" y="35369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>
                <a:solidFill>
                  <a:schemeClr val="hlink"/>
                </a:solidFill>
              </a:rPr>
              <a:t>Priority 1</a:t>
            </a:r>
          </a:p>
        </p:txBody>
      </p:sp>
      <p:sp>
        <p:nvSpPr>
          <p:cNvPr id="492557" name="Text Box 13"/>
          <p:cNvSpPr txBox="1">
            <a:spLocks noChangeArrowheads="1"/>
          </p:cNvSpPr>
          <p:nvPr/>
        </p:nvSpPr>
        <p:spPr bwMode="auto">
          <a:xfrm>
            <a:off x="2238375" y="5080000"/>
            <a:ext cx="19748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>
                <a:solidFill>
                  <a:srgbClr val="993300"/>
                </a:solidFill>
              </a:rPr>
              <a:t>Priority 4</a:t>
            </a:r>
          </a:p>
        </p:txBody>
      </p:sp>
      <p:sp>
        <p:nvSpPr>
          <p:cNvPr id="492558" name="Text Box 14"/>
          <p:cNvSpPr txBox="1">
            <a:spLocks noChangeArrowheads="1"/>
          </p:cNvSpPr>
          <p:nvPr/>
        </p:nvSpPr>
        <p:spPr bwMode="auto">
          <a:xfrm>
            <a:off x="4981575" y="50800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>
                <a:solidFill>
                  <a:schemeClr val="accent2"/>
                </a:solidFill>
              </a:rPr>
              <a:t>Priority 2</a:t>
            </a:r>
          </a:p>
        </p:txBody>
      </p:sp>
      <p:sp>
        <p:nvSpPr>
          <p:cNvPr id="492559" name="Oval 15"/>
          <p:cNvSpPr>
            <a:spLocks noChangeArrowheads="1"/>
          </p:cNvSpPr>
          <p:nvPr/>
        </p:nvSpPr>
        <p:spPr bwMode="auto">
          <a:xfrm>
            <a:off x="2971800" y="582295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560" name="Oval 16"/>
          <p:cNvSpPr>
            <a:spLocks noChangeArrowheads="1"/>
          </p:cNvSpPr>
          <p:nvPr/>
        </p:nvSpPr>
        <p:spPr bwMode="auto">
          <a:xfrm>
            <a:off x="2130425" y="3089275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561" name="Oval 17"/>
          <p:cNvSpPr>
            <a:spLocks noChangeArrowheads="1"/>
          </p:cNvSpPr>
          <p:nvPr/>
        </p:nvSpPr>
        <p:spPr bwMode="auto">
          <a:xfrm>
            <a:off x="2133600" y="347345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562" name="Oval 18"/>
          <p:cNvSpPr>
            <a:spLocks noChangeArrowheads="1"/>
          </p:cNvSpPr>
          <p:nvPr/>
        </p:nvSpPr>
        <p:spPr bwMode="auto">
          <a:xfrm>
            <a:off x="5213350" y="35052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563" name="Oval 19"/>
          <p:cNvSpPr>
            <a:spLocks noChangeArrowheads="1"/>
          </p:cNvSpPr>
          <p:nvPr/>
        </p:nvSpPr>
        <p:spPr bwMode="auto">
          <a:xfrm>
            <a:off x="4572000" y="498475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564" name="Oval 20"/>
          <p:cNvSpPr>
            <a:spLocks noChangeArrowheads="1"/>
          </p:cNvSpPr>
          <p:nvPr/>
        </p:nvSpPr>
        <p:spPr bwMode="auto">
          <a:xfrm>
            <a:off x="7042150" y="5762625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565" name="Oval 21"/>
          <p:cNvSpPr>
            <a:spLocks noChangeArrowheads="1"/>
          </p:cNvSpPr>
          <p:nvPr/>
        </p:nvSpPr>
        <p:spPr bwMode="auto">
          <a:xfrm>
            <a:off x="3648075" y="4422775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566" name="Text Box 22"/>
          <p:cNvSpPr txBox="1">
            <a:spLocks noChangeArrowheads="1"/>
          </p:cNvSpPr>
          <p:nvPr/>
        </p:nvSpPr>
        <p:spPr bwMode="auto">
          <a:xfrm>
            <a:off x="2346325" y="3003550"/>
            <a:ext cx="22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>
                <a:solidFill>
                  <a:srgbClr val="FF0066"/>
                </a:solidFill>
              </a:rPr>
              <a:t>A</a:t>
            </a:r>
          </a:p>
        </p:txBody>
      </p:sp>
      <p:sp>
        <p:nvSpPr>
          <p:cNvPr id="492567" name="Text Box 23"/>
          <p:cNvSpPr txBox="1">
            <a:spLocks noChangeArrowheads="1"/>
          </p:cNvSpPr>
          <p:nvPr/>
        </p:nvSpPr>
        <p:spPr bwMode="auto">
          <a:xfrm>
            <a:off x="2362200" y="3400425"/>
            <a:ext cx="22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>
                <a:solidFill>
                  <a:srgbClr val="FF0066"/>
                </a:solidFill>
              </a:rPr>
              <a:t>F</a:t>
            </a:r>
          </a:p>
        </p:txBody>
      </p:sp>
      <p:sp>
        <p:nvSpPr>
          <p:cNvPr id="492568" name="Text Box 24"/>
          <p:cNvSpPr txBox="1">
            <a:spLocks noChangeArrowheads="1"/>
          </p:cNvSpPr>
          <p:nvPr/>
        </p:nvSpPr>
        <p:spPr bwMode="auto">
          <a:xfrm>
            <a:off x="5168900" y="3200400"/>
            <a:ext cx="22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>
                <a:solidFill>
                  <a:srgbClr val="FF0066"/>
                </a:solidFill>
              </a:rPr>
              <a:t>C</a:t>
            </a:r>
          </a:p>
        </p:txBody>
      </p:sp>
      <p:sp>
        <p:nvSpPr>
          <p:cNvPr id="492569" name="Text Box 25"/>
          <p:cNvSpPr txBox="1">
            <a:spLocks noChangeArrowheads="1"/>
          </p:cNvSpPr>
          <p:nvPr/>
        </p:nvSpPr>
        <p:spPr bwMode="auto">
          <a:xfrm>
            <a:off x="3854450" y="4210050"/>
            <a:ext cx="22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>
                <a:solidFill>
                  <a:srgbClr val="FF0066"/>
                </a:solidFill>
              </a:rPr>
              <a:t>D</a:t>
            </a:r>
          </a:p>
        </p:txBody>
      </p:sp>
      <p:sp>
        <p:nvSpPr>
          <p:cNvPr id="492570" name="Text Box 26"/>
          <p:cNvSpPr txBox="1">
            <a:spLocks noChangeArrowheads="1"/>
          </p:cNvSpPr>
          <p:nvPr/>
        </p:nvSpPr>
        <p:spPr bwMode="auto">
          <a:xfrm>
            <a:off x="2698750" y="5762625"/>
            <a:ext cx="22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>
                <a:solidFill>
                  <a:srgbClr val="FF0066"/>
                </a:solidFill>
              </a:rPr>
              <a:t>B</a:t>
            </a:r>
          </a:p>
        </p:txBody>
      </p:sp>
      <p:sp>
        <p:nvSpPr>
          <p:cNvPr id="492571" name="Text Box 27"/>
          <p:cNvSpPr txBox="1">
            <a:spLocks noChangeArrowheads="1"/>
          </p:cNvSpPr>
          <p:nvPr/>
        </p:nvSpPr>
        <p:spPr bwMode="auto">
          <a:xfrm>
            <a:off x="4314825" y="4937125"/>
            <a:ext cx="22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>
                <a:solidFill>
                  <a:srgbClr val="FF0066"/>
                </a:solidFill>
              </a:rPr>
              <a:t>G</a:t>
            </a:r>
          </a:p>
        </p:txBody>
      </p:sp>
      <p:sp>
        <p:nvSpPr>
          <p:cNvPr id="492572" name="Text Box 28"/>
          <p:cNvSpPr txBox="1">
            <a:spLocks noChangeArrowheads="1"/>
          </p:cNvSpPr>
          <p:nvPr/>
        </p:nvSpPr>
        <p:spPr bwMode="auto">
          <a:xfrm>
            <a:off x="6737350" y="5686425"/>
            <a:ext cx="22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>
                <a:solidFill>
                  <a:srgbClr val="FF0066"/>
                </a:solidFill>
              </a:rPr>
              <a:t>E</a:t>
            </a:r>
          </a:p>
        </p:txBody>
      </p:sp>
      <p:sp>
        <p:nvSpPr>
          <p:cNvPr id="492573" name="Text Box 29"/>
          <p:cNvSpPr txBox="1">
            <a:spLocks noChangeArrowheads="1"/>
          </p:cNvSpPr>
          <p:nvPr/>
        </p:nvSpPr>
        <p:spPr bwMode="auto">
          <a:xfrm>
            <a:off x="1323975" y="22066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>
                <a:solidFill>
                  <a:srgbClr val="006600"/>
                </a:solidFill>
              </a:rPr>
              <a:t>10</a:t>
            </a:r>
          </a:p>
        </p:txBody>
      </p:sp>
      <p:sp>
        <p:nvSpPr>
          <p:cNvPr id="492574" name="Text Box 30"/>
          <p:cNvSpPr txBox="1">
            <a:spLocks noChangeArrowheads="1"/>
          </p:cNvSpPr>
          <p:nvPr/>
        </p:nvSpPr>
        <p:spPr bwMode="auto">
          <a:xfrm>
            <a:off x="609600" y="4267200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>
                <a:solidFill>
                  <a:srgbClr val="660066"/>
                </a:solidFill>
              </a:rPr>
              <a:t>Severity</a:t>
            </a:r>
          </a:p>
        </p:txBody>
      </p:sp>
      <p:sp>
        <p:nvSpPr>
          <p:cNvPr id="492575" name="Text Box 31"/>
          <p:cNvSpPr txBox="1">
            <a:spLocks noChangeArrowheads="1"/>
          </p:cNvSpPr>
          <p:nvPr/>
        </p:nvSpPr>
        <p:spPr bwMode="auto">
          <a:xfrm>
            <a:off x="3565525" y="6280150"/>
            <a:ext cx="21336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200">
                <a:solidFill>
                  <a:schemeClr val="tx2"/>
                </a:solidFill>
              </a:rPr>
              <a:t>Probability</a:t>
            </a:r>
          </a:p>
        </p:txBody>
      </p:sp>
      <p:sp>
        <p:nvSpPr>
          <p:cNvPr id="492576" name="Text Box 32"/>
          <p:cNvSpPr txBox="1">
            <a:spLocks noChangeArrowheads="1"/>
          </p:cNvSpPr>
          <p:nvPr/>
        </p:nvSpPr>
        <p:spPr bwMode="auto">
          <a:xfrm>
            <a:off x="1600200" y="6172200"/>
            <a:ext cx="22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>
                <a:solidFill>
                  <a:srgbClr val="006600"/>
                </a:solidFill>
              </a:rPr>
              <a:t>1</a:t>
            </a:r>
          </a:p>
        </p:txBody>
      </p:sp>
      <p:sp>
        <p:nvSpPr>
          <p:cNvPr id="492577" name="Text Box 33"/>
          <p:cNvSpPr txBox="1">
            <a:spLocks noChangeArrowheads="1"/>
          </p:cNvSpPr>
          <p:nvPr/>
        </p:nvSpPr>
        <p:spPr bwMode="auto">
          <a:xfrm>
            <a:off x="7467600" y="62484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>
                <a:solidFill>
                  <a:srgbClr val="006600"/>
                </a:solidFill>
              </a:rPr>
              <a:t>10</a:t>
            </a:r>
          </a:p>
        </p:txBody>
      </p:sp>
      <p:sp>
        <p:nvSpPr>
          <p:cNvPr id="492578" name="Line 34"/>
          <p:cNvSpPr>
            <a:spLocks noChangeShapeType="1"/>
          </p:cNvSpPr>
          <p:nvPr/>
        </p:nvSpPr>
        <p:spPr bwMode="auto">
          <a:xfrm>
            <a:off x="1524000" y="47244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2580" name="Line 36"/>
          <p:cNvSpPr>
            <a:spLocks noChangeShapeType="1"/>
          </p:cNvSpPr>
          <p:nvPr/>
        </p:nvSpPr>
        <p:spPr bwMode="auto">
          <a:xfrm>
            <a:off x="1524000" y="34290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59C3-B8C1-4958-9D0D-AC2066806F64}" type="slidenum">
              <a:rPr lang="en-GB"/>
              <a:pPr/>
              <a:t>16</a:t>
            </a:fld>
            <a:endParaRPr lang="en-GB"/>
          </a:p>
        </p:txBody>
      </p:sp>
      <p:sp>
        <p:nvSpPr>
          <p:cNvPr id="493570" name="Line 2"/>
          <p:cNvSpPr>
            <a:spLocks noChangeShapeType="1"/>
          </p:cNvSpPr>
          <p:nvPr/>
        </p:nvSpPr>
        <p:spPr bwMode="auto">
          <a:xfrm>
            <a:off x="304800" y="1181100"/>
            <a:ext cx="861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3571" name="Text Box 3"/>
          <p:cNvSpPr txBox="1">
            <a:spLocks noChangeArrowheads="1"/>
          </p:cNvSpPr>
          <p:nvPr/>
        </p:nvSpPr>
        <p:spPr bwMode="auto">
          <a:xfrm>
            <a:off x="914400" y="2397125"/>
            <a:ext cx="85344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1765300" indent="-1765300" algn="just">
              <a:spcBef>
                <a:spcPct val="50000"/>
              </a:spcBef>
              <a:buFont typeface="Wingdings" pitchFamily="2" charset="2"/>
              <a:buNone/>
            </a:pPr>
            <a:r>
              <a:rPr lang="en-US" sz="2300">
                <a:solidFill>
                  <a:srgbClr val="4A2712"/>
                </a:solidFill>
              </a:rPr>
              <a:t>Priority 1 : high severity and high probability</a:t>
            </a:r>
          </a:p>
        </p:txBody>
      </p:sp>
      <p:sp>
        <p:nvSpPr>
          <p:cNvPr id="493572" name="Text Box 4"/>
          <p:cNvSpPr txBox="1">
            <a:spLocks noChangeArrowheads="1"/>
          </p:cNvSpPr>
          <p:nvPr/>
        </p:nvSpPr>
        <p:spPr bwMode="auto">
          <a:xfrm>
            <a:off x="914400" y="3170238"/>
            <a:ext cx="84582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None/>
            </a:pPr>
            <a:r>
              <a:rPr lang="en-US" sz="2300">
                <a:solidFill>
                  <a:srgbClr val="6600CC"/>
                </a:solidFill>
              </a:rPr>
              <a:t>Priority 2 : low severity and high probability</a:t>
            </a:r>
          </a:p>
        </p:txBody>
      </p:sp>
      <p:sp>
        <p:nvSpPr>
          <p:cNvPr id="493573" name="Text Box 5"/>
          <p:cNvSpPr txBox="1">
            <a:spLocks noChangeArrowheads="1"/>
          </p:cNvSpPr>
          <p:nvPr/>
        </p:nvSpPr>
        <p:spPr bwMode="auto">
          <a:xfrm>
            <a:off x="914400" y="3962400"/>
            <a:ext cx="84582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1435100" indent="-1435100" algn="just">
              <a:spcBef>
                <a:spcPct val="50000"/>
              </a:spcBef>
              <a:buFont typeface="Wingdings" pitchFamily="2" charset="2"/>
              <a:buNone/>
            </a:pPr>
            <a:r>
              <a:rPr lang="en-US" sz="2300">
                <a:solidFill>
                  <a:srgbClr val="0000FF"/>
                </a:solidFill>
              </a:rPr>
              <a:t>Priority 3 : high severity and low probability</a:t>
            </a:r>
          </a:p>
        </p:txBody>
      </p:sp>
      <p:sp>
        <p:nvSpPr>
          <p:cNvPr id="493574" name="Text Box 6"/>
          <p:cNvSpPr txBox="1">
            <a:spLocks noChangeArrowheads="1"/>
          </p:cNvSpPr>
          <p:nvPr/>
        </p:nvSpPr>
        <p:spPr bwMode="auto">
          <a:xfrm>
            <a:off x="914400" y="4770438"/>
            <a:ext cx="85344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1765300" indent="-1765300" algn="just">
              <a:spcBef>
                <a:spcPct val="50000"/>
              </a:spcBef>
              <a:buFont typeface="Wingdings" pitchFamily="2" charset="2"/>
              <a:buNone/>
            </a:pPr>
            <a:r>
              <a:rPr lang="en-US" sz="2300">
                <a:solidFill>
                  <a:srgbClr val="4A2712"/>
                </a:solidFill>
              </a:rPr>
              <a:t>Priority 4 : low severity and low probability</a:t>
            </a:r>
          </a:p>
        </p:txBody>
      </p:sp>
      <p:sp>
        <p:nvSpPr>
          <p:cNvPr id="493575" name="Text Box 7"/>
          <p:cNvSpPr txBox="1">
            <a:spLocks noChangeArrowheads="1"/>
          </p:cNvSpPr>
          <p:nvPr/>
        </p:nvSpPr>
        <p:spPr bwMode="auto">
          <a:xfrm>
            <a:off x="304800" y="320675"/>
            <a:ext cx="853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>
                <a:solidFill>
                  <a:schemeClr val="accent2"/>
                </a:solidFill>
                <a:latin typeface="Monotype Corsiva" pitchFamily="66" charset="0"/>
                <a:cs typeface="Times New Roman" pitchFamily="18" charset="0"/>
              </a:rPr>
              <a:t>Risk Analysis</a:t>
            </a:r>
          </a:p>
        </p:txBody>
      </p:sp>
      <p:sp>
        <p:nvSpPr>
          <p:cNvPr id="493576" name="Text Box 8"/>
          <p:cNvSpPr txBox="1">
            <a:spLocks noChangeArrowheads="1"/>
          </p:cNvSpPr>
          <p:nvPr/>
        </p:nvSpPr>
        <p:spPr bwMode="auto">
          <a:xfrm>
            <a:off x="381000" y="1600200"/>
            <a:ext cx="853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None/>
            </a:pPr>
            <a:r>
              <a:rPr lang="en-US" sz="2600" b="1">
                <a:solidFill>
                  <a:srgbClr val="003366"/>
                </a:solidFill>
              </a:rPr>
              <a:t>Threshold by Quadrant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1" grpId="0"/>
      <p:bldP spid="493572" grpId="0"/>
      <p:bldP spid="493573" grpId="0"/>
      <p:bldP spid="493574" grpId="0"/>
      <p:bldP spid="49357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4BBF-00FE-4075-880D-59FA9523B96A}" type="slidenum">
              <a:rPr lang="en-GB"/>
              <a:pPr/>
              <a:t>17</a:t>
            </a:fld>
            <a:endParaRPr lang="en-GB"/>
          </a:p>
        </p:txBody>
      </p:sp>
      <p:sp>
        <p:nvSpPr>
          <p:cNvPr id="494594" name="Line 2"/>
          <p:cNvSpPr>
            <a:spLocks noChangeShapeType="1"/>
          </p:cNvSpPr>
          <p:nvPr/>
        </p:nvSpPr>
        <p:spPr bwMode="auto">
          <a:xfrm>
            <a:off x="304800" y="1181100"/>
            <a:ext cx="861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598" name="Text Box 6"/>
          <p:cNvSpPr txBox="1">
            <a:spLocks noChangeArrowheads="1"/>
          </p:cNvSpPr>
          <p:nvPr/>
        </p:nvSpPr>
        <p:spPr bwMode="auto">
          <a:xfrm>
            <a:off x="1371600" y="2787650"/>
            <a:ext cx="6477000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3200">
                <a:solidFill>
                  <a:srgbClr val="003300"/>
                </a:solidFill>
              </a:rPr>
              <a:t>If severity and probability tend to be of equal weight, then a diagonal band prioritization scheme may be more appropriate.</a:t>
            </a:r>
          </a:p>
        </p:txBody>
      </p:sp>
      <p:sp>
        <p:nvSpPr>
          <p:cNvPr id="494600" name="Text Box 8"/>
          <p:cNvSpPr txBox="1">
            <a:spLocks noChangeArrowheads="1"/>
          </p:cNvSpPr>
          <p:nvPr/>
        </p:nvSpPr>
        <p:spPr bwMode="auto">
          <a:xfrm>
            <a:off x="304800" y="320675"/>
            <a:ext cx="853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>
                <a:solidFill>
                  <a:schemeClr val="accent2"/>
                </a:solidFill>
                <a:latin typeface="Monotype Corsiva" pitchFamily="66" charset="0"/>
                <a:cs typeface="Times New Roman" pitchFamily="18" charset="0"/>
              </a:rPr>
              <a:t>Risk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9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9B58-FFEE-43A5-8A4C-B5EB8607AEFE}" type="slidenum">
              <a:rPr lang="en-GB"/>
              <a:pPr/>
              <a:t>18</a:t>
            </a:fld>
            <a:endParaRPr lang="en-GB"/>
          </a:p>
        </p:txBody>
      </p:sp>
      <p:sp>
        <p:nvSpPr>
          <p:cNvPr id="495618" name="Line 2"/>
          <p:cNvSpPr>
            <a:spLocks noChangeShapeType="1"/>
          </p:cNvSpPr>
          <p:nvPr/>
        </p:nvSpPr>
        <p:spPr bwMode="auto">
          <a:xfrm>
            <a:off x="304800" y="838200"/>
            <a:ext cx="861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5620" name="Text Box 4"/>
          <p:cNvSpPr txBox="1">
            <a:spLocks noChangeArrowheads="1"/>
          </p:cNvSpPr>
          <p:nvPr/>
        </p:nvSpPr>
        <p:spPr bwMode="auto">
          <a:xfrm>
            <a:off x="304800" y="76200"/>
            <a:ext cx="853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>
                <a:solidFill>
                  <a:schemeClr val="accent2"/>
                </a:solidFill>
                <a:latin typeface="Monotype Corsiva" pitchFamily="66" charset="0"/>
                <a:cs typeface="Times New Roman" pitchFamily="18" charset="0"/>
              </a:rPr>
              <a:t>Risk Analysis</a:t>
            </a:r>
          </a:p>
        </p:txBody>
      </p:sp>
      <p:sp>
        <p:nvSpPr>
          <p:cNvPr id="495622" name="Line 6"/>
          <p:cNvSpPr>
            <a:spLocks noChangeShapeType="1"/>
          </p:cNvSpPr>
          <p:nvPr/>
        </p:nvSpPr>
        <p:spPr bwMode="auto">
          <a:xfrm>
            <a:off x="1371600" y="5715000"/>
            <a:ext cx="5715000" cy="0"/>
          </a:xfrm>
          <a:prstGeom prst="line">
            <a:avLst/>
          </a:prstGeom>
          <a:noFill/>
          <a:ln w="38100">
            <a:solidFill>
              <a:srgbClr val="6600CC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5623" name="Line 7"/>
          <p:cNvSpPr>
            <a:spLocks noChangeShapeType="1"/>
          </p:cNvSpPr>
          <p:nvPr/>
        </p:nvSpPr>
        <p:spPr bwMode="auto">
          <a:xfrm flipH="1" flipV="1">
            <a:off x="1371600" y="917575"/>
            <a:ext cx="0" cy="4797425"/>
          </a:xfrm>
          <a:prstGeom prst="line">
            <a:avLst/>
          </a:prstGeom>
          <a:noFill/>
          <a:ln w="38100">
            <a:solidFill>
              <a:srgbClr val="6600CC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5624" name="Text Box 8"/>
          <p:cNvSpPr txBox="1">
            <a:spLocks noChangeArrowheads="1"/>
          </p:cNvSpPr>
          <p:nvPr/>
        </p:nvSpPr>
        <p:spPr bwMode="auto">
          <a:xfrm>
            <a:off x="2895600" y="3733800"/>
            <a:ext cx="9906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1">
                <a:solidFill>
                  <a:srgbClr val="006600"/>
                </a:solidFill>
              </a:rPr>
              <a:t>Priority 3</a:t>
            </a:r>
          </a:p>
        </p:txBody>
      </p:sp>
      <p:sp>
        <p:nvSpPr>
          <p:cNvPr id="495626" name="Text Box 10"/>
          <p:cNvSpPr txBox="1">
            <a:spLocks noChangeArrowheads="1"/>
          </p:cNvSpPr>
          <p:nvPr/>
        </p:nvSpPr>
        <p:spPr bwMode="auto">
          <a:xfrm>
            <a:off x="1600200" y="4603750"/>
            <a:ext cx="10795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1">
                <a:solidFill>
                  <a:srgbClr val="993300"/>
                </a:solidFill>
              </a:rPr>
              <a:t>Priority four</a:t>
            </a:r>
          </a:p>
        </p:txBody>
      </p:sp>
      <p:sp>
        <p:nvSpPr>
          <p:cNvPr id="495629" name="Line 13"/>
          <p:cNvSpPr>
            <a:spLocks noChangeShapeType="1"/>
          </p:cNvSpPr>
          <p:nvPr/>
        </p:nvSpPr>
        <p:spPr bwMode="auto">
          <a:xfrm>
            <a:off x="1371600" y="3432175"/>
            <a:ext cx="2743200" cy="2282825"/>
          </a:xfrm>
          <a:prstGeom prst="line">
            <a:avLst/>
          </a:prstGeom>
          <a:noFill/>
          <a:ln w="38100">
            <a:solidFill>
              <a:srgbClr val="6600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5631" name="Text Box 15"/>
          <p:cNvSpPr txBox="1">
            <a:spLocks noChangeArrowheads="1"/>
          </p:cNvSpPr>
          <p:nvPr/>
        </p:nvSpPr>
        <p:spPr bwMode="auto">
          <a:xfrm>
            <a:off x="4267200" y="2667000"/>
            <a:ext cx="11430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1">
                <a:solidFill>
                  <a:schemeClr val="tx2"/>
                </a:solidFill>
              </a:rPr>
              <a:t>Priority 2</a:t>
            </a:r>
          </a:p>
        </p:txBody>
      </p:sp>
      <p:sp>
        <p:nvSpPr>
          <p:cNvPr id="495632" name="Line 16"/>
          <p:cNvSpPr>
            <a:spLocks noChangeShapeType="1"/>
          </p:cNvSpPr>
          <p:nvPr/>
        </p:nvSpPr>
        <p:spPr bwMode="auto">
          <a:xfrm>
            <a:off x="1371600" y="1298575"/>
            <a:ext cx="5257800" cy="4416425"/>
          </a:xfrm>
          <a:prstGeom prst="line">
            <a:avLst/>
          </a:prstGeom>
          <a:noFill/>
          <a:ln w="38100">
            <a:solidFill>
              <a:srgbClr val="6600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5633" name="Text Box 17"/>
          <p:cNvSpPr txBox="1">
            <a:spLocks noChangeArrowheads="1"/>
          </p:cNvSpPr>
          <p:nvPr/>
        </p:nvSpPr>
        <p:spPr bwMode="auto">
          <a:xfrm>
            <a:off x="5334000" y="1600200"/>
            <a:ext cx="10668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1">
                <a:solidFill>
                  <a:schemeClr val="tx2"/>
                </a:solidFill>
              </a:rPr>
              <a:t>Priority 1</a:t>
            </a:r>
          </a:p>
        </p:txBody>
      </p:sp>
      <p:sp>
        <p:nvSpPr>
          <p:cNvPr id="495635" name="Line 19"/>
          <p:cNvSpPr>
            <a:spLocks noChangeShapeType="1"/>
          </p:cNvSpPr>
          <p:nvPr/>
        </p:nvSpPr>
        <p:spPr bwMode="auto">
          <a:xfrm flipH="1" flipV="1">
            <a:off x="6629400" y="1295400"/>
            <a:ext cx="0" cy="4419600"/>
          </a:xfrm>
          <a:prstGeom prst="line">
            <a:avLst/>
          </a:prstGeom>
          <a:noFill/>
          <a:ln w="38100">
            <a:solidFill>
              <a:srgbClr val="6600CC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5636" name="Line 20"/>
          <p:cNvSpPr>
            <a:spLocks noChangeShapeType="1"/>
          </p:cNvSpPr>
          <p:nvPr/>
        </p:nvSpPr>
        <p:spPr bwMode="auto">
          <a:xfrm>
            <a:off x="1389063" y="1282700"/>
            <a:ext cx="5240337" cy="12700"/>
          </a:xfrm>
          <a:prstGeom prst="line">
            <a:avLst/>
          </a:prstGeom>
          <a:noFill/>
          <a:ln w="38100">
            <a:solidFill>
              <a:srgbClr val="6600CC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5637" name="Line 21"/>
          <p:cNvSpPr>
            <a:spLocks noChangeShapeType="1"/>
          </p:cNvSpPr>
          <p:nvPr/>
        </p:nvSpPr>
        <p:spPr bwMode="auto">
          <a:xfrm>
            <a:off x="3962400" y="1298575"/>
            <a:ext cx="2667000" cy="2206625"/>
          </a:xfrm>
          <a:prstGeom prst="line">
            <a:avLst/>
          </a:prstGeom>
          <a:noFill/>
          <a:ln w="38100">
            <a:solidFill>
              <a:srgbClr val="6600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5638" name="Line 22"/>
          <p:cNvSpPr>
            <a:spLocks noChangeShapeType="1"/>
          </p:cNvSpPr>
          <p:nvPr/>
        </p:nvSpPr>
        <p:spPr bwMode="auto">
          <a:xfrm>
            <a:off x="1082675" y="5715000"/>
            <a:ext cx="192088" cy="0"/>
          </a:xfrm>
          <a:prstGeom prst="line">
            <a:avLst/>
          </a:prstGeom>
          <a:noFill/>
          <a:ln w="38100">
            <a:solidFill>
              <a:srgbClr val="6600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5639" name="Line 23"/>
          <p:cNvSpPr>
            <a:spLocks noChangeShapeType="1"/>
          </p:cNvSpPr>
          <p:nvPr/>
        </p:nvSpPr>
        <p:spPr bwMode="auto">
          <a:xfrm>
            <a:off x="1371600" y="5791200"/>
            <a:ext cx="0" cy="168275"/>
          </a:xfrm>
          <a:prstGeom prst="line">
            <a:avLst/>
          </a:prstGeom>
          <a:noFill/>
          <a:ln w="38100">
            <a:solidFill>
              <a:srgbClr val="6600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5641" name="Text Box 25"/>
          <p:cNvSpPr txBox="1">
            <a:spLocks noChangeArrowheads="1"/>
          </p:cNvSpPr>
          <p:nvPr/>
        </p:nvSpPr>
        <p:spPr bwMode="auto">
          <a:xfrm>
            <a:off x="914400" y="11461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>
                <a:solidFill>
                  <a:srgbClr val="006600"/>
                </a:solidFill>
              </a:rPr>
              <a:t>10</a:t>
            </a:r>
          </a:p>
        </p:txBody>
      </p:sp>
      <p:sp>
        <p:nvSpPr>
          <p:cNvPr id="495642" name="Text Box 26"/>
          <p:cNvSpPr txBox="1">
            <a:spLocks noChangeArrowheads="1"/>
          </p:cNvSpPr>
          <p:nvPr/>
        </p:nvSpPr>
        <p:spPr bwMode="auto">
          <a:xfrm>
            <a:off x="228600" y="3432175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>
                <a:solidFill>
                  <a:srgbClr val="660066"/>
                </a:solidFill>
              </a:rPr>
              <a:t>Severity</a:t>
            </a:r>
          </a:p>
        </p:txBody>
      </p:sp>
      <p:sp>
        <p:nvSpPr>
          <p:cNvPr id="495643" name="Text Box 27"/>
          <p:cNvSpPr txBox="1">
            <a:spLocks noChangeArrowheads="1"/>
          </p:cNvSpPr>
          <p:nvPr/>
        </p:nvSpPr>
        <p:spPr bwMode="auto">
          <a:xfrm>
            <a:off x="3048000" y="5791200"/>
            <a:ext cx="21336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1" dirty="0">
                <a:solidFill>
                  <a:schemeClr val="tx2"/>
                </a:solidFill>
              </a:rPr>
              <a:t>Probability</a:t>
            </a:r>
          </a:p>
        </p:txBody>
      </p:sp>
      <p:sp>
        <p:nvSpPr>
          <p:cNvPr id="495644" name="Text Box 28"/>
          <p:cNvSpPr txBox="1">
            <a:spLocks noChangeArrowheads="1"/>
          </p:cNvSpPr>
          <p:nvPr/>
        </p:nvSpPr>
        <p:spPr bwMode="auto">
          <a:xfrm>
            <a:off x="1416050" y="5848350"/>
            <a:ext cx="657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>
                <a:solidFill>
                  <a:srgbClr val="006600"/>
                </a:solidFill>
              </a:rPr>
              <a:t>Low</a:t>
            </a:r>
          </a:p>
        </p:txBody>
      </p:sp>
      <p:sp>
        <p:nvSpPr>
          <p:cNvPr id="495645" name="Text Box 29"/>
          <p:cNvSpPr txBox="1">
            <a:spLocks noChangeArrowheads="1"/>
          </p:cNvSpPr>
          <p:nvPr/>
        </p:nvSpPr>
        <p:spPr bwMode="auto">
          <a:xfrm>
            <a:off x="6400800" y="5791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>
                <a:solidFill>
                  <a:srgbClr val="006600"/>
                </a:solidFill>
              </a:rPr>
              <a:t>10</a:t>
            </a:r>
          </a:p>
        </p:txBody>
      </p:sp>
      <p:sp>
        <p:nvSpPr>
          <p:cNvPr id="495646" name="Line 30"/>
          <p:cNvSpPr>
            <a:spLocks noChangeShapeType="1"/>
          </p:cNvSpPr>
          <p:nvPr/>
        </p:nvSpPr>
        <p:spPr bwMode="auto">
          <a:xfrm>
            <a:off x="1143000" y="3889375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5647" name="Line 31"/>
          <p:cNvSpPr>
            <a:spLocks noChangeShapeType="1"/>
          </p:cNvSpPr>
          <p:nvPr/>
        </p:nvSpPr>
        <p:spPr bwMode="auto">
          <a:xfrm>
            <a:off x="1143000" y="2593975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5648" name="Text Box 32"/>
          <p:cNvSpPr txBox="1">
            <a:spLocks noChangeArrowheads="1"/>
          </p:cNvSpPr>
          <p:nvPr/>
        </p:nvSpPr>
        <p:spPr bwMode="auto">
          <a:xfrm>
            <a:off x="6854825" y="5759450"/>
            <a:ext cx="657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>
                <a:solidFill>
                  <a:srgbClr val="006600"/>
                </a:solidFill>
              </a:rPr>
              <a:t>high</a:t>
            </a:r>
          </a:p>
        </p:txBody>
      </p:sp>
      <p:sp>
        <p:nvSpPr>
          <p:cNvPr id="495649" name="Text Box 33"/>
          <p:cNvSpPr txBox="1">
            <a:spLocks noChangeArrowheads="1"/>
          </p:cNvSpPr>
          <p:nvPr/>
        </p:nvSpPr>
        <p:spPr bwMode="auto">
          <a:xfrm>
            <a:off x="1447800" y="6232525"/>
            <a:ext cx="525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Fig. : Threshold by diagonal bands</a:t>
            </a:r>
            <a:endParaRPr lang="en-GB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1000"/>
                                        <p:tgtEl>
                                          <p:spTgt spid="49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58E7-A40A-40EB-81D8-7B30E1B16797}" type="slidenum">
              <a:rPr lang="en-GB"/>
              <a:pPr/>
              <a:t>19</a:t>
            </a:fld>
            <a:endParaRPr lang="en-GB"/>
          </a:p>
        </p:txBody>
      </p:sp>
      <p:sp>
        <p:nvSpPr>
          <p:cNvPr id="496642" name="Line 2"/>
          <p:cNvSpPr>
            <a:spLocks noChangeShapeType="1"/>
          </p:cNvSpPr>
          <p:nvPr/>
        </p:nvSpPr>
        <p:spPr bwMode="auto">
          <a:xfrm>
            <a:off x="304800" y="1181100"/>
            <a:ext cx="861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43" name="Text Box 3"/>
          <p:cNvSpPr txBox="1">
            <a:spLocks noChangeArrowheads="1"/>
          </p:cNvSpPr>
          <p:nvPr/>
        </p:nvSpPr>
        <p:spPr bwMode="auto">
          <a:xfrm>
            <a:off x="457200" y="1752600"/>
            <a:ext cx="82296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None/>
            </a:pPr>
            <a:r>
              <a:rPr lang="en-US" sz="2800">
                <a:solidFill>
                  <a:srgbClr val="003300"/>
                </a:solidFill>
              </a:rPr>
              <a:t>Compromise for those who have difficulty in selecting between Priority 2 and Priority 3.</a:t>
            </a:r>
          </a:p>
        </p:txBody>
      </p:sp>
      <p:sp>
        <p:nvSpPr>
          <p:cNvPr id="496644" name="Text Box 4"/>
          <p:cNvSpPr txBox="1">
            <a:spLocks noChangeArrowheads="1"/>
          </p:cNvSpPr>
          <p:nvPr/>
        </p:nvSpPr>
        <p:spPr bwMode="auto">
          <a:xfrm>
            <a:off x="304800" y="320675"/>
            <a:ext cx="853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>
                <a:solidFill>
                  <a:schemeClr val="accent2"/>
                </a:solidFill>
                <a:latin typeface="Monotype Corsiva" pitchFamily="66" charset="0"/>
                <a:cs typeface="Times New Roman" pitchFamily="18" charset="0"/>
              </a:rPr>
              <a:t>Risk Analysis</a:t>
            </a:r>
          </a:p>
        </p:txBody>
      </p:sp>
      <p:sp>
        <p:nvSpPr>
          <p:cNvPr id="496645" name="Text Box 5"/>
          <p:cNvSpPr txBox="1">
            <a:spLocks noChangeArrowheads="1"/>
          </p:cNvSpPr>
          <p:nvPr/>
        </p:nvSpPr>
        <p:spPr bwMode="auto">
          <a:xfrm>
            <a:off x="457200" y="3108325"/>
            <a:ext cx="8229600" cy="12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None/>
            </a:pPr>
            <a:r>
              <a:rPr lang="en-US" sz="2800">
                <a:solidFill>
                  <a:srgbClr val="3333FF"/>
                </a:solidFill>
              </a:rPr>
              <a:t>Some managers fear that ignoring any problem with high severity, regardless of probability, may make the organization liable for negligence.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3" grpId="0"/>
      <p:bldP spid="4966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8FD3-8C69-4403-90CF-389AE4125F8F}" type="slidenum">
              <a:rPr lang="en-GB"/>
              <a:pPr/>
              <a:t>2</a:t>
            </a:fld>
            <a:endParaRPr lang="en-GB"/>
          </a:p>
        </p:txBody>
      </p:sp>
      <p:sp>
        <p:nvSpPr>
          <p:cNvPr id="252930" name="Text Box 2"/>
          <p:cNvSpPr txBox="1">
            <a:spLocks noChangeArrowheads="1"/>
          </p:cNvSpPr>
          <p:nvPr/>
        </p:nvSpPr>
        <p:spPr bwMode="auto">
          <a:xfrm>
            <a:off x="304800" y="320675"/>
            <a:ext cx="853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>
                <a:solidFill>
                  <a:schemeClr val="accent2"/>
                </a:solidFill>
                <a:latin typeface="Monotype Corsiva" pitchFamily="66" charset="0"/>
                <a:cs typeface="Times New Roman" pitchFamily="18" charset="0"/>
              </a:rPr>
              <a:t>Reducing the number of test cases</a:t>
            </a:r>
          </a:p>
        </p:txBody>
      </p:sp>
      <p:sp>
        <p:nvSpPr>
          <p:cNvPr id="252931" name="Line 3"/>
          <p:cNvSpPr>
            <a:spLocks noChangeShapeType="1"/>
          </p:cNvSpPr>
          <p:nvPr/>
        </p:nvSpPr>
        <p:spPr bwMode="auto">
          <a:xfrm>
            <a:off x="304800" y="1181100"/>
            <a:ext cx="861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2939" name="Text Box 11"/>
          <p:cNvSpPr txBox="1">
            <a:spLocks noChangeArrowheads="1"/>
          </p:cNvSpPr>
          <p:nvPr/>
        </p:nvSpPr>
        <p:spPr bwMode="auto">
          <a:xfrm>
            <a:off x="304800" y="1600200"/>
            <a:ext cx="85344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1">
                <a:solidFill>
                  <a:srgbClr val="003366"/>
                </a:solidFill>
              </a:rPr>
              <a:t>Large number of test cases</a:t>
            </a:r>
          </a:p>
        </p:txBody>
      </p:sp>
      <p:sp>
        <p:nvSpPr>
          <p:cNvPr id="252951" name="Text Box 23"/>
          <p:cNvSpPr txBox="1">
            <a:spLocks noChangeArrowheads="1"/>
          </p:cNvSpPr>
          <p:nvPr/>
        </p:nvSpPr>
        <p:spPr bwMode="auto">
          <a:xfrm>
            <a:off x="304800" y="3143250"/>
            <a:ext cx="85344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1">
                <a:solidFill>
                  <a:srgbClr val="3333FF"/>
                </a:solidFill>
              </a:rPr>
              <a:t>Not possible to execute all</a:t>
            </a:r>
          </a:p>
        </p:txBody>
      </p:sp>
      <p:sp>
        <p:nvSpPr>
          <p:cNvPr id="252952" name="Text Box 24"/>
          <p:cNvSpPr txBox="1">
            <a:spLocks noChangeArrowheads="1"/>
          </p:cNvSpPr>
          <p:nvPr/>
        </p:nvSpPr>
        <p:spPr bwMode="auto">
          <a:xfrm>
            <a:off x="304800" y="4806950"/>
            <a:ext cx="14478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1">
                <a:solidFill>
                  <a:schemeClr val="hlink"/>
                </a:solidFill>
              </a:rPr>
              <a:t>Imminent ship date</a:t>
            </a:r>
          </a:p>
        </p:txBody>
      </p:sp>
      <p:sp>
        <p:nvSpPr>
          <p:cNvPr id="252953" name="Text Box 25"/>
          <p:cNvSpPr txBox="1">
            <a:spLocks noChangeArrowheads="1"/>
          </p:cNvSpPr>
          <p:nvPr/>
        </p:nvSpPr>
        <p:spPr bwMode="auto">
          <a:xfrm>
            <a:off x="2279650" y="4806950"/>
            <a:ext cx="18288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1">
                <a:solidFill>
                  <a:srgbClr val="800000"/>
                </a:solidFill>
              </a:rPr>
              <a:t>Impossibly large number of test cases</a:t>
            </a:r>
          </a:p>
        </p:txBody>
      </p:sp>
      <p:sp>
        <p:nvSpPr>
          <p:cNvPr id="252954" name="Text Box 26"/>
          <p:cNvSpPr txBox="1">
            <a:spLocks noChangeArrowheads="1"/>
          </p:cNvSpPr>
          <p:nvPr/>
        </p:nvSpPr>
        <p:spPr bwMode="auto">
          <a:xfrm>
            <a:off x="4699000" y="4806950"/>
            <a:ext cx="18288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1">
                <a:solidFill>
                  <a:schemeClr val="accent2"/>
                </a:solidFill>
              </a:rPr>
              <a:t>Limited staffing resources</a:t>
            </a:r>
          </a:p>
        </p:txBody>
      </p:sp>
      <p:sp>
        <p:nvSpPr>
          <p:cNvPr id="252955" name="Text Box 27"/>
          <p:cNvSpPr txBox="1">
            <a:spLocks noChangeArrowheads="1"/>
          </p:cNvSpPr>
          <p:nvPr/>
        </p:nvSpPr>
        <p:spPr bwMode="auto">
          <a:xfrm>
            <a:off x="6934200" y="4806950"/>
            <a:ext cx="19812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1">
                <a:solidFill>
                  <a:srgbClr val="003300"/>
                </a:solidFill>
              </a:rPr>
              <a:t>Limited access to test equipment</a:t>
            </a:r>
          </a:p>
        </p:txBody>
      </p:sp>
      <p:sp>
        <p:nvSpPr>
          <p:cNvPr id="252956" name="Line 28"/>
          <p:cNvSpPr>
            <a:spLocks noChangeShapeType="1"/>
          </p:cNvSpPr>
          <p:nvPr/>
        </p:nvSpPr>
        <p:spPr bwMode="auto">
          <a:xfrm>
            <a:off x="4419600" y="1941513"/>
            <a:ext cx="0" cy="12192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2957" name="Line 29"/>
          <p:cNvSpPr>
            <a:spLocks noChangeShapeType="1"/>
          </p:cNvSpPr>
          <p:nvPr/>
        </p:nvSpPr>
        <p:spPr bwMode="auto">
          <a:xfrm flipH="1">
            <a:off x="1143000" y="3525838"/>
            <a:ext cx="3276600" cy="1295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2958" name="Line 30"/>
          <p:cNvSpPr>
            <a:spLocks noChangeShapeType="1"/>
          </p:cNvSpPr>
          <p:nvPr/>
        </p:nvSpPr>
        <p:spPr bwMode="auto">
          <a:xfrm flipH="1">
            <a:off x="3352800" y="3525838"/>
            <a:ext cx="1066800" cy="1295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2959" name="Line 31"/>
          <p:cNvSpPr>
            <a:spLocks noChangeShapeType="1"/>
          </p:cNvSpPr>
          <p:nvPr/>
        </p:nvSpPr>
        <p:spPr bwMode="auto">
          <a:xfrm>
            <a:off x="4419600" y="3525838"/>
            <a:ext cx="1066800" cy="1295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2960" name="Line 32"/>
          <p:cNvSpPr>
            <a:spLocks noChangeShapeType="1"/>
          </p:cNvSpPr>
          <p:nvPr/>
        </p:nvSpPr>
        <p:spPr bwMode="auto">
          <a:xfrm>
            <a:off x="4403725" y="3525838"/>
            <a:ext cx="3352800" cy="1295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5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5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5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5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5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5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5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52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5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9" grpId="0"/>
      <p:bldP spid="252951" grpId="0"/>
      <p:bldP spid="252952" grpId="0"/>
      <p:bldP spid="252953" grpId="0"/>
      <p:bldP spid="252954" grpId="0"/>
      <p:bldP spid="252955" grpId="0"/>
      <p:bldP spid="252956" grpId="0" animBg="1"/>
      <p:bldP spid="252957" grpId="0" animBg="1"/>
      <p:bldP spid="252958" grpId="0" animBg="1"/>
      <p:bldP spid="252959" grpId="0" animBg="1"/>
      <p:bldP spid="25296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4236-9F0F-4668-945A-C462AA0328F1}" type="slidenum">
              <a:rPr lang="en-GB"/>
              <a:pPr/>
              <a:t>20</a:t>
            </a:fld>
            <a:endParaRPr lang="en-GB"/>
          </a:p>
        </p:txBody>
      </p:sp>
      <p:sp>
        <p:nvSpPr>
          <p:cNvPr id="497700" name="Line 36"/>
          <p:cNvSpPr>
            <a:spLocks noChangeShapeType="1"/>
          </p:cNvSpPr>
          <p:nvPr/>
        </p:nvSpPr>
        <p:spPr bwMode="auto">
          <a:xfrm>
            <a:off x="1828800" y="1905000"/>
            <a:ext cx="5638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7666" name="Rectangle 2"/>
          <p:cNvSpPr>
            <a:spLocks noChangeArrowheads="1"/>
          </p:cNvSpPr>
          <p:nvPr/>
        </p:nvSpPr>
        <p:spPr bwMode="auto">
          <a:xfrm>
            <a:off x="4648200" y="2914650"/>
            <a:ext cx="2819400" cy="1600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7667" name="Rectangle 3"/>
          <p:cNvSpPr>
            <a:spLocks noChangeArrowheads="1"/>
          </p:cNvSpPr>
          <p:nvPr/>
        </p:nvSpPr>
        <p:spPr bwMode="auto">
          <a:xfrm>
            <a:off x="1828800" y="4514850"/>
            <a:ext cx="2819400" cy="1600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4648200" y="4511675"/>
            <a:ext cx="2819400" cy="1600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1831975" y="2917825"/>
            <a:ext cx="2819400" cy="1600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7670" name="Text Box 6"/>
          <p:cNvSpPr txBox="1">
            <a:spLocks noChangeArrowheads="1"/>
          </p:cNvSpPr>
          <p:nvPr/>
        </p:nvSpPr>
        <p:spPr bwMode="auto">
          <a:xfrm>
            <a:off x="304800" y="320675"/>
            <a:ext cx="853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>
                <a:solidFill>
                  <a:schemeClr val="accent2"/>
                </a:solidFill>
                <a:latin typeface="Monotype Corsiva" pitchFamily="66" charset="0"/>
                <a:cs typeface="Times New Roman" pitchFamily="18" charset="0"/>
              </a:rPr>
              <a:t>Risk Analysis</a:t>
            </a:r>
          </a:p>
        </p:txBody>
      </p:sp>
      <p:sp>
        <p:nvSpPr>
          <p:cNvPr id="497671" name="Line 7"/>
          <p:cNvSpPr>
            <a:spLocks noChangeShapeType="1"/>
          </p:cNvSpPr>
          <p:nvPr/>
        </p:nvSpPr>
        <p:spPr bwMode="auto">
          <a:xfrm>
            <a:off x="304800" y="1181100"/>
            <a:ext cx="861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7673" name="Line 9"/>
          <p:cNvSpPr>
            <a:spLocks noChangeShapeType="1"/>
          </p:cNvSpPr>
          <p:nvPr/>
        </p:nvSpPr>
        <p:spPr bwMode="auto">
          <a:xfrm>
            <a:off x="1804988" y="6140450"/>
            <a:ext cx="6307137" cy="0"/>
          </a:xfrm>
          <a:prstGeom prst="line">
            <a:avLst/>
          </a:prstGeom>
          <a:noFill/>
          <a:ln w="57150">
            <a:solidFill>
              <a:srgbClr val="6600CC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7674" name="Line 10"/>
          <p:cNvSpPr>
            <a:spLocks noChangeShapeType="1"/>
          </p:cNvSpPr>
          <p:nvPr/>
        </p:nvSpPr>
        <p:spPr bwMode="auto">
          <a:xfrm flipV="1">
            <a:off x="1828800" y="1371600"/>
            <a:ext cx="0" cy="4784725"/>
          </a:xfrm>
          <a:prstGeom prst="line">
            <a:avLst/>
          </a:prstGeom>
          <a:noFill/>
          <a:ln w="57150">
            <a:solidFill>
              <a:srgbClr val="6600CC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7675" name="Text Box 11"/>
          <p:cNvSpPr txBox="1">
            <a:spLocks noChangeArrowheads="1"/>
          </p:cNvSpPr>
          <p:nvPr/>
        </p:nvSpPr>
        <p:spPr bwMode="auto">
          <a:xfrm>
            <a:off x="2238375" y="3536950"/>
            <a:ext cx="19748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b="1">
                <a:solidFill>
                  <a:srgbClr val="006600"/>
                </a:solidFill>
              </a:rPr>
              <a:t>Priority 3</a:t>
            </a:r>
          </a:p>
        </p:txBody>
      </p:sp>
      <p:sp>
        <p:nvSpPr>
          <p:cNvPr id="497676" name="Text Box 12"/>
          <p:cNvSpPr txBox="1">
            <a:spLocks noChangeArrowheads="1"/>
          </p:cNvSpPr>
          <p:nvPr/>
        </p:nvSpPr>
        <p:spPr bwMode="auto">
          <a:xfrm>
            <a:off x="4981575" y="35369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b="1">
                <a:solidFill>
                  <a:schemeClr val="hlink"/>
                </a:solidFill>
              </a:rPr>
              <a:t>Priority 2</a:t>
            </a:r>
          </a:p>
        </p:txBody>
      </p:sp>
      <p:sp>
        <p:nvSpPr>
          <p:cNvPr id="497677" name="Text Box 13"/>
          <p:cNvSpPr txBox="1">
            <a:spLocks noChangeArrowheads="1"/>
          </p:cNvSpPr>
          <p:nvPr/>
        </p:nvSpPr>
        <p:spPr bwMode="auto">
          <a:xfrm>
            <a:off x="2238375" y="5080000"/>
            <a:ext cx="19748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b="1">
                <a:solidFill>
                  <a:srgbClr val="993300"/>
                </a:solidFill>
              </a:rPr>
              <a:t>Priority 5</a:t>
            </a:r>
          </a:p>
        </p:txBody>
      </p:sp>
      <p:sp>
        <p:nvSpPr>
          <p:cNvPr id="497678" name="Text Box 14"/>
          <p:cNvSpPr txBox="1">
            <a:spLocks noChangeArrowheads="1"/>
          </p:cNvSpPr>
          <p:nvPr/>
        </p:nvSpPr>
        <p:spPr bwMode="auto">
          <a:xfrm>
            <a:off x="4981575" y="50800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b="1">
                <a:solidFill>
                  <a:schemeClr val="accent2"/>
                </a:solidFill>
              </a:rPr>
              <a:t>Priority 4</a:t>
            </a:r>
          </a:p>
        </p:txBody>
      </p:sp>
      <p:sp>
        <p:nvSpPr>
          <p:cNvPr id="497693" name="Text Box 29"/>
          <p:cNvSpPr txBox="1">
            <a:spLocks noChangeArrowheads="1"/>
          </p:cNvSpPr>
          <p:nvPr/>
        </p:nvSpPr>
        <p:spPr bwMode="auto">
          <a:xfrm>
            <a:off x="1022350" y="1752600"/>
            <a:ext cx="638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>
                <a:solidFill>
                  <a:srgbClr val="006600"/>
                </a:solidFill>
              </a:rPr>
              <a:t>high</a:t>
            </a:r>
          </a:p>
        </p:txBody>
      </p:sp>
      <p:sp>
        <p:nvSpPr>
          <p:cNvPr id="497694" name="Text Box 30"/>
          <p:cNvSpPr txBox="1">
            <a:spLocks noChangeArrowheads="1"/>
          </p:cNvSpPr>
          <p:nvPr/>
        </p:nvSpPr>
        <p:spPr bwMode="auto">
          <a:xfrm>
            <a:off x="609600" y="4267200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>
                <a:solidFill>
                  <a:srgbClr val="660066"/>
                </a:solidFill>
              </a:rPr>
              <a:t>Severity</a:t>
            </a:r>
          </a:p>
        </p:txBody>
      </p:sp>
      <p:sp>
        <p:nvSpPr>
          <p:cNvPr id="497695" name="Text Box 31"/>
          <p:cNvSpPr txBox="1">
            <a:spLocks noChangeArrowheads="1"/>
          </p:cNvSpPr>
          <p:nvPr/>
        </p:nvSpPr>
        <p:spPr bwMode="auto">
          <a:xfrm>
            <a:off x="3565525" y="6280150"/>
            <a:ext cx="21336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200">
                <a:solidFill>
                  <a:schemeClr val="tx2"/>
                </a:solidFill>
              </a:rPr>
              <a:t>Probability</a:t>
            </a:r>
          </a:p>
        </p:txBody>
      </p:sp>
      <p:sp>
        <p:nvSpPr>
          <p:cNvPr id="497696" name="Text Box 32"/>
          <p:cNvSpPr txBox="1">
            <a:spLocks noChangeArrowheads="1"/>
          </p:cNvSpPr>
          <p:nvPr/>
        </p:nvSpPr>
        <p:spPr bwMode="auto">
          <a:xfrm>
            <a:off x="1828800" y="62484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>
                <a:solidFill>
                  <a:srgbClr val="006600"/>
                </a:solidFill>
              </a:rPr>
              <a:t>low</a:t>
            </a:r>
          </a:p>
        </p:txBody>
      </p:sp>
      <p:sp>
        <p:nvSpPr>
          <p:cNvPr id="497697" name="Text Box 33"/>
          <p:cNvSpPr txBox="1">
            <a:spLocks noChangeArrowheads="1"/>
          </p:cNvSpPr>
          <p:nvPr/>
        </p:nvSpPr>
        <p:spPr bwMode="auto">
          <a:xfrm>
            <a:off x="7315200" y="6248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>
                <a:solidFill>
                  <a:srgbClr val="006600"/>
                </a:solidFill>
              </a:rPr>
              <a:t>high</a:t>
            </a:r>
          </a:p>
        </p:txBody>
      </p:sp>
      <p:sp>
        <p:nvSpPr>
          <p:cNvPr id="497698" name="Line 34"/>
          <p:cNvSpPr>
            <a:spLocks noChangeShapeType="1"/>
          </p:cNvSpPr>
          <p:nvPr/>
        </p:nvSpPr>
        <p:spPr bwMode="auto">
          <a:xfrm>
            <a:off x="1524000" y="47244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7699" name="Line 35"/>
          <p:cNvSpPr>
            <a:spLocks noChangeShapeType="1"/>
          </p:cNvSpPr>
          <p:nvPr/>
        </p:nvSpPr>
        <p:spPr bwMode="auto">
          <a:xfrm>
            <a:off x="1524000" y="34290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7701" name="Line 37"/>
          <p:cNvSpPr>
            <a:spLocks noChangeShapeType="1"/>
          </p:cNvSpPr>
          <p:nvPr/>
        </p:nvSpPr>
        <p:spPr bwMode="auto">
          <a:xfrm>
            <a:off x="7461250" y="1911350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7702" name="Text Box 38"/>
          <p:cNvSpPr txBox="1">
            <a:spLocks noChangeArrowheads="1"/>
          </p:cNvSpPr>
          <p:nvPr/>
        </p:nvSpPr>
        <p:spPr bwMode="auto">
          <a:xfrm>
            <a:off x="3581400" y="22098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b="1">
                <a:solidFill>
                  <a:srgbClr val="6600CC"/>
                </a:solidFill>
              </a:rPr>
              <a:t>Priority 1</a:t>
            </a:r>
          </a:p>
        </p:txBody>
      </p:sp>
      <p:sp>
        <p:nvSpPr>
          <p:cNvPr id="497703" name="Text Box 39"/>
          <p:cNvSpPr txBox="1">
            <a:spLocks noChangeArrowheads="1"/>
          </p:cNvSpPr>
          <p:nvPr/>
        </p:nvSpPr>
        <p:spPr bwMode="auto">
          <a:xfrm>
            <a:off x="1219200" y="5838825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>
                <a:solidFill>
                  <a:srgbClr val="006600"/>
                </a:solidFill>
              </a:rPr>
              <a:t>low</a:t>
            </a:r>
          </a:p>
        </p:txBody>
      </p:sp>
      <p:sp>
        <p:nvSpPr>
          <p:cNvPr id="497704" name="Line 40"/>
          <p:cNvSpPr>
            <a:spLocks noChangeShapeType="1"/>
          </p:cNvSpPr>
          <p:nvPr/>
        </p:nvSpPr>
        <p:spPr bwMode="auto">
          <a:xfrm>
            <a:off x="3048000" y="6448425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7705" name="Line 41"/>
          <p:cNvSpPr>
            <a:spLocks noChangeShapeType="1"/>
          </p:cNvSpPr>
          <p:nvPr/>
        </p:nvSpPr>
        <p:spPr bwMode="auto">
          <a:xfrm>
            <a:off x="5365750" y="644525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5A3A-C7A1-40BA-BA79-4B8FCC78D95A}" type="slidenum">
              <a:rPr lang="en-GB"/>
              <a:pPr/>
              <a:t>21</a:t>
            </a:fld>
            <a:endParaRPr lang="en-GB"/>
          </a:p>
        </p:txBody>
      </p:sp>
      <p:sp>
        <p:nvSpPr>
          <p:cNvPr id="498690" name="Line 2"/>
          <p:cNvSpPr>
            <a:spLocks noChangeShapeType="1"/>
          </p:cNvSpPr>
          <p:nvPr/>
        </p:nvSpPr>
        <p:spPr bwMode="auto">
          <a:xfrm>
            <a:off x="304800" y="1181100"/>
            <a:ext cx="861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8691" name="Text Box 3"/>
          <p:cNvSpPr txBox="1">
            <a:spLocks noChangeArrowheads="1"/>
          </p:cNvSpPr>
          <p:nvPr/>
        </p:nvSpPr>
        <p:spPr bwMode="auto">
          <a:xfrm>
            <a:off x="457200" y="1524000"/>
            <a:ext cx="8229600" cy="12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None/>
            </a:pPr>
            <a:r>
              <a:rPr lang="en-US" sz="2800">
                <a:solidFill>
                  <a:srgbClr val="003300"/>
                </a:solidFill>
              </a:rPr>
              <a:t>The remainder of the risk matrix is partitioned into several lower priorities, whether as quadrants or diagonal bands.</a:t>
            </a:r>
          </a:p>
        </p:txBody>
      </p:sp>
      <p:sp>
        <p:nvSpPr>
          <p:cNvPr id="498692" name="Text Box 4"/>
          <p:cNvSpPr txBox="1">
            <a:spLocks noChangeArrowheads="1"/>
          </p:cNvSpPr>
          <p:nvPr/>
        </p:nvSpPr>
        <p:spPr bwMode="auto">
          <a:xfrm>
            <a:off x="304800" y="320675"/>
            <a:ext cx="853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>
                <a:solidFill>
                  <a:schemeClr val="accent2"/>
                </a:solidFill>
                <a:latin typeface="Monotype Corsiva" pitchFamily="66" charset="0"/>
                <a:cs typeface="Times New Roman" pitchFamily="18" charset="0"/>
              </a:rPr>
              <a:t>Risk Analysis</a:t>
            </a:r>
          </a:p>
        </p:txBody>
      </p:sp>
      <p:sp>
        <p:nvSpPr>
          <p:cNvPr id="498694" name="Text Box 6"/>
          <p:cNvSpPr txBox="1">
            <a:spLocks noChangeArrowheads="1"/>
          </p:cNvSpPr>
          <p:nvPr/>
        </p:nvSpPr>
        <p:spPr bwMode="auto">
          <a:xfrm>
            <a:off x="457200" y="3159125"/>
            <a:ext cx="82296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200">
                <a:solidFill>
                  <a:schemeClr val="hlink"/>
                </a:solidFill>
              </a:rPr>
              <a:t>Well defined risk thresholds based on historical data &amp; statistical information</a:t>
            </a:r>
          </a:p>
        </p:txBody>
      </p:sp>
      <p:sp>
        <p:nvSpPr>
          <p:cNvPr id="498695" name="Text Box 7"/>
          <p:cNvSpPr txBox="1">
            <a:spLocks noChangeArrowheads="1"/>
          </p:cNvSpPr>
          <p:nvPr/>
        </p:nvSpPr>
        <p:spPr bwMode="auto">
          <a:xfrm>
            <a:off x="457200" y="4114800"/>
            <a:ext cx="76200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93700" indent="-393700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200">
                <a:solidFill>
                  <a:srgbClr val="006600"/>
                </a:solidFill>
              </a:rPr>
              <a:t>Based on past projects</a:t>
            </a:r>
          </a:p>
        </p:txBody>
      </p:sp>
      <p:sp>
        <p:nvSpPr>
          <p:cNvPr id="498696" name="Text Box 8"/>
          <p:cNvSpPr txBox="1">
            <a:spLocks noChangeArrowheads="1"/>
          </p:cNvSpPr>
          <p:nvPr/>
        </p:nvSpPr>
        <p:spPr bwMode="auto">
          <a:xfrm>
            <a:off x="457200" y="4846638"/>
            <a:ext cx="83058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200">
                <a:solidFill>
                  <a:srgbClr val="6600CC"/>
                </a:solidFill>
              </a:rPr>
              <a:t>Whether an accurate threshold was chosen will only be known over time, as post release feedback and problem reporting information becomes available.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9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9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9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9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1" grpId="0"/>
      <p:bldP spid="498694" grpId="0"/>
      <p:bldP spid="498695" grpId="0"/>
      <p:bldP spid="49869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E813-E3E9-4D1D-90E7-E1221361EC4D}" type="slidenum">
              <a:rPr lang="en-GB"/>
              <a:pPr/>
              <a:t>22</a:t>
            </a:fld>
            <a:endParaRPr lang="en-GB"/>
          </a:p>
        </p:txBody>
      </p:sp>
      <p:sp>
        <p:nvSpPr>
          <p:cNvPr id="499714" name="Line 2"/>
          <p:cNvSpPr>
            <a:spLocks noChangeShapeType="1"/>
          </p:cNvSpPr>
          <p:nvPr/>
        </p:nvSpPr>
        <p:spPr bwMode="auto">
          <a:xfrm>
            <a:off x="304800" y="990600"/>
            <a:ext cx="861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9715" name="Text Box 3"/>
          <p:cNvSpPr txBox="1">
            <a:spLocks noChangeArrowheads="1"/>
          </p:cNvSpPr>
          <p:nvPr/>
        </p:nvSpPr>
        <p:spPr bwMode="auto">
          <a:xfrm>
            <a:off x="384175" y="1143000"/>
            <a:ext cx="853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None/>
            </a:pPr>
            <a:r>
              <a:rPr lang="en-US" sz="2600" b="1">
                <a:solidFill>
                  <a:srgbClr val="003366"/>
                </a:solidFill>
              </a:rPr>
              <a:t>Interviewing to identify problem areas</a:t>
            </a:r>
          </a:p>
        </p:txBody>
      </p:sp>
      <p:sp>
        <p:nvSpPr>
          <p:cNvPr id="499716" name="Text Box 4"/>
          <p:cNvSpPr txBox="1">
            <a:spLocks noChangeArrowheads="1"/>
          </p:cNvSpPr>
          <p:nvPr/>
        </p:nvSpPr>
        <p:spPr bwMode="auto">
          <a:xfrm>
            <a:off x="381000" y="2541588"/>
            <a:ext cx="8226425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200">
                <a:solidFill>
                  <a:srgbClr val="6600CC"/>
                </a:solidFill>
              </a:rPr>
              <a:t>Politics &amp; group dynamics may affect the outcome of an interview</a:t>
            </a:r>
          </a:p>
        </p:txBody>
      </p:sp>
      <p:sp>
        <p:nvSpPr>
          <p:cNvPr id="499718" name="Text Box 6"/>
          <p:cNvSpPr txBox="1">
            <a:spLocks noChangeArrowheads="1"/>
          </p:cNvSpPr>
          <p:nvPr/>
        </p:nvSpPr>
        <p:spPr bwMode="auto">
          <a:xfrm>
            <a:off x="381000" y="1903413"/>
            <a:ext cx="84582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None/>
            </a:pPr>
            <a:r>
              <a:rPr lang="en-US" sz="2200">
                <a:solidFill>
                  <a:srgbClr val="003300"/>
                </a:solidFill>
              </a:rPr>
              <a:t>Sometimes people issues contribute significantly to product quality.</a:t>
            </a:r>
          </a:p>
        </p:txBody>
      </p:sp>
      <p:sp>
        <p:nvSpPr>
          <p:cNvPr id="499720" name="Text Box 8"/>
          <p:cNvSpPr txBox="1">
            <a:spLocks noChangeArrowheads="1"/>
          </p:cNvSpPr>
          <p:nvPr/>
        </p:nvSpPr>
        <p:spPr bwMode="auto">
          <a:xfrm>
            <a:off x="3203575" y="3140075"/>
            <a:ext cx="22098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1">
                <a:solidFill>
                  <a:srgbClr val="339933"/>
                </a:solidFill>
              </a:rPr>
              <a:t>Objectives</a:t>
            </a:r>
          </a:p>
        </p:txBody>
      </p:sp>
      <p:sp>
        <p:nvSpPr>
          <p:cNvPr id="499721" name="Text Box 9"/>
          <p:cNvSpPr txBox="1">
            <a:spLocks noChangeArrowheads="1"/>
          </p:cNvSpPr>
          <p:nvPr/>
        </p:nvSpPr>
        <p:spPr bwMode="auto">
          <a:xfrm>
            <a:off x="457200" y="4495800"/>
            <a:ext cx="23622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1">
                <a:solidFill>
                  <a:schemeClr val="hlink"/>
                </a:solidFill>
              </a:rPr>
              <a:t>Discover what makes each team member worry</a:t>
            </a:r>
          </a:p>
        </p:txBody>
      </p:sp>
      <p:sp>
        <p:nvSpPr>
          <p:cNvPr id="499723" name="Text Box 11"/>
          <p:cNvSpPr txBox="1">
            <a:spLocks noChangeArrowheads="1"/>
          </p:cNvSpPr>
          <p:nvPr/>
        </p:nvSpPr>
        <p:spPr bwMode="auto">
          <a:xfrm>
            <a:off x="3429000" y="4495800"/>
            <a:ext cx="18288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1">
                <a:solidFill>
                  <a:schemeClr val="accent2"/>
                </a:solidFill>
              </a:rPr>
              <a:t>Identify potential problems</a:t>
            </a:r>
          </a:p>
        </p:txBody>
      </p:sp>
      <p:sp>
        <p:nvSpPr>
          <p:cNvPr id="499724" name="Text Box 12"/>
          <p:cNvSpPr txBox="1">
            <a:spLocks noChangeArrowheads="1"/>
          </p:cNvSpPr>
          <p:nvPr/>
        </p:nvSpPr>
        <p:spPr bwMode="auto">
          <a:xfrm>
            <a:off x="5943600" y="4510088"/>
            <a:ext cx="219075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1">
                <a:solidFill>
                  <a:srgbClr val="003300"/>
                </a:solidFill>
              </a:rPr>
              <a:t>Focus test effort on unstable areas</a:t>
            </a:r>
          </a:p>
        </p:txBody>
      </p:sp>
      <p:sp>
        <p:nvSpPr>
          <p:cNvPr id="499729" name="Text Box 17"/>
          <p:cNvSpPr txBox="1">
            <a:spLocks noChangeArrowheads="1"/>
          </p:cNvSpPr>
          <p:nvPr/>
        </p:nvSpPr>
        <p:spPr bwMode="auto">
          <a:xfrm>
            <a:off x="381000" y="5867400"/>
            <a:ext cx="84582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1">
                <a:solidFill>
                  <a:srgbClr val="FF0066"/>
                </a:solidFill>
              </a:rPr>
              <a:t>Some areas may be identified</a:t>
            </a:r>
          </a:p>
        </p:txBody>
      </p:sp>
      <p:sp>
        <p:nvSpPr>
          <p:cNvPr id="499730" name="Line 18"/>
          <p:cNvSpPr>
            <a:spLocks noChangeShapeType="1"/>
          </p:cNvSpPr>
          <p:nvPr/>
        </p:nvSpPr>
        <p:spPr bwMode="auto">
          <a:xfrm>
            <a:off x="4267200" y="3505200"/>
            <a:ext cx="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9731" name="Line 19"/>
          <p:cNvSpPr>
            <a:spLocks noChangeShapeType="1"/>
          </p:cNvSpPr>
          <p:nvPr/>
        </p:nvSpPr>
        <p:spPr bwMode="auto">
          <a:xfrm flipH="1">
            <a:off x="1524000" y="3505200"/>
            <a:ext cx="27432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9732" name="Line 20"/>
          <p:cNvSpPr>
            <a:spLocks noChangeShapeType="1"/>
          </p:cNvSpPr>
          <p:nvPr/>
        </p:nvSpPr>
        <p:spPr bwMode="auto">
          <a:xfrm>
            <a:off x="4267200" y="3505200"/>
            <a:ext cx="27432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9733" name="Text Box 21"/>
          <p:cNvSpPr txBox="1">
            <a:spLocks noChangeArrowheads="1"/>
          </p:cNvSpPr>
          <p:nvPr/>
        </p:nvSpPr>
        <p:spPr bwMode="auto">
          <a:xfrm>
            <a:off x="304800" y="152400"/>
            <a:ext cx="853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>
                <a:solidFill>
                  <a:schemeClr val="accent2"/>
                </a:solidFill>
                <a:latin typeface="Monotype Corsiva" pitchFamily="66" charset="0"/>
                <a:cs typeface="Times New Roman" pitchFamily="18" charset="0"/>
              </a:rPr>
              <a:t>Reducing The Number Of Test Cases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9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49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49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49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49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49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49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500"/>
                                        <p:tgtEl>
                                          <p:spTgt spid="49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500"/>
                                        <p:tgtEl>
                                          <p:spTgt spid="49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" dur="500"/>
                                        <p:tgtEl>
                                          <p:spTgt spid="49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49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5" grpId="0"/>
      <p:bldP spid="499716" grpId="0"/>
      <p:bldP spid="499718" grpId="0"/>
      <p:bldP spid="499720" grpId="0"/>
      <p:bldP spid="499721" grpId="0"/>
      <p:bldP spid="499723" grpId="0"/>
      <p:bldP spid="499724" grpId="0"/>
      <p:bldP spid="499729" grpId="0"/>
      <p:bldP spid="499730" grpId="0" animBg="1"/>
      <p:bldP spid="499731" grpId="0" animBg="1"/>
      <p:bldP spid="4997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0878-00EC-4E96-9249-279922A1FA8F}" type="slidenum">
              <a:rPr lang="en-GB"/>
              <a:pPr/>
              <a:t>23</a:t>
            </a:fld>
            <a:endParaRPr lang="en-GB"/>
          </a:p>
        </p:txBody>
      </p:sp>
      <p:sp>
        <p:nvSpPr>
          <p:cNvPr id="500738" name="Line 2"/>
          <p:cNvSpPr>
            <a:spLocks noChangeShapeType="1"/>
          </p:cNvSpPr>
          <p:nvPr/>
        </p:nvSpPr>
        <p:spPr bwMode="auto">
          <a:xfrm>
            <a:off x="304800" y="1181100"/>
            <a:ext cx="861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39" name="Text Box 3"/>
          <p:cNvSpPr txBox="1">
            <a:spLocks noChangeArrowheads="1"/>
          </p:cNvSpPr>
          <p:nvPr/>
        </p:nvSpPr>
        <p:spPr bwMode="auto">
          <a:xfrm>
            <a:off x="381000" y="1600200"/>
            <a:ext cx="853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None/>
            </a:pPr>
            <a:r>
              <a:rPr lang="en-US" sz="2600" b="1">
                <a:solidFill>
                  <a:srgbClr val="003366"/>
                </a:solidFill>
              </a:rPr>
              <a:t>Development Issues</a:t>
            </a:r>
          </a:p>
        </p:txBody>
      </p:sp>
      <p:sp>
        <p:nvSpPr>
          <p:cNvPr id="500740" name="Text Box 4"/>
          <p:cNvSpPr txBox="1">
            <a:spLocks noChangeArrowheads="1"/>
          </p:cNvSpPr>
          <p:nvPr/>
        </p:nvSpPr>
        <p:spPr bwMode="auto">
          <a:xfrm>
            <a:off x="457200" y="2379663"/>
            <a:ext cx="83820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itchFamily="2" charset="2"/>
              <a:buAutoNum type="arabicPeriod"/>
            </a:pPr>
            <a:r>
              <a:rPr lang="en-US" sz="2200">
                <a:solidFill>
                  <a:srgbClr val="339933"/>
                </a:solidFill>
              </a:rPr>
              <a:t>Is there application or usage of new technology ? Are different technologies being combined ? If so, in what areas ?</a:t>
            </a:r>
          </a:p>
        </p:txBody>
      </p:sp>
      <p:sp>
        <p:nvSpPr>
          <p:cNvPr id="500741" name="Text Box 5"/>
          <p:cNvSpPr txBox="1">
            <a:spLocks noChangeArrowheads="1"/>
          </p:cNvSpPr>
          <p:nvPr/>
        </p:nvSpPr>
        <p:spPr bwMode="auto">
          <a:xfrm>
            <a:off x="457200" y="3352800"/>
            <a:ext cx="83820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93700" indent="-393700" algn="just">
              <a:spcBef>
                <a:spcPct val="50000"/>
              </a:spcBef>
              <a:buFont typeface="Wingdings" pitchFamily="2" charset="2"/>
              <a:buAutoNum type="arabicPeriod" startAt="2"/>
            </a:pPr>
            <a:r>
              <a:rPr lang="en-US" sz="2200">
                <a:solidFill>
                  <a:srgbClr val="6600CC"/>
                </a:solidFill>
              </a:rPr>
              <a:t>Are you modifying code that has been modified many times before ? If so, which modules ?</a:t>
            </a:r>
          </a:p>
        </p:txBody>
      </p:sp>
      <p:sp>
        <p:nvSpPr>
          <p:cNvPr id="500742" name="Text Box 6"/>
          <p:cNvSpPr txBox="1">
            <a:spLocks noChangeArrowheads="1"/>
          </p:cNvSpPr>
          <p:nvPr/>
        </p:nvSpPr>
        <p:spPr bwMode="auto">
          <a:xfrm>
            <a:off x="457200" y="4343400"/>
            <a:ext cx="83820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itchFamily="2" charset="2"/>
              <a:buAutoNum type="arabicPeriod" startAt="3"/>
            </a:pPr>
            <a:r>
              <a:rPr lang="en-US" sz="2200">
                <a:solidFill>
                  <a:srgbClr val="003300"/>
                </a:solidFill>
              </a:rPr>
              <a:t>What has failed in past ?</a:t>
            </a:r>
          </a:p>
        </p:txBody>
      </p:sp>
      <p:sp>
        <p:nvSpPr>
          <p:cNvPr id="500744" name="Text Box 8"/>
          <p:cNvSpPr txBox="1">
            <a:spLocks noChangeArrowheads="1"/>
          </p:cNvSpPr>
          <p:nvPr/>
        </p:nvSpPr>
        <p:spPr bwMode="auto">
          <a:xfrm>
            <a:off x="457200" y="5051425"/>
            <a:ext cx="83820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itchFamily="2" charset="2"/>
              <a:buAutoNum type="arabicPeriod" startAt="4"/>
            </a:pPr>
            <a:r>
              <a:rPr lang="en-US" sz="2200">
                <a:solidFill>
                  <a:schemeClr val="hlink"/>
                </a:solidFill>
              </a:rPr>
              <a:t>Which code modules have high complexity ?</a:t>
            </a:r>
          </a:p>
        </p:txBody>
      </p:sp>
      <p:sp>
        <p:nvSpPr>
          <p:cNvPr id="500745" name="Text Box 9"/>
          <p:cNvSpPr txBox="1">
            <a:spLocks noChangeArrowheads="1"/>
          </p:cNvSpPr>
          <p:nvPr/>
        </p:nvSpPr>
        <p:spPr bwMode="auto">
          <a:xfrm>
            <a:off x="426720" y="5759450"/>
            <a:ext cx="83820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93700" indent="-393700" algn="just">
              <a:spcBef>
                <a:spcPct val="50000"/>
              </a:spcBef>
              <a:buFont typeface="Wingdings" pitchFamily="2" charset="2"/>
              <a:buAutoNum type="arabicPeriod" startAt="5"/>
            </a:pPr>
            <a:r>
              <a:rPr lang="en-US" sz="2200" dirty="0">
                <a:solidFill>
                  <a:schemeClr val="accent2"/>
                </a:solidFill>
              </a:rPr>
              <a:t>Which features had incomplete or no requirements ?</a:t>
            </a:r>
          </a:p>
        </p:txBody>
      </p:sp>
      <p:sp>
        <p:nvSpPr>
          <p:cNvPr id="500747" name="Text Box 11"/>
          <p:cNvSpPr txBox="1">
            <a:spLocks noChangeArrowheads="1"/>
          </p:cNvSpPr>
          <p:nvPr/>
        </p:nvSpPr>
        <p:spPr bwMode="auto">
          <a:xfrm>
            <a:off x="304800" y="320675"/>
            <a:ext cx="853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>
                <a:solidFill>
                  <a:schemeClr val="accent2"/>
                </a:solidFill>
                <a:latin typeface="Monotype Corsiva" pitchFamily="66" charset="0"/>
                <a:cs typeface="Times New Roman" pitchFamily="18" charset="0"/>
              </a:rPr>
              <a:t>Reducing The Number Of Test Cases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0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0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0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0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0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/>
      <p:bldP spid="500740" grpId="0"/>
      <p:bldP spid="500741" grpId="0"/>
      <p:bldP spid="500742" grpId="0"/>
      <p:bldP spid="500744" grpId="0"/>
      <p:bldP spid="5007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2B07-98F8-4ED9-9B69-C8078BA2A988}" type="slidenum">
              <a:rPr lang="en-GB"/>
              <a:pPr/>
              <a:t>24</a:t>
            </a:fld>
            <a:endParaRPr lang="en-GB"/>
          </a:p>
        </p:txBody>
      </p:sp>
      <p:sp>
        <p:nvSpPr>
          <p:cNvPr id="501762" name="Line 2"/>
          <p:cNvSpPr>
            <a:spLocks noChangeShapeType="1"/>
          </p:cNvSpPr>
          <p:nvPr/>
        </p:nvSpPr>
        <p:spPr bwMode="auto">
          <a:xfrm>
            <a:off x="304800" y="1181100"/>
            <a:ext cx="861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764" name="Text Box 4"/>
          <p:cNvSpPr txBox="1">
            <a:spLocks noChangeArrowheads="1"/>
          </p:cNvSpPr>
          <p:nvPr/>
        </p:nvSpPr>
        <p:spPr bwMode="auto">
          <a:xfrm>
            <a:off x="457200" y="1447800"/>
            <a:ext cx="83820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itchFamily="2" charset="2"/>
              <a:buAutoNum type="arabicPeriod" startAt="7"/>
            </a:pPr>
            <a:r>
              <a:rPr lang="en-US" sz="2200">
                <a:solidFill>
                  <a:srgbClr val="339933"/>
                </a:solidFill>
              </a:rPr>
              <a:t>What was really difficult to design and implement ?</a:t>
            </a:r>
          </a:p>
        </p:txBody>
      </p:sp>
      <p:sp>
        <p:nvSpPr>
          <p:cNvPr id="501765" name="Text Box 5"/>
          <p:cNvSpPr txBox="1">
            <a:spLocks noChangeArrowheads="1"/>
          </p:cNvSpPr>
          <p:nvPr/>
        </p:nvSpPr>
        <p:spPr bwMode="auto">
          <a:xfrm>
            <a:off x="457200" y="2106613"/>
            <a:ext cx="83820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93700" indent="-393700" algn="just">
              <a:spcBef>
                <a:spcPct val="50000"/>
              </a:spcBef>
              <a:buFont typeface="Wingdings" pitchFamily="2" charset="2"/>
              <a:buAutoNum type="arabicPeriod" startAt="8"/>
            </a:pPr>
            <a:r>
              <a:rPr lang="en-US" sz="2200">
                <a:solidFill>
                  <a:srgbClr val="6600CC"/>
                </a:solidFill>
              </a:rPr>
              <a:t>What components have been reused ?</a:t>
            </a:r>
          </a:p>
        </p:txBody>
      </p:sp>
      <p:sp>
        <p:nvSpPr>
          <p:cNvPr id="501766" name="Text Box 6"/>
          <p:cNvSpPr txBox="1">
            <a:spLocks noChangeArrowheads="1"/>
          </p:cNvSpPr>
          <p:nvPr/>
        </p:nvSpPr>
        <p:spPr bwMode="auto">
          <a:xfrm>
            <a:off x="457200" y="2757488"/>
            <a:ext cx="83820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itchFamily="2" charset="2"/>
              <a:buAutoNum type="arabicPeriod" startAt="9"/>
            </a:pPr>
            <a:r>
              <a:rPr lang="en-US" sz="2200">
                <a:solidFill>
                  <a:srgbClr val="003300"/>
                </a:solidFill>
              </a:rPr>
              <a:t>What are candidates for memory leaks ?</a:t>
            </a:r>
          </a:p>
        </p:txBody>
      </p:sp>
      <p:sp>
        <p:nvSpPr>
          <p:cNvPr id="501768" name="Text Box 8"/>
          <p:cNvSpPr txBox="1">
            <a:spLocks noChangeArrowheads="1"/>
          </p:cNvSpPr>
          <p:nvPr/>
        </p:nvSpPr>
        <p:spPr bwMode="auto">
          <a:xfrm>
            <a:off x="457200" y="3417888"/>
            <a:ext cx="83820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itchFamily="2" charset="2"/>
              <a:buAutoNum type="arabicPeriod" startAt="10"/>
            </a:pPr>
            <a:r>
              <a:rPr lang="en-US" sz="2200" dirty="0">
                <a:solidFill>
                  <a:schemeClr val="hlink"/>
                </a:solidFill>
              </a:rPr>
              <a:t>Has there been a change in development hardware ?</a:t>
            </a:r>
          </a:p>
        </p:txBody>
      </p:sp>
      <p:sp>
        <p:nvSpPr>
          <p:cNvPr id="501769" name="Text Box 9"/>
          <p:cNvSpPr txBox="1">
            <a:spLocks noChangeArrowheads="1"/>
          </p:cNvSpPr>
          <p:nvPr/>
        </p:nvSpPr>
        <p:spPr bwMode="auto">
          <a:xfrm>
            <a:off x="457200" y="4081463"/>
            <a:ext cx="83820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93700" indent="-393700" algn="just">
              <a:spcBef>
                <a:spcPct val="50000"/>
              </a:spcBef>
              <a:buFont typeface="Wingdings" pitchFamily="2" charset="2"/>
              <a:buAutoNum type="arabicPeriod" startAt="11"/>
            </a:pPr>
            <a:r>
              <a:rPr lang="en-US" sz="2200">
                <a:solidFill>
                  <a:srgbClr val="339933"/>
                </a:solidFill>
              </a:rPr>
              <a:t> Has there been a change in the development environment ?</a:t>
            </a:r>
          </a:p>
        </p:txBody>
      </p:sp>
      <p:sp>
        <p:nvSpPr>
          <p:cNvPr id="501770" name="Text Box 10"/>
          <p:cNvSpPr txBox="1">
            <a:spLocks noChangeArrowheads="1"/>
          </p:cNvSpPr>
          <p:nvPr/>
        </p:nvSpPr>
        <p:spPr bwMode="auto">
          <a:xfrm>
            <a:off x="457200" y="4716463"/>
            <a:ext cx="83820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itchFamily="2" charset="2"/>
              <a:buAutoNum type="arabicPeriod" startAt="12"/>
            </a:pPr>
            <a:r>
              <a:rPr lang="en-US" sz="2200">
                <a:solidFill>
                  <a:srgbClr val="660066"/>
                </a:solidFill>
              </a:rPr>
              <a:t>What areas affect data integrity ?</a:t>
            </a:r>
          </a:p>
        </p:txBody>
      </p:sp>
      <p:sp>
        <p:nvSpPr>
          <p:cNvPr id="501771" name="Text Box 11"/>
          <p:cNvSpPr txBox="1">
            <a:spLocks noChangeArrowheads="1"/>
          </p:cNvSpPr>
          <p:nvPr/>
        </p:nvSpPr>
        <p:spPr bwMode="auto">
          <a:xfrm>
            <a:off x="457200" y="5380038"/>
            <a:ext cx="83820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93700" indent="-393700" algn="just">
              <a:spcBef>
                <a:spcPct val="50000"/>
              </a:spcBef>
              <a:buFont typeface="Wingdings" pitchFamily="2" charset="2"/>
              <a:buAutoNum type="arabicPeriod" startAt="13"/>
            </a:pPr>
            <a:r>
              <a:rPr lang="en-US" sz="2200" dirty="0">
                <a:solidFill>
                  <a:schemeClr val="accent2"/>
                </a:solidFill>
              </a:rPr>
              <a:t>Are there any test cases that the developers feel must be executed ?</a:t>
            </a:r>
          </a:p>
        </p:txBody>
      </p:sp>
      <p:sp>
        <p:nvSpPr>
          <p:cNvPr id="501772" name="Text Box 12"/>
          <p:cNvSpPr txBox="1">
            <a:spLocks noChangeArrowheads="1"/>
          </p:cNvSpPr>
          <p:nvPr/>
        </p:nvSpPr>
        <p:spPr bwMode="auto">
          <a:xfrm>
            <a:off x="304800" y="320675"/>
            <a:ext cx="853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>
                <a:solidFill>
                  <a:schemeClr val="accent2"/>
                </a:solidFill>
                <a:latin typeface="Monotype Corsiva" pitchFamily="66" charset="0"/>
                <a:cs typeface="Times New Roman" pitchFamily="18" charset="0"/>
              </a:rPr>
              <a:t>Reducing The Number Of Test Cases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50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50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500"/>
                                        <p:tgtEl>
                                          <p:spTgt spid="50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500"/>
                                        <p:tgtEl>
                                          <p:spTgt spid="50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500"/>
                                        <p:tgtEl>
                                          <p:spTgt spid="50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500"/>
                                        <p:tgtEl>
                                          <p:spTgt spid="50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7" dur="500"/>
                                        <p:tgtEl>
                                          <p:spTgt spid="50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4" grpId="0"/>
      <p:bldP spid="501765" grpId="0"/>
      <p:bldP spid="501766" grpId="0"/>
      <p:bldP spid="501768" grpId="0"/>
      <p:bldP spid="501769" grpId="0"/>
      <p:bldP spid="501770" grpId="0"/>
      <p:bldP spid="50177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2F7F-05F9-4960-8FB0-FEC90929E372}" type="slidenum">
              <a:rPr lang="en-GB"/>
              <a:pPr/>
              <a:t>25</a:t>
            </a:fld>
            <a:endParaRPr lang="en-GB"/>
          </a:p>
        </p:txBody>
      </p:sp>
      <p:sp>
        <p:nvSpPr>
          <p:cNvPr id="502786" name="Line 2"/>
          <p:cNvSpPr>
            <a:spLocks noChangeShapeType="1"/>
          </p:cNvSpPr>
          <p:nvPr/>
        </p:nvSpPr>
        <p:spPr bwMode="auto">
          <a:xfrm>
            <a:off x="304800" y="1181100"/>
            <a:ext cx="861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787" name="Text Box 3"/>
          <p:cNvSpPr txBox="1">
            <a:spLocks noChangeArrowheads="1"/>
          </p:cNvSpPr>
          <p:nvPr/>
        </p:nvSpPr>
        <p:spPr bwMode="auto">
          <a:xfrm>
            <a:off x="381000" y="1600200"/>
            <a:ext cx="853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None/>
            </a:pPr>
            <a:r>
              <a:rPr lang="en-US" sz="2600" b="1">
                <a:solidFill>
                  <a:srgbClr val="003366"/>
                </a:solidFill>
              </a:rPr>
              <a:t>Customer Issues</a:t>
            </a:r>
          </a:p>
        </p:txBody>
      </p:sp>
      <p:sp>
        <p:nvSpPr>
          <p:cNvPr id="502788" name="Text Box 4"/>
          <p:cNvSpPr txBox="1">
            <a:spLocks noChangeArrowheads="1"/>
          </p:cNvSpPr>
          <p:nvPr/>
        </p:nvSpPr>
        <p:spPr bwMode="auto">
          <a:xfrm>
            <a:off x="457200" y="2379663"/>
            <a:ext cx="83820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itchFamily="2" charset="2"/>
              <a:buAutoNum type="arabicPeriod"/>
            </a:pPr>
            <a:r>
              <a:rPr lang="en-US" sz="2200">
                <a:solidFill>
                  <a:srgbClr val="339933"/>
                </a:solidFill>
              </a:rPr>
              <a:t>What does the customer complain about ?</a:t>
            </a:r>
          </a:p>
        </p:txBody>
      </p:sp>
      <p:sp>
        <p:nvSpPr>
          <p:cNvPr id="502789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3820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93700" indent="-393700" algn="just">
              <a:spcBef>
                <a:spcPct val="50000"/>
              </a:spcBef>
              <a:buFont typeface="Wingdings" pitchFamily="2" charset="2"/>
              <a:buAutoNum type="arabicPeriod" startAt="2"/>
            </a:pPr>
            <a:r>
              <a:rPr lang="en-US" sz="2200">
                <a:solidFill>
                  <a:srgbClr val="6600CC"/>
                </a:solidFill>
              </a:rPr>
              <a:t>What features are important to the customer ?</a:t>
            </a:r>
          </a:p>
        </p:txBody>
      </p:sp>
      <p:sp>
        <p:nvSpPr>
          <p:cNvPr id="502790" name="Text Box 6"/>
          <p:cNvSpPr txBox="1">
            <a:spLocks noChangeArrowheads="1"/>
          </p:cNvSpPr>
          <p:nvPr/>
        </p:nvSpPr>
        <p:spPr bwMode="auto">
          <a:xfrm>
            <a:off x="457200" y="4114800"/>
            <a:ext cx="83820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itchFamily="2" charset="2"/>
              <a:buAutoNum type="arabicPeriod" startAt="3"/>
            </a:pPr>
            <a:r>
              <a:rPr lang="en-US" sz="2200">
                <a:solidFill>
                  <a:srgbClr val="003300"/>
                </a:solidFill>
              </a:rPr>
              <a:t>What are the customer’s priorities ?</a:t>
            </a:r>
          </a:p>
        </p:txBody>
      </p:sp>
      <p:sp>
        <p:nvSpPr>
          <p:cNvPr id="502792" name="Text Box 8"/>
          <p:cNvSpPr txBox="1">
            <a:spLocks noChangeArrowheads="1"/>
          </p:cNvSpPr>
          <p:nvPr/>
        </p:nvSpPr>
        <p:spPr bwMode="auto">
          <a:xfrm>
            <a:off x="457200" y="5032375"/>
            <a:ext cx="86868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itchFamily="2" charset="2"/>
              <a:buAutoNum type="arabicPeriod" startAt="4"/>
            </a:pPr>
            <a:r>
              <a:rPr lang="en-US" sz="2200">
                <a:solidFill>
                  <a:schemeClr val="hlink"/>
                </a:solidFill>
              </a:rPr>
              <a:t>What promises have marketing and sales made to the customer ?</a:t>
            </a:r>
          </a:p>
        </p:txBody>
      </p:sp>
      <p:sp>
        <p:nvSpPr>
          <p:cNvPr id="502794" name="Text Box 10"/>
          <p:cNvSpPr txBox="1">
            <a:spLocks noChangeArrowheads="1"/>
          </p:cNvSpPr>
          <p:nvPr/>
        </p:nvSpPr>
        <p:spPr bwMode="auto">
          <a:xfrm>
            <a:off x="304800" y="320675"/>
            <a:ext cx="853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>
                <a:solidFill>
                  <a:schemeClr val="accent2"/>
                </a:solidFill>
                <a:latin typeface="Monotype Corsiva" pitchFamily="66" charset="0"/>
                <a:cs typeface="Times New Roman" pitchFamily="18" charset="0"/>
              </a:rPr>
              <a:t>Reducing The Number Of Test Cases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2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2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2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2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2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2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2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2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87" grpId="0"/>
      <p:bldP spid="502788" grpId="0"/>
      <p:bldP spid="502789" grpId="0"/>
      <p:bldP spid="502790" grpId="0"/>
      <p:bldP spid="50279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1654-183E-4DB0-9239-F3B3B8EA85C4}" type="slidenum">
              <a:rPr lang="en-GB"/>
              <a:pPr/>
              <a:t>26</a:t>
            </a:fld>
            <a:endParaRPr lang="en-GB"/>
          </a:p>
        </p:txBody>
      </p:sp>
      <p:sp>
        <p:nvSpPr>
          <p:cNvPr id="503810" name="Line 2"/>
          <p:cNvSpPr>
            <a:spLocks noChangeShapeType="1"/>
          </p:cNvSpPr>
          <p:nvPr/>
        </p:nvSpPr>
        <p:spPr bwMode="auto">
          <a:xfrm>
            <a:off x="304800" y="1181100"/>
            <a:ext cx="861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1" name="Text Box 3"/>
          <p:cNvSpPr txBox="1">
            <a:spLocks noChangeArrowheads="1"/>
          </p:cNvSpPr>
          <p:nvPr/>
        </p:nvSpPr>
        <p:spPr bwMode="auto">
          <a:xfrm>
            <a:off x="381000" y="1600200"/>
            <a:ext cx="853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None/>
            </a:pPr>
            <a:r>
              <a:rPr lang="en-US" sz="2600" b="1">
                <a:solidFill>
                  <a:srgbClr val="003366"/>
                </a:solidFill>
              </a:rPr>
              <a:t>Management Issues</a:t>
            </a:r>
          </a:p>
        </p:txBody>
      </p:sp>
      <p:sp>
        <p:nvSpPr>
          <p:cNvPr id="503812" name="Text Box 4"/>
          <p:cNvSpPr txBox="1">
            <a:spLocks noChangeArrowheads="1"/>
          </p:cNvSpPr>
          <p:nvPr/>
        </p:nvSpPr>
        <p:spPr bwMode="auto">
          <a:xfrm>
            <a:off x="381000" y="2379663"/>
            <a:ext cx="83820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itchFamily="2" charset="2"/>
              <a:buAutoNum type="arabicPeriod"/>
            </a:pPr>
            <a:r>
              <a:rPr lang="en-US" sz="2200">
                <a:solidFill>
                  <a:srgbClr val="339933"/>
                </a:solidFill>
              </a:rPr>
              <a:t>Where has excessive schedule pressure been felt ?</a:t>
            </a:r>
          </a:p>
        </p:txBody>
      </p:sp>
      <p:sp>
        <p:nvSpPr>
          <p:cNvPr id="503813" name="Text Box 5"/>
          <p:cNvSpPr txBox="1">
            <a:spLocks noChangeArrowheads="1"/>
          </p:cNvSpPr>
          <p:nvPr/>
        </p:nvSpPr>
        <p:spPr bwMode="auto">
          <a:xfrm>
            <a:off x="381000" y="3200400"/>
            <a:ext cx="87630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93700" indent="-393700" algn="just">
              <a:spcBef>
                <a:spcPct val="50000"/>
              </a:spcBef>
              <a:buFont typeface="Wingdings" pitchFamily="2" charset="2"/>
              <a:buAutoNum type="arabicPeriod" startAt="2"/>
            </a:pPr>
            <a:r>
              <a:rPr lang="en-US" sz="2200">
                <a:solidFill>
                  <a:srgbClr val="6600CC"/>
                </a:solidFill>
              </a:rPr>
              <a:t>Has there been major management disagreement ? If so where ?</a:t>
            </a:r>
          </a:p>
        </p:txBody>
      </p:sp>
      <p:sp>
        <p:nvSpPr>
          <p:cNvPr id="503814" name="Text Box 6"/>
          <p:cNvSpPr txBox="1">
            <a:spLocks noChangeArrowheads="1"/>
          </p:cNvSpPr>
          <p:nvPr/>
        </p:nvSpPr>
        <p:spPr bwMode="auto">
          <a:xfrm>
            <a:off x="381000" y="4114800"/>
            <a:ext cx="83820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itchFamily="2" charset="2"/>
              <a:buAutoNum type="arabicPeriod" startAt="3"/>
            </a:pPr>
            <a:r>
              <a:rPr lang="en-US" sz="2200">
                <a:solidFill>
                  <a:srgbClr val="003300"/>
                </a:solidFill>
              </a:rPr>
              <a:t>Has the project been redirected ? For which features have requirements changed frequently ?</a:t>
            </a:r>
          </a:p>
        </p:txBody>
      </p:sp>
      <p:sp>
        <p:nvSpPr>
          <p:cNvPr id="503817" name="Text Box 9"/>
          <p:cNvSpPr txBox="1">
            <a:spLocks noChangeArrowheads="1"/>
          </p:cNvSpPr>
          <p:nvPr/>
        </p:nvSpPr>
        <p:spPr bwMode="auto">
          <a:xfrm>
            <a:off x="304800" y="320675"/>
            <a:ext cx="853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>
                <a:solidFill>
                  <a:schemeClr val="accent2"/>
                </a:solidFill>
                <a:latin typeface="Monotype Corsiva" pitchFamily="66" charset="0"/>
                <a:cs typeface="Times New Roman" pitchFamily="18" charset="0"/>
              </a:rPr>
              <a:t>Reducing The Number Of Test Cases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0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0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0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1" grpId="0"/>
      <p:bldP spid="503812" grpId="0"/>
      <p:bldP spid="503813" grpId="0"/>
      <p:bldP spid="5038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DCAD-CEC0-409D-9CA5-BE666FE951F7}" type="slidenum">
              <a:rPr lang="en-GB"/>
              <a:pPr/>
              <a:t>27</a:t>
            </a:fld>
            <a:endParaRPr lang="en-GB"/>
          </a:p>
        </p:txBody>
      </p:sp>
      <p:sp>
        <p:nvSpPr>
          <p:cNvPr id="504834" name="Line 2"/>
          <p:cNvSpPr>
            <a:spLocks noChangeShapeType="1"/>
          </p:cNvSpPr>
          <p:nvPr/>
        </p:nvSpPr>
        <p:spPr bwMode="auto">
          <a:xfrm>
            <a:off x="304800" y="1181100"/>
            <a:ext cx="861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4835" name="Text Box 3"/>
          <p:cNvSpPr txBox="1">
            <a:spLocks noChangeArrowheads="1"/>
          </p:cNvSpPr>
          <p:nvPr/>
        </p:nvSpPr>
        <p:spPr bwMode="auto">
          <a:xfrm>
            <a:off x="381000" y="1447800"/>
            <a:ext cx="853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None/>
            </a:pPr>
            <a:r>
              <a:rPr lang="en-US" sz="2600" b="1">
                <a:solidFill>
                  <a:srgbClr val="003366"/>
                </a:solidFill>
              </a:rPr>
              <a:t>Personnel Issues</a:t>
            </a:r>
          </a:p>
        </p:txBody>
      </p:sp>
      <p:sp>
        <p:nvSpPr>
          <p:cNvPr id="504836" name="Text Box 4"/>
          <p:cNvSpPr txBox="1">
            <a:spLocks noChangeArrowheads="1"/>
          </p:cNvSpPr>
          <p:nvPr/>
        </p:nvSpPr>
        <p:spPr bwMode="auto">
          <a:xfrm>
            <a:off x="457200" y="2057400"/>
            <a:ext cx="83820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itchFamily="2" charset="2"/>
              <a:buAutoNum type="arabicPeriod"/>
            </a:pPr>
            <a:r>
              <a:rPr lang="en-US" sz="2200">
                <a:solidFill>
                  <a:srgbClr val="339933"/>
                </a:solidFill>
              </a:rPr>
              <a:t>Where has personnel changed ? Did a developer take over the work of another developer ?</a:t>
            </a:r>
          </a:p>
        </p:txBody>
      </p:sp>
      <p:sp>
        <p:nvSpPr>
          <p:cNvPr id="504837" name="Text Box 5"/>
          <p:cNvSpPr txBox="1">
            <a:spLocks noChangeArrowheads="1"/>
          </p:cNvSpPr>
          <p:nvPr/>
        </p:nvSpPr>
        <p:spPr bwMode="auto">
          <a:xfrm>
            <a:off x="457200" y="2982913"/>
            <a:ext cx="83820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93700" indent="-393700" algn="just">
              <a:spcBef>
                <a:spcPct val="50000"/>
              </a:spcBef>
              <a:buFont typeface="Wingdings" pitchFamily="2" charset="2"/>
              <a:buAutoNum type="arabicPeriod" startAt="2"/>
            </a:pPr>
            <a:r>
              <a:rPr lang="en-US" sz="2200">
                <a:solidFill>
                  <a:srgbClr val="6600CC"/>
                </a:solidFill>
              </a:rPr>
              <a:t>Is there a developer who is new to the product ?</a:t>
            </a:r>
          </a:p>
        </p:txBody>
      </p:sp>
      <p:sp>
        <p:nvSpPr>
          <p:cNvPr id="504838" name="Text Box 6"/>
          <p:cNvSpPr txBox="1">
            <a:spLocks noChangeArrowheads="1"/>
          </p:cNvSpPr>
          <p:nvPr/>
        </p:nvSpPr>
        <p:spPr bwMode="auto">
          <a:xfrm>
            <a:off x="457200" y="3617913"/>
            <a:ext cx="83820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itchFamily="2" charset="2"/>
              <a:buAutoNum type="arabicPeriod" startAt="3"/>
            </a:pPr>
            <a:r>
              <a:rPr lang="en-US" sz="2200">
                <a:solidFill>
                  <a:srgbClr val="003300"/>
                </a:solidFill>
              </a:rPr>
              <a:t>Is there a developer whose work is not through or of high caliber ? If so, which modules are affected ?</a:t>
            </a:r>
          </a:p>
        </p:txBody>
      </p:sp>
      <p:sp>
        <p:nvSpPr>
          <p:cNvPr id="504839" name="Text Box 7"/>
          <p:cNvSpPr txBox="1">
            <a:spLocks noChangeArrowheads="1"/>
          </p:cNvSpPr>
          <p:nvPr/>
        </p:nvSpPr>
        <p:spPr bwMode="auto">
          <a:xfrm>
            <a:off x="304800" y="320675"/>
            <a:ext cx="853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>
                <a:solidFill>
                  <a:schemeClr val="accent2"/>
                </a:solidFill>
                <a:latin typeface="Monotype Corsiva" pitchFamily="66" charset="0"/>
                <a:cs typeface="Times New Roman" pitchFamily="18" charset="0"/>
              </a:rPr>
              <a:t>Reducing The Number Of Test Cases</a:t>
            </a:r>
          </a:p>
        </p:txBody>
      </p:sp>
      <p:sp>
        <p:nvSpPr>
          <p:cNvPr id="504840" name="Text Box 8"/>
          <p:cNvSpPr txBox="1">
            <a:spLocks noChangeArrowheads="1"/>
          </p:cNvSpPr>
          <p:nvPr/>
        </p:nvSpPr>
        <p:spPr bwMode="auto">
          <a:xfrm>
            <a:off x="457200" y="4554538"/>
            <a:ext cx="83820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itchFamily="2" charset="2"/>
              <a:buAutoNum type="arabicPeriod" startAt="4"/>
            </a:pPr>
            <a:r>
              <a:rPr lang="en-US" sz="2200">
                <a:solidFill>
                  <a:schemeClr val="hlink"/>
                </a:solidFill>
              </a:rPr>
              <a:t>Is there a developer who has a negative attitude ? If so, which modules are affected ?</a:t>
            </a:r>
          </a:p>
        </p:txBody>
      </p:sp>
      <p:sp>
        <p:nvSpPr>
          <p:cNvPr id="504841" name="Text Box 9"/>
          <p:cNvSpPr txBox="1">
            <a:spLocks noChangeArrowheads="1"/>
          </p:cNvSpPr>
          <p:nvPr/>
        </p:nvSpPr>
        <p:spPr bwMode="auto">
          <a:xfrm>
            <a:off x="457200" y="5519738"/>
            <a:ext cx="83820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93700" indent="-393700" algn="just">
              <a:spcBef>
                <a:spcPct val="50000"/>
              </a:spcBef>
              <a:buFont typeface="Wingdings" pitchFamily="2" charset="2"/>
              <a:buAutoNum type="arabicPeriod" startAt="5"/>
            </a:pPr>
            <a:r>
              <a:rPr lang="en-US" sz="2200">
                <a:solidFill>
                  <a:schemeClr val="accent2"/>
                </a:solidFill>
              </a:rPr>
              <a:t>Which developers are instrumental in the project’s success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0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0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0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5" grpId="0"/>
      <p:bldP spid="504836" grpId="0"/>
      <p:bldP spid="504837" grpId="0"/>
      <p:bldP spid="504838" grpId="0"/>
      <p:bldP spid="504840" grpId="0"/>
      <p:bldP spid="50484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193A2-C95C-4D77-9DFF-CF2629A9EA4D}" type="slidenum">
              <a:rPr lang="en-GB"/>
              <a:pPr/>
              <a:t>28</a:t>
            </a:fld>
            <a:endParaRPr lang="en-GB"/>
          </a:p>
        </p:txBody>
      </p:sp>
      <p:sp>
        <p:nvSpPr>
          <p:cNvPr id="505858" name="Line 2"/>
          <p:cNvSpPr>
            <a:spLocks noChangeShapeType="1"/>
          </p:cNvSpPr>
          <p:nvPr/>
        </p:nvSpPr>
        <p:spPr bwMode="auto">
          <a:xfrm>
            <a:off x="304800" y="1181100"/>
            <a:ext cx="861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5859" name="Text Box 3"/>
          <p:cNvSpPr txBox="1">
            <a:spLocks noChangeArrowheads="1"/>
          </p:cNvSpPr>
          <p:nvPr/>
        </p:nvSpPr>
        <p:spPr bwMode="auto">
          <a:xfrm>
            <a:off x="333375" y="1447800"/>
            <a:ext cx="853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None/>
            </a:pPr>
            <a:r>
              <a:rPr lang="en-US" sz="2600" b="1">
                <a:solidFill>
                  <a:srgbClr val="003366"/>
                </a:solidFill>
              </a:rPr>
              <a:t>Requirements Traceability Matrix</a:t>
            </a:r>
          </a:p>
        </p:txBody>
      </p:sp>
      <p:sp>
        <p:nvSpPr>
          <p:cNvPr id="505860" name="Text Box 4"/>
          <p:cNvSpPr txBox="1">
            <a:spLocks noChangeArrowheads="1"/>
          </p:cNvSpPr>
          <p:nvPr/>
        </p:nvSpPr>
        <p:spPr bwMode="auto">
          <a:xfrm>
            <a:off x="457200" y="3124200"/>
            <a:ext cx="76200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200">
                <a:solidFill>
                  <a:srgbClr val="6600CC"/>
                </a:solidFill>
              </a:rPr>
              <a:t>Which test cases exercise a specific feature</a:t>
            </a:r>
          </a:p>
        </p:txBody>
      </p:sp>
      <p:sp>
        <p:nvSpPr>
          <p:cNvPr id="505861" name="Text Box 5"/>
          <p:cNvSpPr txBox="1">
            <a:spLocks noChangeArrowheads="1"/>
          </p:cNvSpPr>
          <p:nvPr/>
        </p:nvSpPr>
        <p:spPr bwMode="auto">
          <a:xfrm>
            <a:off x="457200" y="3844925"/>
            <a:ext cx="83058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200">
                <a:solidFill>
                  <a:schemeClr val="hlink"/>
                </a:solidFill>
              </a:rPr>
              <a:t>Which requirement have no corresponding test case</a:t>
            </a:r>
          </a:p>
        </p:txBody>
      </p:sp>
      <p:sp>
        <p:nvSpPr>
          <p:cNvPr id="505862" name="Text Box 6"/>
          <p:cNvSpPr txBox="1">
            <a:spLocks noChangeArrowheads="1"/>
          </p:cNvSpPr>
          <p:nvPr/>
        </p:nvSpPr>
        <p:spPr bwMode="auto">
          <a:xfrm>
            <a:off x="457200" y="4591050"/>
            <a:ext cx="76200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93700" indent="-393700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200">
                <a:solidFill>
                  <a:srgbClr val="006600"/>
                </a:solidFill>
              </a:rPr>
              <a:t>Which features still need to be tested</a:t>
            </a:r>
          </a:p>
        </p:txBody>
      </p:sp>
      <p:sp>
        <p:nvSpPr>
          <p:cNvPr id="505863" name="Text Box 7"/>
          <p:cNvSpPr txBox="1">
            <a:spLocks noChangeArrowheads="1"/>
          </p:cNvSpPr>
          <p:nvPr/>
        </p:nvSpPr>
        <p:spPr bwMode="auto">
          <a:xfrm>
            <a:off x="457200" y="5322888"/>
            <a:ext cx="83058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200">
                <a:solidFill>
                  <a:srgbClr val="800000"/>
                </a:solidFill>
              </a:rPr>
              <a:t>Which test cases are affected by changes in the requirement.</a:t>
            </a:r>
          </a:p>
        </p:txBody>
      </p:sp>
      <p:sp>
        <p:nvSpPr>
          <p:cNvPr id="505864" name="Text Box 8"/>
          <p:cNvSpPr txBox="1">
            <a:spLocks noChangeArrowheads="1"/>
          </p:cNvSpPr>
          <p:nvPr/>
        </p:nvSpPr>
        <p:spPr bwMode="auto">
          <a:xfrm>
            <a:off x="304800" y="320675"/>
            <a:ext cx="853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>
                <a:solidFill>
                  <a:schemeClr val="accent2"/>
                </a:solidFill>
                <a:latin typeface="Monotype Corsiva" pitchFamily="66" charset="0"/>
                <a:cs typeface="Times New Roman" pitchFamily="18" charset="0"/>
              </a:rPr>
              <a:t>Tracking Selected Test Cases</a:t>
            </a:r>
          </a:p>
        </p:txBody>
      </p:sp>
      <p:sp>
        <p:nvSpPr>
          <p:cNvPr id="505865" name="Text Box 9"/>
          <p:cNvSpPr txBox="1">
            <a:spLocks noChangeArrowheads="1"/>
          </p:cNvSpPr>
          <p:nvPr/>
        </p:nvSpPr>
        <p:spPr bwMode="auto">
          <a:xfrm>
            <a:off x="381000" y="2103438"/>
            <a:ext cx="84582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None/>
            </a:pPr>
            <a:r>
              <a:rPr lang="en-US" sz="2200">
                <a:solidFill>
                  <a:srgbClr val="003300"/>
                </a:solidFill>
              </a:rPr>
              <a:t>Maps the requirements with test cases and provides the following information 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0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0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0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0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59" grpId="0"/>
      <p:bldP spid="505860" grpId="0"/>
      <p:bldP spid="505861" grpId="0"/>
      <p:bldP spid="505862" grpId="0"/>
      <p:bldP spid="505863" grpId="0"/>
      <p:bldP spid="50586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7605-058E-4B1C-96FC-7D43980F0B5F}" type="slidenum">
              <a:rPr lang="en-GB"/>
              <a:pPr/>
              <a:t>29</a:t>
            </a:fld>
            <a:endParaRPr lang="en-GB"/>
          </a:p>
        </p:txBody>
      </p:sp>
      <p:sp>
        <p:nvSpPr>
          <p:cNvPr id="506882" name="Line 2"/>
          <p:cNvSpPr>
            <a:spLocks noChangeShapeType="1"/>
          </p:cNvSpPr>
          <p:nvPr/>
        </p:nvSpPr>
        <p:spPr bwMode="auto">
          <a:xfrm>
            <a:off x="304800" y="838200"/>
            <a:ext cx="861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883" name="Text Box 3"/>
          <p:cNvSpPr txBox="1">
            <a:spLocks noChangeArrowheads="1"/>
          </p:cNvSpPr>
          <p:nvPr/>
        </p:nvSpPr>
        <p:spPr bwMode="auto">
          <a:xfrm>
            <a:off x="304800" y="6446838"/>
            <a:ext cx="85344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200">
                <a:solidFill>
                  <a:srgbClr val="6600CC"/>
                </a:solidFill>
              </a:rPr>
              <a:t>Traceability matrix</a:t>
            </a:r>
          </a:p>
        </p:txBody>
      </p:sp>
      <p:sp>
        <p:nvSpPr>
          <p:cNvPr id="506975" name="Text Box 95"/>
          <p:cNvSpPr txBox="1">
            <a:spLocks noChangeArrowheads="1"/>
          </p:cNvSpPr>
          <p:nvPr/>
        </p:nvSpPr>
        <p:spPr bwMode="auto">
          <a:xfrm>
            <a:off x="304800" y="76200"/>
            <a:ext cx="853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>
                <a:solidFill>
                  <a:schemeClr val="accent2"/>
                </a:solidFill>
                <a:latin typeface="Monotype Corsiva" pitchFamily="66" charset="0"/>
                <a:cs typeface="Times New Roman" pitchFamily="18" charset="0"/>
              </a:rPr>
              <a:t>Risk Analysis</a:t>
            </a:r>
          </a:p>
        </p:txBody>
      </p:sp>
      <p:graphicFrame>
        <p:nvGraphicFramePr>
          <p:cNvPr id="507171" name="Group 291"/>
          <p:cNvGraphicFramePr>
            <a:graphicFrameLocks noGrp="1"/>
          </p:cNvGraphicFramePr>
          <p:nvPr/>
        </p:nvGraphicFramePr>
        <p:xfrm>
          <a:off x="228600" y="1143000"/>
          <a:ext cx="8610600" cy="5181604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07137" name="Text Box 257"/>
          <p:cNvSpPr txBox="1">
            <a:spLocks noChangeArrowheads="1"/>
          </p:cNvSpPr>
          <p:nvPr/>
        </p:nvSpPr>
        <p:spPr bwMode="auto">
          <a:xfrm>
            <a:off x="1673225" y="1247775"/>
            <a:ext cx="609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b="1"/>
              <a:t>TC 1</a:t>
            </a:r>
          </a:p>
        </p:txBody>
      </p:sp>
      <p:sp>
        <p:nvSpPr>
          <p:cNvPr id="507138" name="Text Box 258"/>
          <p:cNvSpPr txBox="1">
            <a:spLocks noChangeArrowheads="1"/>
          </p:cNvSpPr>
          <p:nvPr/>
        </p:nvSpPr>
        <p:spPr bwMode="auto">
          <a:xfrm>
            <a:off x="2476500" y="1255713"/>
            <a:ext cx="609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b="1"/>
              <a:t>TC 2</a:t>
            </a:r>
          </a:p>
        </p:txBody>
      </p:sp>
      <p:sp>
        <p:nvSpPr>
          <p:cNvPr id="507139" name="Text Box 259"/>
          <p:cNvSpPr txBox="1">
            <a:spLocks noChangeArrowheads="1"/>
          </p:cNvSpPr>
          <p:nvPr/>
        </p:nvSpPr>
        <p:spPr bwMode="auto">
          <a:xfrm>
            <a:off x="3305175" y="1257300"/>
            <a:ext cx="609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b="1"/>
              <a:t>TC 3</a:t>
            </a:r>
          </a:p>
        </p:txBody>
      </p:sp>
      <p:sp>
        <p:nvSpPr>
          <p:cNvPr id="507140" name="Text Box 260"/>
          <p:cNvSpPr txBox="1">
            <a:spLocks noChangeArrowheads="1"/>
          </p:cNvSpPr>
          <p:nvPr/>
        </p:nvSpPr>
        <p:spPr bwMode="auto">
          <a:xfrm>
            <a:off x="4143375" y="1255713"/>
            <a:ext cx="609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b="1"/>
              <a:t>TC 4</a:t>
            </a:r>
          </a:p>
        </p:txBody>
      </p:sp>
      <p:sp>
        <p:nvSpPr>
          <p:cNvPr id="507141" name="Text Box 261"/>
          <p:cNvSpPr txBox="1">
            <a:spLocks noChangeArrowheads="1"/>
          </p:cNvSpPr>
          <p:nvPr/>
        </p:nvSpPr>
        <p:spPr bwMode="auto">
          <a:xfrm>
            <a:off x="4981575" y="1247775"/>
            <a:ext cx="609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b="1"/>
              <a:t>TC 5</a:t>
            </a:r>
          </a:p>
        </p:txBody>
      </p:sp>
      <p:sp>
        <p:nvSpPr>
          <p:cNvPr id="507142" name="Text Box 262"/>
          <p:cNvSpPr txBox="1">
            <a:spLocks noChangeArrowheads="1"/>
          </p:cNvSpPr>
          <p:nvPr/>
        </p:nvSpPr>
        <p:spPr bwMode="auto">
          <a:xfrm>
            <a:off x="5829300" y="1247775"/>
            <a:ext cx="609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b="1"/>
              <a:t>TC 6</a:t>
            </a:r>
          </a:p>
        </p:txBody>
      </p:sp>
      <p:sp>
        <p:nvSpPr>
          <p:cNvPr id="507143" name="Text Box 263"/>
          <p:cNvSpPr txBox="1">
            <a:spLocks noChangeArrowheads="1"/>
          </p:cNvSpPr>
          <p:nvPr/>
        </p:nvSpPr>
        <p:spPr bwMode="auto">
          <a:xfrm>
            <a:off x="6629400" y="1247775"/>
            <a:ext cx="609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b="1"/>
              <a:t>TC 7</a:t>
            </a:r>
          </a:p>
        </p:txBody>
      </p:sp>
      <p:sp>
        <p:nvSpPr>
          <p:cNvPr id="507144" name="Text Box 264"/>
          <p:cNvSpPr txBox="1">
            <a:spLocks noChangeArrowheads="1"/>
          </p:cNvSpPr>
          <p:nvPr/>
        </p:nvSpPr>
        <p:spPr bwMode="auto">
          <a:xfrm>
            <a:off x="7391400" y="1247775"/>
            <a:ext cx="609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b="1"/>
              <a:t>TC 8</a:t>
            </a:r>
          </a:p>
        </p:txBody>
      </p:sp>
      <p:sp>
        <p:nvSpPr>
          <p:cNvPr id="507145" name="Text Box 265"/>
          <p:cNvSpPr txBox="1">
            <a:spLocks noChangeArrowheads="1"/>
          </p:cNvSpPr>
          <p:nvPr/>
        </p:nvSpPr>
        <p:spPr bwMode="auto">
          <a:xfrm>
            <a:off x="8153400" y="1247775"/>
            <a:ext cx="609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b="1"/>
              <a:t>TC 9</a:t>
            </a:r>
          </a:p>
        </p:txBody>
      </p:sp>
      <p:sp>
        <p:nvSpPr>
          <p:cNvPr id="507146" name="Text Box 266"/>
          <p:cNvSpPr txBox="1">
            <a:spLocks noChangeArrowheads="1"/>
          </p:cNvSpPr>
          <p:nvPr/>
        </p:nvSpPr>
        <p:spPr bwMode="auto">
          <a:xfrm>
            <a:off x="314325" y="1714500"/>
            <a:ext cx="990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b="1"/>
              <a:t>Feature 1</a:t>
            </a:r>
          </a:p>
        </p:txBody>
      </p:sp>
      <p:sp>
        <p:nvSpPr>
          <p:cNvPr id="507148" name="Text Box 268"/>
          <p:cNvSpPr txBox="1">
            <a:spLocks noChangeArrowheads="1"/>
          </p:cNvSpPr>
          <p:nvPr/>
        </p:nvSpPr>
        <p:spPr bwMode="auto">
          <a:xfrm>
            <a:off x="304800" y="2190750"/>
            <a:ext cx="990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b="1"/>
              <a:t>Feature 2</a:t>
            </a:r>
          </a:p>
        </p:txBody>
      </p:sp>
      <p:sp>
        <p:nvSpPr>
          <p:cNvPr id="507149" name="Text Box 269"/>
          <p:cNvSpPr txBox="1">
            <a:spLocks noChangeArrowheads="1"/>
          </p:cNvSpPr>
          <p:nvPr/>
        </p:nvSpPr>
        <p:spPr bwMode="auto">
          <a:xfrm>
            <a:off x="314325" y="2657475"/>
            <a:ext cx="990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b="1"/>
              <a:t>Feature 3</a:t>
            </a:r>
          </a:p>
        </p:txBody>
      </p:sp>
      <p:sp>
        <p:nvSpPr>
          <p:cNvPr id="507150" name="Text Box 270"/>
          <p:cNvSpPr txBox="1">
            <a:spLocks noChangeArrowheads="1"/>
          </p:cNvSpPr>
          <p:nvPr/>
        </p:nvSpPr>
        <p:spPr bwMode="auto">
          <a:xfrm>
            <a:off x="304800" y="3133725"/>
            <a:ext cx="990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b="1"/>
              <a:t>Feature 4</a:t>
            </a:r>
          </a:p>
        </p:txBody>
      </p:sp>
      <p:sp>
        <p:nvSpPr>
          <p:cNvPr id="507151" name="Text Box 271"/>
          <p:cNvSpPr txBox="1">
            <a:spLocks noChangeArrowheads="1"/>
          </p:cNvSpPr>
          <p:nvPr/>
        </p:nvSpPr>
        <p:spPr bwMode="auto">
          <a:xfrm>
            <a:off x="314325" y="3598863"/>
            <a:ext cx="990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b="1"/>
              <a:t>Feature 5</a:t>
            </a:r>
          </a:p>
        </p:txBody>
      </p:sp>
      <p:sp>
        <p:nvSpPr>
          <p:cNvPr id="507152" name="Text Box 272"/>
          <p:cNvSpPr txBox="1">
            <a:spLocks noChangeArrowheads="1"/>
          </p:cNvSpPr>
          <p:nvPr/>
        </p:nvSpPr>
        <p:spPr bwMode="auto">
          <a:xfrm>
            <a:off x="304800" y="4075113"/>
            <a:ext cx="990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b="1"/>
              <a:t>Feature 6</a:t>
            </a:r>
          </a:p>
        </p:txBody>
      </p:sp>
      <p:sp>
        <p:nvSpPr>
          <p:cNvPr id="507153" name="Text Box 273"/>
          <p:cNvSpPr txBox="1">
            <a:spLocks noChangeArrowheads="1"/>
          </p:cNvSpPr>
          <p:nvPr/>
        </p:nvSpPr>
        <p:spPr bwMode="auto">
          <a:xfrm>
            <a:off x="314325" y="4541838"/>
            <a:ext cx="990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b="1"/>
              <a:t>Feature 7</a:t>
            </a:r>
          </a:p>
        </p:txBody>
      </p:sp>
      <p:sp>
        <p:nvSpPr>
          <p:cNvPr id="507154" name="Text Box 274"/>
          <p:cNvSpPr txBox="1">
            <a:spLocks noChangeArrowheads="1"/>
          </p:cNvSpPr>
          <p:nvPr/>
        </p:nvSpPr>
        <p:spPr bwMode="auto">
          <a:xfrm>
            <a:off x="304800" y="5018088"/>
            <a:ext cx="990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b="1"/>
              <a:t>Feature 8</a:t>
            </a:r>
          </a:p>
        </p:txBody>
      </p:sp>
      <p:sp>
        <p:nvSpPr>
          <p:cNvPr id="507155" name="Text Box 275"/>
          <p:cNvSpPr txBox="1">
            <a:spLocks noChangeArrowheads="1"/>
          </p:cNvSpPr>
          <p:nvPr/>
        </p:nvSpPr>
        <p:spPr bwMode="auto">
          <a:xfrm>
            <a:off x="314325" y="5484813"/>
            <a:ext cx="990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b="1"/>
              <a:t>Feature 9</a:t>
            </a:r>
          </a:p>
        </p:txBody>
      </p:sp>
      <p:sp>
        <p:nvSpPr>
          <p:cNvPr id="507156" name="Text Box 276"/>
          <p:cNvSpPr txBox="1">
            <a:spLocks noChangeArrowheads="1"/>
          </p:cNvSpPr>
          <p:nvPr/>
        </p:nvSpPr>
        <p:spPr bwMode="auto">
          <a:xfrm>
            <a:off x="304800" y="5961063"/>
            <a:ext cx="11430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b="1"/>
              <a:t>Feature 10</a:t>
            </a:r>
          </a:p>
        </p:txBody>
      </p:sp>
      <p:sp>
        <p:nvSpPr>
          <p:cNvPr id="507157" name="Text Box 277"/>
          <p:cNvSpPr txBox="1">
            <a:spLocks noChangeArrowheads="1"/>
          </p:cNvSpPr>
          <p:nvPr/>
        </p:nvSpPr>
        <p:spPr bwMode="auto">
          <a:xfrm>
            <a:off x="3321050" y="1677988"/>
            <a:ext cx="6096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300"/>
              <a:t> </a:t>
            </a:r>
          </a:p>
        </p:txBody>
      </p:sp>
      <p:sp>
        <p:nvSpPr>
          <p:cNvPr id="507161" name="Text Box 281"/>
          <p:cNvSpPr txBox="1">
            <a:spLocks noChangeArrowheads="1"/>
          </p:cNvSpPr>
          <p:nvPr/>
        </p:nvSpPr>
        <p:spPr bwMode="auto">
          <a:xfrm>
            <a:off x="5822950" y="1676400"/>
            <a:ext cx="6096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300"/>
              <a:t> </a:t>
            </a:r>
          </a:p>
        </p:txBody>
      </p:sp>
      <p:sp>
        <p:nvSpPr>
          <p:cNvPr id="507162" name="Text Box 282"/>
          <p:cNvSpPr txBox="1">
            <a:spLocks noChangeArrowheads="1"/>
          </p:cNvSpPr>
          <p:nvPr/>
        </p:nvSpPr>
        <p:spPr bwMode="auto">
          <a:xfrm>
            <a:off x="2470150" y="2149475"/>
            <a:ext cx="6096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300"/>
              <a:t> </a:t>
            </a:r>
          </a:p>
        </p:txBody>
      </p:sp>
      <p:sp>
        <p:nvSpPr>
          <p:cNvPr id="507163" name="Text Box 283"/>
          <p:cNvSpPr txBox="1">
            <a:spLocks noChangeArrowheads="1"/>
          </p:cNvSpPr>
          <p:nvPr/>
        </p:nvSpPr>
        <p:spPr bwMode="auto">
          <a:xfrm>
            <a:off x="7410450" y="2622550"/>
            <a:ext cx="6096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300"/>
              <a:t> </a:t>
            </a:r>
          </a:p>
        </p:txBody>
      </p:sp>
      <p:sp>
        <p:nvSpPr>
          <p:cNvPr id="507164" name="Text Box 284"/>
          <p:cNvSpPr txBox="1">
            <a:spLocks noChangeArrowheads="1"/>
          </p:cNvSpPr>
          <p:nvPr/>
        </p:nvSpPr>
        <p:spPr bwMode="auto">
          <a:xfrm>
            <a:off x="6632575" y="3095625"/>
            <a:ext cx="6096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300"/>
              <a:t> </a:t>
            </a:r>
          </a:p>
        </p:txBody>
      </p:sp>
      <p:sp>
        <p:nvSpPr>
          <p:cNvPr id="507165" name="Text Box 285"/>
          <p:cNvSpPr txBox="1">
            <a:spLocks noChangeArrowheads="1"/>
          </p:cNvSpPr>
          <p:nvPr/>
        </p:nvSpPr>
        <p:spPr bwMode="auto">
          <a:xfrm>
            <a:off x="6645275" y="4022725"/>
            <a:ext cx="6096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300"/>
              <a:t> </a:t>
            </a:r>
          </a:p>
        </p:txBody>
      </p:sp>
      <p:sp>
        <p:nvSpPr>
          <p:cNvPr id="507166" name="Text Box 286"/>
          <p:cNvSpPr txBox="1">
            <a:spLocks noChangeArrowheads="1"/>
          </p:cNvSpPr>
          <p:nvPr/>
        </p:nvSpPr>
        <p:spPr bwMode="auto">
          <a:xfrm>
            <a:off x="4146550" y="4037013"/>
            <a:ext cx="6096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300"/>
              <a:t> </a:t>
            </a:r>
          </a:p>
        </p:txBody>
      </p:sp>
      <p:sp>
        <p:nvSpPr>
          <p:cNvPr id="507167" name="Text Box 287"/>
          <p:cNvSpPr txBox="1">
            <a:spLocks noChangeArrowheads="1"/>
          </p:cNvSpPr>
          <p:nvPr/>
        </p:nvSpPr>
        <p:spPr bwMode="auto">
          <a:xfrm>
            <a:off x="4143375" y="3552825"/>
            <a:ext cx="6096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300"/>
              <a:t> </a:t>
            </a:r>
          </a:p>
        </p:txBody>
      </p:sp>
      <p:sp>
        <p:nvSpPr>
          <p:cNvPr id="507168" name="Text Box 288"/>
          <p:cNvSpPr txBox="1">
            <a:spLocks noChangeArrowheads="1"/>
          </p:cNvSpPr>
          <p:nvPr/>
        </p:nvSpPr>
        <p:spPr bwMode="auto">
          <a:xfrm>
            <a:off x="1676400" y="4498975"/>
            <a:ext cx="6096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300"/>
              <a:t> </a:t>
            </a:r>
          </a:p>
        </p:txBody>
      </p:sp>
      <p:sp>
        <p:nvSpPr>
          <p:cNvPr id="507169" name="Text Box 289"/>
          <p:cNvSpPr txBox="1">
            <a:spLocks noChangeArrowheads="1"/>
          </p:cNvSpPr>
          <p:nvPr/>
        </p:nvSpPr>
        <p:spPr bwMode="auto">
          <a:xfrm>
            <a:off x="4984750" y="5930900"/>
            <a:ext cx="6096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30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C103-690A-41D1-93E1-7D27F8081A51}" type="slidenum">
              <a:rPr lang="en-GB"/>
              <a:pPr/>
              <a:t>3</a:t>
            </a:fld>
            <a:endParaRPr lang="en-GB"/>
          </a:p>
        </p:txBody>
      </p:sp>
      <p:sp>
        <p:nvSpPr>
          <p:cNvPr id="479235" name="Line 3"/>
          <p:cNvSpPr>
            <a:spLocks noChangeShapeType="1"/>
          </p:cNvSpPr>
          <p:nvPr/>
        </p:nvSpPr>
        <p:spPr bwMode="auto">
          <a:xfrm>
            <a:off x="304800" y="1181100"/>
            <a:ext cx="861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9237" name="Text Box 5"/>
          <p:cNvSpPr txBox="1">
            <a:spLocks noChangeArrowheads="1"/>
          </p:cNvSpPr>
          <p:nvPr/>
        </p:nvSpPr>
        <p:spPr bwMode="auto">
          <a:xfrm>
            <a:off x="304800" y="1997075"/>
            <a:ext cx="853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None/>
            </a:pPr>
            <a:r>
              <a:rPr lang="en-US" sz="2300">
                <a:solidFill>
                  <a:srgbClr val="003366"/>
                </a:solidFill>
              </a:rPr>
              <a:t>Our intention is to categorize the test cases on a scale from most important down to least important.</a:t>
            </a:r>
          </a:p>
        </p:txBody>
      </p:sp>
      <p:sp>
        <p:nvSpPr>
          <p:cNvPr id="479240" name="Text Box 8"/>
          <p:cNvSpPr txBox="1">
            <a:spLocks noChangeArrowheads="1"/>
          </p:cNvSpPr>
          <p:nvPr/>
        </p:nvSpPr>
        <p:spPr bwMode="auto">
          <a:xfrm>
            <a:off x="304800" y="3262313"/>
            <a:ext cx="8534400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None/>
            </a:pPr>
            <a:r>
              <a:rPr lang="en-US" sz="2300">
                <a:solidFill>
                  <a:srgbClr val="339933"/>
                </a:solidFill>
              </a:rPr>
              <a:t>The true art of testing is to select a meaning subset of test cases that are most likely to uncover problems, thereby reducing the test cases while maintaining confidence in the product operation.</a:t>
            </a:r>
          </a:p>
        </p:txBody>
      </p:sp>
      <p:sp>
        <p:nvSpPr>
          <p:cNvPr id="479241" name="Text Box 9"/>
          <p:cNvSpPr txBox="1">
            <a:spLocks noChangeArrowheads="1"/>
          </p:cNvSpPr>
          <p:nvPr/>
        </p:nvSpPr>
        <p:spPr bwMode="auto">
          <a:xfrm>
            <a:off x="304800" y="320675"/>
            <a:ext cx="853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>
                <a:solidFill>
                  <a:schemeClr val="accent2"/>
                </a:solidFill>
                <a:latin typeface="Monotype Corsiva" pitchFamily="66" charset="0"/>
                <a:cs typeface="Times New Roman" pitchFamily="18" charset="0"/>
              </a:rPr>
              <a:t>Reducing the number of test cases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7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47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7" grpId="0"/>
      <p:bldP spid="47924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D6D3-6125-4157-8435-DBF506A0ED1E}" type="slidenum">
              <a:rPr lang="en-GB"/>
              <a:pPr/>
              <a:t>30</a:t>
            </a:fld>
            <a:endParaRPr lang="en-GB"/>
          </a:p>
        </p:txBody>
      </p:sp>
      <p:sp>
        <p:nvSpPr>
          <p:cNvPr id="507906" name="Line 2"/>
          <p:cNvSpPr>
            <a:spLocks noChangeShapeType="1"/>
          </p:cNvSpPr>
          <p:nvPr/>
        </p:nvSpPr>
        <p:spPr bwMode="auto">
          <a:xfrm>
            <a:off x="304800" y="714375"/>
            <a:ext cx="861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508043" name="Group 139"/>
          <p:cNvGraphicFramePr>
            <a:graphicFrameLocks noGrp="1"/>
          </p:cNvGraphicFramePr>
          <p:nvPr/>
        </p:nvGraphicFramePr>
        <p:xfrm>
          <a:off x="304800" y="1295400"/>
          <a:ext cx="8382000" cy="5121277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71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Prob -lem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Potential Problem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Probability of occurrence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Severity of Impact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Risk exposure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Test 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07964" name="Text Box 60"/>
          <p:cNvSpPr txBox="1">
            <a:spLocks noChangeArrowheads="1"/>
          </p:cNvSpPr>
          <p:nvPr/>
        </p:nvSpPr>
        <p:spPr bwMode="auto">
          <a:xfrm>
            <a:off x="409575" y="2346325"/>
            <a:ext cx="609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b="1"/>
              <a:t>A</a:t>
            </a:r>
          </a:p>
        </p:txBody>
      </p:sp>
      <p:sp>
        <p:nvSpPr>
          <p:cNvPr id="507965" name="Text Box 61"/>
          <p:cNvSpPr txBox="1">
            <a:spLocks noChangeArrowheads="1"/>
          </p:cNvSpPr>
          <p:nvPr/>
        </p:nvSpPr>
        <p:spPr bwMode="auto">
          <a:xfrm>
            <a:off x="1174750" y="2330450"/>
            <a:ext cx="207327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00"/>
              <a:t>Loss of Power</a:t>
            </a:r>
          </a:p>
        </p:txBody>
      </p:sp>
      <p:sp>
        <p:nvSpPr>
          <p:cNvPr id="507966" name="Text Box 62"/>
          <p:cNvSpPr txBox="1">
            <a:spLocks noChangeArrowheads="1"/>
          </p:cNvSpPr>
          <p:nvPr/>
        </p:nvSpPr>
        <p:spPr bwMode="auto">
          <a:xfrm>
            <a:off x="409575" y="2955925"/>
            <a:ext cx="609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b="1"/>
              <a:t>B</a:t>
            </a:r>
          </a:p>
        </p:txBody>
      </p:sp>
      <p:sp>
        <p:nvSpPr>
          <p:cNvPr id="507967" name="Text Box 63"/>
          <p:cNvSpPr txBox="1">
            <a:spLocks noChangeArrowheads="1"/>
          </p:cNvSpPr>
          <p:nvPr/>
        </p:nvSpPr>
        <p:spPr bwMode="auto">
          <a:xfrm>
            <a:off x="409575" y="3540125"/>
            <a:ext cx="609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b="1"/>
              <a:t>C</a:t>
            </a:r>
          </a:p>
        </p:txBody>
      </p:sp>
      <p:sp>
        <p:nvSpPr>
          <p:cNvPr id="507968" name="Text Box 64"/>
          <p:cNvSpPr txBox="1">
            <a:spLocks noChangeArrowheads="1"/>
          </p:cNvSpPr>
          <p:nvPr/>
        </p:nvSpPr>
        <p:spPr bwMode="auto">
          <a:xfrm>
            <a:off x="409575" y="4165600"/>
            <a:ext cx="609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b="1"/>
              <a:t>D</a:t>
            </a:r>
          </a:p>
        </p:txBody>
      </p:sp>
      <p:sp>
        <p:nvSpPr>
          <p:cNvPr id="507969" name="Text Box 65"/>
          <p:cNvSpPr txBox="1">
            <a:spLocks noChangeArrowheads="1"/>
          </p:cNvSpPr>
          <p:nvPr/>
        </p:nvSpPr>
        <p:spPr bwMode="auto">
          <a:xfrm>
            <a:off x="409575" y="4754563"/>
            <a:ext cx="609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b="1"/>
              <a:t>E</a:t>
            </a:r>
          </a:p>
        </p:txBody>
      </p:sp>
      <p:sp>
        <p:nvSpPr>
          <p:cNvPr id="507970" name="Text Box 66"/>
          <p:cNvSpPr txBox="1">
            <a:spLocks noChangeArrowheads="1"/>
          </p:cNvSpPr>
          <p:nvPr/>
        </p:nvSpPr>
        <p:spPr bwMode="auto">
          <a:xfrm>
            <a:off x="409575" y="5365750"/>
            <a:ext cx="609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b="1"/>
              <a:t>F</a:t>
            </a:r>
          </a:p>
        </p:txBody>
      </p:sp>
      <p:sp>
        <p:nvSpPr>
          <p:cNvPr id="507971" name="Text Box 67"/>
          <p:cNvSpPr txBox="1">
            <a:spLocks noChangeArrowheads="1"/>
          </p:cNvSpPr>
          <p:nvPr/>
        </p:nvSpPr>
        <p:spPr bwMode="auto">
          <a:xfrm>
            <a:off x="403225" y="5957888"/>
            <a:ext cx="609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b="1"/>
              <a:t>G</a:t>
            </a:r>
          </a:p>
        </p:txBody>
      </p:sp>
      <p:sp>
        <p:nvSpPr>
          <p:cNvPr id="507972" name="Text Box 68"/>
          <p:cNvSpPr txBox="1">
            <a:spLocks noChangeArrowheads="1"/>
          </p:cNvSpPr>
          <p:nvPr/>
        </p:nvSpPr>
        <p:spPr bwMode="auto">
          <a:xfrm>
            <a:off x="1171575" y="2941638"/>
            <a:ext cx="21526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00"/>
              <a:t>Corrupted file header</a:t>
            </a:r>
          </a:p>
        </p:txBody>
      </p:sp>
      <p:sp>
        <p:nvSpPr>
          <p:cNvPr id="507973" name="Text Box 69"/>
          <p:cNvSpPr txBox="1">
            <a:spLocks noChangeArrowheads="1"/>
          </p:cNvSpPr>
          <p:nvPr/>
        </p:nvSpPr>
        <p:spPr bwMode="auto">
          <a:xfrm>
            <a:off x="1174750" y="3432175"/>
            <a:ext cx="27114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1700"/>
              <a:t>Unauthorized user gains access</a:t>
            </a:r>
          </a:p>
        </p:txBody>
      </p:sp>
      <p:sp>
        <p:nvSpPr>
          <p:cNvPr id="507974" name="Text Box 70"/>
          <p:cNvSpPr txBox="1">
            <a:spLocks noChangeArrowheads="1"/>
          </p:cNvSpPr>
          <p:nvPr/>
        </p:nvSpPr>
        <p:spPr bwMode="auto">
          <a:xfrm>
            <a:off x="1171575" y="4176713"/>
            <a:ext cx="26860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00"/>
              <a:t>Database not synchronized</a:t>
            </a:r>
          </a:p>
        </p:txBody>
      </p:sp>
      <p:sp>
        <p:nvSpPr>
          <p:cNvPr id="507975" name="Text Box 71"/>
          <p:cNvSpPr txBox="1">
            <a:spLocks noChangeArrowheads="1"/>
          </p:cNvSpPr>
          <p:nvPr/>
        </p:nvSpPr>
        <p:spPr bwMode="auto">
          <a:xfrm>
            <a:off x="1152525" y="4759325"/>
            <a:ext cx="285432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00"/>
              <a:t>Unclear user documentation</a:t>
            </a:r>
          </a:p>
        </p:txBody>
      </p:sp>
      <p:sp>
        <p:nvSpPr>
          <p:cNvPr id="507976" name="Text Box 72"/>
          <p:cNvSpPr txBox="1">
            <a:spLocks noChangeArrowheads="1"/>
          </p:cNvSpPr>
          <p:nvPr/>
        </p:nvSpPr>
        <p:spPr bwMode="auto">
          <a:xfrm>
            <a:off x="1187450" y="5367338"/>
            <a:ext cx="23939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00"/>
              <a:t>Lost sale</a:t>
            </a:r>
          </a:p>
        </p:txBody>
      </p:sp>
      <p:sp>
        <p:nvSpPr>
          <p:cNvPr id="507977" name="Text Box 73"/>
          <p:cNvSpPr txBox="1">
            <a:spLocks noChangeArrowheads="1"/>
          </p:cNvSpPr>
          <p:nvPr/>
        </p:nvSpPr>
        <p:spPr bwMode="auto">
          <a:xfrm>
            <a:off x="1190625" y="5957888"/>
            <a:ext cx="23939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00"/>
              <a:t>Slow throughput</a:t>
            </a:r>
          </a:p>
        </p:txBody>
      </p:sp>
      <p:sp>
        <p:nvSpPr>
          <p:cNvPr id="507978" name="Text Box 74"/>
          <p:cNvSpPr txBox="1">
            <a:spLocks noChangeArrowheads="1"/>
          </p:cNvSpPr>
          <p:nvPr/>
        </p:nvSpPr>
        <p:spPr bwMode="auto">
          <a:xfrm>
            <a:off x="4349750" y="2317750"/>
            <a:ext cx="609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1</a:t>
            </a:r>
          </a:p>
        </p:txBody>
      </p:sp>
      <p:sp>
        <p:nvSpPr>
          <p:cNvPr id="507979" name="Text Box 75"/>
          <p:cNvSpPr txBox="1">
            <a:spLocks noChangeArrowheads="1"/>
          </p:cNvSpPr>
          <p:nvPr/>
        </p:nvSpPr>
        <p:spPr bwMode="auto">
          <a:xfrm>
            <a:off x="4340225" y="2940050"/>
            <a:ext cx="609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2</a:t>
            </a:r>
          </a:p>
        </p:txBody>
      </p:sp>
      <p:sp>
        <p:nvSpPr>
          <p:cNvPr id="507980" name="Text Box 76"/>
          <p:cNvSpPr txBox="1">
            <a:spLocks noChangeArrowheads="1"/>
          </p:cNvSpPr>
          <p:nvPr/>
        </p:nvSpPr>
        <p:spPr bwMode="auto">
          <a:xfrm>
            <a:off x="4343400" y="3557588"/>
            <a:ext cx="609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6</a:t>
            </a:r>
          </a:p>
        </p:txBody>
      </p:sp>
      <p:sp>
        <p:nvSpPr>
          <p:cNvPr id="507981" name="Text Box 77"/>
          <p:cNvSpPr txBox="1">
            <a:spLocks noChangeArrowheads="1"/>
          </p:cNvSpPr>
          <p:nvPr/>
        </p:nvSpPr>
        <p:spPr bwMode="auto">
          <a:xfrm>
            <a:off x="4340225" y="4160838"/>
            <a:ext cx="609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3</a:t>
            </a:r>
          </a:p>
        </p:txBody>
      </p:sp>
      <p:sp>
        <p:nvSpPr>
          <p:cNvPr id="507982" name="Text Box 78"/>
          <p:cNvSpPr txBox="1">
            <a:spLocks noChangeArrowheads="1"/>
          </p:cNvSpPr>
          <p:nvPr/>
        </p:nvSpPr>
        <p:spPr bwMode="auto">
          <a:xfrm>
            <a:off x="4337050" y="4770438"/>
            <a:ext cx="609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9</a:t>
            </a:r>
          </a:p>
        </p:txBody>
      </p:sp>
      <p:sp>
        <p:nvSpPr>
          <p:cNvPr id="507983" name="Text Box 79"/>
          <p:cNvSpPr txBox="1">
            <a:spLocks noChangeArrowheads="1"/>
          </p:cNvSpPr>
          <p:nvPr/>
        </p:nvSpPr>
        <p:spPr bwMode="auto">
          <a:xfrm>
            <a:off x="4340225" y="5383213"/>
            <a:ext cx="609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1</a:t>
            </a:r>
          </a:p>
        </p:txBody>
      </p:sp>
      <p:sp>
        <p:nvSpPr>
          <p:cNvPr id="507984" name="Text Box 80"/>
          <p:cNvSpPr txBox="1">
            <a:spLocks noChangeArrowheads="1"/>
          </p:cNvSpPr>
          <p:nvPr/>
        </p:nvSpPr>
        <p:spPr bwMode="auto">
          <a:xfrm>
            <a:off x="4337050" y="5973763"/>
            <a:ext cx="609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5</a:t>
            </a:r>
          </a:p>
        </p:txBody>
      </p:sp>
      <p:sp>
        <p:nvSpPr>
          <p:cNvPr id="507985" name="Text Box 81"/>
          <p:cNvSpPr txBox="1">
            <a:spLocks noChangeArrowheads="1"/>
          </p:cNvSpPr>
          <p:nvPr/>
        </p:nvSpPr>
        <p:spPr bwMode="auto">
          <a:xfrm>
            <a:off x="5562600" y="2303463"/>
            <a:ext cx="609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10</a:t>
            </a:r>
          </a:p>
        </p:txBody>
      </p:sp>
      <p:sp>
        <p:nvSpPr>
          <p:cNvPr id="507986" name="Text Box 82"/>
          <p:cNvSpPr txBox="1">
            <a:spLocks noChangeArrowheads="1"/>
          </p:cNvSpPr>
          <p:nvPr/>
        </p:nvSpPr>
        <p:spPr bwMode="auto">
          <a:xfrm>
            <a:off x="5559425" y="2928938"/>
            <a:ext cx="609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1</a:t>
            </a:r>
          </a:p>
        </p:txBody>
      </p:sp>
      <p:sp>
        <p:nvSpPr>
          <p:cNvPr id="507987" name="Text Box 83"/>
          <p:cNvSpPr txBox="1">
            <a:spLocks noChangeArrowheads="1"/>
          </p:cNvSpPr>
          <p:nvPr/>
        </p:nvSpPr>
        <p:spPr bwMode="auto">
          <a:xfrm>
            <a:off x="5562600" y="3548063"/>
            <a:ext cx="609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8</a:t>
            </a:r>
          </a:p>
        </p:txBody>
      </p:sp>
      <p:sp>
        <p:nvSpPr>
          <p:cNvPr id="507988" name="Text Box 84"/>
          <p:cNvSpPr txBox="1">
            <a:spLocks noChangeArrowheads="1"/>
          </p:cNvSpPr>
          <p:nvPr/>
        </p:nvSpPr>
        <p:spPr bwMode="auto">
          <a:xfrm>
            <a:off x="5559425" y="4160838"/>
            <a:ext cx="609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5</a:t>
            </a:r>
          </a:p>
        </p:txBody>
      </p:sp>
      <p:sp>
        <p:nvSpPr>
          <p:cNvPr id="507989" name="Text Box 85"/>
          <p:cNvSpPr txBox="1">
            <a:spLocks noChangeArrowheads="1"/>
          </p:cNvSpPr>
          <p:nvPr/>
        </p:nvSpPr>
        <p:spPr bwMode="auto">
          <a:xfrm>
            <a:off x="5556250" y="4754563"/>
            <a:ext cx="609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1</a:t>
            </a:r>
          </a:p>
        </p:txBody>
      </p:sp>
      <p:sp>
        <p:nvSpPr>
          <p:cNvPr id="507990" name="Text Box 86"/>
          <p:cNvSpPr txBox="1">
            <a:spLocks noChangeArrowheads="1"/>
          </p:cNvSpPr>
          <p:nvPr/>
        </p:nvSpPr>
        <p:spPr bwMode="auto">
          <a:xfrm>
            <a:off x="5559425" y="5364163"/>
            <a:ext cx="609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8</a:t>
            </a:r>
          </a:p>
        </p:txBody>
      </p:sp>
      <p:sp>
        <p:nvSpPr>
          <p:cNvPr id="507991" name="Text Box 87"/>
          <p:cNvSpPr txBox="1">
            <a:spLocks noChangeArrowheads="1"/>
          </p:cNvSpPr>
          <p:nvPr/>
        </p:nvSpPr>
        <p:spPr bwMode="auto">
          <a:xfrm>
            <a:off x="5556250" y="5976938"/>
            <a:ext cx="609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3</a:t>
            </a:r>
          </a:p>
        </p:txBody>
      </p:sp>
      <p:sp>
        <p:nvSpPr>
          <p:cNvPr id="507992" name="Text Box 88"/>
          <p:cNvSpPr txBox="1">
            <a:spLocks noChangeArrowheads="1"/>
          </p:cNvSpPr>
          <p:nvPr/>
        </p:nvSpPr>
        <p:spPr bwMode="auto">
          <a:xfrm>
            <a:off x="6673850" y="2319338"/>
            <a:ext cx="609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10</a:t>
            </a:r>
          </a:p>
        </p:txBody>
      </p:sp>
      <p:sp>
        <p:nvSpPr>
          <p:cNvPr id="507993" name="Text Box 89"/>
          <p:cNvSpPr txBox="1">
            <a:spLocks noChangeArrowheads="1"/>
          </p:cNvSpPr>
          <p:nvPr/>
        </p:nvSpPr>
        <p:spPr bwMode="auto">
          <a:xfrm>
            <a:off x="6705600" y="2913063"/>
            <a:ext cx="609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2</a:t>
            </a:r>
          </a:p>
        </p:txBody>
      </p:sp>
      <p:sp>
        <p:nvSpPr>
          <p:cNvPr id="507994" name="Text Box 90"/>
          <p:cNvSpPr txBox="1">
            <a:spLocks noChangeArrowheads="1"/>
          </p:cNvSpPr>
          <p:nvPr/>
        </p:nvSpPr>
        <p:spPr bwMode="auto">
          <a:xfrm>
            <a:off x="6673850" y="3551238"/>
            <a:ext cx="609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48</a:t>
            </a:r>
          </a:p>
        </p:txBody>
      </p:sp>
      <p:sp>
        <p:nvSpPr>
          <p:cNvPr id="507995" name="Text Box 91"/>
          <p:cNvSpPr txBox="1">
            <a:spLocks noChangeArrowheads="1"/>
          </p:cNvSpPr>
          <p:nvPr/>
        </p:nvSpPr>
        <p:spPr bwMode="auto">
          <a:xfrm>
            <a:off x="6661150" y="4160838"/>
            <a:ext cx="609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15</a:t>
            </a:r>
          </a:p>
        </p:txBody>
      </p:sp>
      <p:sp>
        <p:nvSpPr>
          <p:cNvPr id="507996" name="Text Box 92"/>
          <p:cNvSpPr txBox="1">
            <a:spLocks noChangeArrowheads="1"/>
          </p:cNvSpPr>
          <p:nvPr/>
        </p:nvSpPr>
        <p:spPr bwMode="auto">
          <a:xfrm>
            <a:off x="6677025" y="4772025"/>
            <a:ext cx="609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9</a:t>
            </a:r>
          </a:p>
        </p:txBody>
      </p:sp>
      <p:sp>
        <p:nvSpPr>
          <p:cNvPr id="507997" name="Text Box 93"/>
          <p:cNvSpPr txBox="1">
            <a:spLocks noChangeArrowheads="1"/>
          </p:cNvSpPr>
          <p:nvPr/>
        </p:nvSpPr>
        <p:spPr bwMode="auto">
          <a:xfrm>
            <a:off x="6677025" y="5367338"/>
            <a:ext cx="609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8</a:t>
            </a:r>
          </a:p>
        </p:txBody>
      </p:sp>
      <p:sp>
        <p:nvSpPr>
          <p:cNvPr id="507998" name="Text Box 94"/>
          <p:cNvSpPr txBox="1">
            <a:spLocks noChangeArrowheads="1"/>
          </p:cNvSpPr>
          <p:nvPr/>
        </p:nvSpPr>
        <p:spPr bwMode="auto">
          <a:xfrm>
            <a:off x="6677025" y="5976938"/>
            <a:ext cx="609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15</a:t>
            </a:r>
          </a:p>
        </p:txBody>
      </p:sp>
      <p:sp>
        <p:nvSpPr>
          <p:cNvPr id="507999" name="Text Box 95"/>
          <p:cNvSpPr txBox="1">
            <a:spLocks noChangeArrowheads="1"/>
          </p:cNvSpPr>
          <p:nvPr/>
        </p:nvSpPr>
        <p:spPr bwMode="auto">
          <a:xfrm>
            <a:off x="304800" y="104775"/>
            <a:ext cx="853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>
                <a:solidFill>
                  <a:schemeClr val="accent2"/>
                </a:solidFill>
                <a:latin typeface="Monotype Corsiva" pitchFamily="66" charset="0"/>
                <a:cs typeface="Times New Roman" pitchFamily="18" charset="0"/>
              </a:rPr>
              <a:t>Risk Analysis</a:t>
            </a:r>
          </a:p>
        </p:txBody>
      </p:sp>
      <p:sp>
        <p:nvSpPr>
          <p:cNvPr id="508000" name="Text Box 96"/>
          <p:cNvSpPr txBox="1">
            <a:spLocks noChangeArrowheads="1"/>
          </p:cNvSpPr>
          <p:nvPr/>
        </p:nvSpPr>
        <p:spPr bwMode="auto">
          <a:xfrm>
            <a:off x="304800" y="841375"/>
            <a:ext cx="85344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200">
                <a:solidFill>
                  <a:srgbClr val="6600CC"/>
                </a:solidFill>
              </a:rPr>
              <a:t>Risk and test case matrix</a:t>
            </a:r>
          </a:p>
        </p:txBody>
      </p:sp>
      <p:sp>
        <p:nvSpPr>
          <p:cNvPr id="508035" name="Text Box 131"/>
          <p:cNvSpPr txBox="1">
            <a:spLocks noChangeArrowheads="1"/>
          </p:cNvSpPr>
          <p:nvPr/>
        </p:nvSpPr>
        <p:spPr bwMode="auto">
          <a:xfrm>
            <a:off x="7791450" y="2317750"/>
            <a:ext cx="609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TC 77</a:t>
            </a:r>
          </a:p>
        </p:txBody>
      </p:sp>
      <p:sp>
        <p:nvSpPr>
          <p:cNvPr id="508036" name="Text Box 132"/>
          <p:cNvSpPr txBox="1">
            <a:spLocks noChangeArrowheads="1"/>
          </p:cNvSpPr>
          <p:nvPr/>
        </p:nvSpPr>
        <p:spPr bwMode="auto">
          <a:xfrm>
            <a:off x="7797800" y="2892425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en-US" sz="1700"/>
              <a:t>TC 81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en-US" sz="1700"/>
              <a:t>TC 83</a:t>
            </a:r>
          </a:p>
        </p:txBody>
      </p:sp>
      <p:sp>
        <p:nvSpPr>
          <p:cNvPr id="508038" name="Text Box 134"/>
          <p:cNvSpPr txBox="1">
            <a:spLocks noChangeArrowheads="1"/>
          </p:cNvSpPr>
          <p:nvPr/>
        </p:nvSpPr>
        <p:spPr bwMode="auto">
          <a:xfrm>
            <a:off x="7781925" y="4160838"/>
            <a:ext cx="609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TC 30</a:t>
            </a:r>
          </a:p>
        </p:txBody>
      </p:sp>
      <p:sp>
        <p:nvSpPr>
          <p:cNvPr id="508039" name="Text Box 135"/>
          <p:cNvSpPr txBox="1">
            <a:spLocks noChangeArrowheads="1"/>
          </p:cNvSpPr>
          <p:nvPr/>
        </p:nvSpPr>
        <p:spPr bwMode="auto">
          <a:xfrm>
            <a:off x="7778750" y="4770438"/>
            <a:ext cx="609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TC 31</a:t>
            </a:r>
          </a:p>
        </p:txBody>
      </p:sp>
      <p:sp>
        <p:nvSpPr>
          <p:cNvPr id="508040" name="Text Box 136"/>
          <p:cNvSpPr txBox="1">
            <a:spLocks noChangeArrowheads="1"/>
          </p:cNvSpPr>
          <p:nvPr/>
        </p:nvSpPr>
        <p:spPr bwMode="auto">
          <a:xfrm>
            <a:off x="7781925" y="5383213"/>
            <a:ext cx="609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TC 41</a:t>
            </a:r>
          </a:p>
        </p:txBody>
      </p:sp>
      <p:sp>
        <p:nvSpPr>
          <p:cNvPr id="508041" name="Text Box 137"/>
          <p:cNvSpPr txBox="1">
            <a:spLocks noChangeArrowheads="1"/>
          </p:cNvSpPr>
          <p:nvPr/>
        </p:nvSpPr>
        <p:spPr bwMode="auto">
          <a:xfrm>
            <a:off x="7731125" y="5973763"/>
            <a:ext cx="7556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TC 110</a:t>
            </a:r>
          </a:p>
        </p:txBody>
      </p:sp>
      <p:sp>
        <p:nvSpPr>
          <p:cNvPr id="508042" name="Text Box 138"/>
          <p:cNvSpPr txBox="1">
            <a:spLocks noChangeArrowheads="1"/>
          </p:cNvSpPr>
          <p:nvPr/>
        </p:nvSpPr>
        <p:spPr bwMode="auto">
          <a:xfrm>
            <a:off x="7740650" y="3517900"/>
            <a:ext cx="746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en-US" sz="1700"/>
              <a:t>TC 102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en-US" sz="1700"/>
              <a:t>TC 119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08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0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507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507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507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500"/>
                                        <p:tgtEl>
                                          <p:spTgt spid="50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50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500"/>
                                        <p:tgtEl>
                                          <p:spTgt spid="50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500"/>
                                        <p:tgtEl>
                                          <p:spTgt spid="507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07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50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507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507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50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507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507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50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507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50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507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507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50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507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508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50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507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50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507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50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5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507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50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5" dur="500"/>
                                        <p:tgtEl>
                                          <p:spTgt spid="507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8" dur="500"/>
                                        <p:tgtEl>
                                          <p:spTgt spid="508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3" dur="500"/>
                                        <p:tgtEl>
                                          <p:spTgt spid="507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6" dur="500"/>
                                        <p:tgtEl>
                                          <p:spTgt spid="507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9" dur="500"/>
                                        <p:tgtEl>
                                          <p:spTgt spid="50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2" dur="500"/>
                                        <p:tgtEl>
                                          <p:spTgt spid="507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5" dur="500"/>
                                        <p:tgtEl>
                                          <p:spTgt spid="508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50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50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6" dur="500"/>
                                        <p:tgtEl>
                                          <p:spTgt spid="507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9" dur="500"/>
                                        <p:tgtEl>
                                          <p:spTgt spid="507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2" dur="500"/>
                                        <p:tgtEl>
                                          <p:spTgt spid="50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64" grpId="0"/>
      <p:bldP spid="507965" grpId="0"/>
      <p:bldP spid="507966" grpId="0"/>
      <p:bldP spid="507967" grpId="0"/>
      <p:bldP spid="507968" grpId="0"/>
      <p:bldP spid="507969" grpId="0"/>
      <p:bldP spid="507970" grpId="0"/>
      <p:bldP spid="507971" grpId="0"/>
      <p:bldP spid="507972" grpId="0"/>
      <p:bldP spid="507973" grpId="0"/>
      <p:bldP spid="507974" grpId="0"/>
      <p:bldP spid="507975" grpId="0"/>
      <p:bldP spid="507976" grpId="0"/>
      <p:bldP spid="507977" grpId="0"/>
      <p:bldP spid="507978" grpId="0"/>
      <p:bldP spid="507979" grpId="0"/>
      <p:bldP spid="507980" grpId="0"/>
      <p:bldP spid="507981" grpId="0"/>
      <p:bldP spid="507982" grpId="0"/>
      <p:bldP spid="507983" grpId="0"/>
      <p:bldP spid="507984" grpId="0"/>
      <p:bldP spid="507985" grpId="0"/>
      <p:bldP spid="507986" grpId="0"/>
      <p:bldP spid="507987" grpId="0"/>
      <p:bldP spid="507988" grpId="0"/>
      <p:bldP spid="507989" grpId="0"/>
      <p:bldP spid="507990" grpId="0"/>
      <p:bldP spid="507991" grpId="0"/>
      <p:bldP spid="507992" grpId="0"/>
      <p:bldP spid="507993" grpId="0"/>
      <p:bldP spid="507994" grpId="0"/>
      <p:bldP spid="507995" grpId="0"/>
      <p:bldP spid="507996" grpId="0"/>
      <p:bldP spid="507997" grpId="0"/>
      <p:bldP spid="507998" grpId="0"/>
      <p:bldP spid="508000" grpId="0"/>
      <p:bldP spid="508035" grpId="0"/>
      <p:bldP spid="508036" grpId="0"/>
      <p:bldP spid="508038" grpId="0"/>
      <p:bldP spid="508039" grpId="0"/>
      <p:bldP spid="508040" grpId="0"/>
      <p:bldP spid="508041" grpId="0"/>
      <p:bldP spid="5080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B726-9FEB-4316-88A5-666E8A275BD8}" type="slidenum">
              <a:rPr lang="en-GB"/>
              <a:pPr/>
              <a:t>4</a:t>
            </a:fld>
            <a:endParaRPr lang="en-GB"/>
          </a:p>
        </p:txBody>
      </p:sp>
      <p:sp>
        <p:nvSpPr>
          <p:cNvPr id="480259" name="Line 3"/>
          <p:cNvSpPr>
            <a:spLocks noChangeShapeType="1"/>
          </p:cNvSpPr>
          <p:nvPr/>
        </p:nvSpPr>
        <p:spPr bwMode="auto">
          <a:xfrm>
            <a:off x="304800" y="1181100"/>
            <a:ext cx="861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0260" name="Text Box 4"/>
          <p:cNvSpPr txBox="1">
            <a:spLocks noChangeArrowheads="1"/>
          </p:cNvSpPr>
          <p:nvPr/>
        </p:nvSpPr>
        <p:spPr bwMode="auto">
          <a:xfrm>
            <a:off x="381000" y="1874838"/>
            <a:ext cx="853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None/>
            </a:pPr>
            <a:r>
              <a:rPr lang="en-US" sz="2600" b="1">
                <a:solidFill>
                  <a:srgbClr val="003366"/>
                </a:solidFill>
              </a:rPr>
              <a:t>Testers may have tendency to</a:t>
            </a:r>
          </a:p>
        </p:txBody>
      </p:sp>
      <p:sp>
        <p:nvSpPr>
          <p:cNvPr id="480261" name="Text Box 5"/>
          <p:cNvSpPr txBox="1">
            <a:spLocks noChangeArrowheads="1"/>
          </p:cNvSpPr>
          <p:nvPr/>
        </p:nvSpPr>
        <p:spPr bwMode="auto">
          <a:xfrm>
            <a:off x="457200" y="2667000"/>
            <a:ext cx="76200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300">
                <a:solidFill>
                  <a:srgbClr val="339933"/>
                </a:solidFill>
              </a:rPr>
              <a:t>Implement and execute the easiest test cases.</a:t>
            </a:r>
          </a:p>
        </p:txBody>
      </p:sp>
      <p:sp>
        <p:nvSpPr>
          <p:cNvPr id="480262" name="Text Box 6"/>
          <p:cNvSpPr txBox="1">
            <a:spLocks noChangeArrowheads="1"/>
          </p:cNvSpPr>
          <p:nvPr/>
        </p:nvSpPr>
        <p:spPr bwMode="auto">
          <a:xfrm>
            <a:off x="457200" y="3387725"/>
            <a:ext cx="76200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300">
                <a:solidFill>
                  <a:schemeClr val="hlink"/>
                </a:solidFill>
              </a:rPr>
              <a:t>Focus on one feature, while ignoring others.</a:t>
            </a:r>
          </a:p>
        </p:txBody>
      </p:sp>
      <p:sp>
        <p:nvSpPr>
          <p:cNvPr id="480263" name="Text Box 7"/>
          <p:cNvSpPr txBox="1">
            <a:spLocks noChangeArrowheads="1"/>
          </p:cNvSpPr>
          <p:nvPr/>
        </p:nvSpPr>
        <p:spPr bwMode="auto">
          <a:xfrm>
            <a:off x="457200" y="4133850"/>
            <a:ext cx="76200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93700" indent="-393700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300">
                <a:solidFill>
                  <a:srgbClr val="006600"/>
                </a:solidFill>
              </a:rPr>
              <a:t>Focus on the features that the tester knows well.</a:t>
            </a:r>
          </a:p>
        </p:txBody>
      </p:sp>
      <p:sp>
        <p:nvSpPr>
          <p:cNvPr id="480264" name="Text Box 8"/>
          <p:cNvSpPr txBox="1">
            <a:spLocks noChangeArrowheads="1"/>
          </p:cNvSpPr>
          <p:nvPr/>
        </p:nvSpPr>
        <p:spPr bwMode="auto">
          <a:xfrm>
            <a:off x="457200" y="4865688"/>
            <a:ext cx="76200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300">
                <a:solidFill>
                  <a:srgbClr val="003300"/>
                </a:solidFill>
              </a:rPr>
              <a:t>Forget to test on entire feature.</a:t>
            </a:r>
          </a:p>
        </p:txBody>
      </p:sp>
      <p:sp>
        <p:nvSpPr>
          <p:cNvPr id="480265" name="Text Box 9"/>
          <p:cNvSpPr txBox="1">
            <a:spLocks noChangeArrowheads="1"/>
          </p:cNvSpPr>
          <p:nvPr/>
        </p:nvSpPr>
        <p:spPr bwMode="auto">
          <a:xfrm>
            <a:off x="304800" y="320675"/>
            <a:ext cx="853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>
                <a:solidFill>
                  <a:schemeClr val="accent2"/>
                </a:solidFill>
                <a:latin typeface="Monotype Corsiva" pitchFamily="66" charset="0"/>
                <a:cs typeface="Times New Roman" pitchFamily="18" charset="0"/>
              </a:rPr>
              <a:t>Reducing the number of test cases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8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48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48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48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48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0" grpId="0"/>
      <p:bldP spid="480261" grpId="0"/>
      <p:bldP spid="480262" grpId="0"/>
      <p:bldP spid="480263" grpId="0"/>
      <p:bldP spid="4802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642-79DA-4F21-AEB2-1ECD1A7DE405}" type="slidenum">
              <a:rPr lang="en-GB"/>
              <a:pPr/>
              <a:t>5</a:t>
            </a:fld>
            <a:endParaRPr lang="en-GB"/>
          </a:p>
        </p:txBody>
      </p:sp>
      <p:sp>
        <p:nvSpPr>
          <p:cNvPr id="481283" name="Line 3"/>
          <p:cNvSpPr>
            <a:spLocks noChangeShapeType="1"/>
          </p:cNvSpPr>
          <p:nvPr/>
        </p:nvSpPr>
        <p:spPr bwMode="auto">
          <a:xfrm>
            <a:off x="304800" y="1181100"/>
            <a:ext cx="861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284" name="Text Box 4"/>
          <p:cNvSpPr txBox="1">
            <a:spLocks noChangeArrowheads="1"/>
          </p:cNvSpPr>
          <p:nvPr/>
        </p:nvSpPr>
        <p:spPr bwMode="auto">
          <a:xfrm>
            <a:off x="384175" y="1584325"/>
            <a:ext cx="853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None/>
            </a:pPr>
            <a:r>
              <a:rPr lang="en-US" sz="2600" b="1">
                <a:solidFill>
                  <a:srgbClr val="003366"/>
                </a:solidFill>
              </a:rPr>
              <a:t>Prioritization Guidelines</a:t>
            </a:r>
          </a:p>
        </p:txBody>
      </p:sp>
      <p:sp>
        <p:nvSpPr>
          <p:cNvPr id="481288" name="Text Box 8"/>
          <p:cNvSpPr txBox="1">
            <a:spLocks noChangeArrowheads="1"/>
          </p:cNvSpPr>
          <p:nvPr/>
        </p:nvSpPr>
        <p:spPr bwMode="auto">
          <a:xfrm>
            <a:off x="228600" y="2355849"/>
            <a:ext cx="891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None/>
            </a:pPr>
            <a:r>
              <a:rPr lang="en-US" sz="2200" dirty="0">
                <a:solidFill>
                  <a:srgbClr val="003300"/>
                </a:solidFill>
              </a:rPr>
              <a:t>The goal of prioritization is to reduce the set of test cases based on some rational, non-arbitrary, criteria, while aiming to select the most appropriate test cases.</a:t>
            </a:r>
          </a:p>
        </p:txBody>
      </p:sp>
      <p:sp>
        <p:nvSpPr>
          <p:cNvPr id="481289" name="Text Box 9"/>
          <p:cNvSpPr txBox="1">
            <a:spLocks noChangeArrowheads="1"/>
          </p:cNvSpPr>
          <p:nvPr/>
        </p:nvSpPr>
        <p:spPr bwMode="auto">
          <a:xfrm>
            <a:off x="304800" y="320675"/>
            <a:ext cx="853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>
                <a:solidFill>
                  <a:schemeClr val="accent2"/>
                </a:solidFill>
                <a:latin typeface="Monotype Corsiva" pitchFamily="66" charset="0"/>
                <a:cs typeface="Times New Roman" pitchFamily="18" charset="0"/>
              </a:rPr>
              <a:t>Reducing the number of test cases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500"/>
                                        <p:tgtEl>
                                          <p:spTgt spid="48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500"/>
                                        <p:tgtEl>
                                          <p:spTgt spid="48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4" grpId="0"/>
      <p:bldP spid="4812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FD42-84D7-404F-A789-D1BEB00856A0}" type="slidenum">
              <a:rPr lang="en-GB"/>
              <a:pPr/>
              <a:t>6</a:t>
            </a:fld>
            <a:endParaRPr lang="en-GB"/>
          </a:p>
        </p:txBody>
      </p:sp>
      <p:sp>
        <p:nvSpPr>
          <p:cNvPr id="482306" name="Line 2"/>
          <p:cNvSpPr>
            <a:spLocks noChangeShapeType="1"/>
          </p:cNvSpPr>
          <p:nvPr/>
        </p:nvSpPr>
        <p:spPr bwMode="auto">
          <a:xfrm>
            <a:off x="304800" y="1181100"/>
            <a:ext cx="861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2307" name="Text Box 3"/>
          <p:cNvSpPr txBox="1">
            <a:spLocks noChangeArrowheads="1"/>
          </p:cNvSpPr>
          <p:nvPr/>
        </p:nvSpPr>
        <p:spPr bwMode="auto">
          <a:xfrm>
            <a:off x="457200" y="1828800"/>
            <a:ext cx="853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None/>
            </a:pPr>
            <a:r>
              <a:rPr lang="en-US" sz="2600" b="1">
                <a:solidFill>
                  <a:srgbClr val="003366"/>
                </a:solidFill>
              </a:rPr>
              <a:t>Key issues</a:t>
            </a:r>
          </a:p>
        </p:txBody>
      </p:sp>
      <p:sp>
        <p:nvSpPr>
          <p:cNvPr id="482308" name="Text Box 4"/>
          <p:cNvSpPr txBox="1">
            <a:spLocks noChangeArrowheads="1"/>
          </p:cNvSpPr>
          <p:nvPr/>
        </p:nvSpPr>
        <p:spPr bwMode="auto">
          <a:xfrm>
            <a:off x="381000" y="2678113"/>
            <a:ext cx="76200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300">
                <a:solidFill>
                  <a:srgbClr val="339933"/>
                </a:solidFill>
              </a:rPr>
              <a:t>What features must be tested ?</a:t>
            </a:r>
          </a:p>
        </p:txBody>
      </p:sp>
      <p:sp>
        <p:nvSpPr>
          <p:cNvPr id="482309" name="Text Box 5"/>
          <p:cNvSpPr txBox="1">
            <a:spLocks noChangeArrowheads="1"/>
          </p:cNvSpPr>
          <p:nvPr/>
        </p:nvSpPr>
        <p:spPr bwMode="auto">
          <a:xfrm>
            <a:off x="381000" y="3398838"/>
            <a:ext cx="84582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300" dirty="0">
                <a:solidFill>
                  <a:schemeClr val="hlink"/>
                </a:solidFill>
              </a:rPr>
              <a:t>What are the consequences if some features are not tested ?</a:t>
            </a:r>
          </a:p>
        </p:txBody>
      </p:sp>
      <p:sp>
        <p:nvSpPr>
          <p:cNvPr id="482312" name="Text Box 8"/>
          <p:cNvSpPr txBox="1">
            <a:spLocks noChangeArrowheads="1"/>
          </p:cNvSpPr>
          <p:nvPr/>
        </p:nvSpPr>
        <p:spPr bwMode="auto">
          <a:xfrm>
            <a:off x="304800" y="320675"/>
            <a:ext cx="853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>
                <a:solidFill>
                  <a:schemeClr val="accent2"/>
                </a:solidFill>
                <a:latin typeface="Monotype Corsiva" pitchFamily="66" charset="0"/>
                <a:cs typeface="Times New Roman" pitchFamily="18" charset="0"/>
              </a:rPr>
              <a:t>Reducing the number of test cases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/>
      <p:bldP spid="482308" grpId="0"/>
      <p:bldP spid="48230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5658-A023-4DDB-B29E-8968BE1BCC1D}" type="slidenum">
              <a:rPr lang="en-GB"/>
              <a:pPr/>
              <a:t>7</a:t>
            </a:fld>
            <a:endParaRPr lang="en-GB"/>
          </a:p>
        </p:txBody>
      </p:sp>
      <p:sp>
        <p:nvSpPr>
          <p:cNvPr id="483330" name="Line 2"/>
          <p:cNvSpPr>
            <a:spLocks noChangeShapeType="1"/>
          </p:cNvSpPr>
          <p:nvPr/>
        </p:nvSpPr>
        <p:spPr bwMode="auto">
          <a:xfrm>
            <a:off x="304800" y="1181100"/>
            <a:ext cx="861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3332" name="Text Box 4"/>
          <p:cNvSpPr txBox="1">
            <a:spLocks noChangeArrowheads="1"/>
          </p:cNvSpPr>
          <p:nvPr/>
        </p:nvSpPr>
        <p:spPr bwMode="auto">
          <a:xfrm>
            <a:off x="381000" y="4343400"/>
            <a:ext cx="82296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None/>
            </a:pPr>
            <a:r>
              <a:rPr lang="en-US" sz="2200">
                <a:solidFill>
                  <a:srgbClr val="4A2712"/>
                </a:solidFill>
              </a:rPr>
              <a:t>Priority 1 : This test case must be executed</a:t>
            </a:r>
          </a:p>
        </p:txBody>
      </p:sp>
      <p:sp>
        <p:nvSpPr>
          <p:cNvPr id="483333" name="Text Box 5"/>
          <p:cNvSpPr txBox="1">
            <a:spLocks noChangeArrowheads="1"/>
          </p:cNvSpPr>
          <p:nvPr/>
        </p:nvSpPr>
        <p:spPr bwMode="auto">
          <a:xfrm>
            <a:off x="381000" y="5064125"/>
            <a:ext cx="84582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None/>
            </a:pPr>
            <a:r>
              <a:rPr lang="en-US" sz="2200">
                <a:solidFill>
                  <a:srgbClr val="6600CC"/>
                </a:solidFill>
              </a:rPr>
              <a:t>Priority 2 : If time permits, execute this test case.</a:t>
            </a:r>
          </a:p>
        </p:txBody>
      </p:sp>
      <p:sp>
        <p:nvSpPr>
          <p:cNvPr id="483334" name="Text Box 6"/>
          <p:cNvSpPr txBox="1">
            <a:spLocks noChangeArrowheads="1"/>
          </p:cNvSpPr>
          <p:nvPr/>
        </p:nvSpPr>
        <p:spPr bwMode="auto">
          <a:xfrm>
            <a:off x="381000" y="2165350"/>
            <a:ext cx="76200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93700" indent="-393700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200">
                <a:solidFill>
                  <a:srgbClr val="006600"/>
                </a:solidFill>
              </a:rPr>
              <a:t>Assign a priority code directly to each test description.</a:t>
            </a:r>
          </a:p>
        </p:txBody>
      </p:sp>
      <p:sp>
        <p:nvSpPr>
          <p:cNvPr id="483335" name="Text Box 7"/>
          <p:cNvSpPr txBox="1">
            <a:spLocks noChangeArrowheads="1"/>
          </p:cNvSpPr>
          <p:nvPr/>
        </p:nvSpPr>
        <p:spPr bwMode="auto">
          <a:xfrm>
            <a:off x="304800" y="320675"/>
            <a:ext cx="853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>
                <a:solidFill>
                  <a:schemeClr val="accent2"/>
                </a:solidFill>
                <a:latin typeface="Monotype Corsiva" pitchFamily="66" charset="0"/>
                <a:cs typeface="Times New Roman" pitchFamily="18" charset="0"/>
              </a:rPr>
              <a:t>Reducing the number of test cases</a:t>
            </a:r>
          </a:p>
        </p:txBody>
      </p:sp>
      <p:sp>
        <p:nvSpPr>
          <p:cNvPr id="483336" name="Text Box 8"/>
          <p:cNvSpPr txBox="1">
            <a:spLocks noChangeArrowheads="1"/>
          </p:cNvSpPr>
          <p:nvPr/>
        </p:nvSpPr>
        <p:spPr bwMode="auto">
          <a:xfrm>
            <a:off x="365125" y="1447800"/>
            <a:ext cx="853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None/>
            </a:pPr>
            <a:r>
              <a:rPr lang="en-US" sz="2600" b="1">
                <a:solidFill>
                  <a:srgbClr val="003366"/>
                </a:solidFill>
              </a:rPr>
              <a:t>Priority Category Scheme</a:t>
            </a:r>
          </a:p>
        </p:txBody>
      </p:sp>
      <p:sp>
        <p:nvSpPr>
          <p:cNvPr id="483337" name="Text Box 9"/>
          <p:cNvSpPr txBox="1">
            <a:spLocks noChangeArrowheads="1"/>
          </p:cNvSpPr>
          <p:nvPr/>
        </p:nvSpPr>
        <p:spPr bwMode="auto">
          <a:xfrm>
            <a:off x="2209800" y="3368675"/>
            <a:ext cx="51054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None/>
            </a:pPr>
            <a:r>
              <a:rPr lang="en-US" sz="2200">
                <a:solidFill>
                  <a:schemeClr val="hlink"/>
                </a:solidFill>
              </a:rPr>
              <a:t>Based on “Is test case </a:t>
            </a:r>
            <a:r>
              <a:rPr lang="en-US" sz="2200" b="1" i="1">
                <a:solidFill>
                  <a:srgbClr val="FF0000"/>
                </a:solidFill>
              </a:rPr>
              <a:t>x</a:t>
            </a:r>
            <a:r>
              <a:rPr lang="en-US" sz="2200">
                <a:solidFill>
                  <a:schemeClr val="hlink"/>
                </a:solidFill>
              </a:rPr>
              <a:t> more important than test case </a:t>
            </a:r>
            <a:r>
              <a:rPr lang="en-US" sz="2200" b="1" i="1">
                <a:solidFill>
                  <a:srgbClr val="FF0000"/>
                </a:solidFill>
              </a:rPr>
              <a:t>y</a:t>
            </a:r>
            <a:r>
              <a:rPr lang="en-US" sz="2200">
                <a:solidFill>
                  <a:schemeClr val="hlink"/>
                </a:solidFill>
              </a:rPr>
              <a:t>.</a:t>
            </a:r>
          </a:p>
        </p:txBody>
      </p:sp>
      <p:sp>
        <p:nvSpPr>
          <p:cNvPr id="483338" name="Freeform 10"/>
          <p:cNvSpPr>
            <a:spLocks/>
          </p:cNvSpPr>
          <p:nvPr/>
        </p:nvSpPr>
        <p:spPr bwMode="auto">
          <a:xfrm rot="-1045290">
            <a:off x="1257300" y="2501900"/>
            <a:ext cx="609600" cy="1130300"/>
          </a:xfrm>
          <a:custGeom>
            <a:avLst/>
            <a:gdLst/>
            <a:ahLst/>
            <a:cxnLst>
              <a:cxn ang="0">
                <a:pos x="80" y="0"/>
              </a:cxn>
              <a:cxn ang="0">
                <a:pos x="80" y="432"/>
              </a:cxn>
              <a:cxn ang="0">
                <a:pos x="560" y="672"/>
              </a:cxn>
            </a:cxnLst>
            <a:rect l="0" t="0" r="r" b="b"/>
            <a:pathLst>
              <a:path w="560" h="672">
                <a:moveTo>
                  <a:pt x="80" y="0"/>
                </a:moveTo>
                <a:cubicBezTo>
                  <a:pt x="40" y="160"/>
                  <a:pt x="0" y="320"/>
                  <a:pt x="80" y="432"/>
                </a:cubicBezTo>
                <a:cubicBezTo>
                  <a:pt x="160" y="544"/>
                  <a:pt x="480" y="632"/>
                  <a:pt x="560" y="67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3339" name="Text Box 11"/>
          <p:cNvSpPr txBox="1">
            <a:spLocks noChangeArrowheads="1"/>
          </p:cNvSpPr>
          <p:nvPr/>
        </p:nvSpPr>
        <p:spPr bwMode="auto">
          <a:xfrm>
            <a:off x="381000" y="5775325"/>
            <a:ext cx="84582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1435100" indent="-1435100" algn="just">
              <a:spcBef>
                <a:spcPct val="50000"/>
              </a:spcBef>
              <a:buFont typeface="Wingdings" pitchFamily="2" charset="2"/>
              <a:buNone/>
            </a:pPr>
            <a:r>
              <a:rPr lang="en-US" sz="2200">
                <a:solidFill>
                  <a:srgbClr val="0000FF"/>
                </a:solidFill>
              </a:rPr>
              <a:t>Priority 3 : If this test case is not executed, the team would not be upset.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8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8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8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2" grpId="0"/>
      <p:bldP spid="483333" grpId="0"/>
      <p:bldP spid="483334" grpId="0"/>
      <p:bldP spid="483336" grpId="0"/>
      <p:bldP spid="483337" grpId="0"/>
      <p:bldP spid="483338" grpId="0" animBg="1"/>
      <p:bldP spid="4833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8DF7-92A9-4210-A2EE-FF1E6AF42B6F}" type="slidenum">
              <a:rPr lang="en-GB"/>
              <a:pPr/>
              <a:t>8</a:t>
            </a:fld>
            <a:endParaRPr lang="en-GB"/>
          </a:p>
        </p:txBody>
      </p:sp>
      <p:sp>
        <p:nvSpPr>
          <p:cNvPr id="484354" name="Line 2"/>
          <p:cNvSpPr>
            <a:spLocks noChangeShapeType="1"/>
          </p:cNvSpPr>
          <p:nvPr/>
        </p:nvSpPr>
        <p:spPr bwMode="auto">
          <a:xfrm>
            <a:off x="304800" y="1181100"/>
            <a:ext cx="861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55" name="Text Box 3"/>
          <p:cNvSpPr txBox="1">
            <a:spLocks noChangeArrowheads="1"/>
          </p:cNvSpPr>
          <p:nvPr/>
        </p:nvSpPr>
        <p:spPr bwMode="auto">
          <a:xfrm>
            <a:off x="381000" y="2133600"/>
            <a:ext cx="85344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1765300" indent="-1765300" algn="just">
              <a:spcBef>
                <a:spcPct val="50000"/>
              </a:spcBef>
              <a:buFont typeface="Wingdings" pitchFamily="2" charset="2"/>
              <a:buNone/>
            </a:pPr>
            <a:r>
              <a:rPr lang="en-US" sz="2200">
                <a:solidFill>
                  <a:srgbClr val="4A2712"/>
                </a:solidFill>
              </a:rPr>
              <a:t>Priority 1a : This test case must pass, otherwise delivery is in Jeopardy.</a:t>
            </a:r>
          </a:p>
        </p:txBody>
      </p:sp>
      <p:sp>
        <p:nvSpPr>
          <p:cNvPr id="484356" name="Text Box 4"/>
          <p:cNvSpPr txBox="1">
            <a:spLocks noChangeArrowheads="1"/>
          </p:cNvSpPr>
          <p:nvPr/>
        </p:nvSpPr>
        <p:spPr bwMode="auto">
          <a:xfrm>
            <a:off x="381000" y="3114675"/>
            <a:ext cx="84582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None/>
            </a:pPr>
            <a:r>
              <a:rPr lang="en-US" sz="2200">
                <a:solidFill>
                  <a:srgbClr val="6600CC"/>
                </a:solidFill>
              </a:rPr>
              <a:t>Priority  2a  :   This test must be executed prior to delivery.</a:t>
            </a:r>
          </a:p>
        </p:txBody>
      </p:sp>
      <p:sp>
        <p:nvSpPr>
          <p:cNvPr id="484358" name="Text Box 6"/>
          <p:cNvSpPr txBox="1">
            <a:spLocks noChangeArrowheads="1"/>
          </p:cNvSpPr>
          <p:nvPr/>
        </p:nvSpPr>
        <p:spPr bwMode="auto">
          <a:xfrm>
            <a:off x="304800" y="320675"/>
            <a:ext cx="853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>
                <a:solidFill>
                  <a:schemeClr val="accent2"/>
                </a:solidFill>
                <a:latin typeface="Monotype Corsiva" pitchFamily="66" charset="0"/>
                <a:cs typeface="Times New Roman" pitchFamily="18" charset="0"/>
              </a:rPr>
              <a:t>Reducing the number of test cases</a:t>
            </a:r>
          </a:p>
        </p:txBody>
      </p:sp>
      <p:sp>
        <p:nvSpPr>
          <p:cNvPr id="484362" name="Text Box 10"/>
          <p:cNvSpPr txBox="1">
            <a:spLocks noChangeArrowheads="1"/>
          </p:cNvSpPr>
          <p:nvPr/>
        </p:nvSpPr>
        <p:spPr bwMode="auto">
          <a:xfrm>
            <a:off x="381000" y="3825875"/>
            <a:ext cx="84582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1435100" indent="-1435100" algn="just">
              <a:spcBef>
                <a:spcPct val="50000"/>
              </a:spcBef>
              <a:buFont typeface="Wingdings" pitchFamily="2" charset="2"/>
              <a:buNone/>
            </a:pPr>
            <a:r>
              <a:rPr lang="en-US" sz="2200">
                <a:solidFill>
                  <a:srgbClr val="0000FF"/>
                </a:solidFill>
              </a:rPr>
              <a:t>Priority  3a  :   If time permits, execute the test case.</a:t>
            </a:r>
          </a:p>
        </p:txBody>
      </p:sp>
      <p:sp>
        <p:nvSpPr>
          <p:cNvPr id="484363" name="Text Box 11"/>
          <p:cNvSpPr txBox="1">
            <a:spLocks noChangeArrowheads="1"/>
          </p:cNvSpPr>
          <p:nvPr/>
        </p:nvSpPr>
        <p:spPr bwMode="auto">
          <a:xfrm>
            <a:off x="352425" y="1447800"/>
            <a:ext cx="853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None/>
            </a:pPr>
            <a:r>
              <a:rPr lang="en-US" sz="2600" b="1">
                <a:solidFill>
                  <a:srgbClr val="003366"/>
                </a:solidFill>
              </a:rPr>
              <a:t>Another Scheme</a:t>
            </a:r>
          </a:p>
        </p:txBody>
      </p:sp>
      <p:sp>
        <p:nvSpPr>
          <p:cNvPr id="484364" name="Text Box 12"/>
          <p:cNvSpPr txBox="1">
            <a:spLocks noChangeArrowheads="1"/>
          </p:cNvSpPr>
          <p:nvPr/>
        </p:nvSpPr>
        <p:spPr bwMode="auto">
          <a:xfrm>
            <a:off x="381000" y="4495800"/>
            <a:ext cx="85344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1765300" indent="-1765300" algn="just">
              <a:spcBef>
                <a:spcPct val="50000"/>
              </a:spcBef>
              <a:buFont typeface="Wingdings" pitchFamily="2" charset="2"/>
              <a:buNone/>
            </a:pPr>
            <a:r>
              <a:rPr lang="en-US" sz="2200">
                <a:solidFill>
                  <a:srgbClr val="4A2712"/>
                </a:solidFill>
              </a:rPr>
              <a:t>Priority  4a  :  This test case can wait until the next release or shortly after the delivery date.</a:t>
            </a:r>
          </a:p>
        </p:txBody>
      </p:sp>
      <p:sp>
        <p:nvSpPr>
          <p:cNvPr id="484365" name="Text Box 13"/>
          <p:cNvSpPr txBox="1">
            <a:spLocks noChangeArrowheads="1"/>
          </p:cNvSpPr>
          <p:nvPr/>
        </p:nvSpPr>
        <p:spPr bwMode="auto">
          <a:xfrm>
            <a:off x="381000" y="5476875"/>
            <a:ext cx="84582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None/>
            </a:pPr>
            <a:r>
              <a:rPr lang="en-US" sz="2200">
                <a:solidFill>
                  <a:srgbClr val="6600CC"/>
                </a:solidFill>
              </a:rPr>
              <a:t>Priority  5a  :   We will probably never execute this test.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8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8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8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8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48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48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/>
      <p:bldP spid="484356" grpId="0"/>
      <p:bldP spid="484362" grpId="0"/>
      <p:bldP spid="484363" grpId="0"/>
      <p:bldP spid="484364" grpId="0"/>
      <p:bldP spid="4843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0158-4EAD-4E8C-9A71-3A7EE68948C7}" type="slidenum">
              <a:rPr lang="en-GB"/>
              <a:pPr/>
              <a:t>9</a:t>
            </a:fld>
            <a:endParaRPr lang="en-GB"/>
          </a:p>
        </p:txBody>
      </p:sp>
      <p:sp>
        <p:nvSpPr>
          <p:cNvPr id="485378" name="Line 2"/>
          <p:cNvSpPr>
            <a:spLocks noChangeShapeType="1"/>
          </p:cNvSpPr>
          <p:nvPr/>
        </p:nvSpPr>
        <p:spPr bwMode="auto">
          <a:xfrm>
            <a:off x="304800" y="1181100"/>
            <a:ext cx="861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5379" name="Text Box 3"/>
          <p:cNvSpPr txBox="1">
            <a:spLocks noChangeArrowheads="1"/>
          </p:cNvSpPr>
          <p:nvPr/>
        </p:nvSpPr>
        <p:spPr bwMode="auto">
          <a:xfrm>
            <a:off x="381000" y="1600200"/>
            <a:ext cx="853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None/>
            </a:pPr>
            <a:r>
              <a:rPr lang="en-US" sz="2600" b="1">
                <a:solidFill>
                  <a:srgbClr val="003366"/>
                </a:solidFill>
              </a:rPr>
              <a:t>Other possible scheme</a:t>
            </a:r>
          </a:p>
        </p:txBody>
      </p:sp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838200" y="2379663"/>
            <a:ext cx="76200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itchFamily="2" charset="2"/>
              <a:buAutoNum type="arabicPeriod"/>
            </a:pPr>
            <a:r>
              <a:rPr lang="en-US" sz="2300">
                <a:solidFill>
                  <a:srgbClr val="339933"/>
                </a:solidFill>
              </a:rPr>
              <a:t>Required by a customer</a:t>
            </a:r>
          </a:p>
        </p:txBody>
      </p:sp>
      <p:sp>
        <p:nvSpPr>
          <p:cNvPr id="485382" name="Text Box 6"/>
          <p:cNvSpPr txBox="1">
            <a:spLocks noChangeArrowheads="1"/>
          </p:cNvSpPr>
          <p:nvPr/>
        </p:nvSpPr>
        <p:spPr bwMode="auto">
          <a:xfrm>
            <a:off x="838200" y="3108325"/>
            <a:ext cx="76200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93700" indent="-393700" algn="just">
              <a:spcBef>
                <a:spcPct val="50000"/>
              </a:spcBef>
              <a:buFont typeface="Wingdings" pitchFamily="2" charset="2"/>
              <a:buAutoNum type="arabicPeriod" startAt="2"/>
            </a:pPr>
            <a:r>
              <a:rPr lang="en-US" sz="2300">
                <a:solidFill>
                  <a:srgbClr val="6600CC"/>
                </a:solidFill>
              </a:rPr>
              <a:t>Necessary to increase market share</a:t>
            </a:r>
          </a:p>
        </p:txBody>
      </p:sp>
      <p:sp>
        <p:nvSpPr>
          <p:cNvPr id="485383" name="Text Box 7"/>
          <p:cNvSpPr txBox="1">
            <a:spLocks noChangeArrowheads="1"/>
          </p:cNvSpPr>
          <p:nvPr/>
        </p:nvSpPr>
        <p:spPr bwMode="auto">
          <a:xfrm>
            <a:off x="838200" y="3840163"/>
            <a:ext cx="76200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itchFamily="2" charset="2"/>
              <a:buAutoNum type="arabicPeriod" startAt="3"/>
            </a:pPr>
            <a:r>
              <a:rPr lang="en-US" sz="2300">
                <a:solidFill>
                  <a:srgbClr val="003300"/>
                </a:solidFill>
              </a:rPr>
              <a:t>That use new technology</a:t>
            </a:r>
          </a:p>
        </p:txBody>
      </p:sp>
      <p:sp>
        <p:nvSpPr>
          <p:cNvPr id="485384" name="Text Box 8"/>
          <p:cNvSpPr txBox="1">
            <a:spLocks noChangeArrowheads="1"/>
          </p:cNvSpPr>
          <p:nvPr/>
        </p:nvSpPr>
        <p:spPr bwMode="auto">
          <a:xfrm>
            <a:off x="304800" y="320675"/>
            <a:ext cx="853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>
                <a:solidFill>
                  <a:schemeClr val="accent2"/>
                </a:solidFill>
                <a:latin typeface="Monotype Corsiva" pitchFamily="66" charset="0"/>
                <a:cs typeface="Times New Roman" pitchFamily="18" charset="0"/>
              </a:rPr>
              <a:t>Reducing the number of test cases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8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8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8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9" grpId="0"/>
      <p:bldP spid="485380" grpId="0"/>
      <p:bldP spid="485382" grpId="0"/>
      <p:bldP spid="485383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3990</TotalTime>
  <Words>1356</Words>
  <Application>Microsoft Office PowerPoint</Application>
  <PresentationFormat>On-screen Show (4:3)</PresentationFormat>
  <Paragraphs>339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Monotype Corsiva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MANU</dc:creator>
  <cp:lastModifiedBy>Yash Saha</cp:lastModifiedBy>
  <cp:revision>815</cp:revision>
  <dcterms:created xsi:type="dcterms:W3CDTF">2005-06-14T02:19:25Z</dcterms:created>
  <dcterms:modified xsi:type="dcterms:W3CDTF">2020-10-06T15:42:28Z</dcterms:modified>
</cp:coreProperties>
</file>