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sldIdLst>
    <p:sldId id="256" r:id="rId2"/>
    <p:sldId id="313" r:id="rId3"/>
    <p:sldId id="338" r:id="rId4"/>
    <p:sldId id="314" r:id="rId5"/>
    <p:sldId id="347" r:id="rId6"/>
    <p:sldId id="293" r:id="rId7"/>
    <p:sldId id="269" r:id="rId8"/>
    <p:sldId id="270" r:id="rId9"/>
    <p:sldId id="334" r:id="rId10"/>
    <p:sldId id="337" r:id="rId11"/>
    <p:sldId id="344" r:id="rId12"/>
    <p:sldId id="315" r:id="rId13"/>
    <p:sldId id="316" r:id="rId14"/>
    <p:sldId id="341" r:id="rId15"/>
    <p:sldId id="342" r:id="rId16"/>
    <p:sldId id="349" r:id="rId17"/>
    <p:sldId id="317" r:id="rId18"/>
    <p:sldId id="325" r:id="rId19"/>
    <p:sldId id="326" r:id="rId20"/>
    <p:sldId id="321"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66"/>
    <a:srgbClr val="61FA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2030" autoAdjust="0"/>
  </p:normalViewPr>
  <p:slideViewPr>
    <p:cSldViewPr>
      <p:cViewPr varScale="1">
        <p:scale>
          <a:sx n="67" d="100"/>
          <a:sy n="67" d="100"/>
        </p:scale>
        <p:origin x="336"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CC92B372-531B-4D96-876D-CF891DABC46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360B77-19FF-4423-9D7C-D1E033D218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83F1A96C-9AD7-44E3-AAC7-2140C31A29D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35B332E-30BC-44CE-AD59-15E2751641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D9525476-CAE2-4517-960A-DEEEB92B747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5C15505-6308-47DC-B004-18FA63F99CB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0D58933-DE0D-432A-8C09-38DBC3C425D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C29D056-CCFC-4189-8A32-3A0004BCB4E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8DC68667-B714-4100-876E-89A4AD8D63D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07B4C0F6-4FC0-4CC4-9FBB-34D6C83CCD6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3D37E2D7-A08D-4394-B60A-7A321E83C2B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784AF7E2-FE11-4CBF-A80A-786FB34950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0" r:id="rId2"/>
    <p:sldLayoutId id="2147483746" r:id="rId3"/>
    <p:sldLayoutId id="2147483741" r:id="rId4"/>
    <p:sldLayoutId id="2147483742" r:id="rId5"/>
    <p:sldLayoutId id="2147483743" r:id="rId6"/>
    <p:sldLayoutId id="2147483747" r:id="rId7"/>
    <p:sldLayoutId id="2147483748" r:id="rId8"/>
    <p:sldLayoutId id="2147483749" r:id="rId9"/>
    <p:sldLayoutId id="2147483744" r:id="rId10"/>
    <p:sldLayoutId id="2147483750" r:id="rId11"/>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a:solidFill>
                  <a:schemeClr val="accent1">
                    <a:satMod val="150000"/>
                  </a:schemeClr>
                </a:solidFill>
              </a:rPr>
              <a:t>Slice- Based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fontAlgn="auto" hangingPunct="1">
              <a:spcAft>
                <a:spcPts val="0"/>
              </a:spcAft>
              <a:defRPr/>
            </a:pPr>
            <a:r>
              <a:rPr lang="en-US" sz="4000">
                <a:solidFill>
                  <a:schemeClr val="accent1">
                    <a:satMod val="150000"/>
                  </a:schemeClr>
                </a:solidFill>
              </a:rPr>
              <a:t>Alternative definition: Program Slice</a:t>
            </a:r>
          </a:p>
        </p:txBody>
      </p:sp>
      <p:sp>
        <p:nvSpPr>
          <p:cNvPr id="20483" name="Rectangle 5"/>
          <p:cNvSpPr>
            <a:spLocks noGrp="1" noChangeArrowheads="1"/>
          </p:cNvSpPr>
          <p:nvPr>
            <p:ph idx="1"/>
          </p:nvPr>
        </p:nvSpPr>
        <p:spPr/>
        <p:txBody>
          <a:bodyPr/>
          <a:lstStyle/>
          <a:p>
            <a:pPr eaLnBrk="1" hangingPunct="1"/>
            <a:r>
              <a:rPr lang="en-US"/>
              <a:t>For statement n and variable v, the slice of program P w.r.t. the slicing criterion &lt;n, v &gt; includes only those statements of P needed to contribute (or </a:t>
            </a:r>
            <a:r>
              <a:rPr lang="en-US">
                <a:solidFill>
                  <a:srgbClr val="FF00FF"/>
                </a:solidFill>
              </a:rPr>
              <a:t>influence</a:t>
            </a:r>
            <a:r>
              <a:rPr lang="en-US"/>
              <a:t>)  to the behavior of v at n.</a:t>
            </a:r>
          </a:p>
          <a:p>
            <a:pPr lvl="1" eaLnBrk="1" hangingPunct="1"/>
            <a:endParaRPr lang="en-US"/>
          </a:p>
          <a:p>
            <a:pPr eaLnBrk="1" hangingPunct="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Simple example</a:t>
            </a:r>
          </a:p>
        </p:txBody>
      </p:sp>
      <p:sp>
        <p:nvSpPr>
          <p:cNvPr id="21507" name="Rectangle 3"/>
          <p:cNvSpPr>
            <a:spLocks noGrp="1" noChangeArrowheads="1"/>
          </p:cNvSpPr>
          <p:nvPr>
            <p:ph idx="1"/>
          </p:nvPr>
        </p:nvSpPr>
        <p:spPr>
          <a:xfrm>
            <a:off x="152400" y="1774825"/>
            <a:ext cx="8915400" cy="4625975"/>
          </a:xfrm>
        </p:spPr>
        <p:txBody>
          <a:bodyPr/>
          <a:lstStyle/>
          <a:p>
            <a:pPr eaLnBrk="1" hangingPunct="1"/>
            <a:r>
              <a:rPr lang="en-US" dirty="0"/>
              <a:t> 1	Y := X</a:t>
            </a:r>
          </a:p>
          <a:p>
            <a:pPr eaLnBrk="1" hangingPunct="1"/>
            <a:r>
              <a:rPr lang="en-US" dirty="0"/>
              <a:t>2	Z := Y</a:t>
            </a:r>
          </a:p>
          <a:p>
            <a:pPr eaLnBrk="1" hangingPunct="1"/>
            <a:endParaRPr lang="en-US" dirty="0"/>
          </a:p>
          <a:p>
            <a:pPr lvl="1" eaLnBrk="1" hangingPunct="1"/>
            <a:r>
              <a:rPr lang="en-US" dirty="0"/>
              <a:t>The value of X before the first statement can contribute to  the value of Z after second</a:t>
            </a:r>
          </a:p>
          <a:p>
            <a:pPr lvl="2" eaLnBrk="1" hangingPunct="1"/>
            <a:r>
              <a:rPr lang="en-US" dirty="0"/>
              <a:t>S(Z,2)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The notion of contribution: USE</a:t>
            </a:r>
          </a:p>
        </p:txBody>
      </p:sp>
      <p:sp>
        <p:nvSpPr>
          <p:cNvPr id="79875" name="Rectangle 3"/>
          <p:cNvSpPr>
            <a:spLocks noGrp="1" noChangeArrowheads="1"/>
          </p:cNvSpPr>
          <p:nvPr>
            <p:ph idx="1"/>
          </p:nvPr>
        </p:nvSpPr>
        <p:spPr>
          <a:xfrm>
            <a:off x="0" y="1774825"/>
            <a:ext cx="9144000" cy="4625975"/>
          </a:xfrm>
        </p:spPr>
        <p:txBody>
          <a:bodyPr rtlCol="0">
            <a:normAutofit/>
          </a:bodyPr>
          <a:lstStyle/>
          <a:p>
            <a:pPr marL="438912" indent="-320040" eaLnBrk="1" fontAlgn="auto" hangingPunct="1">
              <a:lnSpc>
                <a:spcPct val="90000"/>
              </a:lnSpc>
              <a:spcBef>
                <a:spcPts val="0"/>
              </a:spcBef>
              <a:spcAft>
                <a:spcPts val="0"/>
              </a:spcAft>
              <a:buFont typeface="Wingdings 2"/>
              <a:buChar char=""/>
              <a:defRPr/>
            </a:pPr>
            <a:r>
              <a:rPr lang="en-US" dirty="0"/>
              <a:t>The notion of contribution can be described  by the USE relationship (e.g., C-use and P-use)</a:t>
            </a:r>
          </a:p>
          <a:p>
            <a:pPr marL="438912" indent="-320040" eaLnBrk="1" fontAlgn="auto" hangingPunct="1">
              <a:lnSpc>
                <a:spcPct val="90000"/>
              </a:lnSpc>
              <a:spcBef>
                <a:spcPts val="0"/>
              </a:spcBef>
              <a:spcAft>
                <a:spcPts val="0"/>
              </a:spcAft>
              <a:buFont typeface="Wingdings 2"/>
              <a:buChar char=""/>
              <a:defRPr/>
            </a:pPr>
            <a:endParaRPr lang="en-US" dirty="0"/>
          </a:p>
          <a:p>
            <a:pPr marL="731520" lvl="1" indent="-274320" eaLnBrk="1" fontAlgn="auto" hangingPunct="1">
              <a:lnSpc>
                <a:spcPct val="90000"/>
              </a:lnSpc>
              <a:spcAft>
                <a:spcPts val="0"/>
              </a:spcAft>
              <a:buFont typeface="Wingdings"/>
              <a:buChar char=""/>
              <a:defRPr/>
            </a:pPr>
            <a:r>
              <a:rPr lang="en-US" dirty="0">
                <a:effectLst>
                  <a:outerShdw blurRad="38100" dist="38100" dir="2700000" algn="tl">
                    <a:srgbClr val="FFFFFF"/>
                  </a:outerShdw>
                </a:effectLst>
              </a:rPr>
              <a:t>P-use: used in a </a:t>
            </a:r>
            <a:r>
              <a:rPr lang="en-US" dirty="0">
                <a:solidFill>
                  <a:srgbClr val="FF0000"/>
                </a:solidFill>
                <a:effectLst>
                  <a:outerShdw blurRad="38100" dist="38100" dir="2700000" algn="tl">
                    <a:srgbClr val="FFFFFF"/>
                  </a:outerShdw>
                </a:effectLst>
              </a:rPr>
              <a:t>predicate</a:t>
            </a:r>
            <a:r>
              <a:rPr lang="en-US" dirty="0">
                <a:effectLst>
                  <a:outerShdw blurRad="38100" dist="38100" dir="2700000" algn="tl">
                    <a:srgbClr val="FFFFFF"/>
                  </a:outerShdw>
                </a:effectLst>
              </a:rPr>
              <a:t> (e.g., decision)</a:t>
            </a:r>
          </a:p>
          <a:p>
            <a:pPr marL="731520" lvl="1" indent="-274320" eaLnBrk="1" fontAlgn="auto" hangingPunct="1">
              <a:lnSpc>
                <a:spcPct val="90000"/>
              </a:lnSpc>
              <a:spcAft>
                <a:spcPts val="0"/>
              </a:spcAft>
              <a:buFont typeface="Wingdings"/>
              <a:buChar char=""/>
              <a:defRPr/>
            </a:pPr>
            <a:r>
              <a:rPr lang="en-US" dirty="0">
                <a:effectLst>
                  <a:outerShdw blurRad="38100" dist="38100" dir="2700000" algn="tl">
                    <a:srgbClr val="FFFFFF"/>
                  </a:outerShdw>
                </a:effectLst>
              </a:rPr>
              <a:t>C-use: used in </a:t>
            </a:r>
            <a:r>
              <a:rPr lang="en-US" dirty="0">
                <a:solidFill>
                  <a:srgbClr val="FF0000"/>
                </a:solidFill>
                <a:effectLst>
                  <a:outerShdw blurRad="38100" dist="38100" dir="2700000" algn="tl">
                    <a:srgbClr val="FFFFFF"/>
                  </a:outerShdw>
                </a:effectLst>
              </a:rPr>
              <a:t>computation</a:t>
            </a:r>
            <a:r>
              <a:rPr lang="en-US" dirty="0">
                <a:effectLst>
                  <a:outerShdw blurRad="38100" dist="38100" dir="2700000" algn="tl">
                    <a:srgbClr val="FFFFFF"/>
                  </a:outerShdw>
                </a:effectLst>
              </a:rPr>
              <a:t> (e.g., assignment)</a:t>
            </a:r>
          </a:p>
          <a:p>
            <a:pPr marL="731520" lvl="1" indent="-274320" eaLnBrk="1" fontAlgn="auto" hangingPunct="1">
              <a:lnSpc>
                <a:spcPct val="90000"/>
              </a:lnSpc>
              <a:spcAft>
                <a:spcPts val="0"/>
              </a:spcAft>
              <a:buFont typeface="Wingdings"/>
              <a:buChar char=""/>
              <a:defRPr/>
            </a:pPr>
            <a:r>
              <a:rPr lang="en-US" dirty="0">
                <a:effectLst>
                  <a:outerShdw blurRad="38100" dist="38100" dir="2700000" algn="tl">
                    <a:srgbClr val="FFFFFF"/>
                  </a:outerShdw>
                </a:effectLst>
              </a:rPr>
              <a:t>O-use: used for </a:t>
            </a:r>
            <a:r>
              <a:rPr lang="en-US" dirty="0">
                <a:solidFill>
                  <a:srgbClr val="FF0000"/>
                </a:solidFill>
                <a:effectLst>
                  <a:outerShdw blurRad="38100" dist="38100" dir="2700000" algn="tl">
                    <a:srgbClr val="FFFFFF"/>
                  </a:outerShdw>
                </a:effectLst>
              </a:rPr>
              <a:t>output</a:t>
            </a:r>
            <a:r>
              <a:rPr lang="en-US" dirty="0">
                <a:effectLst>
                  <a:outerShdw blurRad="38100" dist="38100" dir="2700000" algn="tl">
                    <a:srgbClr val="FFFFFF"/>
                  </a:outerShdw>
                </a:effectLst>
              </a:rPr>
              <a:t> (e.g., write/print, etc.)</a:t>
            </a:r>
          </a:p>
          <a:p>
            <a:pPr marL="731520" lvl="1" indent="-274320" eaLnBrk="1" fontAlgn="auto" hangingPunct="1">
              <a:lnSpc>
                <a:spcPct val="90000"/>
              </a:lnSpc>
              <a:spcAft>
                <a:spcPts val="0"/>
              </a:spcAft>
              <a:buFont typeface="Wingdings"/>
              <a:buChar char=""/>
              <a:defRPr/>
            </a:pPr>
            <a:r>
              <a:rPr lang="en-US" dirty="0">
                <a:effectLst>
                  <a:outerShdw blurRad="38100" dist="38100" dir="2700000" algn="tl">
                    <a:srgbClr val="FFFFFF"/>
                  </a:outerShdw>
                </a:effectLst>
              </a:rPr>
              <a:t>L-use: used for </a:t>
            </a:r>
            <a:r>
              <a:rPr lang="en-US" dirty="0">
                <a:solidFill>
                  <a:srgbClr val="FF0000"/>
                </a:solidFill>
                <a:effectLst>
                  <a:outerShdw blurRad="38100" dist="38100" dir="2700000" algn="tl">
                    <a:srgbClr val="FFFFFF"/>
                  </a:outerShdw>
                </a:effectLst>
              </a:rPr>
              <a:t>location</a:t>
            </a:r>
            <a:r>
              <a:rPr lang="en-US" dirty="0">
                <a:effectLst>
                  <a:outerShdw blurRad="38100" dist="38100" dir="2700000" algn="tl">
                    <a:srgbClr val="FFFFFF"/>
                  </a:outerShdw>
                </a:effectLst>
              </a:rPr>
              <a:t> (e.g., pointers/subscripts)</a:t>
            </a:r>
          </a:p>
          <a:p>
            <a:pPr marL="731520" lvl="1" indent="-274320" eaLnBrk="1" fontAlgn="auto" hangingPunct="1">
              <a:lnSpc>
                <a:spcPct val="90000"/>
              </a:lnSpc>
              <a:spcAft>
                <a:spcPts val="0"/>
              </a:spcAft>
              <a:buFont typeface="Wingdings"/>
              <a:buChar char=""/>
              <a:defRPr/>
            </a:pPr>
            <a:r>
              <a:rPr lang="en-US" dirty="0">
                <a:effectLst>
                  <a:outerShdw blurRad="38100" dist="38100" dir="2700000" algn="tl">
                    <a:srgbClr val="FFFFFF"/>
                  </a:outerShdw>
                </a:effectLst>
              </a:rPr>
              <a:t>I-use:  used for </a:t>
            </a:r>
            <a:r>
              <a:rPr lang="en-US" dirty="0">
                <a:solidFill>
                  <a:srgbClr val="FF0000"/>
                </a:solidFill>
                <a:effectLst>
                  <a:outerShdw blurRad="38100" dist="38100" dir="2700000" algn="tl">
                    <a:srgbClr val="FFFFFF"/>
                  </a:outerShdw>
                </a:effectLst>
              </a:rPr>
              <a:t>iteration</a:t>
            </a:r>
            <a:r>
              <a:rPr lang="en-US" dirty="0">
                <a:effectLst>
                  <a:outerShdw blurRad="38100" dist="38100" dir="2700000" algn="tl">
                    <a:srgbClr val="FFFFFF"/>
                  </a:outerShdw>
                </a:effectLst>
              </a:rPr>
              <a:t> (e.g., internal counter)</a:t>
            </a:r>
          </a:p>
          <a:p>
            <a:pPr marL="731520" lvl="1" indent="-274320" eaLnBrk="1" fontAlgn="auto" hangingPunct="1">
              <a:lnSpc>
                <a:spcPct val="90000"/>
              </a:lnSpc>
              <a:spcAft>
                <a:spcPts val="0"/>
              </a:spcAft>
              <a:buFont typeface="Wingdings"/>
              <a:buChar char=""/>
              <a:defRPr/>
            </a:pPr>
            <a:endParaRPr lang="en-US" dirty="0">
              <a:solidFill>
                <a:srgbClr val="61FA0C"/>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accent1">
                    <a:satMod val="150000"/>
                  </a:schemeClr>
                </a:solidFill>
              </a:rPr>
              <a:t>The notion of contribution: Definitions</a:t>
            </a:r>
          </a:p>
        </p:txBody>
      </p:sp>
      <p:sp>
        <p:nvSpPr>
          <p:cNvPr id="80899" name="Rectangle 3"/>
          <p:cNvSpPr>
            <a:spLocks noGrp="1" noChangeArrowheads="1"/>
          </p:cNvSpPr>
          <p:nvPr>
            <p:ph idx="1"/>
          </p:nvPr>
        </p:nvSpPr>
        <p:spPr>
          <a:xfrm>
            <a:off x="0" y="1774825"/>
            <a:ext cx="9144000" cy="4625975"/>
          </a:xfrm>
        </p:spPr>
        <p:txBody>
          <a:bodyPr rtlCol="0">
            <a:normAutofit/>
          </a:bodyPr>
          <a:lstStyle/>
          <a:p>
            <a:pPr marL="438912" indent="-320040" eaLnBrk="1" fontAlgn="auto" hangingPunct="1">
              <a:spcBef>
                <a:spcPts val="0"/>
              </a:spcBef>
              <a:spcAft>
                <a:spcPts val="0"/>
              </a:spcAft>
              <a:buFont typeface="Wingdings 2"/>
              <a:buChar char=""/>
              <a:defRPr/>
            </a:pPr>
            <a:r>
              <a:rPr lang="en-US" dirty="0"/>
              <a:t>Definition nodes can be refined</a:t>
            </a:r>
          </a:p>
          <a:p>
            <a:pPr marL="438912" indent="-320040" eaLnBrk="1" fontAlgn="auto" hangingPunct="1">
              <a:spcBef>
                <a:spcPts val="0"/>
              </a:spcBef>
              <a:spcAft>
                <a:spcPts val="0"/>
              </a:spcAft>
              <a:buFont typeface="Wingdings 2"/>
              <a:buChar char=""/>
              <a:defRPr/>
            </a:pPr>
            <a:endParaRPr lang="en-US" dirty="0"/>
          </a:p>
          <a:p>
            <a:pPr marL="731520" lvl="1" indent="-274320" eaLnBrk="1" fontAlgn="auto" hangingPunct="1">
              <a:spcAft>
                <a:spcPts val="0"/>
              </a:spcAft>
              <a:buFont typeface="Wingdings"/>
              <a:buChar char=""/>
              <a:defRPr/>
            </a:pPr>
            <a:r>
              <a:rPr lang="en-US" dirty="0">
                <a:effectLst>
                  <a:outerShdw blurRad="38100" dist="38100" dir="2700000" algn="tl">
                    <a:srgbClr val="FFFFFF"/>
                  </a:outerShdw>
                </a:effectLst>
              </a:rPr>
              <a:t>I-def</a:t>
            </a:r>
            <a:r>
              <a:rPr lang="en-US" dirty="0"/>
              <a:t>: defined by </a:t>
            </a:r>
            <a:r>
              <a:rPr lang="en-US" dirty="0">
                <a:solidFill>
                  <a:srgbClr val="FF0000"/>
                </a:solidFill>
              </a:rPr>
              <a:t>input</a:t>
            </a:r>
            <a:r>
              <a:rPr lang="en-US" dirty="0"/>
              <a:t> (e.g., read)</a:t>
            </a:r>
          </a:p>
          <a:p>
            <a:pPr marL="731520" lvl="1" indent="-274320" eaLnBrk="1" fontAlgn="auto" hangingPunct="1">
              <a:spcAft>
                <a:spcPts val="0"/>
              </a:spcAft>
              <a:buFont typeface="Wingdings"/>
              <a:buChar char=""/>
              <a:defRPr/>
            </a:pPr>
            <a:r>
              <a:rPr lang="en-US" dirty="0">
                <a:effectLst>
                  <a:outerShdw blurRad="38100" dist="38100" dir="2700000" algn="tl">
                    <a:srgbClr val="FFFFFF"/>
                  </a:outerShdw>
                </a:effectLst>
              </a:rPr>
              <a:t>A-def</a:t>
            </a:r>
            <a:r>
              <a:rPr lang="en-US" dirty="0"/>
              <a:t>: defined by </a:t>
            </a:r>
            <a:r>
              <a:rPr lang="en-US" dirty="0">
                <a:solidFill>
                  <a:srgbClr val="FF0000"/>
                </a:solidFill>
              </a:rPr>
              <a:t>assignment</a:t>
            </a:r>
            <a:r>
              <a:rPr lang="en-US" dirty="0"/>
              <a:t> statements (e.g., a:= x + 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Properties of Slice</a:t>
            </a:r>
          </a:p>
        </p:txBody>
      </p:sp>
      <p:sp>
        <p:nvSpPr>
          <p:cNvPr id="24579" name="Rectangle 3"/>
          <p:cNvSpPr>
            <a:spLocks noGrp="1" noChangeArrowheads="1"/>
          </p:cNvSpPr>
          <p:nvPr>
            <p:ph idx="1"/>
          </p:nvPr>
        </p:nvSpPr>
        <p:spPr>
          <a:xfrm>
            <a:off x="0" y="1774825"/>
            <a:ext cx="9144000" cy="4625975"/>
          </a:xfrm>
        </p:spPr>
        <p:txBody>
          <a:bodyPr/>
          <a:lstStyle/>
          <a:p>
            <a:pPr algn="just" eaLnBrk="1" hangingPunct="1"/>
            <a:r>
              <a:rPr lang="en-US" dirty="0"/>
              <a:t>There are two properties in a slice</a:t>
            </a:r>
          </a:p>
          <a:p>
            <a:pPr algn="just" eaLnBrk="1" hangingPunct="1"/>
            <a:endParaRPr lang="en-US" dirty="0"/>
          </a:p>
          <a:p>
            <a:pPr lvl="1" algn="just" eaLnBrk="1" hangingPunct="1"/>
            <a:r>
              <a:rPr lang="en-US" dirty="0"/>
              <a:t>The slice must have  been obtained from the </a:t>
            </a:r>
            <a:r>
              <a:rPr lang="en-US" dirty="0">
                <a:solidFill>
                  <a:srgbClr val="FF0000"/>
                </a:solidFill>
              </a:rPr>
              <a:t>original program </a:t>
            </a:r>
            <a:r>
              <a:rPr lang="en-US" dirty="0"/>
              <a:t>by statement deletion.</a:t>
            </a:r>
          </a:p>
          <a:p>
            <a:pPr lvl="1" algn="just" eaLnBrk="1" hangingPunct="1"/>
            <a:endParaRPr lang="en-US" dirty="0"/>
          </a:p>
          <a:p>
            <a:pPr lvl="1" algn="just" eaLnBrk="1" hangingPunct="1"/>
            <a:r>
              <a:rPr lang="en-US" dirty="0"/>
              <a:t>The behavior of the slice must correspond to the behavior of  program as observed through the </a:t>
            </a:r>
            <a:r>
              <a:rPr lang="en-US" dirty="0">
                <a:solidFill>
                  <a:srgbClr val="FF0000"/>
                </a:solidFill>
              </a:rPr>
              <a:t>window</a:t>
            </a:r>
            <a:r>
              <a:rPr lang="en-US" dirty="0"/>
              <a:t> of the slicing criterion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Problem with property one</a:t>
            </a:r>
          </a:p>
        </p:txBody>
      </p:sp>
      <p:sp>
        <p:nvSpPr>
          <p:cNvPr id="25603" name="Rectangle 3"/>
          <p:cNvSpPr>
            <a:spLocks noGrp="1" noChangeArrowheads="1"/>
          </p:cNvSpPr>
          <p:nvPr>
            <p:ph idx="1"/>
          </p:nvPr>
        </p:nvSpPr>
        <p:spPr>
          <a:xfrm>
            <a:off x="0" y="1774825"/>
            <a:ext cx="9144000" cy="4625975"/>
          </a:xfrm>
        </p:spPr>
        <p:txBody>
          <a:bodyPr/>
          <a:lstStyle/>
          <a:p>
            <a:pPr eaLnBrk="1" hangingPunct="1"/>
            <a:r>
              <a:rPr lang="en-US" dirty="0"/>
              <a:t>By removing the source code of a program, we may obtain slice that is </a:t>
            </a:r>
            <a:r>
              <a:rPr lang="en-US" dirty="0">
                <a:solidFill>
                  <a:srgbClr val="FF00FF"/>
                </a:solidFill>
              </a:rPr>
              <a:t>not grammatically </a:t>
            </a:r>
            <a:r>
              <a:rPr lang="en-US" dirty="0"/>
              <a:t>correct.</a:t>
            </a:r>
          </a:p>
          <a:p>
            <a:pPr eaLnBrk="1" hangingPunct="1"/>
            <a:endParaRPr lang="en-US" dirty="0"/>
          </a:p>
          <a:p>
            <a:pPr lvl="1" eaLnBrk="1" hangingPunct="1"/>
            <a:r>
              <a:rPr lang="en-US" dirty="0"/>
              <a:t>E.g. removing the THEN clause from an IF-THEN-ELSE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simple guidelines</a:t>
            </a:r>
          </a:p>
        </p:txBody>
      </p:sp>
      <p:sp>
        <p:nvSpPr>
          <p:cNvPr id="26627" name="Content Placeholder 2"/>
          <p:cNvSpPr>
            <a:spLocks noGrp="1"/>
          </p:cNvSpPr>
          <p:nvPr>
            <p:ph idx="1"/>
          </p:nvPr>
        </p:nvSpPr>
        <p:spPr>
          <a:xfrm>
            <a:off x="0" y="1774825"/>
            <a:ext cx="9144000" cy="4625975"/>
          </a:xfrm>
        </p:spPr>
        <p:txBody>
          <a:bodyPr/>
          <a:lstStyle/>
          <a:p>
            <a:r>
              <a:rPr lang="en-US" dirty="0"/>
              <a:t>First, we assume the set V consists of a single variable</a:t>
            </a:r>
          </a:p>
          <a:p>
            <a:r>
              <a:rPr lang="en-US" dirty="0"/>
              <a:t>Nodes in slice S may  include:</a:t>
            </a:r>
          </a:p>
          <a:p>
            <a:pPr lvl="1"/>
            <a:r>
              <a:rPr lang="en-US" dirty="0"/>
              <a:t>If statement (or node) n is a defining node for v, n is included in the slice S.</a:t>
            </a:r>
          </a:p>
          <a:p>
            <a:pPr lvl="1"/>
            <a:r>
              <a:rPr lang="en-US" dirty="0"/>
              <a:t>If statement n is a USE node for v, then n is not included.</a:t>
            </a:r>
          </a:p>
          <a:p>
            <a:pPr lvl="1"/>
            <a:r>
              <a:rPr lang="en-US" dirty="0"/>
              <a:t>P-Use and C-use of other variables (not the v in the slice set V) are included if their execution affects the value of 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fad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fade">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fade">
                                      <p:cBhvr>
                                        <p:cTn id="27"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the Commission Problem (1)</a:t>
            </a:r>
          </a:p>
        </p:txBody>
      </p:sp>
      <p:pic>
        <p:nvPicPr>
          <p:cNvPr id="27651" name="Picture 4"/>
          <p:cNvPicPr>
            <a:picLocks noChangeAspect="1" noChangeArrowheads="1"/>
          </p:cNvPicPr>
          <p:nvPr/>
        </p:nvPicPr>
        <p:blipFill>
          <a:blip r:embed="rId2"/>
          <a:srcRect/>
          <a:stretch>
            <a:fillRect/>
          </a:stretch>
        </p:blipFill>
        <p:spPr bwMode="auto">
          <a:xfrm>
            <a:off x="1295400" y="1600200"/>
            <a:ext cx="3171825" cy="762000"/>
          </a:xfrm>
          <a:prstGeom prst="rect">
            <a:avLst/>
          </a:prstGeom>
          <a:noFill/>
          <a:ln w="9525">
            <a:solidFill>
              <a:srgbClr val="FF0000"/>
            </a:solidFill>
            <a:miter lim="800000"/>
            <a:headEnd/>
            <a:tailEnd/>
          </a:ln>
        </p:spPr>
      </p:pic>
      <p:pic>
        <p:nvPicPr>
          <p:cNvPr id="27652" name="Picture 5"/>
          <p:cNvPicPr>
            <a:picLocks noChangeAspect="1" noChangeArrowheads="1"/>
          </p:cNvPicPr>
          <p:nvPr/>
        </p:nvPicPr>
        <p:blipFill>
          <a:blip r:embed="rId3"/>
          <a:srcRect/>
          <a:stretch>
            <a:fillRect/>
          </a:stretch>
        </p:blipFill>
        <p:spPr bwMode="auto">
          <a:xfrm>
            <a:off x="1295400" y="2743200"/>
            <a:ext cx="3286125" cy="933450"/>
          </a:xfrm>
          <a:prstGeom prst="rect">
            <a:avLst/>
          </a:prstGeom>
          <a:noFill/>
          <a:ln w="9525">
            <a:solidFill>
              <a:srgbClr val="0070C0"/>
            </a:solidFill>
            <a:miter lim="800000"/>
            <a:headEnd/>
            <a:tailEnd/>
          </a:ln>
        </p:spPr>
      </p:pic>
      <p:pic>
        <p:nvPicPr>
          <p:cNvPr id="27653" name="Picture 6"/>
          <p:cNvPicPr>
            <a:picLocks noChangeAspect="1" noChangeArrowheads="1"/>
          </p:cNvPicPr>
          <p:nvPr/>
        </p:nvPicPr>
        <p:blipFill>
          <a:blip r:embed="rId4"/>
          <a:srcRect/>
          <a:stretch>
            <a:fillRect/>
          </a:stretch>
        </p:blipFill>
        <p:spPr bwMode="auto">
          <a:xfrm>
            <a:off x="1219200" y="3886200"/>
            <a:ext cx="3867150" cy="942975"/>
          </a:xfrm>
          <a:prstGeom prst="rect">
            <a:avLst/>
          </a:prstGeom>
          <a:noFill/>
          <a:ln w="9525">
            <a:solidFill>
              <a:srgbClr val="FF0000"/>
            </a:solidFill>
            <a:miter lim="800000"/>
            <a:headEnd/>
            <a:tailEnd/>
          </a:ln>
        </p:spPr>
      </p:pic>
      <p:pic>
        <p:nvPicPr>
          <p:cNvPr id="27654" name="Picture 7"/>
          <p:cNvPicPr>
            <a:picLocks noChangeAspect="1" noChangeArrowheads="1"/>
          </p:cNvPicPr>
          <p:nvPr/>
        </p:nvPicPr>
        <p:blipFill>
          <a:blip r:embed="rId5"/>
          <a:srcRect/>
          <a:stretch>
            <a:fillRect/>
          </a:stretch>
        </p:blipFill>
        <p:spPr bwMode="auto">
          <a:xfrm>
            <a:off x="1219200" y="5029200"/>
            <a:ext cx="4143375" cy="962025"/>
          </a:xfrm>
          <a:prstGeom prst="rect">
            <a:avLst/>
          </a:prstGeom>
          <a:noFill/>
          <a:ln w="9525">
            <a:solidFill>
              <a:srgbClr val="0070C0"/>
            </a:solidFill>
            <a:miter lim="800000"/>
            <a:headEnd/>
            <a:tailEnd/>
          </a:ln>
        </p:spPr>
      </p:pic>
      <p:sp>
        <p:nvSpPr>
          <p:cNvPr id="27656" name="Line 9"/>
          <p:cNvSpPr>
            <a:spLocks noChangeShapeType="1"/>
          </p:cNvSpPr>
          <p:nvPr/>
        </p:nvSpPr>
        <p:spPr bwMode="auto">
          <a:xfrm>
            <a:off x="3657600" y="3200400"/>
            <a:ext cx="838200" cy="0"/>
          </a:xfrm>
          <a:prstGeom prst="line">
            <a:avLst/>
          </a:prstGeom>
          <a:noFill/>
          <a:ln w="9525">
            <a:solidFill>
              <a:srgbClr val="FF0000"/>
            </a:solidFill>
            <a:round/>
            <a:headEnd/>
            <a:tailEnd/>
          </a:ln>
        </p:spPr>
        <p:txBody>
          <a:bodyPr/>
          <a:lstStyle/>
          <a:p>
            <a:endParaRPr lang="en-US"/>
          </a:p>
        </p:txBody>
      </p:sp>
      <p:sp>
        <p:nvSpPr>
          <p:cNvPr id="27657" name="Freeform 10"/>
          <p:cNvSpPr>
            <a:spLocks/>
          </p:cNvSpPr>
          <p:nvPr/>
        </p:nvSpPr>
        <p:spPr bwMode="auto">
          <a:xfrm>
            <a:off x="3200400" y="2794000"/>
            <a:ext cx="1295400" cy="406400"/>
          </a:xfrm>
          <a:custGeom>
            <a:avLst/>
            <a:gdLst>
              <a:gd name="T0" fmla="*/ 2056447678 w 816"/>
              <a:gd name="T1" fmla="*/ 645159891 h 256"/>
              <a:gd name="T2" fmla="*/ 1572577426 w 816"/>
              <a:gd name="T3" fmla="*/ 40322493 h 256"/>
              <a:gd name="T4" fmla="*/ 0 w 816"/>
              <a:gd name="T5" fmla="*/ 403224907 h 256"/>
              <a:gd name="T6" fmla="*/ 0 60000 65536"/>
              <a:gd name="T7" fmla="*/ 0 60000 65536"/>
              <a:gd name="T8" fmla="*/ 0 60000 65536"/>
              <a:gd name="T9" fmla="*/ 0 w 816"/>
              <a:gd name="T10" fmla="*/ 0 h 256"/>
              <a:gd name="T11" fmla="*/ 816 w 816"/>
              <a:gd name="T12" fmla="*/ 256 h 256"/>
            </a:gdLst>
            <a:ahLst/>
            <a:cxnLst>
              <a:cxn ang="T6">
                <a:pos x="T0" y="T1"/>
              </a:cxn>
              <a:cxn ang="T7">
                <a:pos x="T2" y="T3"/>
              </a:cxn>
              <a:cxn ang="T8">
                <a:pos x="T4" y="T5"/>
              </a:cxn>
            </a:cxnLst>
            <a:rect l="T9" t="T10" r="T11" b="T12"/>
            <a:pathLst>
              <a:path w="816" h="256">
                <a:moveTo>
                  <a:pt x="816" y="256"/>
                </a:moveTo>
                <a:cubicBezTo>
                  <a:pt x="788" y="144"/>
                  <a:pt x="760" y="32"/>
                  <a:pt x="624" y="16"/>
                </a:cubicBezTo>
                <a:cubicBezTo>
                  <a:pt x="488" y="0"/>
                  <a:pt x="104" y="136"/>
                  <a:pt x="0" y="160"/>
                </a:cubicBezTo>
              </a:path>
            </a:pathLst>
          </a:custGeom>
          <a:noFill/>
          <a:ln w="9525">
            <a:solidFill>
              <a:schemeClr val="hlink"/>
            </a:solidFill>
            <a:round/>
            <a:headEnd/>
            <a:tailEnd/>
          </a:ln>
        </p:spPr>
        <p:txBody>
          <a:bodyPr/>
          <a:lstStyle/>
          <a:p>
            <a:endParaRPr lang="en-US"/>
          </a:p>
        </p:txBody>
      </p:sp>
      <p:sp>
        <p:nvSpPr>
          <p:cNvPr id="27658" name="Line 11"/>
          <p:cNvSpPr>
            <a:spLocks noChangeShapeType="1"/>
          </p:cNvSpPr>
          <p:nvPr/>
        </p:nvSpPr>
        <p:spPr bwMode="auto">
          <a:xfrm flipV="1">
            <a:off x="4191000" y="2514600"/>
            <a:ext cx="381000" cy="304800"/>
          </a:xfrm>
          <a:prstGeom prst="line">
            <a:avLst/>
          </a:prstGeom>
          <a:noFill/>
          <a:ln w="9525">
            <a:solidFill>
              <a:srgbClr val="FF0066"/>
            </a:solidFill>
            <a:round/>
            <a:headEnd/>
            <a:tailEnd type="triangle" w="med" len="med"/>
          </a:ln>
        </p:spPr>
        <p:txBody>
          <a:bodyPr/>
          <a:lstStyle/>
          <a:p>
            <a:endParaRPr lang="en-US"/>
          </a:p>
        </p:txBody>
      </p:sp>
      <p:sp>
        <p:nvSpPr>
          <p:cNvPr id="27659" name="Text Box 12"/>
          <p:cNvSpPr txBox="1">
            <a:spLocks noChangeArrowheads="1"/>
          </p:cNvSpPr>
          <p:nvPr/>
        </p:nvSpPr>
        <p:spPr bwMode="auto">
          <a:xfrm>
            <a:off x="4572000" y="2362200"/>
            <a:ext cx="762000" cy="366713"/>
          </a:xfrm>
          <a:prstGeom prst="rect">
            <a:avLst/>
          </a:prstGeom>
          <a:noFill/>
          <a:ln w="9525">
            <a:noFill/>
            <a:miter lim="800000"/>
            <a:headEnd/>
            <a:tailEnd/>
          </a:ln>
        </p:spPr>
        <p:txBody>
          <a:bodyPr>
            <a:spAutoFit/>
          </a:bodyPr>
          <a:lstStyle/>
          <a:p>
            <a:pPr>
              <a:spcBef>
                <a:spcPct val="50000"/>
              </a:spcBef>
            </a:pPr>
            <a:r>
              <a:rPr lang="en-US">
                <a:latin typeface="Times New Roman" pitchFamily="18" charset="0"/>
              </a:rPr>
              <a:t>loop</a:t>
            </a:r>
          </a:p>
        </p:txBody>
      </p:sp>
      <p:sp>
        <p:nvSpPr>
          <p:cNvPr id="81933" name="Line 13"/>
          <p:cNvSpPr>
            <a:spLocks noChangeShapeType="1"/>
          </p:cNvSpPr>
          <p:nvPr/>
        </p:nvSpPr>
        <p:spPr bwMode="auto">
          <a:xfrm>
            <a:off x="3886200" y="4038600"/>
            <a:ext cx="304800" cy="0"/>
          </a:xfrm>
          <a:prstGeom prst="line">
            <a:avLst/>
          </a:prstGeom>
          <a:noFill/>
          <a:ln w="9525">
            <a:solidFill>
              <a:schemeClr val="accent5">
                <a:lumMod val="75000"/>
              </a:schemeClr>
            </a:solidFill>
            <a:round/>
            <a:headEnd/>
            <a:tailEnd/>
          </a:ln>
          <a:effectLst/>
        </p:spPr>
        <p:txBody>
          <a:bodyPr/>
          <a:lstStyle/>
          <a:p>
            <a:pPr>
              <a:defRPr/>
            </a:pPr>
            <a:endParaRPr lang="en-US"/>
          </a:p>
        </p:txBody>
      </p:sp>
      <p:sp>
        <p:nvSpPr>
          <p:cNvPr id="27661" name="Line 14"/>
          <p:cNvSpPr>
            <a:spLocks noChangeShapeType="1"/>
          </p:cNvSpPr>
          <p:nvPr/>
        </p:nvSpPr>
        <p:spPr bwMode="auto">
          <a:xfrm>
            <a:off x="2819400" y="5410200"/>
            <a:ext cx="228600" cy="0"/>
          </a:xfrm>
          <a:prstGeom prst="line">
            <a:avLst/>
          </a:prstGeom>
          <a:noFill/>
          <a:ln w="9525">
            <a:solidFill>
              <a:schemeClr val="hlink"/>
            </a:solidFill>
            <a:round/>
            <a:headEnd/>
            <a:tailEnd/>
          </a:ln>
        </p:spPr>
        <p:txBody>
          <a:bodyPr/>
          <a:lstStyle/>
          <a:p>
            <a:endParaRPr lang="en-US"/>
          </a:p>
        </p:txBody>
      </p:sp>
      <p:sp>
        <p:nvSpPr>
          <p:cNvPr id="27662" name="Line 15"/>
          <p:cNvSpPr>
            <a:spLocks noChangeShapeType="1"/>
          </p:cNvSpPr>
          <p:nvPr/>
        </p:nvSpPr>
        <p:spPr bwMode="auto">
          <a:xfrm>
            <a:off x="2819400" y="5181600"/>
            <a:ext cx="304800" cy="0"/>
          </a:xfrm>
          <a:prstGeom prst="line">
            <a:avLst/>
          </a:prstGeom>
          <a:noFill/>
          <a:ln w="9525">
            <a:solidFill>
              <a:schemeClr val="hlink"/>
            </a:solidFill>
            <a:round/>
            <a:headEnd/>
            <a:tailEnd/>
          </a:ln>
        </p:spPr>
        <p:txBody>
          <a:bodyPr/>
          <a:lstStyle/>
          <a:p>
            <a:endParaRPr lang="en-US"/>
          </a:p>
        </p:txBody>
      </p:sp>
      <p:sp>
        <p:nvSpPr>
          <p:cNvPr id="27663" name="Line 19"/>
          <p:cNvSpPr>
            <a:spLocks noChangeShapeType="1"/>
          </p:cNvSpPr>
          <p:nvPr/>
        </p:nvSpPr>
        <p:spPr bwMode="auto">
          <a:xfrm>
            <a:off x="2514600" y="4038600"/>
            <a:ext cx="228600" cy="0"/>
          </a:xfrm>
          <a:prstGeom prst="line">
            <a:avLst/>
          </a:prstGeom>
          <a:noFill/>
          <a:ln w="9525">
            <a:solidFill>
              <a:schemeClr val="hlink"/>
            </a:solidFill>
            <a:round/>
            <a:headEnd/>
            <a:tailEnd/>
          </a:ln>
        </p:spPr>
        <p:txBody>
          <a:bodyPr/>
          <a:lstStyle/>
          <a:p>
            <a:endParaRPr lang="en-US"/>
          </a:p>
        </p:txBody>
      </p:sp>
      <p:sp>
        <p:nvSpPr>
          <p:cNvPr id="27664" name="Line 20"/>
          <p:cNvSpPr>
            <a:spLocks noChangeShapeType="1"/>
          </p:cNvSpPr>
          <p:nvPr/>
        </p:nvSpPr>
        <p:spPr bwMode="auto">
          <a:xfrm>
            <a:off x="2514600" y="4495800"/>
            <a:ext cx="228600" cy="0"/>
          </a:xfrm>
          <a:prstGeom prst="line">
            <a:avLst/>
          </a:prstGeom>
          <a:noFill/>
          <a:ln w="9525">
            <a:solidFill>
              <a:schemeClr val="hlink"/>
            </a:solidFill>
            <a:round/>
            <a:headEnd/>
            <a:tailEnd/>
          </a:ln>
        </p:spPr>
        <p:txBody>
          <a:bodyPr/>
          <a:lstStyle/>
          <a:p>
            <a:endParaRPr lang="en-US"/>
          </a:p>
        </p:txBody>
      </p:sp>
      <p:sp>
        <p:nvSpPr>
          <p:cNvPr id="27665" name="Line 22"/>
          <p:cNvSpPr>
            <a:spLocks noChangeShapeType="1"/>
          </p:cNvSpPr>
          <p:nvPr/>
        </p:nvSpPr>
        <p:spPr bwMode="auto">
          <a:xfrm>
            <a:off x="3886200" y="4495800"/>
            <a:ext cx="304800" cy="0"/>
          </a:xfrm>
          <a:prstGeom prst="line">
            <a:avLst/>
          </a:prstGeom>
          <a:noFill/>
          <a:ln w="9525">
            <a:solidFill>
              <a:schemeClr val="hlink"/>
            </a:solidFill>
            <a:round/>
            <a:headEnd/>
            <a:tailEnd/>
          </a:ln>
        </p:spPr>
        <p:txBody>
          <a:bodyPr/>
          <a:lstStyle/>
          <a:p>
            <a:endParaRPr lang="en-US"/>
          </a:p>
        </p:txBody>
      </p:sp>
      <p:sp>
        <p:nvSpPr>
          <p:cNvPr id="27666" name="Line 23"/>
          <p:cNvSpPr>
            <a:spLocks noChangeShapeType="1"/>
          </p:cNvSpPr>
          <p:nvPr/>
        </p:nvSpPr>
        <p:spPr bwMode="auto">
          <a:xfrm>
            <a:off x="2514600" y="3581400"/>
            <a:ext cx="152400" cy="0"/>
          </a:xfrm>
          <a:prstGeom prst="line">
            <a:avLst/>
          </a:prstGeom>
          <a:noFill/>
          <a:ln w="9525">
            <a:solidFill>
              <a:schemeClr val="hlink"/>
            </a:solidFill>
            <a:round/>
            <a:headEnd/>
            <a:tailEnd/>
          </a:ln>
        </p:spPr>
        <p:txBody>
          <a:bodyPr/>
          <a:lstStyle/>
          <a:p>
            <a:endParaRPr lang="en-US"/>
          </a:p>
        </p:txBody>
      </p:sp>
      <p:sp>
        <p:nvSpPr>
          <p:cNvPr id="27667" name="Line 24"/>
          <p:cNvSpPr>
            <a:spLocks noChangeShapeType="1"/>
          </p:cNvSpPr>
          <p:nvPr/>
        </p:nvSpPr>
        <p:spPr bwMode="auto">
          <a:xfrm>
            <a:off x="2971800" y="3581400"/>
            <a:ext cx="304800" cy="0"/>
          </a:xfrm>
          <a:prstGeom prst="line">
            <a:avLst/>
          </a:prstGeom>
          <a:noFill/>
          <a:ln w="9525">
            <a:solidFill>
              <a:schemeClr val="hlink"/>
            </a:solidFill>
            <a:round/>
            <a:headEnd/>
            <a:tailEnd/>
          </a:ln>
        </p:spPr>
        <p:txBody>
          <a:bodyPr/>
          <a:lstStyle/>
          <a:p>
            <a:endParaRPr lang="en-US"/>
          </a:p>
        </p:txBody>
      </p:sp>
      <p:sp>
        <p:nvSpPr>
          <p:cNvPr id="27668" name="Line 25"/>
          <p:cNvSpPr>
            <a:spLocks noChangeShapeType="1"/>
          </p:cNvSpPr>
          <p:nvPr/>
        </p:nvSpPr>
        <p:spPr bwMode="auto">
          <a:xfrm>
            <a:off x="3352800" y="5181600"/>
            <a:ext cx="304800" cy="0"/>
          </a:xfrm>
          <a:prstGeom prst="line">
            <a:avLst/>
          </a:prstGeom>
          <a:noFill/>
          <a:ln w="9525">
            <a:solidFill>
              <a:schemeClr val="hlink"/>
            </a:solidFill>
            <a:round/>
            <a:headEnd/>
            <a:tailEnd/>
          </a:ln>
        </p:spPr>
        <p:txBody>
          <a:bodyPr/>
          <a:lstStyle/>
          <a:p>
            <a:endParaRPr lang="en-US"/>
          </a:p>
        </p:txBody>
      </p:sp>
      <p:sp>
        <p:nvSpPr>
          <p:cNvPr id="27669" name="Line 26"/>
          <p:cNvSpPr>
            <a:spLocks noChangeShapeType="1"/>
          </p:cNvSpPr>
          <p:nvPr/>
        </p:nvSpPr>
        <p:spPr bwMode="auto">
          <a:xfrm>
            <a:off x="4495800" y="5410200"/>
            <a:ext cx="228600" cy="0"/>
          </a:xfrm>
          <a:prstGeom prst="line">
            <a:avLst/>
          </a:prstGeom>
          <a:noFill/>
          <a:ln w="9525">
            <a:solidFill>
              <a:schemeClr val="hlink"/>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the Commission Problem (2)</a:t>
            </a:r>
          </a:p>
        </p:txBody>
      </p:sp>
      <p:pic>
        <p:nvPicPr>
          <p:cNvPr id="93188" name="Picture 4"/>
          <p:cNvPicPr>
            <a:picLocks noChangeAspect="1" noChangeArrowheads="1"/>
          </p:cNvPicPr>
          <p:nvPr/>
        </p:nvPicPr>
        <p:blipFill>
          <a:blip r:embed="rId2"/>
          <a:srcRect/>
          <a:stretch>
            <a:fillRect/>
          </a:stretch>
        </p:blipFill>
        <p:spPr bwMode="auto">
          <a:xfrm>
            <a:off x="533400" y="2057400"/>
            <a:ext cx="4552950" cy="1828800"/>
          </a:xfrm>
          <a:prstGeom prst="rect">
            <a:avLst/>
          </a:prstGeom>
          <a:solidFill>
            <a:schemeClr val="accent2"/>
          </a:solidFill>
          <a:ln w="9525">
            <a:solidFill>
              <a:schemeClr val="accent2">
                <a:lumMod val="75000"/>
              </a:schemeClr>
            </a:solidFill>
            <a:miter lim="800000"/>
            <a:headEnd/>
            <a:tailEnd/>
          </a:ln>
          <a:effectLst/>
        </p:spPr>
      </p:pic>
      <p:pic>
        <p:nvPicPr>
          <p:cNvPr id="28676" name="Picture 5"/>
          <p:cNvPicPr>
            <a:picLocks noChangeAspect="1" noChangeArrowheads="1"/>
          </p:cNvPicPr>
          <p:nvPr/>
        </p:nvPicPr>
        <p:blipFill>
          <a:blip r:embed="rId3"/>
          <a:srcRect/>
          <a:stretch>
            <a:fillRect/>
          </a:stretch>
        </p:blipFill>
        <p:spPr bwMode="auto">
          <a:xfrm>
            <a:off x="457200" y="4038600"/>
            <a:ext cx="4457700" cy="714375"/>
          </a:xfrm>
          <a:prstGeom prst="rect">
            <a:avLst/>
          </a:prstGeom>
          <a:noFill/>
          <a:ln w="9525">
            <a:solidFill>
              <a:srgbClr val="C00000"/>
            </a:solidFill>
            <a:miter lim="800000"/>
            <a:headEnd/>
            <a:tailEnd/>
          </a:ln>
        </p:spPr>
      </p:pic>
      <p:pic>
        <p:nvPicPr>
          <p:cNvPr id="93190" name="Picture 6"/>
          <p:cNvPicPr>
            <a:picLocks noChangeAspect="1" noChangeArrowheads="1"/>
          </p:cNvPicPr>
          <p:nvPr/>
        </p:nvPicPr>
        <p:blipFill>
          <a:blip r:embed="rId4"/>
          <a:srcRect/>
          <a:stretch>
            <a:fillRect/>
          </a:stretch>
        </p:blipFill>
        <p:spPr bwMode="auto">
          <a:xfrm>
            <a:off x="381000" y="4876800"/>
            <a:ext cx="6153150" cy="1609725"/>
          </a:xfrm>
          <a:prstGeom prst="rect">
            <a:avLst/>
          </a:prstGeom>
          <a:solidFill>
            <a:schemeClr val="accent2"/>
          </a:solidFill>
          <a:ln w="9525">
            <a:solidFill>
              <a:schemeClr val="accent2">
                <a:lumMod val="75000"/>
              </a:schemeClr>
            </a:solidFill>
            <a:miter lim="800000"/>
            <a:headEnd/>
            <a:tailEnd/>
          </a:ln>
          <a:effectLst/>
        </p:spPr>
      </p:pic>
      <p:cxnSp>
        <p:nvCxnSpPr>
          <p:cNvPr id="7" name="Straight Arrow Connector 6"/>
          <p:cNvCxnSpPr/>
          <p:nvPr/>
        </p:nvCxnSpPr>
        <p:spPr>
          <a:xfrm flipV="1">
            <a:off x="4876800" y="4038600"/>
            <a:ext cx="1219200" cy="2286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8679" name="TextBox 7"/>
          <p:cNvSpPr txBox="1">
            <a:spLocks noChangeArrowheads="1"/>
          </p:cNvSpPr>
          <p:nvPr/>
        </p:nvSpPr>
        <p:spPr bwMode="auto">
          <a:xfrm>
            <a:off x="6019800" y="3886200"/>
            <a:ext cx="2743200" cy="369888"/>
          </a:xfrm>
          <a:prstGeom prst="rect">
            <a:avLst/>
          </a:prstGeom>
          <a:noFill/>
          <a:ln w="9525">
            <a:noFill/>
            <a:miter lim="800000"/>
            <a:headEnd/>
            <a:tailEnd/>
          </a:ln>
        </p:spPr>
        <p:txBody>
          <a:bodyPr>
            <a:spAutoFit/>
          </a:bodyPr>
          <a:lstStyle/>
          <a:p>
            <a:r>
              <a:rPr lang="en-US"/>
              <a:t>Compiler defined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152400"/>
            <a:ext cx="8229600" cy="1251062"/>
          </a:xfrm>
        </p:spPr>
        <p:txBody>
          <a:bodyPr/>
          <a:lstStyle/>
          <a:p>
            <a:pPr eaLnBrk="1" fontAlgn="auto" hangingPunct="1">
              <a:spcAft>
                <a:spcPts val="0"/>
              </a:spcAft>
              <a:defRPr/>
            </a:pPr>
            <a:r>
              <a:rPr lang="en-US">
                <a:solidFill>
                  <a:schemeClr val="accent1">
                    <a:satMod val="150000"/>
                  </a:schemeClr>
                </a:solidFill>
              </a:rPr>
              <a:t>the Commission Problem (3)</a:t>
            </a:r>
          </a:p>
        </p:txBody>
      </p:sp>
      <p:pic>
        <p:nvPicPr>
          <p:cNvPr id="29699" name="Picture 4"/>
          <p:cNvPicPr>
            <a:picLocks noChangeAspect="1" noChangeArrowheads="1"/>
          </p:cNvPicPr>
          <p:nvPr/>
        </p:nvPicPr>
        <p:blipFill>
          <a:blip r:embed="rId2"/>
          <a:srcRect/>
          <a:stretch>
            <a:fillRect/>
          </a:stretch>
        </p:blipFill>
        <p:spPr bwMode="auto">
          <a:xfrm>
            <a:off x="609600" y="2590800"/>
            <a:ext cx="7162800" cy="1419225"/>
          </a:xfrm>
          <a:prstGeom prst="rect">
            <a:avLst/>
          </a:prstGeom>
          <a:noFill/>
          <a:ln w="9525">
            <a:solidFill>
              <a:srgbClr val="C00000"/>
            </a:solidFill>
            <a:miter lim="800000"/>
            <a:headEnd/>
            <a:tailEnd/>
          </a:ln>
        </p:spPr>
      </p:pic>
      <p:pic>
        <p:nvPicPr>
          <p:cNvPr id="95237" name="Picture 5"/>
          <p:cNvPicPr>
            <a:picLocks noChangeAspect="1" noChangeArrowheads="1"/>
          </p:cNvPicPr>
          <p:nvPr/>
        </p:nvPicPr>
        <p:blipFill>
          <a:blip r:embed="rId3"/>
          <a:srcRect/>
          <a:stretch>
            <a:fillRect/>
          </a:stretch>
        </p:blipFill>
        <p:spPr bwMode="auto">
          <a:xfrm>
            <a:off x="533400" y="4343400"/>
            <a:ext cx="7267575" cy="485775"/>
          </a:xfrm>
          <a:prstGeom prst="rect">
            <a:avLst/>
          </a:prstGeom>
          <a:noFill/>
          <a:ln w="9525">
            <a:solidFill>
              <a:schemeClr val="accent2">
                <a:lumMod val="75000"/>
              </a:schemeClr>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Informal definition of SBT</a:t>
            </a:r>
          </a:p>
        </p:txBody>
      </p:sp>
      <p:sp>
        <p:nvSpPr>
          <p:cNvPr id="15363" name="Rectangle 3"/>
          <p:cNvSpPr>
            <a:spLocks noGrp="1" noChangeArrowheads="1"/>
          </p:cNvSpPr>
          <p:nvPr>
            <p:ph idx="1"/>
          </p:nvPr>
        </p:nvSpPr>
        <p:spPr>
          <a:xfrm>
            <a:off x="76200" y="1774825"/>
            <a:ext cx="9067800" cy="4625975"/>
          </a:xfrm>
        </p:spPr>
        <p:txBody>
          <a:bodyPr/>
          <a:lstStyle/>
          <a:p>
            <a:pPr eaLnBrk="1" hangingPunct="1"/>
            <a:r>
              <a:rPr lang="en-US" sz="3600" dirty="0"/>
              <a:t>A program slice?</a:t>
            </a:r>
          </a:p>
          <a:p>
            <a:pPr eaLnBrk="1" hangingPunct="1"/>
            <a:endParaRPr lang="en-US" sz="3600" dirty="0"/>
          </a:p>
          <a:p>
            <a:pPr lvl="1" eaLnBrk="1" hangingPunct="1"/>
            <a:r>
              <a:rPr lang="en-US" sz="3600" dirty="0"/>
              <a:t>Refers to </a:t>
            </a:r>
            <a:r>
              <a:rPr lang="en-US" sz="3600" dirty="0">
                <a:solidFill>
                  <a:srgbClr val="FF0000"/>
                </a:solidFill>
              </a:rPr>
              <a:t>a set of program statements </a:t>
            </a:r>
            <a:r>
              <a:rPr lang="en-US" sz="3600" dirty="0"/>
              <a:t>that may affect the computation of variable v at statement number  (or node) n</a:t>
            </a:r>
          </a:p>
          <a:p>
            <a:pPr eaLnBrk="1" hangingPunct="1"/>
            <a:endParaRPr lang="en-US" dirty="0"/>
          </a:p>
          <a:p>
            <a:pPr lvl="1" eaLnBrk="1" hangingPunct="1">
              <a:buFont typeface="Wingdings" pitchFamily="2" charset="2"/>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Good rules of thumb for SBT</a:t>
            </a:r>
          </a:p>
        </p:txBody>
      </p:sp>
      <p:sp>
        <p:nvSpPr>
          <p:cNvPr id="86019" name="Rectangle 3"/>
          <p:cNvSpPr>
            <a:spLocks noGrp="1" noChangeArrowheads="1"/>
          </p:cNvSpPr>
          <p:nvPr>
            <p:ph idx="1"/>
          </p:nvPr>
        </p:nvSpPr>
        <p:spPr/>
        <p:txBody>
          <a:bodyPr rtlCol="0">
            <a:normAutofit/>
          </a:bodyPr>
          <a:lstStyle/>
          <a:p>
            <a:pPr marL="609600" indent="-609600" eaLnBrk="1" fontAlgn="auto" hangingPunct="1">
              <a:lnSpc>
                <a:spcPct val="80000"/>
              </a:lnSpc>
              <a:spcBef>
                <a:spcPts val="0"/>
              </a:spcBef>
              <a:spcAft>
                <a:spcPts val="0"/>
              </a:spcAft>
              <a:buFontTx/>
              <a:buAutoNum type="arabicPeriod"/>
              <a:defRPr/>
            </a:pPr>
            <a:r>
              <a:rPr lang="en-US" sz="2800" dirty="0"/>
              <a:t>Never make a slice S(</a:t>
            </a:r>
            <a:r>
              <a:rPr lang="en-US" sz="2800" dirty="0" err="1"/>
              <a:t>V,n</a:t>
            </a:r>
            <a:r>
              <a:rPr lang="en-US" sz="2800" dirty="0"/>
              <a:t>) for which variables v </a:t>
            </a:r>
            <a:r>
              <a:rPr lang="en-US" sz="2800" dirty="0">
                <a:sym typeface="Symbol" pitchFamily="18" charset="2"/>
              </a:rPr>
              <a:t></a:t>
            </a:r>
            <a:r>
              <a:rPr lang="en-US" sz="2800" dirty="0"/>
              <a:t> V do not appear in statement fragment n</a:t>
            </a:r>
          </a:p>
          <a:p>
            <a:pPr marL="609600" indent="-609600" eaLnBrk="1" fontAlgn="auto" hangingPunct="1">
              <a:lnSpc>
                <a:spcPct val="80000"/>
              </a:lnSpc>
              <a:spcBef>
                <a:spcPts val="0"/>
              </a:spcBef>
              <a:spcAft>
                <a:spcPts val="0"/>
              </a:spcAft>
              <a:buFontTx/>
              <a:buAutoNum type="arabicPeriod"/>
              <a:defRPr/>
            </a:pPr>
            <a:r>
              <a:rPr lang="en-US" sz="2800" dirty="0"/>
              <a:t>Make slices on one variable</a:t>
            </a:r>
          </a:p>
          <a:p>
            <a:pPr marL="609600" indent="-609600" eaLnBrk="1" fontAlgn="auto" hangingPunct="1">
              <a:lnSpc>
                <a:spcPct val="80000"/>
              </a:lnSpc>
              <a:spcBef>
                <a:spcPts val="0"/>
              </a:spcBef>
              <a:spcAft>
                <a:spcPts val="0"/>
              </a:spcAft>
              <a:buFontTx/>
              <a:buAutoNum type="arabicPeriod"/>
              <a:defRPr/>
            </a:pPr>
            <a:r>
              <a:rPr lang="en-US" sz="2800" dirty="0"/>
              <a:t>Make slices for all </a:t>
            </a:r>
            <a:r>
              <a:rPr lang="en-US" sz="2800" dirty="0">
                <a:solidFill>
                  <a:srgbClr val="FF00FF"/>
                </a:solidFill>
              </a:rPr>
              <a:t>A-def</a:t>
            </a:r>
            <a:r>
              <a:rPr lang="en-US" sz="2800" dirty="0"/>
              <a:t> nodes </a:t>
            </a:r>
          </a:p>
          <a:p>
            <a:pPr marL="990600" lvl="1" indent="-533400" eaLnBrk="1" fontAlgn="auto" hangingPunct="1">
              <a:lnSpc>
                <a:spcPct val="80000"/>
              </a:lnSpc>
              <a:spcAft>
                <a:spcPts val="0"/>
              </a:spcAft>
              <a:buFontTx/>
              <a:buNone/>
              <a:defRPr/>
            </a:pPr>
            <a:r>
              <a:rPr lang="en-US" sz="2400" dirty="0"/>
              <a:t>	e.g.,</a:t>
            </a:r>
          </a:p>
          <a:p>
            <a:pPr marL="990600" lvl="1" indent="-533400" eaLnBrk="1" fontAlgn="auto" hangingPunct="1">
              <a:lnSpc>
                <a:spcPct val="80000"/>
              </a:lnSpc>
              <a:spcAft>
                <a:spcPts val="0"/>
              </a:spcAft>
              <a:buFontTx/>
              <a:buNone/>
              <a:defRPr/>
            </a:pPr>
            <a:r>
              <a:rPr lang="en-US" dirty="0">
                <a:solidFill>
                  <a:srgbClr val="FF00FF"/>
                </a:solidFill>
                <a:effectLst>
                  <a:outerShdw blurRad="38100" dist="38100" dir="2700000" algn="tl">
                    <a:srgbClr val="FFFFFF"/>
                  </a:outerShdw>
                </a:effectLst>
              </a:rPr>
              <a:t>S</a:t>
            </a:r>
            <a:r>
              <a:rPr lang="en-US" baseline="-25000" dirty="0">
                <a:solidFill>
                  <a:srgbClr val="FF00FF"/>
                </a:solidFill>
                <a:effectLst>
                  <a:outerShdw blurRad="38100" dist="38100" dir="2700000" algn="tl">
                    <a:srgbClr val="FFFFFF"/>
                  </a:outerShdw>
                </a:effectLst>
              </a:rPr>
              <a:t>27</a:t>
            </a:r>
            <a:r>
              <a:rPr lang="en-US" dirty="0">
                <a:solidFill>
                  <a:srgbClr val="FF00FF"/>
                </a:solidFill>
                <a:effectLst>
                  <a:outerShdw blurRad="38100" dist="38100" dir="2700000" algn="tl">
                    <a:srgbClr val="FFFFFF"/>
                  </a:outerShdw>
                </a:effectLst>
              </a:rPr>
              <a:t>:S(sales,36)={3,4,5,19,20,21,22,23,24,25,26,27,28,29,30,36}</a:t>
            </a:r>
            <a:r>
              <a:rPr lang="en-US" sz="2400" dirty="0">
                <a:solidFill>
                  <a:srgbClr val="FF00FF"/>
                </a:solidFill>
                <a:effectLst>
                  <a:outerShdw blurRad="38100" dist="38100" dir="2700000" algn="tl">
                    <a:srgbClr val="FFFFFF"/>
                  </a:outerShdw>
                </a:effectLst>
              </a:rPr>
              <a:t> </a:t>
            </a:r>
          </a:p>
          <a:p>
            <a:pPr marL="609600" indent="-609600" eaLnBrk="1" fontAlgn="auto" hangingPunct="1">
              <a:lnSpc>
                <a:spcPct val="80000"/>
              </a:lnSpc>
              <a:spcBef>
                <a:spcPts val="0"/>
              </a:spcBef>
              <a:spcAft>
                <a:spcPts val="0"/>
              </a:spcAft>
              <a:buFontTx/>
              <a:buAutoNum type="arabicPeriod"/>
              <a:defRPr/>
            </a:pPr>
            <a:r>
              <a:rPr lang="en-US" sz="2800" dirty="0"/>
              <a:t>Make slices for </a:t>
            </a:r>
            <a:r>
              <a:rPr lang="en-US" sz="2800" dirty="0">
                <a:solidFill>
                  <a:srgbClr val="FF00FF"/>
                </a:solidFill>
                <a:effectLst>
                  <a:outerShdw blurRad="38100" dist="38100" dir="2700000" algn="tl">
                    <a:srgbClr val="FFFFFF"/>
                  </a:outerShdw>
                </a:effectLst>
              </a:rPr>
              <a:t>P-use node</a:t>
            </a:r>
            <a:r>
              <a:rPr lang="en-US" sz="2800" dirty="0">
                <a:solidFill>
                  <a:srgbClr val="FF00FF"/>
                </a:solidFill>
              </a:rPr>
              <a:t> </a:t>
            </a:r>
            <a:r>
              <a:rPr lang="en-US" sz="2800" dirty="0"/>
              <a:t>because the slice shows how the predicate variable gets its value</a:t>
            </a:r>
          </a:p>
          <a:p>
            <a:pPr marL="609600" indent="-609600" eaLnBrk="1" fontAlgn="auto" hangingPunct="1">
              <a:lnSpc>
                <a:spcPct val="80000"/>
              </a:lnSpc>
              <a:spcBef>
                <a:spcPts val="0"/>
              </a:spcBef>
              <a:spcAft>
                <a:spcPts val="0"/>
              </a:spcAft>
              <a:buFontTx/>
              <a:buAutoNum type="arabicPeriod"/>
              <a:defRPr/>
            </a:pPr>
            <a:r>
              <a:rPr lang="en-US" sz="2800" dirty="0"/>
              <a:t>Stay away from </a:t>
            </a:r>
            <a:r>
              <a:rPr lang="en-US" sz="2800" dirty="0">
                <a:solidFill>
                  <a:srgbClr val="FF00FF"/>
                </a:solidFill>
              </a:rPr>
              <a:t>non P-use </a:t>
            </a:r>
            <a:r>
              <a:rPr lang="en-US" sz="2800" dirty="0"/>
              <a:t>slices</a:t>
            </a:r>
          </a:p>
          <a:p>
            <a:pPr marL="609600" indent="-609600" eaLnBrk="1" fontAlgn="auto" hangingPunct="1">
              <a:lnSpc>
                <a:spcPct val="80000"/>
              </a:lnSpc>
              <a:spcBef>
                <a:spcPts val="0"/>
              </a:spcBef>
              <a:spcAft>
                <a:spcPts val="0"/>
              </a:spcAft>
              <a:buFontTx/>
              <a:buAutoNum type="arabicPeriod"/>
              <a:defRPr/>
            </a:pPr>
            <a:r>
              <a:rPr lang="en-US" sz="2800" dirty="0"/>
              <a:t>Consider making slices compile-able (executable)`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9" name="Rectangle 5"/>
          <p:cNvSpPr>
            <a:spLocks noGrp="1" noChangeArrowheads="1"/>
          </p:cNvSpPr>
          <p:nvPr>
            <p:ph type="title"/>
          </p:nvPr>
        </p:nvSpPr>
        <p:spPr>
          <a:xfrm>
            <a:off x="-19050" y="631825"/>
            <a:ext cx="9144000" cy="1139825"/>
          </a:xfrm>
        </p:spPr>
        <p:txBody>
          <a:bodyPr>
            <a:normAutofit fontScale="90000"/>
          </a:bodyPr>
          <a:lstStyle/>
          <a:p>
            <a:pPr eaLnBrk="1" fontAlgn="auto" hangingPunct="1">
              <a:spcAft>
                <a:spcPts val="0"/>
              </a:spcAft>
              <a:defRPr/>
            </a:pPr>
            <a:r>
              <a:rPr lang="en-US" b="0" dirty="0">
                <a:solidFill>
                  <a:schemeClr val="accent1">
                    <a:satMod val="150000"/>
                  </a:schemeClr>
                </a:solidFill>
              </a:rPr>
              <a:t>Example</a:t>
            </a:r>
            <a:br>
              <a:rPr lang="en-US" b="0" dirty="0">
                <a:solidFill>
                  <a:schemeClr val="accent1">
                    <a:satMod val="150000"/>
                  </a:schemeClr>
                </a:solidFill>
              </a:rPr>
            </a:br>
            <a:r>
              <a:rPr lang="en-US" sz="3100" b="0" dirty="0">
                <a:solidFill>
                  <a:schemeClr val="tx1"/>
                </a:solidFill>
              </a:rPr>
              <a:t>slice of the program w.r.t  criterion(10, product)</a:t>
            </a:r>
            <a:br>
              <a:rPr lang="en-US" b="0" dirty="0">
                <a:solidFill>
                  <a:schemeClr val="accent1">
                    <a:satMod val="150000"/>
                  </a:schemeClr>
                </a:solidFill>
              </a:rPr>
            </a:br>
            <a:br>
              <a:rPr lang="en-US" b="0" dirty="0">
                <a:solidFill>
                  <a:schemeClr val="accent1">
                    <a:satMod val="150000"/>
                  </a:schemeClr>
                </a:solidFill>
              </a:rPr>
            </a:br>
            <a:endParaRPr lang="en-US" b="0" dirty="0">
              <a:solidFill>
                <a:schemeClr val="accent1">
                  <a:satMod val="150000"/>
                </a:schemeClr>
              </a:solidFill>
            </a:endParaRPr>
          </a:p>
        </p:txBody>
      </p:sp>
      <p:sp>
        <p:nvSpPr>
          <p:cNvPr id="3" name="AutoShape 3">
            <a:extLst>
              <a:ext uri="{FF2B5EF4-FFF2-40B4-BE49-F238E27FC236}">
                <a16:creationId xmlns:a16="http://schemas.microsoft.com/office/drawing/2014/main" id="{9B4267DF-489A-4148-80BE-D64F30445596}"/>
              </a:ext>
            </a:extLst>
          </p:cNvPr>
          <p:cNvSpPr>
            <a:spLocks noChangeAspect="1" noChangeArrowheads="1" noTextEdit="1"/>
          </p:cNvSpPr>
          <p:nvPr/>
        </p:nvSpPr>
        <p:spPr bwMode="auto">
          <a:xfrm>
            <a:off x="200025" y="1562123"/>
            <a:ext cx="8554066" cy="430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BCD28498-F937-435E-B5E6-9F198E18596B}"/>
              </a:ext>
            </a:extLst>
          </p:cNvPr>
          <p:cNvPicPr>
            <a:picLocks noChangeAspect="1"/>
          </p:cNvPicPr>
          <p:nvPr/>
        </p:nvPicPr>
        <p:blipFill>
          <a:blip r:embed="rId2"/>
          <a:stretch>
            <a:fillRect/>
          </a:stretch>
        </p:blipFill>
        <p:spPr>
          <a:xfrm>
            <a:off x="-19050" y="1771650"/>
            <a:ext cx="4191000" cy="4362450"/>
          </a:xfrm>
          <a:prstGeom prst="rect">
            <a:avLst/>
          </a:prstGeom>
        </p:spPr>
      </p:pic>
      <p:pic>
        <p:nvPicPr>
          <p:cNvPr id="5" name="Picture 4">
            <a:extLst>
              <a:ext uri="{FF2B5EF4-FFF2-40B4-BE49-F238E27FC236}">
                <a16:creationId xmlns:a16="http://schemas.microsoft.com/office/drawing/2014/main" id="{3E144688-9CB8-444E-9ECE-55AB5F15A45F}"/>
              </a:ext>
            </a:extLst>
          </p:cNvPr>
          <p:cNvPicPr>
            <a:picLocks noChangeAspect="1"/>
          </p:cNvPicPr>
          <p:nvPr/>
        </p:nvPicPr>
        <p:blipFill>
          <a:blip r:embed="rId3"/>
          <a:stretch>
            <a:fillRect/>
          </a:stretch>
        </p:blipFill>
        <p:spPr>
          <a:xfrm>
            <a:off x="4477058" y="2252675"/>
            <a:ext cx="3571875" cy="2928925"/>
          </a:xfrm>
          <a:prstGeom prst="rect">
            <a:avLst/>
          </a:prstGeom>
        </p:spPr>
      </p:pic>
      <p:pic>
        <p:nvPicPr>
          <p:cNvPr id="6" name="Picture 5">
            <a:extLst>
              <a:ext uri="{FF2B5EF4-FFF2-40B4-BE49-F238E27FC236}">
                <a16:creationId xmlns:a16="http://schemas.microsoft.com/office/drawing/2014/main" id="{D3D7799A-41BC-4505-B7AB-04801A47CA14}"/>
              </a:ext>
            </a:extLst>
          </p:cNvPr>
          <p:cNvPicPr>
            <a:picLocks noChangeAspect="1"/>
          </p:cNvPicPr>
          <p:nvPr/>
        </p:nvPicPr>
        <p:blipFill>
          <a:blip r:embed="rId4"/>
          <a:stretch>
            <a:fillRect/>
          </a:stretch>
        </p:blipFill>
        <p:spPr>
          <a:xfrm>
            <a:off x="4310371" y="5329238"/>
            <a:ext cx="4629150" cy="447675"/>
          </a:xfrm>
          <a:prstGeom prst="rect">
            <a:avLst/>
          </a:prstGeom>
        </p:spPr>
      </p:pic>
      <p:pic>
        <p:nvPicPr>
          <p:cNvPr id="7" name="Picture 6">
            <a:extLst>
              <a:ext uri="{FF2B5EF4-FFF2-40B4-BE49-F238E27FC236}">
                <a16:creationId xmlns:a16="http://schemas.microsoft.com/office/drawing/2014/main" id="{3CDDE58C-E286-4D48-94EC-E92551414A2A}"/>
              </a:ext>
            </a:extLst>
          </p:cNvPr>
          <p:cNvPicPr>
            <a:picLocks noChangeAspect="1"/>
          </p:cNvPicPr>
          <p:nvPr/>
        </p:nvPicPr>
        <p:blipFill>
          <a:blip r:embed="rId5"/>
          <a:stretch>
            <a:fillRect/>
          </a:stretch>
        </p:blipFill>
        <p:spPr>
          <a:xfrm>
            <a:off x="609600" y="5367338"/>
            <a:ext cx="3381375" cy="476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solidFill>
                  <a:schemeClr val="accent1">
                    <a:satMod val="150000"/>
                  </a:schemeClr>
                </a:solidFill>
              </a:rPr>
              <a:t>Formal definition of Slice Based Testing</a:t>
            </a:r>
          </a:p>
        </p:txBody>
      </p:sp>
      <p:sp>
        <p:nvSpPr>
          <p:cNvPr id="78851" name="Rectangle 3"/>
          <p:cNvSpPr>
            <a:spLocks noGrp="1" noChangeArrowheads="1"/>
          </p:cNvSpPr>
          <p:nvPr>
            <p:ph idx="1"/>
          </p:nvPr>
        </p:nvSpPr>
        <p:spPr>
          <a:xfrm>
            <a:off x="38100" y="1828800"/>
            <a:ext cx="9105900" cy="4625975"/>
          </a:xfrm>
        </p:spPr>
        <p:txBody>
          <a:bodyPr rtlCol="0">
            <a:normAutofit/>
          </a:bodyPr>
          <a:lstStyle/>
          <a:p>
            <a:pPr marL="438912" indent="-320040" eaLnBrk="1" fontAlgn="auto" hangingPunct="1">
              <a:spcBef>
                <a:spcPts val="0"/>
              </a:spcBef>
              <a:spcAft>
                <a:spcPts val="0"/>
              </a:spcAft>
              <a:buFont typeface="Wingdings 2"/>
              <a:buChar char=""/>
              <a:defRPr/>
            </a:pPr>
            <a:r>
              <a:rPr lang="en-US" dirty="0"/>
              <a:t>Given a program P, a program graph G(P) in which statements are numbered, and a  set V of variables in P, the slice on the variable set V at statement n, </a:t>
            </a:r>
            <a:r>
              <a:rPr lang="en-US" dirty="0">
                <a:solidFill>
                  <a:srgbClr val="FF00FF"/>
                </a:solidFill>
              </a:rPr>
              <a:t>S(</a:t>
            </a:r>
            <a:r>
              <a:rPr lang="en-US" dirty="0" err="1">
                <a:solidFill>
                  <a:srgbClr val="FF00FF"/>
                </a:solidFill>
              </a:rPr>
              <a:t>V,n</a:t>
            </a:r>
            <a:r>
              <a:rPr lang="en-US" dirty="0">
                <a:solidFill>
                  <a:srgbClr val="FF00FF"/>
                </a:solidFill>
              </a:rPr>
              <a:t>)</a:t>
            </a:r>
          </a:p>
          <a:p>
            <a:pPr marL="731520" lvl="1" indent="-274320" eaLnBrk="1" fontAlgn="auto" hangingPunct="1">
              <a:spcAft>
                <a:spcPts val="0"/>
              </a:spcAft>
              <a:buFont typeface="Wingdings"/>
              <a:buChar char=""/>
              <a:defRPr/>
            </a:pPr>
            <a:r>
              <a:rPr lang="en-US" dirty="0"/>
              <a:t> the set of node (or line) numbers of all statements fragments in P </a:t>
            </a:r>
            <a:r>
              <a:rPr lang="en-US" dirty="0">
                <a:solidFill>
                  <a:srgbClr val="FF00FF"/>
                </a:solidFill>
                <a:effectLst>
                  <a:outerShdw blurRad="38100" dist="38100" dir="2700000" algn="tl">
                    <a:srgbClr val="FFFFFF"/>
                  </a:outerShdw>
                </a:effectLst>
              </a:rPr>
              <a:t>prior to n</a:t>
            </a:r>
            <a:r>
              <a:rPr lang="en-US" dirty="0"/>
              <a:t> that </a:t>
            </a:r>
            <a:r>
              <a:rPr lang="en-US" dirty="0">
                <a:solidFill>
                  <a:srgbClr val="FF00FF"/>
                </a:solidFill>
                <a:effectLst>
                  <a:outerShdw blurRad="38100" dist="38100" dir="2700000" algn="tl">
                    <a:srgbClr val="FFFFFF"/>
                  </a:outerShdw>
                </a:effectLst>
              </a:rPr>
              <a:t>contribute to</a:t>
            </a:r>
            <a:r>
              <a:rPr lang="en-US" dirty="0"/>
              <a:t> the values of variables in V at statement fragment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Slicing Criterion</a:t>
            </a:r>
          </a:p>
        </p:txBody>
      </p:sp>
      <p:sp>
        <p:nvSpPr>
          <p:cNvPr id="9219" name="Content Placeholder 2"/>
          <p:cNvSpPr>
            <a:spLocks noGrp="1"/>
          </p:cNvSpPr>
          <p:nvPr>
            <p:ph idx="1"/>
          </p:nvPr>
        </p:nvSpPr>
        <p:spPr>
          <a:xfrm>
            <a:off x="0" y="1774825"/>
            <a:ext cx="9144000" cy="4625975"/>
          </a:xfrm>
        </p:spPr>
        <p:txBody>
          <a:bodyPr/>
          <a:lstStyle/>
          <a:p>
            <a:pPr eaLnBrk="1" hangingPunct="1"/>
            <a:r>
              <a:rPr lang="en-US" dirty="0"/>
              <a:t>Slicing criterion for a program specifies a window for observing its behavior</a:t>
            </a:r>
          </a:p>
          <a:p>
            <a:pPr lvl="1" eaLnBrk="1" hangingPunct="1"/>
            <a:r>
              <a:rPr lang="en-US" dirty="0"/>
              <a:t>Where  a window</a:t>
            </a:r>
          </a:p>
          <a:p>
            <a:pPr lvl="2" eaLnBrk="1" hangingPunct="1"/>
            <a:r>
              <a:rPr lang="en-US" dirty="0"/>
              <a:t>specified as a statement and a set of variables</a:t>
            </a:r>
          </a:p>
          <a:p>
            <a:pPr lvl="2" eaLnBrk="1" hangingPunct="1"/>
            <a:r>
              <a:rPr lang="en-US" dirty="0"/>
              <a:t>Allows the observations of values of the specified variables  before execution of  particular statement</a:t>
            </a:r>
          </a:p>
          <a:p>
            <a:pPr lvl="2" eaLnBrk="1" hangingPunct="1"/>
            <a:r>
              <a:rPr lang="en-US" dirty="0"/>
              <a:t>E.g., S(x, 24) (i.e., value of x at line 24)</a:t>
            </a:r>
          </a:p>
          <a:p>
            <a:pPr lvl="2" eaLnBrk="1" hangingPunct="1"/>
            <a:endParaRPr lang="en-US" dirty="0"/>
          </a:p>
        </p:txBody>
      </p:sp>
    </p:spTree>
    <p:extLst>
      <p:ext uri="{BB962C8B-B14F-4D97-AF65-F5344CB8AC3E}">
        <p14:creationId xmlns:p14="http://schemas.microsoft.com/office/powerpoint/2010/main" val="321930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a:solidFill>
                  <a:schemeClr val="accent1">
                    <a:satMod val="150000"/>
                  </a:schemeClr>
                </a:solidFill>
              </a:rPr>
              <a:t>Example: The Commission problem in  [Jorgenson02]</a:t>
            </a:r>
          </a:p>
        </p:txBody>
      </p:sp>
      <p:sp>
        <p:nvSpPr>
          <p:cNvPr id="45059" name="Rectangle 3"/>
          <p:cNvSpPr>
            <a:spLocks noGrp="1" noChangeArrowheads="1"/>
          </p:cNvSpPr>
          <p:nvPr>
            <p:ph idx="1"/>
          </p:nvPr>
        </p:nvSpPr>
        <p:spPr/>
        <p:txBody>
          <a:bodyPr rtlCol="0">
            <a:normAutofit/>
          </a:bodyPr>
          <a:lstStyle/>
          <a:p>
            <a:pPr marL="438912" indent="-320040" eaLnBrk="1" fontAlgn="auto" hangingPunct="1">
              <a:spcBef>
                <a:spcPts val="0"/>
              </a:spcBef>
              <a:spcAft>
                <a:spcPts val="0"/>
              </a:spcAft>
              <a:buFont typeface="Wingdings 2"/>
              <a:buChar char=""/>
              <a:defRPr/>
            </a:pPr>
            <a:r>
              <a:rPr lang="en-US" sz="2800"/>
              <a:t>The Commission Problem Statement</a:t>
            </a:r>
          </a:p>
          <a:p>
            <a:pPr marL="731520" lvl="1" indent="-274320" eaLnBrk="1" fontAlgn="auto" hangingPunct="1">
              <a:spcAft>
                <a:spcPts val="0"/>
              </a:spcAft>
              <a:buFont typeface="Wingdings"/>
              <a:buChar char=""/>
              <a:defRPr/>
            </a:pPr>
            <a:r>
              <a:rPr lang="en-US" sz="1400"/>
              <a:t>Rifle salesperson in the Arizona Territory sold rifle locks, stocks, and barrels made by a gunsmith in Missouri. </a:t>
            </a:r>
            <a:r>
              <a:rPr lang="en-US" sz="1400">
                <a:solidFill>
                  <a:schemeClr val="hlink"/>
                </a:solidFill>
                <a:effectLst>
                  <a:outerShdw blurRad="38100" dist="38100" dir="2700000" algn="tl">
                    <a:srgbClr val="FFFFFF"/>
                  </a:outerShdw>
                </a:effectLst>
              </a:rPr>
              <a:t>Locks cost $45.00, stocks cost $30.00, and barrels cost $25.00</a:t>
            </a:r>
            <a:r>
              <a:rPr lang="en-US" sz="1400"/>
              <a:t>. Salespersons had to sell  at least one complete rifle per month, and production limits are such that the most one salesperson could sell in one month is 70 locks, 80 stocks, 90 barrels. Each rifle salesperson sent a telegram to the Missouri company with the total order for each town s/he visits; salespersons visit at least one town per month, but travel difficulties made ten towns the upper limit. At the end of each month, the company computed commission as follows:</a:t>
            </a:r>
          </a:p>
          <a:p>
            <a:pPr marL="996696" lvl="2" eaLnBrk="1" fontAlgn="auto" hangingPunct="1">
              <a:spcAft>
                <a:spcPts val="0"/>
              </a:spcAft>
              <a:buClr>
                <a:schemeClr val="accent3"/>
              </a:buClr>
              <a:buFont typeface="Arial"/>
              <a:buChar char="▪"/>
              <a:defRPr/>
            </a:pPr>
            <a:r>
              <a:rPr lang="en-US" sz="1200">
                <a:solidFill>
                  <a:schemeClr val="hlink"/>
                </a:solidFill>
                <a:effectLst>
                  <a:outerShdw blurRad="38100" dist="38100" dir="2700000" algn="tl">
                    <a:srgbClr val="FFFFFF"/>
                  </a:outerShdw>
                </a:effectLst>
              </a:rPr>
              <a:t>10% on sales up to $1000</a:t>
            </a:r>
          </a:p>
          <a:p>
            <a:pPr marL="996696" lvl="2" eaLnBrk="1" fontAlgn="auto" hangingPunct="1">
              <a:spcAft>
                <a:spcPts val="0"/>
              </a:spcAft>
              <a:buClr>
                <a:schemeClr val="accent3"/>
              </a:buClr>
              <a:buFont typeface="Arial"/>
              <a:buChar char="▪"/>
              <a:defRPr/>
            </a:pPr>
            <a:r>
              <a:rPr lang="en-US" sz="1200">
                <a:solidFill>
                  <a:schemeClr val="hlink"/>
                </a:solidFill>
                <a:effectLst>
                  <a:outerShdw blurRad="38100" dist="38100" dir="2700000" algn="tl">
                    <a:srgbClr val="FFFFFF"/>
                  </a:outerShdw>
                </a:effectLst>
              </a:rPr>
              <a:t>15% on the next $800</a:t>
            </a:r>
          </a:p>
          <a:p>
            <a:pPr marL="996696" lvl="2" eaLnBrk="1" fontAlgn="auto" hangingPunct="1">
              <a:spcAft>
                <a:spcPts val="0"/>
              </a:spcAft>
              <a:buClr>
                <a:schemeClr val="accent3"/>
              </a:buClr>
              <a:buFont typeface="Arial"/>
              <a:buChar char="▪"/>
              <a:defRPr/>
            </a:pPr>
            <a:r>
              <a:rPr lang="en-US" sz="1200">
                <a:solidFill>
                  <a:schemeClr val="hlink"/>
                </a:solidFill>
                <a:effectLst>
                  <a:outerShdw blurRad="38100" dist="38100" dir="2700000" algn="tl">
                    <a:srgbClr val="FFFFFF"/>
                  </a:outerShdw>
                </a:effectLst>
              </a:rPr>
              <a:t>20% on any sales in excess of $1800.</a:t>
            </a:r>
          </a:p>
          <a:p>
            <a:pPr marL="731520" lvl="1" indent="-274320" eaLnBrk="1" fontAlgn="auto" hangingPunct="1">
              <a:spcAft>
                <a:spcPts val="0"/>
              </a:spcAft>
              <a:buFont typeface="Wingdings"/>
              <a:buChar char=""/>
              <a:defRPr/>
            </a:pPr>
            <a:r>
              <a:rPr lang="en-US" sz="1400"/>
              <a:t>The company had four salespersons. The telegram from each salesperson were sorted into piles (by person) and at the end of each month a data file is prepared, containing the salesperson's name, followed by one line for each telegram order, showing the number of locks, stocks, and barrels in that order. At the end of the sales data lines, there is an entry of “-1” in the position where the number of locks would be to signal the end of input for that salesperson. The program produces a monthly sales report that gives the salesperson’s name, the total number of locks, stocks, and barrels sold, the salesperson's total dollar sales, and finally his/her commission.</a:t>
            </a:r>
          </a:p>
        </p:txBody>
      </p:sp>
    </p:spTree>
    <p:extLst>
      <p:ext uri="{BB962C8B-B14F-4D97-AF65-F5344CB8AC3E}">
        <p14:creationId xmlns:p14="http://schemas.microsoft.com/office/powerpoint/2010/main" val="91161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srcRect/>
          <a:stretch>
            <a:fillRect/>
          </a:stretch>
        </p:blipFill>
        <p:spPr bwMode="auto">
          <a:xfrm>
            <a:off x="838200" y="609600"/>
            <a:ext cx="7239000" cy="5334000"/>
          </a:xfrm>
          <a:prstGeom prst="rect">
            <a:avLst/>
          </a:prstGeom>
          <a:noFill/>
          <a:ln w="9525">
            <a:noFill/>
            <a:miter lim="800000"/>
            <a:headEnd/>
            <a:tailEnd/>
          </a:ln>
        </p:spPr>
      </p:pic>
    </p:spTree>
    <p:extLst>
      <p:ext uri="{BB962C8B-B14F-4D97-AF65-F5344CB8AC3E}">
        <p14:creationId xmlns:p14="http://schemas.microsoft.com/office/powerpoint/2010/main" val="257565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extLst>
      <p:ext uri="{BB962C8B-B14F-4D97-AF65-F5344CB8AC3E}">
        <p14:creationId xmlns:p14="http://schemas.microsoft.com/office/powerpoint/2010/main" val="254311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155575"/>
            <a:ext cx="8229600" cy="1252538"/>
          </a:xfrm>
        </p:spPr>
        <p:txBody>
          <a:bodyPr/>
          <a:lstStyle/>
          <a:p>
            <a:pPr eaLnBrk="1" fontAlgn="auto" hangingPunct="1">
              <a:spcAft>
                <a:spcPts val="0"/>
              </a:spcAft>
              <a:defRPr/>
            </a:pPr>
            <a:endParaRPr lang="en-US">
              <a:solidFill>
                <a:schemeClr val="accent1">
                  <a:satMod val="150000"/>
                </a:schemeClr>
              </a:solidFill>
            </a:endParaRPr>
          </a:p>
        </p:txBody>
      </p:sp>
      <p:sp>
        <p:nvSpPr>
          <p:cNvPr id="14339" name="Rectangle 3"/>
          <p:cNvSpPr>
            <a:spLocks noGrp="1" noChangeArrowheads="1"/>
          </p:cNvSpPr>
          <p:nvPr>
            <p:ph idx="1"/>
          </p:nvPr>
        </p:nvSpPr>
        <p:spPr/>
        <p:txBody>
          <a:bodyPr/>
          <a:lstStyle/>
          <a:p>
            <a:pPr eaLnBrk="1" hangingPunct="1"/>
            <a:endParaRPr lang="en-US"/>
          </a:p>
        </p:txBody>
      </p:sp>
      <p:pic>
        <p:nvPicPr>
          <p:cNvPr id="14340" name="Picture 4"/>
          <p:cNvPicPr>
            <a:picLocks noChangeAspect="1" noChangeArrowheads="1"/>
          </p:cNvPicPr>
          <p:nvPr/>
        </p:nvPicPr>
        <p:blipFill>
          <a:blip r:embed="rId2"/>
          <a:srcRect/>
          <a:stretch>
            <a:fillRect/>
          </a:stretch>
        </p:blipFill>
        <p:spPr bwMode="auto">
          <a:xfrm>
            <a:off x="152400" y="152400"/>
            <a:ext cx="9144000" cy="6858000"/>
          </a:xfrm>
          <a:prstGeom prst="rect">
            <a:avLst/>
          </a:prstGeom>
          <a:noFill/>
          <a:ln w="9525">
            <a:noFill/>
            <a:miter lim="800000"/>
            <a:headEnd/>
            <a:tailEnd/>
          </a:ln>
        </p:spPr>
      </p:pic>
      <p:sp>
        <p:nvSpPr>
          <p:cNvPr id="14341" name="Line 5"/>
          <p:cNvSpPr>
            <a:spLocks noChangeShapeType="1"/>
          </p:cNvSpPr>
          <p:nvPr/>
        </p:nvSpPr>
        <p:spPr bwMode="auto">
          <a:xfrm flipV="1">
            <a:off x="3276600" y="990600"/>
            <a:ext cx="2743200" cy="533400"/>
          </a:xfrm>
          <a:prstGeom prst="line">
            <a:avLst/>
          </a:prstGeom>
          <a:noFill/>
          <a:ln w="9525">
            <a:solidFill>
              <a:srgbClr val="FF0066"/>
            </a:solidFill>
            <a:round/>
            <a:headEnd/>
            <a:tailEnd type="triangle" w="med" len="med"/>
          </a:ln>
        </p:spPr>
        <p:txBody>
          <a:bodyPr/>
          <a:lstStyle/>
          <a:p>
            <a:endParaRPr lang="en-US"/>
          </a:p>
        </p:txBody>
      </p:sp>
      <p:sp>
        <p:nvSpPr>
          <p:cNvPr id="14342" name="Text Box 6"/>
          <p:cNvSpPr txBox="1">
            <a:spLocks noChangeArrowheads="1"/>
          </p:cNvSpPr>
          <p:nvPr/>
        </p:nvSpPr>
        <p:spPr bwMode="auto">
          <a:xfrm>
            <a:off x="6248400" y="914400"/>
            <a:ext cx="2286000" cy="274638"/>
          </a:xfrm>
          <a:prstGeom prst="rect">
            <a:avLst/>
          </a:prstGeom>
          <a:solidFill>
            <a:schemeClr val="accent1"/>
          </a:solidFill>
          <a:ln w="9525">
            <a:noFill/>
            <a:miter lim="800000"/>
            <a:headEnd/>
            <a:tailEnd/>
          </a:ln>
        </p:spPr>
        <p:txBody>
          <a:bodyPr>
            <a:spAutoFit/>
          </a:bodyPr>
          <a:lstStyle/>
          <a:p>
            <a:pPr>
              <a:spcBef>
                <a:spcPct val="50000"/>
              </a:spcBef>
            </a:pPr>
            <a:r>
              <a:rPr lang="en-US" sz="1200"/>
              <a:t>Lock has a predicate usage</a:t>
            </a:r>
          </a:p>
        </p:txBody>
      </p:sp>
      <p:sp>
        <p:nvSpPr>
          <p:cNvPr id="14343" name="Line 7"/>
          <p:cNvSpPr>
            <a:spLocks noChangeShapeType="1"/>
          </p:cNvSpPr>
          <p:nvPr/>
        </p:nvSpPr>
        <p:spPr bwMode="auto">
          <a:xfrm>
            <a:off x="228600" y="1447800"/>
            <a:ext cx="381000" cy="0"/>
          </a:xfrm>
          <a:prstGeom prst="line">
            <a:avLst/>
          </a:prstGeom>
          <a:noFill/>
          <a:ln w="57150">
            <a:solidFill>
              <a:srgbClr val="61FA0C"/>
            </a:solidFill>
            <a:round/>
            <a:headEnd/>
            <a:tailEnd/>
          </a:ln>
        </p:spPr>
        <p:txBody>
          <a:bodyPr/>
          <a:lstStyle/>
          <a:p>
            <a:endParaRPr lang="en-US"/>
          </a:p>
        </p:txBody>
      </p:sp>
      <p:sp>
        <p:nvSpPr>
          <p:cNvPr id="14344" name="Line 8"/>
          <p:cNvSpPr>
            <a:spLocks noChangeShapeType="1"/>
          </p:cNvSpPr>
          <p:nvPr/>
        </p:nvSpPr>
        <p:spPr bwMode="auto">
          <a:xfrm>
            <a:off x="304800" y="2133600"/>
            <a:ext cx="381000" cy="0"/>
          </a:xfrm>
          <a:prstGeom prst="line">
            <a:avLst/>
          </a:prstGeom>
          <a:noFill/>
          <a:ln w="57150">
            <a:solidFill>
              <a:srgbClr val="61FA0C"/>
            </a:solidFill>
            <a:round/>
            <a:headEnd/>
            <a:tailEnd/>
          </a:ln>
        </p:spPr>
        <p:txBody>
          <a:bodyPr/>
          <a:lstStyle/>
          <a:p>
            <a:endParaRPr lang="en-US"/>
          </a:p>
        </p:txBody>
      </p:sp>
      <p:sp>
        <p:nvSpPr>
          <p:cNvPr id="14345" name="Line 9"/>
          <p:cNvSpPr>
            <a:spLocks noChangeShapeType="1"/>
          </p:cNvSpPr>
          <p:nvPr/>
        </p:nvSpPr>
        <p:spPr bwMode="auto">
          <a:xfrm>
            <a:off x="228600" y="2590800"/>
            <a:ext cx="381000" cy="0"/>
          </a:xfrm>
          <a:prstGeom prst="line">
            <a:avLst/>
          </a:prstGeom>
          <a:noFill/>
          <a:ln w="57150">
            <a:solidFill>
              <a:srgbClr val="FF0066"/>
            </a:solidFill>
            <a:round/>
            <a:headEnd/>
            <a:tailEnd/>
          </a:ln>
        </p:spPr>
        <p:txBody>
          <a:bodyPr/>
          <a:lstStyle/>
          <a:p>
            <a:endParaRPr lang="en-US"/>
          </a:p>
        </p:txBody>
      </p:sp>
      <p:sp>
        <p:nvSpPr>
          <p:cNvPr id="14346" name="Line 10"/>
          <p:cNvSpPr>
            <a:spLocks noChangeShapeType="1"/>
          </p:cNvSpPr>
          <p:nvPr/>
        </p:nvSpPr>
        <p:spPr bwMode="auto">
          <a:xfrm>
            <a:off x="228600" y="1600200"/>
            <a:ext cx="381000" cy="0"/>
          </a:xfrm>
          <a:prstGeom prst="line">
            <a:avLst/>
          </a:prstGeom>
          <a:noFill/>
          <a:ln w="57150">
            <a:solidFill>
              <a:srgbClr val="FF0066"/>
            </a:solidFill>
            <a:round/>
            <a:headEnd/>
            <a:tailEnd/>
          </a:ln>
        </p:spPr>
        <p:txBody>
          <a:bodyPr/>
          <a:lstStyle/>
          <a:p>
            <a:endParaRPr lang="en-US"/>
          </a:p>
        </p:txBody>
      </p:sp>
    </p:spTree>
    <p:extLst>
      <p:ext uri="{BB962C8B-B14F-4D97-AF65-F5344CB8AC3E}">
        <p14:creationId xmlns:p14="http://schemas.microsoft.com/office/powerpoint/2010/main" val="1755557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6592</TotalTime>
  <Words>998</Words>
  <Application>Microsoft Office PowerPoint</Application>
  <PresentationFormat>On-screen Show (4:3)</PresentationFormat>
  <Paragraphs>74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Corbel</vt:lpstr>
      <vt:lpstr>Times New Roman</vt:lpstr>
      <vt:lpstr>Wingdings</vt:lpstr>
      <vt:lpstr>Wingdings 2</vt:lpstr>
      <vt:lpstr>Wingdings 3</vt:lpstr>
      <vt:lpstr>Module</vt:lpstr>
      <vt:lpstr>Slice- Based Testing</vt:lpstr>
      <vt:lpstr>Informal definition of SBT</vt:lpstr>
      <vt:lpstr>Example slice of the program w.r.t  criterion(10, product)  </vt:lpstr>
      <vt:lpstr>Formal definition of Slice Based Testing</vt:lpstr>
      <vt:lpstr>Slicing Criterion</vt:lpstr>
      <vt:lpstr>Example: The Commission problem in  [Jorgenson02]</vt:lpstr>
      <vt:lpstr>PowerPoint Presentation</vt:lpstr>
      <vt:lpstr>PowerPoint Presentation</vt:lpstr>
      <vt:lpstr>PowerPoint Presentation</vt:lpstr>
      <vt:lpstr>Alternative definition: Program Slice</vt:lpstr>
      <vt:lpstr>Simple example</vt:lpstr>
      <vt:lpstr>The notion of contribution: USE</vt:lpstr>
      <vt:lpstr>The notion of contribution: Definitions</vt:lpstr>
      <vt:lpstr>Properties of Slice</vt:lpstr>
      <vt:lpstr>Problem with property one</vt:lpstr>
      <vt:lpstr>simple guidelines</vt:lpstr>
      <vt:lpstr>the Commission Problem (1)</vt:lpstr>
      <vt:lpstr>the Commission Problem (2)</vt:lpstr>
      <vt:lpstr>the Commission Problem (3)</vt:lpstr>
      <vt:lpstr>Good rules of thumb for SBT</vt:lpstr>
    </vt:vector>
  </TitlesOfParts>
  <Company>Software Architecture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Hassan Reza</dc:creator>
  <cp:lastModifiedBy>Yash Saha</cp:lastModifiedBy>
  <cp:revision>128</cp:revision>
  <dcterms:created xsi:type="dcterms:W3CDTF">2005-02-21T15:02:57Z</dcterms:created>
  <dcterms:modified xsi:type="dcterms:W3CDTF">2020-11-26T16:32:23Z</dcterms:modified>
</cp:coreProperties>
</file>