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43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2" r:id="rId10"/>
    <p:sldId id="351" r:id="rId11"/>
    <p:sldId id="353" r:id="rId12"/>
    <p:sldId id="354" r:id="rId13"/>
    <p:sldId id="355" r:id="rId14"/>
    <p:sldId id="356" r:id="rId15"/>
    <p:sldId id="357" r:id="rId16"/>
    <p:sldId id="358" r:id="rId17"/>
    <p:sldId id="3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2F7FE-9D46-4EA7-AC87-456CEFF56C7B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2D2FB-B43E-421E-99FA-2F474D0E1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174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>
            <a:extLst>
              <a:ext uri="{FF2B5EF4-FFF2-40B4-BE49-F238E27FC236}">
                <a16:creationId xmlns:a16="http://schemas.microsoft.com/office/drawing/2014/main" id="{6CED8A92-1447-4E0D-8F76-47C736F17A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CED2C3BF-32AF-41A9-801E-C501D47B4DB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EB7053B4-B58C-40D2-8DFE-B2C8782F386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50D6CC4-DAB8-46DB-B344-1198224D06E6}" type="slidenum">
              <a:rPr lang="en-US" altLang="en-US" sz="1200"/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">
            <a:extLst>
              <a:ext uri="{FF2B5EF4-FFF2-40B4-BE49-F238E27FC236}">
                <a16:creationId xmlns:a16="http://schemas.microsoft.com/office/drawing/2014/main" id="{97289ACA-A197-41E7-A1AA-5B66B579CC0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545419CB-6AC4-46E9-8163-1B7C0A2A669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743C404C-29B7-4F02-A520-84F49E18153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896E963-DC45-47B7-8B5B-C5DB211AD426}" type="slidenum">
              <a:rPr lang="en-US" altLang="en-US" sz="1200"/>
              <a:pPr algn="r" eaLnBrk="1" hangingPunct="1">
                <a:spcBef>
                  <a:spcPct val="0"/>
                </a:spcBef>
              </a:pPr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>
            <a:extLst>
              <a:ext uri="{FF2B5EF4-FFF2-40B4-BE49-F238E27FC236}">
                <a16:creationId xmlns:a16="http://schemas.microsoft.com/office/drawing/2014/main" id="{2DEDBE3A-1A37-4C56-9F39-E4CAA6F72B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8292CBDA-0504-4293-80E3-A18C5DB995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4A33B95F-63D8-4760-9538-A253F8D10E9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6E4ED87-4626-4C56-A39C-B13631B309A3}" type="slidenum">
              <a:rPr lang="en-US" altLang="en-US" sz="1200"/>
              <a:pPr algn="r" eaLnBrk="1" hangingPunct="1">
                <a:spcBef>
                  <a:spcPct val="0"/>
                </a:spcBef>
              </a:pPr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">
            <a:extLst>
              <a:ext uri="{FF2B5EF4-FFF2-40B4-BE49-F238E27FC236}">
                <a16:creationId xmlns:a16="http://schemas.microsoft.com/office/drawing/2014/main" id="{2C465281-B98E-456D-B71E-183E8A798AC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E3A38AE8-457A-4980-BE70-2805F9B993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A82D37B4-B6ED-4E97-ACD3-38D8083E6B4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74B10B3-6A10-4988-A88C-B1CFF5267CC9}" type="slidenum">
              <a:rPr lang="en-US" altLang="en-US" sz="1200"/>
              <a:pPr algn="r" eaLnBrk="1" hangingPunct="1">
                <a:spcBef>
                  <a:spcPct val="0"/>
                </a:spcBef>
              </a:pPr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">
            <a:extLst>
              <a:ext uri="{FF2B5EF4-FFF2-40B4-BE49-F238E27FC236}">
                <a16:creationId xmlns:a16="http://schemas.microsoft.com/office/drawing/2014/main" id="{541069C5-BEB7-40A9-BDE4-D0C5D43B3B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6B5EEC32-338D-4FB0-B9D1-A87C9859CE7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91683866-3C02-4CB2-91D3-EA75F29102C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A745AE4-5931-4049-A8E9-F43A61326471}" type="slidenum">
              <a:rPr lang="en-US" altLang="en-US" sz="1200"/>
              <a:pPr algn="r" eaLnBrk="1" hangingPunct="1">
                <a:spcBef>
                  <a:spcPct val="0"/>
                </a:spcBef>
              </a:pPr>
              <a:t>13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">
            <a:extLst>
              <a:ext uri="{FF2B5EF4-FFF2-40B4-BE49-F238E27FC236}">
                <a16:creationId xmlns:a16="http://schemas.microsoft.com/office/drawing/2014/main" id="{1D21F068-AD7E-4569-9698-34B7CD1CE0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3387F8EE-C61A-4B56-9DE8-15A1283242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CF4D0CCE-8390-4088-A104-137EC3012D3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77A39E2-B43D-4C4F-B201-C65F5F26A818}" type="slidenum">
              <a:rPr lang="en-US" altLang="en-US" sz="1200"/>
              <a:pPr algn="r" eaLnBrk="1" hangingPunct="1">
                <a:spcBef>
                  <a:spcPct val="0"/>
                </a:spcBef>
              </a:pPr>
              <a:t>14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>
            <a:extLst>
              <a:ext uri="{FF2B5EF4-FFF2-40B4-BE49-F238E27FC236}">
                <a16:creationId xmlns:a16="http://schemas.microsoft.com/office/drawing/2014/main" id="{73F29BF1-70B5-4A98-AAFD-295F45AAB6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0BBEAE77-1154-4141-A0D0-C5540740FD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1A3EE206-3DC8-4050-8883-5AC63EE3530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AE9EB0A-11B4-44C4-A96D-4E6B2EC55C6E}" type="slidenum">
              <a:rPr lang="en-US" altLang="en-US" sz="1200"/>
              <a:pPr algn="r" eaLnBrk="1" hangingPunct="1">
                <a:spcBef>
                  <a:spcPct val="0"/>
                </a:spcBef>
              </a:pPr>
              <a:t>15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">
            <a:extLst>
              <a:ext uri="{FF2B5EF4-FFF2-40B4-BE49-F238E27FC236}">
                <a16:creationId xmlns:a16="http://schemas.microsoft.com/office/drawing/2014/main" id="{6ACD4712-CAAE-4477-8B33-556DC10531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2DBD1A96-0625-4C2D-938D-55C736B8FF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F8ADBBBE-05EF-40D1-B131-ADA27B05CA5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466C67E-6809-41E1-9ED3-3655A037A0CF}" type="slidenum">
              <a:rPr lang="en-US" altLang="en-US" sz="1200"/>
              <a:pPr algn="r" eaLnBrk="1" hangingPunct="1">
                <a:spcBef>
                  <a:spcPct val="0"/>
                </a:spcBef>
              </a:pPr>
              <a:t>16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">
            <a:extLst>
              <a:ext uri="{FF2B5EF4-FFF2-40B4-BE49-F238E27FC236}">
                <a16:creationId xmlns:a16="http://schemas.microsoft.com/office/drawing/2014/main" id="{45FCC375-5B24-4371-8DA2-F9AA91EE13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098B1C19-62CD-468E-B615-34637072A9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01B72946-F610-41F3-A3B6-CFF65BDA436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8D83A47-639C-49B8-8FA4-69BAC80E941A}" type="slidenum">
              <a:rPr lang="en-US" altLang="en-US" sz="1200"/>
              <a:pPr algn="r" eaLnBrk="1" hangingPunct="1">
                <a:spcBef>
                  <a:spcPct val="0"/>
                </a:spcBef>
              </a:pPr>
              <a:t>17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>
            <a:extLst>
              <a:ext uri="{FF2B5EF4-FFF2-40B4-BE49-F238E27FC236}">
                <a16:creationId xmlns:a16="http://schemas.microsoft.com/office/drawing/2014/main" id="{CC873E90-D4FA-45A0-97A0-7B066D4288B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4F981793-1A08-4475-AFAD-02BA0DC68E4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F96E5EBA-36A8-4EE4-AD84-CD272237320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774BE48-06AE-459E-ADAF-BA326C85E7F9}" type="slidenum">
              <a:rPr lang="en-US" altLang="en-US" sz="1200"/>
              <a:pPr algn="r" eaLnBrk="1" hangingPunct="1">
                <a:spcBef>
                  <a:spcPct val="0"/>
                </a:spcBef>
              </a:pPr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>
            <a:extLst>
              <a:ext uri="{FF2B5EF4-FFF2-40B4-BE49-F238E27FC236}">
                <a16:creationId xmlns:a16="http://schemas.microsoft.com/office/drawing/2014/main" id="{709926A9-199C-41A3-8DA3-49CF0C4417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2746A9F6-4ADC-44AD-9F1F-937E081126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7AF40A89-B57D-4834-81BA-4CE90A2575A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0D65457-6F47-4066-9BAF-8494D2B927CA}" type="slidenum">
              <a:rPr lang="en-US" altLang="en-US" sz="1200"/>
              <a:pPr algn="r" eaLnBrk="1" hangingPunct="1">
                <a:spcBef>
                  <a:spcPct val="0"/>
                </a:spcBef>
              </a:pPr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>
            <a:extLst>
              <a:ext uri="{FF2B5EF4-FFF2-40B4-BE49-F238E27FC236}">
                <a16:creationId xmlns:a16="http://schemas.microsoft.com/office/drawing/2014/main" id="{40BC3159-2ECE-4F9B-936F-0DEF6E1FD0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409BAB89-6383-4497-93EC-EC0E57332F4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32D65BAD-B8BE-4379-85D9-067836FC6C1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69F2605-F8E1-4154-A6DC-794B3C5F5DF5}" type="slidenum">
              <a:rPr lang="en-US" altLang="en-US" sz="1200"/>
              <a:pPr algn="r" eaLnBrk="1" hangingPunct="1">
                <a:spcBef>
                  <a:spcPct val="0"/>
                </a:spcBef>
              </a:pPr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>
            <a:extLst>
              <a:ext uri="{FF2B5EF4-FFF2-40B4-BE49-F238E27FC236}">
                <a16:creationId xmlns:a16="http://schemas.microsoft.com/office/drawing/2014/main" id="{FDFAE762-872C-442B-B930-703CB48BCF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6BA9FB53-5658-4D07-B3EF-21AFE5E0C6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233E9EB2-62A9-422B-91AB-3F2464813DB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AA04C79-EE1E-43E8-8EEB-D4EFEED20DA0}" type="slidenum">
              <a:rPr lang="en-US" altLang="en-US" sz="1200"/>
              <a:pPr algn="r" eaLnBrk="1" hangingPunct="1">
                <a:spcBef>
                  <a:spcPct val="0"/>
                </a:spcBef>
              </a:pPr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">
            <a:extLst>
              <a:ext uri="{FF2B5EF4-FFF2-40B4-BE49-F238E27FC236}">
                <a16:creationId xmlns:a16="http://schemas.microsoft.com/office/drawing/2014/main" id="{7F74B9C5-A624-41A9-AAA2-96EC4489E6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219D91C5-0C4E-4AF2-9BF9-7F0B33D3381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B4D0EA8D-CABB-459B-A805-CECEC961E3F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67A3643-E844-461F-9429-03D7D6431832}" type="slidenum">
              <a:rPr lang="en-US" altLang="en-US" sz="1200"/>
              <a:pPr algn="r" eaLnBrk="1" hangingPunct="1">
                <a:spcBef>
                  <a:spcPct val="0"/>
                </a:spcBef>
              </a:pPr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">
            <a:extLst>
              <a:ext uri="{FF2B5EF4-FFF2-40B4-BE49-F238E27FC236}">
                <a16:creationId xmlns:a16="http://schemas.microsoft.com/office/drawing/2014/main" id="{61ECFF33-E484-4815-B2E1-F86E9537212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476B5FFB-6076-4CF4-9D85-31E42C080D4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E58F658B-8F5B-4388-9284-C03E0661F75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8A2BEAE-173C-4ECD-9F6B-0770C958FEE8}" type="slidenum">
              <a:rPr lang="en-US" altLang="en-US" sz="1200"/>
              <a:pPr algn="r" eaLnBrk="1" hangingPunct="1">
                <a:spcBef>
                  <a:spcPct val="0"/>
                </a:spcBef>
              </a:pPr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">
            <a:extLst>
              <a:ext uri="{FF2B5EF4-FFF2-40B4-BE49-F238E27FC236}">
                <a16:creationId xmlns:a16="http://schemas.microsoft.com/office/drawing/2014/main" id="{0E115C11-F0DA-4044-B543-54797F9BE4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5CBDFE71-B848-4190-A5FE-8426B77F74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E878B33C-4C7E-4F6C-BDD6-170E124B2BE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CA93719-EC31-4730-AAEE-70C0E2FC366C}" type="slidenum">
              <a:rPr lang="en-US" altLang="en-US" sz="1200"/>
              <a:pPr algn="r" eaLnBrk="1" hangingPunct="1">
                <a:spcBef>
                  <a:spcPct val="0"/>
                </a:spcBef>
              </a:pPr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">
            <a:extLst>
              <a:ext uri="{FF2B5EF4-FFF2-40B4-BE49-F238E27FC236}">
                <a16:creationId xmlns:a16="http://schemas.microsoft.com/office/drawing/2014/main" id="{09DDB234-26DE-41F7-9F36-12DC01D011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C17578C5-747E-4B3D-B771-87F62676FF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4BD2A683-C79E-402E-BC62-6A863B57BEF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0298E60-9A32-4D26-A96C-C3F2FF9D448D}" type="slidenum">
              <a:rPr lang="en-US" altLang="en-US" sz="1200"/>
              <a:pPr algn="r" eaLnBrk="1" hangingPunct="1">
                <a:spcBef>
                  <a:spcPct val="0"/>
                </a:spcBef>
              </a:pPr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3CAC-59B0-4C0F-95B2-48C2BA79C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A4A34-F073-4B98-B117-F4A9287EE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4EA58-4B6A-4EC0-A21C-434212F3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2FBA-48CA-4116-ACA8-D87EF11E8C69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B1F1E-2E27-4968-AB8F-41A058ABB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52769-9835-45A1-9571-F1EE0CB9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F035-4E0B-4130-841A-E28CA2B4B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54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446C-5A35-4AB8-89BF-69E02081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1F710-F57C-456A-B1F2-1161C5E06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4CB2A-2D1D-41E5-9AF9-239D848F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2FBA-48CA-4116-ACA8-D87EF11E8C69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DDCAF-B7D1-425B-AE1A-171CF33CF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F4917-DE93-4E12-98B4-A69E36D3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F035-4E0B-4130-841A-E28CA2B4B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4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84FDF6-28F0-4A3A-BBF1-CED9E3EEA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066A8-E7E4-4ACE-8B9A-CB06E77BB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AA191-EEC8-4CD8-9E5A-23FA41FF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2FBA-48CA-4116-ACA8-D87EF11E8C69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41B20-F945-4BD3-9E02-C5E877669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B448B-0211-47D9-8C9E-31506751B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F035-4E0B-4130-841A-E28CA2B4B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742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2800" y="1803403"/>
            <a:ext cx="5181600" cy="43581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459868" y="1803400"/>
            <a:ext cx="5181600" cy="4358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FF6E962F-ED59-42B9-9B9C-D5DE7CF4A79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27BA558D-E3D5-4A1F-A487-45CB08929320}" type="datetime1">
              <a:rPr lang="en-US"/>
              <a:pPr>
                <a:defRPr/>
              </a:pPr>
              <a:t>12/14/2020</a:t>
            </a:fld>
            <a:endParaRPr lang="en-US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4DE321E7-DF3B-4AA8-A827-B127B325120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69652A-BFE3-45C5-8853-6A921A84EB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1">
            <a:extLst>
              <a:ext uri="{FF2B5EF4-FFF2-40B4-BE49-F238E27FC236}">
                <a16:creationId xmlns:a16="http://schemas.microsoft.com/office/drawing/2014/main" id="{BB3927F7-419E-4334-BBC0-712434D744E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8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D8E4-69E6-4A89-893F-7B76FF876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B4CA4-2E04-4EFA-9320-CA8FA492D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C7007-3649-4D7B-8012-BCCDA268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2FBA-48CA-4116-ACA8-D87EF11E8C69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EA900-56C4-4CBF-AA3D-80260606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592F3-8C1B-40D2-A7D3-08A3795C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F035-4E0B-4130-841A-E28CA2B4B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95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B233-F5AF-47CC-90C3-FFD5D752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56454-AFA9-4B5D-8F42-08E3190EA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334D-5A61-45B8-B605-AFF72B4C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2FBA-48CA-4116-ACA8-D87EF11E8C69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C7261-91C0-4BF0-86C8-1D1166111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2A5AC-725F-4AA5-9BFB-B91BA59E6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F035-4E0B-4130-841A-E28CA2B4B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30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8F7BC-C6EC-405D-8E23-30BBDB4D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64CEB-7DD8-4831-9985-D0D04DA54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F3A9A-7BF9-484E-8217-C12B4B2EF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5F863-C5A6-43FF-99ED-D48E8BF21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2FBA-48CA-4116-ACA8-D87EF11E8C69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1E8B4-04C0-415A-A72E-CAF48B4C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4B69C-161E-47B8-BD54-3BB2772E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F035-4E0B-4130-841A-E28CA2B4B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6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2EF1-C60B-4DD9-BC2D-5A9F63120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1D991-F821-4B77-92E3-384210F89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C8528-B486-48AF-B599-18487D7A8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D2F8C-3ED3-41E6-B849-9BEB6E4BC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6E0FDF-3F7D-4FE4-9E96-E250365B0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83D694-E4CE-477E-B91F-E9E145B3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2FBA-48CA-4116-ACA8-D87EF11E8C69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DC1C2F-8D3A-4272-B4D9-47345559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8A2E7D-1FBC-456A-8486-DE1CB388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F035-4E0B-4130-841A-E28CA2B4B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93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9F514-D309-4710-A9AE-5861F0BC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83733-E794-432B-BE4A-41C8A4A1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2FBA-48CA-4116-ACA8-D87EF11E8C69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99C14-DB36-403A-BB29-16ECC9F2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50A2C-1079-4878-8481-3F5716BF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F035-4E0B-4130-841A-E28CA2B4B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26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9FE19E-D04A-473F-A4AD-6BF06E42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2FBA-48CA-4116-ACA8-D87EF11E8C69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B72C33-8330-4181-892B-23833187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AC5EC-29DA-48EC-B237-26982887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F035-4E0B-4130-841A-E28CA2B4B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10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B965-AA01-4294-9C43-FB67EB73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75DC0-8E2A-48D0-8262-C282610F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62336-3FAD-44E5-8BA5-A7185229F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C8246-7D8C-4FB0-9A17-98C88C88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2FBA-48CA-4116-ACA8-D87EF11E8C69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B531D-6DFC-4BF9-9D64-610B078A8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F9232-EE25-4175-BEAB-9306F286C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F035-4E0B-4130-841A-E28CA2B4B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04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0B96-6CED-4DB9-94E3-EB7D3CAE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46E47-64D2-42D9-BE68-51A4D7948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72C21-6172-4E6E-958F-8A851552C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B35A2-53E0-4B38-9318-0005BEA8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2FBA-48CA-4116-ACA8-D87EF11E8C69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3B339-DF2C-4E6B-B211-F992615C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EF25C-B4F7-4F78-B001-DBC831C5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F035-4E0B-4130-841A-E28CA2B4B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29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D88B02-7A9E-4C13-8C92-87410FF8A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97A5B-8A84-4E86-BEE6-725B2735A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EA520-95C4-4328-BA79-9C742963E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A2FBA-48CA-4116-ACA8-D87EF11E8C69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10F7B-1215-45B0-9A65-4782A39D0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CEDD0-B73C-4064-A23E-25542CC58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0F035-4E0B-4130-841A-E28CA2B4B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65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>
            <a:extLst>
              <a:ext uri="{FF2B5EF4-FFF2-40B4-BE49-F238E27FC236}">
                <a16:creationId xmlns:a16="http://schemas.microsoft.com/office/drawing/2014/main" id="{734660D4-BAAE-4613-A2C9-5B3B791B16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 eaLnBrk="1" hangingPunct="1"/>
            <a:r>
              <a:rPr lang="en-US" altLang="en-US" b="1" dirty="0"/>
              <a:t>Software Testing Activities</a:t>
            </a:r>
            <a:r>
              <a:rPr lang="en-US" altLang="en-US" dirty="0"/>
              <a:t> 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2F98B261-2223-4800-8F3E-5E8140B6A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1466850"/>
            <a:ext cx="11925300" cy="250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ts val="825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tabLst>
                <a:tab pos="280988" algn="l"/>
                <a:tab pos="352425" algn="l"/>
              </a:tabLst>
              <a:defRPr sz="34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809625" indent="-352425">
              <a:spcBef>
                <a:spcPts val="6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tabLst>
                <a:tab pos="280988" algn="l"/>
                <a:tab pos="352425" algn="l"/>
              </a:tabLst>
              <a:defRPr sz="31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604963" indent="-433388">
              <a:spcBef>
                <a:spcPts val="588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7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2152650" indent="-433388">
              <a:spcBef>
                <a:spcPts val="475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700338" indent="-433388">
              <a:spcBef>
                <a:spcPts val="475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31575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6147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40719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45291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</a:rPr>
              <a:t>Software Testing Tools 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lvl="1"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100" dirty="0">
                <a:latin typeface="Arial" panose="020B0604020202020204" pitchFamily="34" charset="0"/>
              </a:rPr>
              <a:t>Do we really need a tool? </a:t>
            </a:r>
          </a:p>
          <a:p>
            <a:pPr lvl="1"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100" dirty="0">
                <a:latin typeface="Arial" panose="020B0604020202020204" pitchFamily="34" charset="0"/>
              </a:rPr>
              <a:t>If yes, where and when can we use it? </a:t>
            </a:r>
          </a:p>
          <a:p>
            <a:pPr lvl="1"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100" dirty="0">
                <a:latin typeface="Arial" panose="020B0604020202020204" pitchFamily="34" charset="0"/>
              </a:rPr>
              <a:t>	In first part (designing of test cases) or second part (execution of test cases) or both. </a:t>
            </a:r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8D8F2BAC-065D-483E-A426-3C74FD719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1720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p" bldLvl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>
            <a:extLst>
              <a:ext uri="{FF2B5EF4-FFF2-40B4-BE49-F238E27FC236}">
                <a16:creationId xmlns:a16="http://schemas.microsoft.com/office/drawing/2014/main" id="{12238A9B-4ED0-46E0-861A-D2D47049D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"/>
            <a:ext cx="12192000" cy="540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33388" indent="-433388">
              <a:spcBef>
                <a:spcPts val="825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tabLst>
                <a:tab pos="280988" algn="l"/>
                <a:tab pos="352425" algn="l"/>
              </a:tabLst>
              <a:defRPr sz="34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890588" indent="-433388">
              <a:spcBef>
                <a:spcPts val="6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tabLst>
                <a:tab pos="280988" algn="l"/>
                <a:tab pos="352425" algn="l"/>
              </a:tabLst>
              <a:defRPr sz="31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604963" indent="-433388">
              <a:spcBef>
                <a:spcPts val="588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7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2152650" indent="-433388">
              <a:spcBef>
                <a:spcPts val="475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700338" indent="-433388">
              <a:spcBef>
                <a:spcPts val="475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31575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6147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40719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45291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en-US" sz="2800" b="1" dirty="0">
                <a:latin typeface="Arial" panose="020B0604020202020204" pitchFamily="34" charset="0"/>
              </a:rPr>
              <a:t>Software Testing Tools 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endParaRPr lang="en-US" altLang="en-US" sz="2800" b="1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700" b="1" dirty="0">
                <a:latin typeface="Arial" panose="020B0604020202020204" pitchFamily="34" charset="0"/>
              </a:rPr>
              <a:t>Dynamic Testing Tools: </a:t>
            </a:r>
            <a:r>
              <a:rPr lang="en-US" altLang="en-US" sz="2400" b="1" dirty="0">
                <a:latin typeface="Arial" panose="020B0604020202020204" pitchFamily="34" charset="0"/>
              </a:rPr>
              <a:t>Coverage analysis tools</a:t>
            </a: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endParaRPr lang="en-US" altLang="en-US" sz="2300" b="1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300" dirty="0">
                <a:latin typeface="Arial" panose="020B0604020202020204" pitchFamily="34" charset="0"/>
              </a:rPr>
              <a:t>These tools are used to find the level of coverage of the program after executing the selected test cases. </a:t>
            </a: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endParaRPr lang="en-US" altLang="en-US" sz="2300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300" dirty="0">
                <a:latin typeface="Arial" panose="020B0604020202020204" pitchFamily="34" charset="0"/>
              </a:rPr>
              <a:t>They give us idea about the effectiveness of selected test cases. </a:t>
            </a: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endParaRPr lang="en-US" altLang="en-US" sz="2300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300" dirty="0">
                <a:latin typeface="Arial" panose="020B0604020202020204" pitchFamily="34" charset="0"/>
              </a:rPr>
              <a:t>They highlight the unexecuted portion of the source code and force us to design special test cases for that portion of the source code. </a:t>
            </a:r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C362D5D2-4644-4258-84DD-6A1C03CBF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1720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 bldLvl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>
            <a:extLst>
              <a:ext uri="{FF2B5EF4-FFF2-40B4-BE49-F238E27FC236}">
                <a16:creationId xmlns:a16="http://schemas.microsoft.com/office/drawing/2014/main" id="{0F139C5A-8FCE-4A29-96DC-79A412985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66700"/>
            <a:ext cx="12192000" cy="4958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33388" indent="-433388">
              <a:spcBef>
                <a:spcPts val="825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tabLst>
                <a:tab pos="280988" algn="l"/>
                <a:tab pos="352425" algn="l"/>
              </a:tabLst>
              <a:defRPr sz="34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890588" indent="-433388">
              <a:spcBef>
                <a:spcPts val="6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tabLst>
                <a:tab pos="280988" algn="l"/>
                <a:tab pos="352425" algn="l"/>
              </a:tabLst>
              <a:defRPr sz="31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604963" indent="-433388">
              <a:spcBef>
                <a:spcPts val="588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7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2152650" indent="-433388">
              <a:spcBef>
                <a:spcPts val="475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700338" indent="-433388">
              <a:spcBef>
                <a:spcPts val="475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31575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6147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40719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45291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en-US" sz="2800" b="1" dirty="0">
                <a:latin typeface="Arial" panose="020B0604020202020204" pitchFamily="34" charset="0"/>
              </a:rPr>
              <a:t>Software Testing Tools 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endParaRPr lang="en-US" altLang="en-US" sz="2800" b="1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700" b="1" dirty="0">
                <a:latin typeface="Arial" panose="020B0604020202020204" pitchFamily="34" charset="0"/>
              </a:rPr>
              <a:t>Dynamic Testing Tools: </a:t>
            </a:r>
            <a:r>
              <a:rPr lang="en-US" altLang="en-US" sz="2400" b="1" dirty="0">
                <a:latin typeface="Arial" panose="020B0604020202020204" pitchFamily="34" charset="0"/>
              </a:rPr>
              <a:t>Coverage analysis tools</a:t>
            </a: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endParaRPr lang="en-US" altLang="en-US" sz="2700" b="1" dirty="0">
              <a:latin typeface="Arial" panose="020B0604020202020204" pitchFamily="34" charset="0"/>
            </a:endParaRPr>
          </a:p>
          <a:p>
            <a:pPr lvl="1"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500" dirty="0">
                <a:latin typeface="Arial" panose="020B0604020202020204" pitchFamily="34" charset="0"/>
              </a:rPr>
              <a:t>There are many levels of coverage like </a:t>
            </a:r>
          </a:p>
          <a:p>
            <a:pPr lvl="2"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2200" b="1" dirty="0">
                <a:latin typeface="Arial" panose="020B0604020202020204" pitchFamily="34" charset="0"/>
              </a:rPr>
              <a:t>statement coverage, </a:t>
            </a:r>
          </a:p>
          <a:p>
            <a:pPr lvl="2"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2200" b="1" dirty="0">
                <a:latin typeface="Arial" panose="020B0604020202020204" pitchFamily="34" charset="0"/>
              </a:rPr>
              <a:t>branch coverage,</a:t>
            </a:r>
          </a:p>
          <a:p>
            <a:pPr lvl="2"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2200" b="1" dirty="0">
                <a:latin typeface="Arial" panose="020B0604020202020204" pitchFamily="34" charset="0"/>
              </a:rPr>
              <a:t>condition coverage, </a:t>
            </a:r>
          </a:p>
          <a:p>
            <a:pPr lvl="2"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2200" b="1" dirty="0">
                <a:latin typeface="Arial" panose="020B0604020202020204" pitchFamily="34" charset="0"/>
              </a:rPr>
              <a:t>path coverage etc.</a:t>
            </a:r>
            <a:r>
              <a:rPr lang="en-US" altLang="en-US" sz="2500" b="1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98308" name="Rectangle 4">
            <a:extLst>
              <a:ext uri="{FF2B5EF4-FFF2-40B4-BE49-F238E27FC236}">
                <a16:creationId xmlns:a16="http://schemas.microsoft.com/office/drawing/2014/main" id="{5468AF29-B237-4E7B-BC8A-681E74B59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1720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 bldLvl="4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">
            <a:extLst>
              <a:ext uri="{FF2B5EF4-FFF2-40B4-BE49-F238E27FC236}">
                <a16:creationId xmlns:a16="http://schemas.microsoft.com/office/drawing/2014/main" id="{16C7F286-C2C5-4E30-97BA-CDC69FF8DF0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7750" y="88900"/>
            <a:ext cx="10515600" cy="1325563"/>
          </a:xfrm>
        </p:spPr>
        <p:txBody>
          <a:bodyPr/>
          <a:lstStyle/>
          <a:p>
            <a:pPr algn="ctr" eaLnBrk="1" hangingPunct="1"/>
            <a:r>
              <a:rPr lang="en-US" altLang="en-US" b="1" dirty="0"/>
              <a:t>Software Testing Activities</a:t>
            </a:r>
            <a:r>
              <a:rPr lang="en-US" altLang="en-US" dirty="0"/>
              <a:t> 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4535F14B-DA54-4B70-B3FD-C11297E6E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414463"/>
            <a:ext cx="11868150" cy="333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33388" indent="-433388">
              <a:spcBef>
                <a:spcPts val="825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tabLst>
                <a:tab pos="280988" algn="l"/>
                <a:tab pos="352425" algn="l"/>
              </a:tabLst>
              <a:defRPr sz="34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890588" indent="-433388">
              <a:spcBef>
                <a:spcPts val="6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tabLst>
                <a:tab pos="280988" algn="l"/>
                <a:tab pos="352425" algn="l"/>
              </a:tabLst>
              <a:defRPr sz="31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604963" indent="-433388">
              <a:spcBef>
                <a:spcPts val="588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7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2152650" indent="-433388">
              <a:spcBef>
                <a:spcPts val="475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700338" indent="-433388">
              <a:spcBef>
                <a:spcPts val="475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31575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6147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40719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45291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en-US" sz="2800" b="1" dirty="0">
                <a:latin typeface="Arial" panose="020B0604020202020204" pitchFamily="34" charset="0"/>
              </a:rPr>
              <a:t>Software Testing Tools 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endParaRPr lang="en-US" altLang="en-US" sz="2800" b="1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700" b="1" dirty="0">
                <a:latin typeface="Arial" panose="020B0604020202020204" pitchFamily="34" charset="0"/>
              </a:rPr>
              <a:t>Dynamic Testing Tools: </a:t>
            </a:r>
            <a:r>
              <a:rPr lang="en-US" altLang="en-US" sz="2400" b="1" dirty="0">
                <a:latin typeface="Arial" panose="020B0604020202020204" pitchFamily="34" charset="0"/>
              </a:rPr>
              <a:t>Coverage analysis tools</a:t>
            </a:r>
            <a:endParaRPr lang="en-US" altLang="en-US" sz="2700" b="1" dirty="0">
              <a:latin typeface="Arial" panose="020B0604020202020204" pitchFamily="34" charset="0"/>
            </a:endParaRPr>
          </a:p>
          <a:p>
            <a:pPr lvl="1"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300" dirty="0">
                <a:latin typeface="Arial" panose="020B0604020202020204" pitchFamily="34" charset="0"/>
              </a:rPr>
              <a:t>Automated QA’s time</a:t>
            </a:r>
          </a:p>
          <a:p>
            <a:pPr lvl="1"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300" dirty="0" err="1">
                <a:latin typeface="Arial" panose="020B0604020202020204" pitchFamily="34" charset="0"/>
              </a:rPr>
              <a:t>Parasoft’s</a:t>
            </a:r>
            <a:r>
              <a:rPr lang="en-US" altLang="en-US" sz="2300" dirty="0">
                <a:latin typeface="Arial" panose="020B0604020202020204" pitchFamily="34" charset="0"/>
              </a:rPr>
              <a:t> Insure++</a:t>
            </a:r>
          </a:p>
          <a:p>
            <a:pPr lvl="1"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300" dirty="0" err="1">
                <a:latin typeface="Arial" panose="020B0604020202020204" pitchFamily="34" charset="0"/>
              </a:rPr>
              <a:t>Telelogic’s</a:t>
            </a:r>
            <a:r>
              <a:rPr lang="en-US" altLang="en-US" sz="2300" dirty="0">
                <a:latin typeface="Arial" panose="020B0604020202020204" pitchFamily="34" charset="0"/>
              </a:rPr>
              <a:t> </a:t>
            </a:r>
            <a:r>
              <a:rPr lang="en-US" altLang="en-US" sz="2300" dirty="0" err="1">
                <a:latin typeface="Arial" panose="020B0604020202020204" pitchFamily="34" charset="0"/>
              </a:rPr>
              <a:t>Logicscope</a:t>
            </a:r>
            <a:endParaRPr lang="en-US" altLang="en-US" sz="2300" dirty="0">
              <a:latin typeface="Arial" panose="020B0604020202020204" pitchFamily="34" charset="0"/>
            </a:endParaRPr>
          </a:p>
        </p:txBody>
      </p:sp>
      <p:sp>
        <p:nvSpPr>
          <p:cNvPr id="100356" name="Rectangle 4">
            <a:extLst>
              <a:ext uri="{FF2B5EF4-FFF2-40B4-BE49-F238E27FC236}">
                <a16:creationId xmlns:a16="http://schemas.microsoft.com/office/drawing/2014/main" id="{3F60E47E-8771-4AD1-BDC6-04E344F35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1720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bldLvl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>
            <a:extLst>
              <a:ext uri="{FF2B5EF4-FFF2-40B4-BE49-F238E27FC236}">
                <a16:creationId xmlns:a16="http://schemas.microsoft.com/office/drawing/2014/main" id="{E9B0725C-6919-4063-A909-05130706F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597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33388" indent="-433388">
              <a:spcBef>
                <a:spcPts val="825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tabLst>
                <a:tab pos="280988" algn="l"/>
                <a:tab pos="352425" algn="l"/>
              </a:tabLst>
              <a:defRPr sz="34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890588" indent="-433388">
              <a:spcBef>
                <a:spcPts val="6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tabLst>
                <a:tab pos="280988" algn="l"/>
                <a:tab pos="352425" algn="l"/>
              </a:tabLst>
              <a:defRPr sz="31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604963" indent="-433388">
              <a:spcBef>
                <a:spcPts val="588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7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2152650" indent="-433388">
              <a:spcBef>
                <a:spcPts val="475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700338" indent="-433388">
              <a:spcBef>
                <a:spcPts val="475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31575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6147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40719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45291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en-US" sz="2800" b="1" dirty="0">
                <a:latin typeface="Arial" panose="020B0604020202020204" pitchFamily="34" charset="0"/>
              </a:rPr>
              <a:t>Software Testing Tools 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endParaRPr lang="en-US" altLang="en-US" sz="2800" b="1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700" b="1" dirty="0">
                <a:latin typeface="Arial" panose="020B0604020202020204" pitchFamily="34" charset="0"/>
              </a:rPr>
              <a:t>Dynamic Testing Tools: </a:t>
            </a:r>
            <a:r>
              <a:rPr lang="en-US" altLang="en-US" sz="2400" b="1" dirty="0">
                <a:latin typeface="Arial" panose="020B0604020202020204" pitchFamily="34" charset="0"/>
              </a:rPr>
              <a:t>Performance testing tools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endParaRPr lang="en-US" altLang="en-US" sz="2700" b="1" dirty="0">
              <a:latin typeface="Arial" panose="020B0604020202020204" pitchFamily="34" charset="0"/>
            </a:endParaRPr>
          </a:p>
          <a:p>
            <a:pPr lvl="1"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300" dirty="0">
                <a:latin typeface="Arial" panose="020B0604020202020204" pitchFamily="34" charset="0"/>
              </a:rPr>
              <a:t>We may like to test the performance of the software under stress / load.  For example, if we are testing a result management software, we may observe the performance when 10 users are entering the data and also when 100 users are entering the data simultaneously. </a:t>
            </a:r>
          </a:p>
          <a:p>
            <a:pPr lvl="1"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endParaRPr lang="en-US" altLang="en-US" sz="2300" dirty="0">
              <a:latin typeface="Arial" panose="020B0604020202020204" pitchFamily="34" charset="0"/>
            </a:endParaRPr>
          </a:p>
          <a:p>
            <a:pPr lvl="1"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300" dirty="0">
                <a:latin typeface="Arial" panose="020B0604020202020204" pitchFamily="34" charset="0"/>
              </a:rPr>
              <a:t>This may require huge resources and sometimes it may not be possible to create such real life environment for testing in the company. </a:t>
            </a:r>
          </a:p>
          <a:p>
            <a:pPr lvl="1"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endParaRPr lang="en-US" altLang="en-US" sz="2300" dirty="0">
              <a:latin typeface="Arial" panose="020B0604020202020204" pitchFamily="34" charset="0"/>
            </a:endParaRPr>
          </a:p>
          <a:p>
            <a:pPr lvl="1"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300" dirty="0">
                <a:latin typeface="Arial" panose="020B0604020202020204" pitchFamily="34" charset="0"/>
              </a:rPr>
              <a:t>A tool may help to simulate such situations and test these situations in various stress conditions. </a:t>
            </a:r>
          </a:p>
        </p:txBody>
      </p:sp>
      <p:sp>
        <p:nvSpPr>
          <p:cNvPr id="102404" name="Rectangle 4">
            <a:extLst>
              <a:ext uri="{FF2B5EF4-FFF2-40B4-BE49-F238E27FC236}">
                <a16:creationId xmlns:a16="http://schemas.microsoft.com/office/drawing/2014/main" id="{BBEC44E1-BFC5-482B-9C8B-1502C0FDC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1720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 bldLvl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Rectangle 3">
            <a:extLst>
              <a:ext uri="{FF2B5EF4-FFF2-40B4-BE49-F238E27FC236}">
                <a16:creationId xmlns:a16="http://schemas.microsoft.com/office/drawing/2014/main" id="{F04DF38F-9F8C-49C6-B835-373EB284A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12192000" cy="504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33388" indent="-433388">
              <a:spcBef>
                <a:spcPts val="825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tabLst>
                <a:tab pos="280988" algn="l"/>
                <a:tab pos="352425" algn="l"/>
              </a:tabLst>
              <a:defRPr sz="34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890588" indent="-433388">
              <a:spcBef>
                <a:spcPts val="6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tabLst>
                <a:tab pos="280988" algn="l"/>
                <a:tab pos="352425" algn="l"/>
              </a:tabLst>
              <a:defRPr sz="31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604963" indent="-433388">
              <a:spcBef>
                <a:spcPts val="588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7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2152650" indent="-433388">
              <a:spcBef>
                <a:spcPts val="475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700338" indent="-433388">
              <a:spcBef>
                <a:spcPts val="475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31575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6147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40719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45291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en-US" sz="2800" b="1" dirty="0">
                <a:latin typeface="Arial" panose="020B0604020202020204" pitchFamily="34" charset="0"/>
              </a:rPr>
              <a:t>Software Testing Tools </a:t>
            </a: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700" b="1" dirty="0">
                <a:latin typeface="Arial" panose="020B0604020202020204" pitchFamily="34" charset="0"/>
              </a:rPr>
              <a:t>Dynamic Testing Tools: </a:t>
            </a:r>
            <a:r>
              <a:rPr lang="en-US" altLang="en-US" sz="2400" b="1" dirty="0">
                <a:latin typeface="Arial" panose="020B0604020202020204" pitchFamily="34" charset="0"/>
              </a:rPr>
              <a:t>Performance testing tools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endParaRPr lang="en-US" altLang="en-US" sz="2700" b="1" dirty="0">
              <a:latin typeface="Arial" panose="020B0604020202020204" pitchFamily="34" charset="0"/>
            </a:endParaRPr>
          </a:p>
          <a:p>
            <a:pPr lvl="1"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500" dirty="0">
                <a:latin typeface="Arial" panose="020B0604020202020204" pitchFamily="34" charset="0"/>
              </a:rPr>
              <a:t>Performance testing is also called load or stress testing.</a:t>
            </a:r>
          </a:p>
          <a:p>
            <a:pPr lvl="1"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500" dirty="0">
                <a:latin typeface="Arial" panose="020B0604020202020204" pitchFamily="34" charset="0"/>
              </a:rPr>
              <a:t>Some of the popular tools are </a:t>
            </a:r>
          </a:p>
          <a:p>
            <a:pPr lvl="2"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Arial" panose="020B0604020202020204" pitchFamily="34" charset="0"/>
              </a:rPr>
              <a:t>Mercury Interactive’s Load Runner</a:t>
            </a:r>
          </a:p>
          <a:p>
            <a:pPr lvl="2"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Arial" panose="020B0604020202020204" pitchFamily="34" charset="0"/>
              </a:rPr>
              <a:t>Apache’s J Meter</a:t>
            </a:r>
          </a:p>
          <a:p>
            <a:pPr lvl="2"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Arial" panose="020B0604020202020204" pitchFamily="34" charset="0"/>
              </a:rPr>
              <a:t>Segue Software’s Silk Performer</a:t>
            </a:r>
          </a:p>
          <a:p>
            <a:pPr lvl="2"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Arial" panose="020B0604020202020204" pitchFamily="34" charset="0"/>
              </a:rPr>
              <a:t>IBM </a:t>
            </a:r>
            <a:r>
              <a:rPr lang="en-US" altLang="en-US" sz="2200" dirty="0" err="1">
                <a:latin typeface="Arial" panose="020B0604020202020204" pitchFamily="34" charset="0"/>
              </a:rPr>
              <a:t>Rational’s</a:t>
            </a:r>
            <a:r>
              <a:rPr lang="en-US" altLang="en-US" sz="2200" dirty="0">
                <a:latin typeface="Arial" panose="020B0604020202020204" pitchFamily="34" charset="0"/>
              </a:rPr>
              <a:t> Performance Tester</a:t>
            </a:r>
          </a:p>
          <a:p>
            <a:pPr lvl="2"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2200" dirty="0" err="1">
                <a:latin typeface="Arial" panose="020B0604020202020204" pitchFamily="34" charset="0"/>
              </a:rPr>
              <a:t>Comuware’s</a:t>
            </a:r>
            <a:r>
              <a:rPr lang="en-US" altLang="en-US" sz="2200" dirty="0">
                <a:latin typeface="Arial" panose="020B0604020202020204" pitchFamily="34" charset="0"/>
              </a:rPr>
              <a:t> QALOAD</a:t>
            </a:r>
          </a:p>
          <a:p>
            <a:pPr lvl="2"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2200" dirty="0" err="1">
                <a:latin typeface="Arial" panose="020B0604020202020204" pitchFamily="34" charset="0"/>
              </a:rPr>
              <a:t>AutoTester’s</a:t>
            </a:r>
            <a:r>
              <a:rPr lang="en-US" altLang="en-US" sz="2200" dirty="0">
                <a:latin typeface="Arial" panose="020B0604020202020204" pitchFamily="34" charset="0"/>
              </a:rPr>
              <a:t> </a:t>
            </a:r>
            <a:r>
              <a:rPr lang="en-US" altLang="en-US" sz="2200" dirty="0" err="1">
                <a:latin typeface="Arial" panose="020B0604020202020204" pitchFamily="34" charset="0"/>
              </a:rPr>
              <a:t>AutoController</a:t>
            </a:r>
            <a:endParaRPr lang="en-US" altLang="en-US" sz="2200" dirty="0">
              <a:latin typeface="Arial" panose="020B0604020202020204" pitchFamily="34" charset="0"/>
            </a:endParaRPr>
          </a:p>
        </p:txBody>
      </p:sp>
      <p:sp>
        <p:nvSpPr>
          <p:cNvPr id="104452" name="Rectangle 4">
            <a:extLst>
              <a:ext uri="{FF2B5EF4-FFF2-40B4-BE49-F238E27FC236}">
                <a16:creationId xmlns:a16="http://schemas.microsoft.com/office/drawing/2014/main" id="{68C24633-DD1D-4B1B-B286-43AFB8CB9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1720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4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4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build="p" bldLvl="4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3">
            <a:extLst>
              <a:ext uri="{FF2B5EF4-FFF2-40B4-BE49-F238E27FC236}">
                <a16:creationId xmlns:a16="http://schemas.microsoft.com/office/drawing/2014/main" id="{A0746D8B-9753-49B1-AD95-AAB3B09BA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5032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33388" indent="-433388">
              <a:spcBef>
                <a:spcPts val="825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tabLst>
                <a:tab pos="280988" algn="l"/>
                <a:tab pos="352425" algn="l"/>
              </a:tabLst>
              <a:defRPr sz="34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890588" indent="-433388">
              <a:spcBef>
                <a:spcPts val="6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tabLst>
                <a:tab pos="280988" algn="l"/>
                <a:tab pos="352425" algn="l"/>
              </a:tabLst>
              <a:defRPr sz="31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604963" indent="-433388">
              <a:spcBef>
                <a:spcPts val="588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7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2152650" indent="-433388">
              <a:spcBef>
                <a:spcPts val="475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700338" indent="-433388">
              <a:spcBef>
                <a:spcPts val="475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31575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6147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40719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45291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en-US" sz="2800" b="1" dirty="0">
                <a:latin typeface="Arial" panose="020B0604020202020204" pitchFamily="34" charset="0"/>
              </a:rPr>
              <a:t>Software Testing Tools </a:t>
            </a:r>
          </a:p>
          <a:p>
            <a:pPr marL="0" indent="0" algn="just">
              <a:spcBef>
                <a:spcPct val="20000"/>
              </a:spcBef>
              <a:spcAft>
                <a:spcPct val="20000"/>
              </a:spcAft>
              <a:buClrTx/>
              <a:buSzTx/>
              <a:buNone/>
            </a:pPr>
            <a:endParaRPr lang="en-US" altLang="en-US" sz="2700" b="1" dirty="0">
              <a:latin typeface="Arial" panose="020B0604020202020204" pitchFamily="34" charset="0"/>
            </a:endParaRPr>
          </a:p>
          <a:p>
            <a:pPr marL="0" indent="0" algn="just">
              <a:spcBef>
                <a:spcPct val="20000"/>
              </a:spcBef>
              <a:spcAft>
                <a:spcPct val="20000"/>
              </a:spcAft>
              <a:buClrTx/>
              <a:buSzTx/>
              <a:buNone/>
            </a:pPr>
            <a:r>
              <a:rPr lang="en-US" altLang="en-US" sz="2700" b="1" dirty="0">
                <a:latin typeface="Arial" panose="020B0604020202020204" pitchFamily="34" charset="0"/>
              </a:rPr>
              <a:t>Dynamic Testing Tools: </a:t>
            </a:r>
            <a:r>
              <a:rPr lang="en-US" altLang="en-US" sz="2400" b="1" dirty="0">
                <a:latin typeface="Arial" panose="020B0604020202020204" pitchFamily="34" charset="0"/>
              </a:rPr>
              <a:t>Functional / Regression Testing Tools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endParaRPr lang="en-US" altLang="en-US" sz="2700" b="1" dirty="0">
              <a:latin typeface="Arial" panose="020B0604020202020204" pitchFamily="34" charset="0"/>
            </a:endParaRPr>
          </a:p>
          <a:p>
            <a:pPr lvl="1"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500" dirty="0">
                <a:latin typeface="Arial" panose="020B0604020202020204" pitchFamily="34" charset="0"/>
              </a:rPr>
              <a:t>Test the software on the basis of its functionality without considering the implementation details </a:t>
            </a:r>
          </a:p>
          <a:p>
            <a:pPr lvl="2"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100" dirty="0">
                <a:latin typeface="Arial" panose="020B0604020202020204" pitchFamily="34" charset="0"/>
              </a:rPr>
              <a:t>Some of the popular tools are: </a:t>
            </a:r>
          </a:p>
          <a:p>
            <a:pPr lvl="3"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1800" dirty="0">
                <a:latin typeface="Arial" panose="020B0604020202020204" pitchFamily="34" charset="0"/>
              </a:rPr>
              <a:t>IBM </a:t>
            </a:r>
            <a:r>
              <a:rPr lang="en-US" altLang="en-US" sz="1800" dirty="0" err="1">
                <a:latin typeface="Arial" panose="020B0604020202020204" pitchFamily="34" charset="0"/>
              </a:rPr>
              <a:t>Rational’s</a:t>
            </a:r>
            <a:r>
              <a:rPr lang="en-US" altLang="en-US" sz="1800" dirty="0">
                <a:latin typeface="Arial" panose="020B0604020202020204" pitchFamily="34" charset="0"/>
              </a:rPr>
              <a:t> Robot</a:t>
            </a:r>
          </a:p>
          <a:p>
            <a:pPr lvl="3"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1800" dirty="0">
                <a:latin typeface="Arial" panose="020B0604020202020204" pitchFamily="34" charset="0"/>
              </a:rPr>
              <a:t>Mercury Interactive’s Win Runner</a:t>
            </a:r>
          </a:p>
          <a:p>
            <a:pPr lvl="3"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1800" dirty="0" err="1">
                <a:latin typeface="Arial" panose="020B0604020202020204" pitchFamily="34" charset="0"/>
              </a:rPr>
              <a:t>Comuware’s</a:t>
            </a:r>
            <a:r>
              <a:rPr lang="en-US" altLang="en-US" sz="1800" dirty="0">
                <a:latin typeface="Arial" panose="020B0604020202020204" pitchFamily="34" charset="0"/>
              </a:rPr>
              <a:t> QA Centre</a:t>
            </a:r>
          </a:p>
          <a:p>
            <a:pPr lvl="3"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1800" dirty="0">
                <a:latin typeface="Arial" panose="020B0604020202020204" pitchFamily="34" charset="0"/>
              </a:rPr>
              <a:t>Segue Software’s </a:t>
            </a:r>
            <a:r>
              <a:rPr lang="en-US" altLang="en-US" sz="1800" dirty="0" err="1">
                <a:latin typeface="Arial" panose="020B0604020202020204" pitchFamily="34" charset="0"/>
              </a:rPr>
              <a:t>Silktest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</a:p>
          <a:p>
            <a:pPr lvl="3"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1800" dirty="0">
                <a:latin typeface="Arial" panose="020B0604020202020204" pitchFamily="34" charset="0"/>
              </a:rPr>
              <a:t>Mercury Interactive’s Load Runner</a:t>
            </a:r>
          </a:p>
        </p:txBody>
      </p:sp>
      <p:sp>
        <p:nvSpPr>
          <p:cNvPr id="106500" name="Rectangle 4">
            <a:extLst>
              <a:ext uri="{FF2B5EF4-FFF2-40B4-BE49-F238E27FC236}">
                <a16:creationId xmlns:a16="http://schemas.microsoft.com/office/drawing/2014/main" id="{5A2BE613-5CBE-4129-B613-A09FBEB09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1720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6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build="p" bldLvl="4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>
            <a:extLst>
              <a:ext uri="{FF2B5EF4-FFF2-40B4-BE49-F238E27FC236}">
                <a16:creationId xmlns:a16="http://schemas.microsoft.com/office/drawing/2014/main" id="{B836C5D4-CD3A-4541-8DF7-AA6B529E0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0026"/>
            <a:ext cx="12192000" cy="317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33388" indent="-433388">
              <a:spcBef>
                <a:spcPts val="825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tabLst>
                <a:tab pos="280988" algn="l"/>
                <a:tab pos="352425" algn="l"/>
              </a:tabLst>
              <a:defRPr sz="34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890588" indent="-433388">
              <a:spcBef>
                <a:spcPts val="6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tabLst>
                <a:tab pos="280988" algn="l"/>
                <a:tab pos="352425" algn="l"/>
              </a:tabLst>
              <a:defRPr sz="31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604963" indent="-433388">
              <a:spcBef>
                <a:spcPts val="588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7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2152650" indent="-433388">
              <a:spcBef>
                <a:spcPts val="475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700338" indent="-433388">
              <a:spcBef>
                <a:spcPts val="475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31575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6147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40719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45291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en-US" sz="2800" b="1" dirty="0">
                <a:latin typeface="Arial" panose="020B0604020202020204" pitchFamily="34" charset="0"/>
              </a:rPr>
              <a:t>Software Testing Tools 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endParaRPr lang="en-US" altLang="en-US" sz="2800" b="1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700" b="1" dirty="0">
                <a:latin typeface="Arial" panose="020B0604020202020204" pitchFamily="34" charset="0"/>
              </a:rPr>
              <a:t>Dynamic Testing Tools: </a:t>
            </a:r>
            <a:r>
              <a:rPr lang="en-US" altLang="en-US" sz="2400" b="1" dirty="0">
                <a:latin typeface="Arial" panose="020B0604020202020204" pitchFamily="34" charset="0"/>
              </a:rPr>
              <a:t>Process management Tools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endParaRPr lang="en-US" altLang="en-US" sz="2700" b="1" dirty="0">
              <a:latin typeface="Arial" panose="020B0604020202020204" pitchFamily="34" charset="0"/>
            </a:endParaRPr>
          </a:p>
          <a:p>
            <a:pPr lvl="1"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500" dirty="0">
                <a:latin typeface="Arial" panose="020B0604020202020204" pitchFamily="34" charset="0"/>
              </a:rPr>
              <a:t>These tools help us to manage and improve the software testing process. </a:t>
            </a:r>
          </a:p>
          <a:p>
            <a:pPr lvl="1"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500" dirty="0">
                <a:latin typeface="Arial" panose="020B0604020202020204" pitchFamily="34" charset="0"/>
              </a:rPr>
              <a:t>We may create a test plan, allocate resources, prepare schedule for unattended testing, tracking the status of a bug using such tools. </a:t>
            </a:r>
          </a:p>
        </p:txBody>
      </p:sp>
      <p:sp>
        <p:nvSpPr>
          <p:cNvPr id="108548" name="Rectangle 4">
            <a:extLst>
              <a:ext uri="{FF2B5EF4-FFF2-40B4-BE49-F238E27FC236}">
                <a16:creationId xmlns:a16="http://schemas.microsoft.com/office/drawing/2014/main" id="{827898E8-9261-4D06-A328-742D69454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1720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 bldLvl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">
            <a:extLst>
              <a:ext uri="{FF2B5EF4-FFF2-40B4-BE49-F238E27FC236}">
                <a16:creationId xmlns:a16="http://schemas.microsoft.com/office/drawing/2014/main" id="{3CAD1C8C-97B6-4D96-B976-79AD9B4F5B8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09874" y="1"/>
            <a:ext cx="8339137" cy="771524"/>
          </a:xfrm>
        </p:spPr>
        <p:txBody>
          <a:bodyPr/>
          <a:lstStyle/>
          <a:p>
            <a:pPr eaLnBrk="1" hangingPunct="1"/>
            <a:r>
              <a:rPr lang="en-US" altLang="en-US" b="1" dirty="0"/>
              <a:t>Software Testing Activities</a:t>
            </a:r>
            <a:r>
              <a:rPr lang="en-US" altLang="en-US" dirty="0"/>
              <a:t> </a:t>
            </a:r>
          </a:p>
        </p:txBody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AB6B2AD6-D2D8-43C7-9E47-91B8232FF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072635"/>
            <a:ext cx="12191999" cy="30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33388" indent="-433388">
              <a:spcBef>
                <a:spcPts val="825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tabLst>
                <a:tab pos="280988" algn="l"/>
                <a:tab pos="352425" algn="l"/>
              </a:tabLst>
              <a:defRPr sz="34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890588" indent="-433388">
              <a:spcBef>
                <a:spcPts val="6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tabLst>
                <a:tab pos="280988" algn="l"/>
                <a:tab pos="352425" algn="l"/>
              </a:tabLst>
              <a:defRPr sz="31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604963" indent="-433388">
              <a:spcBef>
                <a:spcPts val="588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7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2152650" indent="-433388">
              <a:spcBef>
                <a:spcPts val="475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700338" indent="-433388">
              <a:spcBef>
                <a:spcPts val="475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31575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6147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40719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45291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en-US" sz="2800" b="1" dirty="0">
                <a:latin typeface="Arial" panose="020B0604020202020204" pitchFamily="34" charset="0"/>
              </a:rPr>
              <a:t>Software Testing Tools </a:t>
            </a:r>
          </a:p>
          <a:p>
            <a:pPr lvl="1"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b="1" dirty="0">
                <a:latin typeface="Arial" panose="020B0604020202020204" pitchFamily="34" charset="0"/>
              </a:rPr>
              <a:t>Dynamic Testing Tools: </a:t>
            </a:r>
            <a:r>
              <a:rPr lang="en-US" altLang="en-US" sz="2100" b="1" dirty="0">
                <a:latin typeface="Arial" panose="020B0604020202020204" pitchFamily="34" charset="0"/>
              </a:rPr>
              <a:t>Process management Tools</a:t>
            </a:r>
            <a:r>
              <a:rPr lang="en-US" altLang="en-US" sz="2100" dirty="0">
                <a:latin typeface="Arial" panose="020B0604020202020204" pitchFamily="34" charset="0"/>
              </a:rPr>
              <a:t> </a:t>
            </a:r>
            <a:endParaRPr lang="en-US" altLang="en-US" sz="2400" b="1" dirty="0">
              <a:latin typeface="Arial" panose="020B0604020202020204" pitchFamily="34" charset="0"/>
            </a:endParaRPr>
          </a:p>
          <a:p>
            <a:pPr lvl="2"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100" dirty="0">
                <a:latin typeface="Arial" panose="020B0604020202020204" pitchFamily="34" charset="0"/>
              </a:rPr>
              <a:t>Some of the popular tools are: </a:t>
            </a:r>
          </a:p>
          <a:p>
            <a:pPr lvl="3"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1800" dirty="0">
                <a:latin typeface="Arial" panose="020B0604020202020204" pitchFamily="34" charset="0"/>
              </a:rPr>
              <a:t>IBM Rational Test Manager</a:t>
            </a:r>
          </a:p>
          <a:p>
            <a:pPr lvl="3"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1800" dirty="0">
                <a:latin typeface="Arial" panose="020B0604020202020204" pitchFamily="34" charset="0"/>
              </a:rPr>
              <a:t>Mercury Interactive’s Test Director</a:t>
            </a:r>
          </a:p>
          <a:p>
            <a:pPr lvl="3"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1800" dirty="0">
                <a:latin typeface="Arial" panose="020B0604020202020204" pitchFamily="34" charset="0"/>
              </a:rPr>
              <a:t>Segue Software’s Silk Plan Pro</a:t>
            </a:r>
          </a:p>
          <a:p>
            <a:pPr lvl="3"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1800" dirty="0">
                <a:latin typeface="Arial" panose="020B0604020202020204" pitchFamily="34" charset="0"/>
              </a:rPr>
              <a:t>Compuware’s QA Director </a:t>
            </a:r>
          </a:p>
        </p:txBody>
      </p:sp>
      <p:sp>
        <p:nvSpPr>
          <p:cNvPr id="110596" name="Rectangle 4">
            <a:extLst>
              <a:ext uri="{FF2B5EF4-FFF2-40B4-BE49-F238E27FC236}">
                <a16:creationId xmlns:a16="http://schemas.microsoft.com/office/drawing/2014/main" id="{24B64A9B-1CF7-4AEB-880F-8D1FEA5CE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1720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 bldLvl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>
            <a:extLst>
              <a:ext uri="{FF2B5EF4-FFF2-40B4-BE49-F238E27FC236}">
                <a16:creationId xmlns:a16="http://schemas.microsoft.com/office/drawing/2014/main" id="{C5988490-6294-4990-B719-07CEF3384E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24125" y="0"/>
            <a:ext cx="6924675" cy="1223963"/>
          </a:xfrm>
        </p:spPr>
        <p:txBody>
          <a:bodyPr/>
          <a:lstStyle/>
          <a:p>
            <a:pPr eaLnBrk="1" hangingPunct="1"/>
            <a:r>
              <a:rPr lang="en-US" altLang="en-US" b="1"/>
              <a:t>Software Testing Activities</a:t>
            </a:r>
            <a:r>
              <a:rPr lang="en-US" altLang="en-US"/>
              <a:t> 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9D7673A3-D2AC-40BB-B383-5989D0279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" y="1343026"/>
            <a:ext cx="12096750" cy="3668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ts val="825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tabLst>
                <a:tab pos="280988" algn="l"/>
                <a:tab pos="352425" algn="l"/>
              </a:tabLst>
              <a:defRPr sz="34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809625" indent="-352425">
              <a:spcBef>
                <a:spcPts val="6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tabLst>
                <a:tab pos="280988" algn="l"/>
                <a:tab pos="352425" algn="l"/>
              </a:tabLst>
              <a:defRPr sz="31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604963" indent="-433388">
              <a:spcBef>
                <a:spcPts val="588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7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2152650" indent="-433388">
              <a:spcBef>
                <a:spcPts val="475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700338" indent="-433388">
              <a:spcBef>
                <a:spcPts val="475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31575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6147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40719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45291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en-US" sz="2800" b="1" dirty="0">
                <a:latin typeface="Arial" panose="020B0604020202020204" pitchFamily="34" charset="0"/>
              </a:rPr>
              <a:t>Software Testing Tools 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700" dirty="0">
                <a:latin typeface="Arial" panose="020B0604020202020204" pitchFamily="34" charset="0"/>
              </a:rPr>
              <a:t>Many non-functional requirements may be tested with the help of a tool </a:t>
            </a: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700" dirty="0">
                <a:latin typeface="Arial" panose="020B0604020202020204" pitchFamily="34" charset="0"/>
              </a:rPr>
              <a:t>There are three broad categories of software testing tools:</a:t>
            </a:r>
          </a:p>
          <a:p>
            <a:pPr lvl="2"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100" dirty="0">
                <a:latin typeface="Arial" panose="020B0604020202020204" pitchFamily="34" charset="0"/>
              </a:rPr>
              <a:t>Static </a:t>
            </a:r>
          </a:p>
          <a:p>
            <a:pPr lvl="2"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100" dirty="0">
                <a:latin typeface="Arial" panose="020B0604020202020204" pitchFamily="34" charset="0"/>
              </a:rPr>
              <a:t>Dynamic</a:t>
            </a:r>
          </a:p>
          <a:p>
            <a:pPr lvl="2"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100" dirty="0">
                <a:latin typeface="Arial" panose="020B0604020202020204" pitchFamily="34" charset="0"/>
              </a:rPr>
              <a:t>Process management</a:t>
            </a:r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8587182E-8930-4F20-AB4A-D42268494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1720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 bldLvl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3">
            <a:extLst>
              <a:ext uri="{FF2B5EF4-FFF2-40B4-BE49-F238E27FC236}">
                <a16:creationId xmlns:a16="http://schemas.microsoft.com/office/drawing/2014/main" id="{C2C0F435-1FD0-445B-B256-9D981CCCD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16" y="95251"/>
            <a:ext cx="12054884" cy="473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00050" indent="-400050">
              <a:spcBef>
                <a:spcPts val="825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tabLst>
                <a:tab pos="280988" algn="l"/>
                <a:tab pos="352425" algn="l"/>
              </a:tabLst>
              <a:defRPr sz="34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857250" indent="-400050">
              <a:spcBef>
                <a:spcPts val="6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tabLst>
                <a:tab pos="280988" algn="l"/>
                <a:tab pos="352425" algn="l"/>
              </a:tabLst>
              <a:defRPr sz="31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604963" indent="-433388">
              <a:spcBef>
                <a:spcPts val="588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7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2152650" indent="-433388">
              <a:spcBef>
                <a:spcPts val="475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700338" indent="-433388">
              <a:spcBef>
                <a:spcPts val="475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31575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6147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40719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45291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en-US" sz="2800" b="1" dirty="0">
                <a:latin typeface="Arial" panose="020B0604020202020204" pitchFamily="34" charset="0"/>
              </a:rPr>
              <a:t>Software Testing Tools 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endParaRPr lang="en-US" altLang="en-US" sz="2800" b="1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700" b="1" dirty="0">
                <a:latin typeface="Arial" panose="020B0604020202020204" pitchFamily="34" charset="0"/>
              </a:rPr>
              <a:t>Static Testing Tools</a:t>
            </a: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endParaRPr lang="en-US" altLang="en-US" sz="2700" b="1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300" dirty="0">
                <a:latin typeface="Arial" panose="020B0604020202020204" pitchFamily="34" charset="0"/>
              </a:rPr>
              <a:t>Static software testing tools are those that perform analysis of the programs without executing them at all. </a:t>
            </a: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300" dirty="0">
                <a:latin typeface="Arial" panose="020B0604020202020204" pitchFamily="34" charset="0"/>
              </a:rPr>
              <a:t>These tools will find more bugs as compared to dynamic testing tools. </a:t>
            </a: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300" dirty="0">
                <a:latin typeface="Arial" panose="020B0604020202020204" pitchFamily="34" charset="0"/>
              </a:rPr>
              <a:t>They may also find the source code which will be hard to test and maintain. </a:t>
            </a: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300" dirty="0">
                <a:latin typeface="Arial" panose="020B0604020202020204" pitchFamily="34" charset="0"/>
              </a:rPr>
              <a:t>Static testing is about prevention and dynamic testing is about cure</a:t>
            </a:r>
            <a:r>
              <a:rPr lang="en-US" altLang="en-US" sz="28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DEDE9967-B324-454D-9D10-148C14576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1720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Rectangle 3">
            <a:extLst>
              <a:ext uri="{FF2B5EF4-FFF2-40B4-BE49-F238E27FC236}">
                <a16:creationId xmlns:a16="http://schemas.microsoft.com/office/drawing/2014/main" id="{118AC172-265F-4AF5-B2C2-299516C9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76"/>
            <a:ext cx="121920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00050" indent="-400050">
              <a:spcBef>
                <a:spcPts val="825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tabLst>
                <a:tab pos="280988" algn="l"/>
                <a:tab pos="352425" algn="l"/>
              </a:tabLst>
              <a:defRPr sz="34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857250" indent="-400050">
              <a:spcBef>
                <a:spcPts val="6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tabLst>
                <a:tab pos="280988" algn="l"/>
                <a:tab pos="352425" algn="l"/>
              </a:tabLst>
              <a:defRPr sz="31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604963" indent="-433388">
              <a:spcBef>
                <a:spcPts val="588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7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2152650" indent="-433388">
              <a:spcBef>
                <a:spcPts val="475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700338" indent="-433388">
              <a:spcBef>
                <a:spcPts val="475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31575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6147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40719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45291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en-US" sz="2800" b="1" dirty="0">
                <a:latin typeface="Arial" panose="020B0604020202020204" pitchFamily="34" charset="0"/>
              </a:rPr>
              <a:t>Software Testing Tools 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endParaRPr lang="en-US" altLang="en-US" sz="2800" b="1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700" b="1" dirty="0">
                <a:latin typeface="Arial" panose="020B0604020202020204" pitchFamily="34" charset="0"/>
              </a:rPr>
              <a:t>Static Testing Tools: Complexity analyzers</a:t>
            </a: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endParaRPr lang="en-US" altLang="en-US" sz="2300" b="1" dirty="0">
              <a:latin typeface="Arial" panose="020B0604020202020204" pitchFamily="34" charset="0"/>
            </a:endParaRPr>
          </a:p>
          <a:p>
            <a:pPr lvl="1"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300" dirty="0">
                <a:latin typeface="Arial" panose="020B0604020202020204" pitchFamily="34" charset="0"/>
              </a:rPr>
              <a:t>Cyclomatic complexity gives us the idea about the number of independent paths in the program. </a:t>
            </a:r>
          </a:p>
          <a:p>
            <a:pPr lvl="1"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300" dirty="0">
                <a:latin typeface="Arial" panose="020B0604020202020204" pitchFamily="34" charset="0"/>
              </a:rPr>
              <a:t>Higher value of cyclomatic complexity may indicate about poor design and risky implementation. </a:t>
            </a:r>
          </a:p>
          <a:p>
            <a:pPr lvl="1"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300" dirty="0">
                <a:latin typeface="Arial" panose="020B0604020202020204" pitchFamily="34" charset="0"/>
              </a:rPr>
              <a:t>There are other complexity measures also which are used in practice like Halstead Software size measures, knot complexity measure etc. </a:t>
            </a:r>
          </a:p>
          <a:p>
            <a:pPr lvl="1"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300" dirty="0">
                <a:latin typeface="Arial" panose="020B0604020202020204" pitchFamily="34" charset="0"/>
              </a:rPr>
              <a:t>Tools are available which are based on any of the complexity measure. </a:t>
            </a:r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id="{14FA2C14-DCF4-47DF-866C-E4F864550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1720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3">
            <a:extLst>
              <a:ext uri="{FF2B5EF4-FFF2-40B4-BE49-F238E27FC236}">
                <a16:creationId xmlns:a16="http://schemas.microsoft.com/office/drawing/2014/main" id="{8D4D1D5C-D46B-4B31-AA0C-9A1218081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" y="7089"/>
            <a:ext cx="12125325" cy="6152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00050" indent="-400050">
              <a:spcBef>
                <a:spcPts val="825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tabLst>
                <a:tab pos="280988" algn="l"/>
                <a:tab pos="352425" algn="l"/>
              </a:tabLst>
              <a:defRPr sz="34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857250" indent="-400050">
              <a:spcBef>
                <a:spcPts val="6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tabLst>
                <a:tab pos="280988" algn="l"/>
                <a:tab pos="352425" algn="l"/>
              </a:tabLst>
              <a:defRPr sz="31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604963" indent="-433388">
              <a:spcBef>
                <a:spcPts val="588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7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2152650" indent="-433388">
              <a:spcBef>
                <a:spcPts val="475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700338" indent="-433388">
              <a:spcBef>
                <a:spcPts val="475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31575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6147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40719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45291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en-US" sz="2800" b="1" dirty="0">
                <a:latin typeface="Arial" panose="020B0604020202020204" pitchFamily="34" charset="0"/>
              </a:rPr>
              <a:t>Software Testing Tools 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endParaRPr lang="en-US" altLang="en-US" sz="2800" b="1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700" b="1" dirty="0">
                <a:latin typeface="Arial" panose="020B0604020202020204" pitchFamily="34" charset="0"/>
              </a:rPr>
              <a:t>Static Testing Tools: </a:t>
            </a:r>
            <a:r>
              <a:rPr lang="en-US" altLang="en-US" sz="2400" b="1" dirty="0">
                <a:latin typeface="Arial" panose="020B0604020202020204" pitchFamily="34" charset="0"/>
              </a:rPr>
              <a:t>Syntax and Semantic Analysis Tools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Arial" panose="020B0604020202020204" pitchFamily="34" charset="0"/>
              </a:rPr>
              <a:t>These tools find syntax and semantic errors.</a:t>
            </a: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Arial" panose="020B0604020202020204" pitchFamily="34" charset="0"/>
              </a:rPr>
              <a:t>There are tools in the market that may analyze the program and find errors. </a:t>
            </a: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Arial" panose="020B0604020202020204" pitchFamily="34" charset="0"/>
              </a:rPr>
              <a:t>Non-declaration of a variable, double declaration of a variable, divide by zero issue, unspecified inputs, non-initialization of a variable are some of the issues which may be detected by semantic analysis tools. </a:t>
            </a: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Arial" panose="020B0604020202020204" pitchFamily="34" charset="0"/>
              </a:rPr>
              <a:t>These tools are language dependent and may parse the source code, maintain a list of errors and provide implementation information</a:t>
            </a:r>
            <a:r>
              <a:rPr lang="en-US" altLang="en-US" sz="2800" dirty="0"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6A4D07F4-8339-462E-AB32-784FA20B7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1720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6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6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uiExpand="1" build="p" bldLvl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3">
            <a:extLst>
              <a:ext uri="{FF2B5EF4-FFF2-40B4-BE49-F238E27FC236}">
                <a16:creationId xmlns:a16="http://schemas.microsoft.com/office/drawing/2014/main" id="{4767BF0E-A7D3-4D70-ACA4-A56B982AA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" y="228601"/>
            <a:ext cx="12030075" cy="4505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33388" indent="-433388">
              <a:spcBef>
                <a:spcPts val="825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tabLst>
                <a:tab pos="280988" algn="l"/>
                <a:tab pos="352425" algn="l"/>
              </a:tabLst>
              <a:defRPr sz="34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890588" indent="-433388">
              <a:spcBef>
                <a:spcPts val="6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tabLst>
                <a:tab pos="280988" algn="l"/>
                <a:tab pos="352425" algn="l"/>
              </a:tabLst>
              <a:defRPr sz="31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604963" indent="-433388">
              <a:spcBef>
                <a:spcPts val="588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7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2152650" indent="-433388">
              <a:spcBef>
                <a:spcPts val="475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700338" indent="-433388">
              <a:spcBef>
                <a:spcPts val="475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31575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6147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40719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45291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en-US" sz="2800" b="1" dirty="0">
                <a:latin typeface="Arial" panose="020B0604020202020204" pitchFamily="34" charset="0"/>
              </a:rPr>
              <a:t>Software Testing Tools </a:t>
            </a: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endParaRPr lang="en-US" altLang="en-US" sz="2700" b="1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700" b="1" dirty="0">
                <a:latin typeface="Arial" panose="020B0604020202020204" pitchFamily="34" charset="0"/>
              </a:rPr>
              <a:t>Static Testing Tools: </a:t>
            </a:r>
            <a:r>
              <a:rPr lang="en-US" altLang="en-US" sz="2400" b="1" dirty="0">
                <a:latin typeface="Arial" panose="020B0604020202020204" pitchFamily="34" charset="0"/>
              </a:rPr>
              <a:t>Flow graph generator tools</a:t>
            </a:r>
            <a:endParaRPr lang="en-US" altLang="en-US" sz="2700" b="1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Arial" panose="020B0604020202020204" pitchFamily="34" charset="0"/>
              </a:rPr>
              <a:t>These tools are language dependent and take program as an input and convert it to its flow graph. </a:t>
            </a: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Arial" panose="020B0604020202020204" pitchFamily="34" charset="0"/>
              </a:rPr>
              <a:t>The flow graph may be used for many purposes like complexity, calculation, paths identification, generation of definition use paths, program slicing etc. </a:t>
            </a: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Arial" panose="020B0604020202020204" pitchFamily="34" charset="0"/>
              </a:rPr>
              <a:t>These tools assist us to understand the risky and poorly designed areas of the code. </a:t>
            </a:r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7A779FEB-CCD7-410C-A840-F0D3F11E6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1720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 bldLvl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>
            <a:extLst>
              <a:ext uri="{FF2B5EF4-FFF2-40B4-BE49-F238E27FC236}">
                <a16:creationId xmlns:a16="http://schemas.microsoft.com/office/drawing/2014/main" id="{691491C4-23A0-4023-B2F8-50A6E8CA4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4" y="352425"/>
            <a:ext cx="11991975" cy="414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33388" indent="-433388">
              <a:spcBef>
                <a:spcPts val="825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tabLst>
                <a:tab pos="280988" algn="l"/>
                <a:tab pos="352425" algn="l"/>
              </a:tabLst>
              <a:defRPr sz="34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890588" indent="-433388">
              <a:spcBef>
                <a:spcPts val="6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tabLst>
                <a:tab pos="280988" algn="l"/>
                <a:tab pos="352425" algn="l"/>
              </a:tabLst>
              <a:defRPr sz="31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604963" indent="-433388">
              <a:spcBef>
                <a:spcPts val="588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7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2152650" indent="-433388">
              <a:spcBef>
                <a:spcPts val="475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700338" indent="-433388">
              <a:spcBef>
                <a:spcPts val="475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31575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6147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40719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45291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en-US" sz="2800" b="1" dirty="0">
                <a:latin typeface="Arial" panose="020B0604020202020204" pitchFamily="34" charset="0"/>
              </a:rPr>
              <a:t>Software Testing Tools 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endParaRPr lang="en-US" altLang="en-US" sz="2800" b="1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700" b="1" dirty="0">
                <a:latin typeface="Arial" panose="020B0604020202020204" pitchFamily="34" charset="0"/>
              </a:rPr>
              <a:t>Static Testing Tools: </a:t>
            </a:r>
            <a:r>
              <a:rPr lang="en-US" altLang="en-US" sz="2400" b="1" dirty="0">
                <a:latin typeface="Arial" panose="020B0604020202020204" pitchFamily="34" charset="0"/>
              </a:rPr>
              <a:t>Code comprehension tools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endParaRPr lang="en-US" altLang="en-US" sz="2700" b="1" dirty="0">
              <a:latin typeface="Arial" panose="020B0604020202020204" pitchFamily="34" charset="0"/>
            </a:endParaRPr>
          </a:p>
          <a:p>
            <a:pPr lvl="1"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300" dirty="0">
                <a:latin typeface="Arial" panose="020B0604020202020204" pitchFamily="34" charset="0"/>
              </a:rPr>
              <a:t>These tools may help us to understand the unfamiliar code.</a:t>
            </a:r>
          </a:p>
          <a:p>
            <a:pPr lvl="1"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endParaRPr lang="en-US" altLang="en-US" sz="2300" dirty="0">
              <a:latin typeface="Arial" panose="020B0604020202020204" pitchFamily="34" charset="0"/>
            </a:endParaRPr>
          </a:p>
          <a:p>
            <a:pPr lvl="1"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300" dirty="0">
                <a:latin typeface="Arial" panose="020B0604020202020204" pitchFamily="34" charset="0"/>
              </a:rPr>
              <a:t>They may also identify dead code, duplicate code and areas that may require special attention (should be reviewed seriously). </a:t>
            </a:r>
          </a:p>
        </p:txBody>
      </p:sp>
      <p:sp>
        <p:nvSpPr>
          <p:cNvPr id="90116" name="Rectangle 4">
            <a:extLst>
              <a:ext uri="{FF2B5EF4-FFF2-40B4-BE49-F238E27FC236}">
                <a16:creationId xmlns:a16="http://schemas.microsoft.com/office/drawing/2014/main" id="{1E1E6ECE-7CC2-422E-A6A0-4E6151632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1720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 bldLvl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>
            <a:extLst>
              <a:ext uri="{FF2B5EF4-FFF2-40B4-BE49-F238E27FC236}">
                <a16:creationId xmlns:a16="http://schemas.microsoft.com/office/drawing/2014/main" id="{5C31954C-9B88-43E5-BADA-FBFFD01E9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18" y="0"/>
            <a:ext cx="11820082" cy="4505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33388" indent="-433388">
              <a:spcBef>
                <a:spcPts val="825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tabLst>
                <a:tab pos="280988" algn="l"/>
                <a:tab pos="352425" algn="l"/>
              </a:tabLst>
              <a:defRPr sz="34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890588" indent="-433388">
              <a:spcBef>
                <a:spcPts val="6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tabLst>
                <a:tab pos="280988" algn="l"/>
                <a:tab pos="352425" algn="l"/>
              </a:tabLst>
              <a:defRPr sz="31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604963" indent="-433388">
              <a:spcBef>
                <a:spcPts val="588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7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2152650" indent="-433388">
              <a:spcBef>
                <a:spcPts val="475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700338" indent="-433388">
              <a:spcBef>
                <a:spcPts val="475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31575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6147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40719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45291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en-US" sz="2800" b="1" dirty="0">
                <a:latin typeface="Arial" panose="020B0604020202020204" pitchFamily="34" charset="0"/>
              </a:rPr>
              <a:t>Software Testing Tools 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endParaRPr lang="en-US" altLang="en-US" sz="2800" b="1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700" b="1" dirty="0">
                <a:latin typeface="Arial" panose="020B0604020202020204" pitchFamily="34" charset="0"/>
              </a:rPr>
              <a:t>Static Testing Tools: </a:t>
            </a:r>
            <a:r>
              <a:rPr lang="en-US" altLang="en-US" sz="2400" b="1" dirty="0">
                <a:latin typeface="Arial" panose="020B0604020202020204" pitchFamily="34" charset="0"/>
              </a:rPr>
              <a:t>Code Inspectors</a:t>
            </a: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300" dirty="0">
                <a:latin typeface="Arial" panose="020B0604020202020204" pitchFamily="34" charset="0"/>
              </a:rPr>
              <a:t>A source code inspector does the simple job of enforcing standards in a uniform way for many programs. </a:t>
            </a: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300" dirty="0">
                <a:latin typeface="Arial" panose="020B0604020202020204" pitchFamily="34" charset="0"/>
              </a:rPr>
              <a:t>They inspect the programs and force us to implement the guidelines of good programming practices.</a:t>
            </a: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300" dirty="0">
                <a:latin typeface="Arial" panose="020B0604020202020204" pitchFamily="34" charset="0"/>
              </a:rPr>
              <a:t>These tools are simple and may find many critical and weak areas of the program. </a:t>
            </a: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300" dirty="0">
                <a:latin typeface="Arial" panose="020B0604020202020204" pitchFamily="34" charset="0"/>
              </a:rPr>
              <a:t>They may also suggest possible changes in the source code for improvement</a:t>
            </a:r>
            <a:r>
              <a:rPr lang="en-US" altLang="en-US" sz="2800" dirty="0"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92164" name="Rectangle 4">
            <a:extLst>
              <a:ext uri="{FF2B5EF4-FFF2-40B4-BE49-F238E27FC236}">
                <a16:creationId xmlns:a16="http://schemas.microsoft.com/office/drawing/2014/main" id="{E8D78174-0C12-4A2F-AF8C-46B2687DC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1720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Rectangle 3">
            <a:extLst>
              <a:ext uri="{FF2B5EF4-FFF2-40B4-BE49-F238E27FC236}">
                <a16:creationId xmlns:a16="http://schemas.microsoft.com/office/drawing/2014/main" id="{B80975E3-0B14-42D7-9343-CFDD48ED4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85750"/>
            <a:ext cx="12192000" cy="4767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33388" indent="-433388">
              <a:spcBef>
                <a:spcPts val="825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tabLst>
                <a:tab pos="280988" algn="l"/>
                <a:tab pos="352425" algn="l"/>
              </a:tabLst>
              <a:defRPr sz="34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890588" indent="-433388">
              <a:spcBef>
                <a:spcPts val="6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tabLst>
                <a:tab pos="280988" algn="l"/>
                <a:tab pos="352425" algn="l"/>
              </a:tabLst>
              <a:defRPr sz="31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604963" indent="-433388">
              <a:spcBef>
                <a:spcPts val="588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7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2152650" indent="-433388">
              <a:spcBef>
                <a:spcPts val="475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700338" indent="-433388">
              <a:spcBef>
                <a:spcPts val="475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31575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6147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40719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4529138" indent="-433388" eaLnBrk="0" fontAlgn="base" hangingPunct="0">
              <a:spcBef>
                <a:spcPts val="475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tabLst>
                <a:tab pos="280988" algn="l"/>
                <a:tab pos="352425" algn="l"/>
              </a:tabLst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en-US" sz="2800" b="1" dirty="0">
                <a:latin typeface="Arial" panose="020B0604020202020204" pitchFamily="34" charset="0"/>
              </a:rPr>
              <a:t>Software Testing Tools 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endParaRPr lang="en-US" altLang="en-US" sz="2800" b="1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700" b="1" dirty="0">
                <a:latin typeface="Arial" panose="020B0604020202020204" pitchFamily="34" charset="0"/>
              </a:rPr>
              <a:t>Dynamic Testing Tools</a:t>
            </a: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endParaRPr lang="en-US" altLang="en-US" sz="2300" b="1" dirty="0">
              <a:latin typeface="Arial" panose="020B0604020202020204" pitchFamily="34" charset="0"/>
            </a:endParaRPr>
          </a:p>
          <a:p>
            <a:pPr lvl="1"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300" dirty="0">
                <a:latin typeface="Arial" panose="020B0604020202020204" pitchFamily="34" charset="0"/>
              </a:rPr>
              <a:t>Dynamic software testing tools select test cases and execute the program to get the results.  They further analyze the results and find reasons of failures (if any) of the program. </a:t>
            </a:r>
          </a:p>
          <a:p>
            <a:pPr lvl="1"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endParaRPr lang="en-US" altLang="en-US" sz="2300" dirty="0">
              <a:latin typeface="Arial" panose="020B0604020202020204" pitchFamily="34" charset="0"/>
            </a:endParaRPr>
          </a:p>
          <a:p>
            <a:pPr lvl="1" algn="just"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300" dirty="0">
                <a:latin typeface="Arial" panose="020B0604020202020204" pitchFamily="34" charset="0"/>
              </a:rPr>
              <a:t>They will be used after the implementation of the program and may also test non-functional requirements like efficiency, performance, reliability etc. </a:t>
            </a:r>
          </a:p>
        </p:txBody>
      </p:sp>
      <p:sp>
        <p:nvSpPr>
          <p:cNvPr id="94212" name="Rectangle 4">
            <a:extLst>
              <a:ext uri="{FF2B5EF4-FFF2-40B4-BE49-F238E27FC236}">
                <a16:creationId xmlns:a16="http://schemas.microsoft.com/office/drawing/2014/main" id="{0EED9401-5C8C-4EB2-87D2-53856CAC0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1720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 bldLvl="3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980</Words>
  <Application>Microsoft Office PowerPoint</Application>
  <PresentationFormat>Widescreen</PresentationFormat>
  <Paragraphs>151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Software Testing Activities </vt:lpstr>
      <vt:lpstr>Software Testing Activities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Testing Activities </vt:lpstr>
      <vt:lpstr>PowerPoint Presentation</vt:lpstr>
      <vt:lpstr>PowerPoint Presentation</vt:lpstr>
      <vt:lpstr>PowerPoint Presentation</vt:lpstr>
      <vt:lpstr>PowerPoint Presentation</vt:lpstr>
      <vt:lpstr>Software Testing Activities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Saha</dc:creator>
  <cp:lastModifiedBy>Yash Saha</cp:lastModifiedBy>
  <cp:revision>7</cp:revision>
  <dcterms:created xsi:type="dcterms:W3CDTF">2020-12-03T15:33:47Z</dcterms:created>
  <dcterms:modified xsi:type="dcterms:W3CDTF">2020-12-14T07:08:16Z</dcterms:modified>
</cp:coreProperties>
</file>