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804C4-9F55-DEA0-7FB1-9913F57BC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596E143-899D-C40C-FFF8-44CB71565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8C4ED01-91AF-5684-3020-C53BB5F88B1E}"/>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5" name="Footer Placeholder 4">
            <a:extLst>
              <a:ext uri="{FF2B5EF4-FFF2-40B4-BE49-F238E27FC236}">
                <a16:creationId xmlns:a16="http://schemas.microsoft.com/office/drawing/2014/main" xmlns="" id="{51C2D2B2-6E7F-FE8A-906E-4A2A0C852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A570A77-1E1D-D2DE-B2A3-2DB06831AF31}"/>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91954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89265-D8FC-2A52-78CD-094DF770D6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84170E-44FC-4900-35C4-95ADAEB1D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A27BC4-6E1E-1AB8-B042-06BBA8DB08C7}"/>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5" name="Footer Placeholder 4">
            <a:extLst>
              <a:ext uri="{FF2B5EF4-FFF2-40B4-BE49-F238E27FC236}">
                <a16:creationId xmlns:a16="http://schemas.microsoft.com/office/drawing/2014/main" xmlns="" id="{7EFBE509-5AD3-DCC7-C512-3F9FDBB33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2D0214-FA97-6CD6-C94E-E3411AA1482A}"/>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12144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A5CFC0-B194-B4C6-32B2-8383F0D0B0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BA38820-C0D7-774C-194C-BD983229F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34275D-3E91-150B-1FF0-CE4563AE26A2}"/>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5" name="Footer Placeholder 4">
            <a:extLst>
              <a:ext uri="{FF2B5EF4-FFF2-40B4-BE49-F238E27FC236}">
                <a16:creationId xmlns:a16="http://schemas.microsoft.com/office/drawing/2014/main" xmlns="" id="{58E41E40-A1CD-7C75-80DF-AF8123296A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1FBE0A-3524-C2B2-CE06-357713289311}"/>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135192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EE1327-8688-0EA6-D6BB-CAE52087CC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429E397-EF38-1F4A-5B87-8BC89B720B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641A17-EA80-87E0-EE50-50D73F7BBDE0}"/>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5" name="Footer Placeholder 4">
            <a:extLst>
              <a:ext uri="{FF2B5EF4-FFF2-40B4-BE49-F238E27FC236}">
                <a16:creationId xmlns:a16="http://schemas.microsoft.com/office/drawing/2014/main" xmlns="" id="{F63F9596-B888-161D-39A4-848786B61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0144854-32F6-FE78-B426-1A3F8211D428}"/>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244394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5D611-D72B-A6D9-EDC4-ACE9553D9D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56700E2-1174-584A-A329-B5322F034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84059C9-622E-0284-13F2-C2606D052514}"/>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5" name="Footer Placeholder 4">
            <a:extLst>
              <a:ext uri="{FF2B5EF4-FFF2-40B4-BE49-F238E27FC236}">
                <a16:creationId xmlns:a16="http://schemas.microsoft.com/office/drawing/2014/main" xmlns="" id="{516A3FFC-9B5D-3E9F-0018-782CC7571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8D34AAB-727F-5227-DC9C-6A3AFB19A574}"/>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33310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D2B5B9-63E5-AAB4-DAAD-2CAAA77811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7CF8E65-1661-B69B-276A-DBF7A838BC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360EE1C-4853-B1BB-582E-B2E67440F3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7F67018-A53C-2BEB-7E21-F372BB57F95D}"/>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6" name="Footer Placeholder 5">
            <a:extLst>
              <a:ext uri="{FF2B5EF4-FFF2-40B4-BE49-F238E27FC236}">
                <a16:creationId xmlns:a16="http://schemas.microsoft.com/office/drawing/2014/main" xmlns="" id="{10198464-8A28-16B1-FCEC-F9C912328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4FD3AE-2FC1-912D-4ACB-21CA072F27C1}"/>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281938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45177-4F28-D93A-1518-8F7D4FA477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382C23E-EA21-35F9-365D-B5A337878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B15F095-FB01-9541-920C-1B2BA8470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51C627E-E39D-665B-0B50-847831C47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FE3F4C3-D337-1453-F467-1EAC716A6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8411E67-F3FD-220A-4431-EF2AD0C9D311}"/>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8" name="Footer Placeholder 7">
            <a:extLst>
              <a:ext uri="{FF2B5EF4-FFF2-40B4-BE49-F238E27FC236}">
                <a16:creationId xmlns:a16="http://schemas.microsoft.com/office/drawing/2014/main" xmlns="" id="{9A49B502-A0B7-2734-432C-CB1587C226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15B73CF-4F38-75A1-B70F-1644B76FA353}"/>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244899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2DF54-7CF1-725F-BF35-F291341A61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D12A2CC-2516-CE3E-876D-91E619F088C6}"/>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4" name="Footer Placeholder 3">
            <a:extLst>
              <a:ext uri="{FF2B5EF4-FFF2-40B4-BE49-F238E27FC236}">
                <a16:creationId xmlns:a16="http://schemas.microsoft.com/office/drawing/2014/main" xmlns="" id="{C6C439FA-219D-6F53-0E67-B0675186EF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54538F9-F43A-A888-6FC3-983DE56560F0}"/>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177651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119D37-1A51-16E3-1FAA-0266B3094ACC}"/>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3" name="Footer Placeholder 2">
            <a:extLst>
              <a:ext uri="{FF2B5EF4-FFF2-40B4-BE49-F238E27FC236}">
                <a16:creationId xmlns:a16="http://schemas.microsoft.com/office/drawing/2014/main" xmlns="" id="{07422B19-A684-4CCB-15FB-6C0601252C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B235C6A-4EE9-6B3F-796C-BD6B375405B3}"/>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89156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891C0-1FAD-7903-ED19-5C37B1E8B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A82CB2B-8707-94EB-1B9B-3A6BA50C0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1317055-13E8-C923-3415-4A712A3D5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67133B-DA92-1EBF-E66F-3E3A52B5A465}"/>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6" name="Footer Placeholder 5">
            <a:extLst>
              <a:ext uri="{FF2B5EF4-FFF2-40B4-BE49-F238E27FC236}">
                <a16:creationId xmlns:a16="http://schemas.microsoft.com/office/drawing/2014/main" xmlns="" id="{933F23A2-DA6D-EEDE-19EE-6CE0D44E9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9B8FC88-0FF0-CC5D-FA77-AAD2707E9F4E}"/>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42048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C36227-5314-5DE3-C602-6DB18B455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2A880C6-C9E1-86A3-0328-B5FBAC879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DE2C657-EA3B-D33E-C637-E11ED0415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54DC20-66A3-4B4C-76DE-6AF61FB3DFB2}"/>
              </a:ext>
            </a:extLst>
          </p:cNvPr>
          <p:cNvSpPr>
            <a:spLocks noGrp="1"/>
          </p:cNvSpPr>
          <p:nvPr>
            <p:ph type="dt" sz="half" idx="10"/>
          </p:nvPr>
        </p:nvSpPr>
        <p:spPr/>
        <p:txBody>
          <a:bodyPr/>
          <a:lstStyle/>
          <a:p>
            <a:fld id="{7E00461E-7182-4CCE-8FAB-F29120BC4885}" type="datetimeFigureOut">
              <a:rPr lang="en-IN" smtClean="0"/>
              <a:pPr/>
              <a:t>22-04-2024</a:t>
            </a:fld>
            <a:endParaRPr lang="en-IN"/>
          </a:p>
        </p:txBody>
      </p:sp>
      <p:sp>
        <p:nvSpPr>
          <p:cNvPr id="6" name="Footer Placeholder 5">
            <a:extLst>
              <a:ext uri="{FF2B5EF4-FFF2-40B4-BE49-F238E27FC236}">
                <a16:creationId xmlns:a16="http://schemas.microsoft.com/office/drawing/2014/main" xmlns="" id="{CBD8DA47-184F-5FAA-26F4-9C0CF58A5A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53A0AD6-02A9-04EC-0D3E-FF49BFB51D58}"/>
              </a:ext>
            </a:extLst>
          </p:cNvPr>
          <p:cNvSpPr>
            <a:spLocks noGrp="1"/>
          </p:cNvSpPr>
          <p:nvPr>
            <p:ph type="sldNum" sz="quarter" idx="12"/>
          </p:nvPr>
        </p:nvSpPr>
        <p:spPr/>
        <p:txBody>
          <a:body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353297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3862489-5F18-5009-852F-3CA0BBBC5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E0CFE-44CD-F0A0-433F-39448F4CC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CD52081-81D6-0DF6-5767-C9979AA8D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0461E-7182-4CCE-8FAB-F29120BC4885}" type="datetimeFigureOut">
              <a:rPr lang="en-IN" smtClean="0"/>
              <a:pPr/>
              <a:t>22-04-2024</a:t>
            </a:fld>
            <a:endParaRPr lang="en-IN"/>
          </a:p>
        </p:txBody>
      </p:sp>
      <p:sp>
        <p:nvSpPr>
          <p:cNvPr id="5" name="Footer Placeholder 4">
            <a:extLst>
              <a:ext uri="{FF2B5EF4-FFF2-40B4-BE49-F238E27FC236}">
                <a16:creationId xmlns:a16="http://schemas.microsoft.com/office/drawing/2014/main" xmlns="" id="{D26984F1-8557-2D08-7BC9-D0F1DAE80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02AD82E-E1FC-3F39-E6E6-855AE8D83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0C969-7462-4F75-AD79-5D8343C7F0CD}" type="slidenum">
              <a:rPr lang="en-IN" smtClean="0"/>
              <a:pPr/>
              <a:t>‹#›</a:t>
            </a:fld>
            <a:endParaRPr lang="en-IN"/>
          </a:p>
        </p:txBody>
      </p:sp>
    </p:spTree>
    <p:extLst>
      <p:ext uri="{BB962C8B-B14F-4D97-AF65-F5344CB8AC3E}">
        <p14:creationId xmlns:p14="http://schemas.microsoft.com/office/powerpoint/2010/main" xmlns="" val="795538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fioque.com/phrases/noun-phr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C0201-3059-15CA-3C91-5E15B9863877}"/>
              </a:ext>
            </a:extLst>
          </p:cNvPr>
          <p:cNvSpPr>
            <a:spLocks noGrp="1"/>
          </p:cNvSpPr>
          <p:nvPr>
            <p:ph type="ctrTitle"/>
          </p:nvPr>
        </p:nvSpPr>
        <p:spPr/>
        <p:txBody>
          <a:bodyPr>
            <a:normAutofit fontScale="90000"/>
          </a:bodyPr>
          <a:lstStyle/>
          <a:p>
            <a:r>
              <a:rPr lang="en-IN" b="1" i="0" cap="all" dirty="0">
                <a:solidFill>
                  <a:srgbClr val="65029A"/>
                </a:solidFill>
                <a:effectLst/>
                <a:latin typeface="Noto Serif" panose="020B0604020202020204" pitchFamily="18" charset="0"/>
              </a:rPr>
              <a:t>THEMATIC </a:t>
            </a:r>
            <a:r>
              <a:rPr lang="en-IN" b="1" i="0" cap="all" dirty="0" smtClean="0">
                <a:solidFill>
                  <a:srgbClr val="65029A"/>
                </a:solidFill>
                <a:effectLst/>
                <a:latin typeface="Noto Serif" panose="020B0604020202020204" pitchFamily="18" charset="0"/>
              </a:rPr>
              <a:t>ROLES/Semantic Role/Theta </a:t>
            </a:r>
            <a:r>
              <a:rPr lang="en-IN" b="1" i="0" cap="all" dirty="0">
                <a:solidFill>
                  <a:srgbClr val="65029A"/>
                </a:solidFill>
                <a:effectLst/>
                <a:latin typeface="Noto Serif" panose="020B0604020202020204" pitchFamily="18" charset="0"/>
              </a:rPr>
              <a:t>role</a:t>
            </a:r>
            <a:br>
              <a:rPr lang="en-IN" b="1" i="0" cap="all" dirty="0">
                <a:solidFill>
                  <a:srgbClr val="65029A"/>
                </a:solidFill>
                <a:effectLst/>
                <a:latin typeface="Noto Serif" panose="020B0604020202020204" pitchFamily="18" charset="0"/>
              </a:rPr>
            </a:br>
            <a:endParaRPr lang="en-IN" dirty="0"/>
          </a:p>
        </p:txBody>
      </p:sp>
    </p:spTree>
    <p:extLst>
      <p:ext uri="{BB962C8B-B14F-4D97-AF65-F5344CB8AC3E}">
        <p14:creationId xmlns:p14="http://schemas.microsoft.com/office/powerpoint/2010/main" xmlns="" val="343854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1B51B-EA8D-995F-C8CD-B896A02B8F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5E6DF56-5B3C-17AE-D4C1-7E0232A617C4}"/>
              </a:ext>
            </a:extLst>
          </p:cNvPr>
          <p:cNvSpPr>
            <a:spLocks noGrp="1"/>
          </p:cNvSpPr>
          <p:nvPr>
            <p:ph idx="1"/>
          </p:nvPr>
        </p:nvSpPr>
        <p:spPr/>
        <p:txBody>
          <a:bodyPr/>
          <a:lstStyle/>
          <a:p>
            <a:r>
              <a:rPr lang="en-US" b="0" i="0" dirty="0">
                <a:solidFill>
                  <a:srgbClr val="000000"/>
                </a:solidFill>
                <a:effectLst/>
                <a:latin typeface="lato" panose="020F0502020204030203" pitchFamily="34" charset="0"/>
              </a:rPr>
              <a:t>Thematic Roles express the role that a noun phrase plays with respect to the action or state described by a governing verb.</a:t>
            </a:r>
          </a:p>
          <a:p>
            <a:r>
              <a:rPr lang="en-US" b="1" i="0" dirty="0">
                <a:solidFill>
                  <a:srgbClr val="65029A"/>
                </a:solidFill>
                <a:effectLst/>
                <a:latin typeface="Montserrat" panose="00000500000000000000" pitchFamily="2" charset="0"/>
              </a:rPr>
              <a:t>THEMATIC ROLES</a:t>
            </a:r>
            <a:r>
              <a:rPr lang="en-US" b="0" i="0" dirty="0">
                <a:solidFill>
                  <a:srgbClr val="100917"/>
                </a:solidFill>
                <a:effectLst/>
                <a:latin typeface="Montserrat" panose="00000500000000000000" pitchFamily="2" charset="0"/>
              </a:rPr>
              <a:t> basically indicate the semantic (i.e., meaning) relationship between the noun phrase and the verb in a sentence.</a:t>
            </a:r>
          </a:p>
          <a:p>
            <a:endParaRPr lang="en-IN" dirty="0"/>
          </a:p>
        </p:txBody>
      </p:sp>
    </p:spTree>
    <p:extLst>
      <p:ext uri="{BB962C8B-B14F-4D97-AF65-F5344CB8AC3E}">
        <p14:creationId xmlns:p14="http://schemas.microsoft.com/office/powerpoint/2010/main" xmlns="" val="32523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C13E37B-8950-A591-C7AE-860B1939829E}"/>
              </a:ext>
            </a:extLst>
          </p:cNvPr>
          <p:cNvSpPr txBox="1"/>
          <p:nvPr/>
        </p:nvSpPr>
        <p:spPr>
          <a:xfrm>
            <a:off x="776747" y="688258"/>
            <a:ext cx="10166555" cy="1754326"/>
          </a:xfrm>
          <a:prstGeom prst="rect">
            <a:avLst/>
          </a:prstGeom>
          <a:noFill/>
        </p:spPr>
        <p:txBody>
          <a:bodyPr wrap="square">
            <a:spAutoFit/>
          </a:bodyPr>
          <a:lstStyle/>
          <a:p>
            <a:pPr algn="just"/>
            <a:r>
              <a:rPr lang="en-US" b="0" i="0" dirty="0">
                <a:solidFill>
                  <a:srgbClr val="100917"/>
                </a:solidFill>
                <a:effectLst/>
                <a:latin typeface="Montserrat" panose="00000500000000000000" pitchFamily="2" charset="0"/>
              </a:rPr>
              <a:t>In other words, </a:t>
            </a:r>
            <a:r>
              <a:rPr lang="en-US" b="1" i="0" dirty="0">
                <a:solidFill>
                  <a:srgbClr val="65029A"/>
                </a:solidFill>
                <a:effectLst/>
                <a:latin typeface="Montserrat" panose="00000500000000000000" pitchFamily="2" charset="0"/>
              </a:rPr>
              <a:t>Thematic Roles</a:t>
            </a:r>
            <a:r>
              <a:rPr lang="en-US" b="0" i="0" dirty="0">
                <a:solidFill>
                  <a:srgbClr val="100917"/>
                </a:solidFill>
                <a:effectLst/>
                <a:latin typeface="Montserrat" panose="00000500000000000000" pitchFamily="2" charset="0"/>
              </a:rPr>
              <a:t> tell us what “role” the NP plays in the action described by the verb in a sentence. The concept will, no doubt, become clearer as we consider several examples of thematic roles.</a:t>
            </a:r>
          </a:p>
          <a:p>
            <a:pPr algn="just"/>
            <a:r>
              <a:rPr lang="en-US" b="0" i="0" dirty="0">
                <a:solidFill>
                  <a:srgbClr val="100917"/>
                </a:solidFill>
                <a:effectLst/>
                <a:latin typeface="Montserrat" panose="00000500000000000000" pitchFamily="2" charset="0"/>
              </a:rPr>
              <a:t>Some of the different thematic roles that seem to hold in many, if not all, language are shown in series 1) through 6). The NP that illustrates each thematic role is in italics. (Note that NP as used in this entry refers to “noun phrase”. See </a:t>
            </a:r>
            <a:r>
              <a:rPr lang="en-US" b="0" i="0" dirty="0">
                <a:solidFill>
                  <a:srgbClr val="65029A"/>
                </a:solidFill>
                <a:effectLst/>
                <a:latin typeface="Montserrat" panose="00000500000000000000" pitchFamily="2" charset="0"/>
                <a:hlinkClick r:id="rId2"/>
              </a:rPr>
              <a:t>Noun Phrase</a:t>
            </a:r>
            <a:endParaRPr lang="en-US" b="0" i="0" dirty="0">
              <a:solidFill>
                <a:srgbClr val="100917"/>
              </a:solidFill>
              <a:effectLst/>
              <a:latin typeface="Montserrat" panose="00000500000000000000" pitchFamily="2" charset="0"/>
            </a:endParaRPr>
          </a:p>
        </p:txBody>
      </p:sp>
    </p:spTree>
    <p:extLst>
      <p:ext uri="{BB962C8B-B14F-4D97-AF65-F5344CB8AC3E}">
        <p14:creationId xmlns:p14="http://schemas.microsoft.com/office/powerpoint/2010/main" xmlns="" val="217408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7CA95EE-F797-550E-E34B-9258F6E8A69B}"/>
              </a:ext>
            </a:extLst>
          </p:cNvPr>
          <p:cNvPicPr>
            <a:picLocks noChangeAspect="1"/>
          </p:cNvPicPr>
          <p:nvPr/>
        </p:nvPicPr>
        <p:blipFill>
          <a:blip r:embed="rId2"/>
          <a:stretch>
            <a:fillRect/>
          </a:stretch>
        </p:blipFill>
        <p:spPr>
          <a:xfrm>
            <a:off x="146807" y="1804761"/>
            <a:ext cx="11898385" cy="3248478"/>
          </a:xfrm>
          <a:prstGeom prst="rect">
            <a:avLst/>
          </a:prstGeom>
        </p:spPr>
      </p:pic>
    </p:spTree>
    <p:extLst>
      <p:ext uri="{BB962C8B-B14F-4D97-AF65-F5344CB8AC3E}">
        <p14:creationId xmlns:p14="http://schemas.microsoft.com/office/powerpoint/2010/main" xmlns="" val="425602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D88554-750A-3F97-EB83-CEB76A6822F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4DAF196D-C272-6161-DEA3-CDEB37DBB2BC}"/>
              </a:ext>
            </a:extLst>
          </p:cNvPr>
          <p:cNvPicPr>
            <a:picLocks noChangeAspect="1"/>
          </p:cNvPicPr>
          <p:nvPr/>
        </p:nvPicPr>
        <p:blipFill>
          <a:blip r:embed="rId2"/>
          <a:stretch>
            <a:fillRect/>
          </a:stretch>
        </p:blipFill>
        <p:spPr>
          <a:xfrm>
            <a:off x="232544" y="499653"/>
            <a:ext cx="11726912" cy="5858693"/>
          </a:xfrm>
          <a:prstGeom prst="rect">
            <a:avLst/>
          </a:prstGeom>
        </p:spPr>
      </p:pic>
    </p:spTree>
    <p:extLst>
      <p:ext uri="{BB962C8B-B14F-4D97-AF65-F5344CB8AC3E}">
        <p14:creationId xmlns:p14="http://schemas.microsoft.com/office/powerpoint/2010/main" xmlns="" val="206697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BB50977-DA26-CA50-9127-34CF0A9A192C}"/>
              </a:ext>
            </a:extLst>
          </p:cNvPr>
          <p:cNvPicPr>
            <a:picLocks noChangeAspect="1"/>
          </p:cNvPicPr>
          <p:nvPr/>
        </p:nvPicPr>
        <p:blipFill>
          <a:blip r:embed="rId2"/>
          <a:stretch>
            <a:fillRect/>
          </a:stretch>
        </p:blipFill>
        <p:spPr>
          <a:xfrm>
            <a:off x="246833" y="780680"/>
            <a:ext cx="11698333" cy="5296639"/>
          </a:xfrm>
          <a:prstGeom prst="rect">
            <a:avLst/>
          </a:prstGeom>
        </p:spPr>
      </p:pic>
    </p:spTree>
    <p:extLst>
      <p:ext uri="{BB962C8B-B14F-4D97-AF65-F5344CB8AC3E}">
        <p14:creationId xmlns:p14="http://schemas.microsoft.com/office/powerpoint/2010/main" xmlns="" val="132741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F6B5E-6E5D-DE17-4603-9A1D3E3B6D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9AFAE8E-E8CE-39EC-0177-F97218BC62E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53C608D3-29B0-4FEA-7FD9-1CDEB4C4296D}"/>
              </a:ext>
            </a:extLst>
          </p:cNvPr>
          <p:cNvPicPr>
            <a:picLocks noChangeAspect="1"/>
          </p:cNvPicPr>
          <p:nvPr/>
        </p:nvPicPr>
        <p:blipFill>
          <a:blip r:embed="rId2"/>
          <a:stretch>
            <a:fillRect/>
          </a:stretch>
        </p:blipFill>
        <p:spPr>
          <a:xfrm>
            <a:off x="401411" y="0"/>
            <a:ext cx="11389178" cy="6858000"/>
          </a:xfrm>
          <a:prstGeom prst="rect">
            <a:avLst/>
          </a:prstGeom>
        </p:spPr>
      </p:pic>
    </p:spTree>
    <p:extLst>
      <p:ext uri="{BB962C8B-B14F-4D97-AF65-F5344CB8AC3E}">
        <p14:creationId xmlns:p14="http://schemas.microsoft.com/office/powerpoint/2010/main" xmlns="" val="164917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9D250-B7FE-C2C1-60EC-0204F89983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1134E0A-B224-3BE4-E007-2BA4BE0B8E1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678D8BFE-0C15-ABA7-ADCB-B45C513C2951}"/>
              </a:ext>
            </a:extLst>
          </p:cNvPr>
          <p:cNvPicPr>
            <a:picLocks noChangeAspect="1"/>
          </p:cNvPicPr>
          <p:nvPr/>
        </p:nvPicPr>
        <p:blipFill>
          <a:blip r:embed="rId2"/>
          <a:stretch>
            <a:fillRect/>
          </a:stretch>
        </p:blipFill>
        <p:spPr>
          <a:xfrm>
            <a:off x="73878" y="0"/>
            <a:ext cx="12044244" cy="6858000"/>
          </a:xfrm>
          <a:prstGeom prst="rect">
            <a:avLst/>
          </a:prstGeom>
        </p:spPr>
      </p:pic>
    </p:spTree>
    <p:extLst>
      <p:ext uri="{BB962C8B-B14F-4D97-AF65-F5344CB8AC3E}">
        <p14:creationId xmlns:p14="http://schemas.microsoft.com/office/powerpoint/2010/main" xmlns="" val="678051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33</Words>
  <Application>Microsoft Office PowerPoint</Application>
  <PresentationFormat>Custom</PresentationFormat>
  <Paragraphs>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THEMATIC ROLES/Semantic Role/Theta role </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THEMATIC ROLES/Sematic Rile/Theta role </dc:title>
  <dc:creator>anurag jain</dc:creator>
  <cp:lastModifiedBy>E-103</cp:lastModifiedBy>
  <cp:revision>4</cp:revision>
  <dcterms:created xsi:type="dcterms:W3CDTF">2022-04-25T06:38:55Z</dcterms:created>
  <dcterms:modified xsi:type="dcterms:W3CDTF">2024-04-22T07:21:23Z</dcterms:modified>
</cp:coreProperties>
</file>