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7" r:id="rId11"/>
    <p:sldId id="406" r:id="rId12"/>
    <p:sldId id="405" r:id="rId13"/>
    <p:sldId id="404" r:id="rId14"/>
    <p:sldId id="403" r:id="rId15"/>
    <p:sldId id="411" r:id="rId16"/>
    <p:sldId id="412" r:id="rId17"/>
    <p:sldId id="417" r:id="rId18"/>
    <p:sldId id="418" r:id="rId19"/>
    <p:sldId id="419" r:id="rId20"/>
    <p:sldId id="421" r:id="rId21"/>
    <p:sldId id="422" r:id="rId22"/>
    <p:sldId id="420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1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0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73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01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72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8AD52-C3B8-CBEF-2AC4-B646A155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345796"/>
            <a:ext cx="9208558" cy="1668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577F2-3577-DE0A-8AA8-58BAC40D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4395880"/>
            <a:ext cx="9208558" cy="1619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537D67-85D0-103A-99CA-45DBA8DBC065}"/>
              </a:ext>
            </a:extLst>
          </p:cNvPr>
          <p:cNvSpPr txBox="1"/>
          <p:nvPr/>
        </p:nvSpPr>
        <p:spPr>
          <a:xfrm>
            <a:off x="10212493" y="5454085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mr-I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06083-E71A-125B-317D-1F014BBB6E2D}"/>
              </a:ext>
            </a:extLst>
          </p:cNvPr>
          <p:cNvSpPr txBox="1"/>
          <p:nvPr/>
        </p:nvSpPr>
        <p:spPr>
          <a:xfrm>
            <a:off x="10212493" y="3428739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mr-IN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8B389-68AD-A413-2DFB-42222C1B7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260357"/>
            <a:ext cx="9083040" cy="4300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594360" y="2336800"/>
            <a:ext cx="271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– Page </a:t>
            </a:r>
            <a:endParaRPr lang="mr-IN" sz="2400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72626" y="2336800"/>
            <a:ext cx="2716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Student Profile </a:t>
            </a:r>
            <a:endParaRPr lang="mr-IN" sz="2400" b="1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AB40E-872C-C3C6-6DBB-9C2526FF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46" y="1691986"/>
            <a:ext cx="3578106" cy="4735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3A4BA-2253-0C28-B6C5-AF246246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53" y="1667513"/>
            <a:ext cx="3578106" cy="50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30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Admin Dashboard 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77AD4-7CDF-CFF2-8C65-663C1E8F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4" y="2473530"/>
            <a:ext cx="5087793" cy="3597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F1A1D-AF46-4FFA-BB45-9614DC992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19" y="2495113"/>
            <a:ext cx="6394790" cy="35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30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Admin Dashboard 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2B66-4E7F-1204-EEE6-BC682652C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" r="150" b="5942"/>
          <a:stretch/>
        </p:blipFill>
        <p:spPr>
          <a:xfrm>
            <a:off x="177800" y="2370668"/>
            <a:ext cx="5655733" cy="389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67FED-2849-6C16-1E21-227954C37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2"/>
          <a:stretch/>
        </p:blipFill>
        <p:spPr>
          <a:xfrm>
            <a:off x="6299200" y="2370667"/>
            <a:ext cx="5715000" cy="38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30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Resources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F0677-FBCA-6F19-6DC8-AD0693EC7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4" y="159816"/>
            <a:ext cx="5910133" cy="296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9DBAF-54CA-22E1-6F40-69E9185F5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3584362"/>
            <a:ext cx="7069666" cy="29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30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Result 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7006D-2E6B-DC66-99F1-A1A52121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30" y="1866894"/>
            <a:ext cx="9161844" cy="4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557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Notice &amp; Assignment Management 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B6ED4-8AB5-1C0F-4B9C-6954F2606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" y="3324754"/>
            <a:ext cx="5889980" cy="3313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AC057-06FB-A6EB-EAAA-0B3E3114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60" y="0"/>
            <a:ext cx="6427140" cy="3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6" y="-7639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1E076-413B-7CE1-C10D-5F08A9E1975B}"/>
              </a:ext>
            </a:extLst>
          </p:cNvPr>
          <p:cNvSpPr txBox="1"/>
          <p:nvPr/>
        </p:nvSpPr>
        <p:spPr>
          <a:xfrm>
            <a:off x="247226" y="1562095"/>
            <a:ext cx="307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Profile Information</a:t>
            </a:r>
            <a:endParaRPr lang="mr-I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FBDF8-6C9A-A893-F4C4-44CE02EF3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34" y="1562095"/>
            <a:ext cx="8144934" cy="4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1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7205"/>
            <a:ext cx="10972800" cy="118872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563ED-2428-6EEB-CB9B-1856CC6D415D}"/>
              </a:ext>
            </a:extLst>
          </p:cNvPr>
          <p:cNvSpPr txBox="1"/>
          <p:nvPr/>
        </p:nvSpPr>
        <p:spPr>
          <a:xfrm>
            <a:off x="1049866" y="2438400"/>
            <a:ext cx="8864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Enhanced Communication: The portal bridges the gap between students and administration, improving real-time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Comprehensive Resource Access: Provides easy access to grades, attendance, timetables, and lecture notes, fostering transparency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Modern Technology Integration: Utilizes React.js, Spring Boot, and MySQL to ensure a robust, scalable, and user-friendly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Empowered Learning Experience: Empowers students with greater control over their academic journey, promoting organization and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Real-World Impact: Demonstrates our capability in web development and problem-solving, setting a benchmark for future educational technology advancements.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824572"/>
            <a:ext cx="6787747" cy="8094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01332"/>
            <a:ext cx="9193107" cy="4368801"/>
          </a:xfrm>
        </p:spPr>
        <p:txBody>
          <a:bodyPr tIns="457200">
            <a:no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Used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(Entity Relationship) Diagram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Application with Major Flow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compass 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“ CDAC Student Portal ”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 is to develop a portal that connects students and the college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efficiently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key feature of this portal is its ability to provide real-time access to academic results traditionally.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submitting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work to Advanced Computing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(CDAC ACTS).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48" y="-1236133"/>
            <a:ext cx="11364504" cy="343746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for Development of Advanced Computing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1852" y="3550483"/>
            <a:ext cx="5486400" cy="22576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Bahirat Yash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Bhosale Sanket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Takalkar Sagar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Shrishail Haridas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Shubham Satpute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FD171-52C9-C64F-4182-168FB94ABDC1}"/>
              </a:ext>
            </a:extLst>
          </p:cNvPr>
          <p:cNvSpPr txBox="1"/>
          <p:nvPr/>
        </p:nvSpPr>
        <p:spPr>
          <a:xfrm>
            <a:off x="6291851" y="5935133"/>
            <a:ext cx="245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b="1" u="sng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Vinu</a:t>
            </a: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Josy</a:t>
            </a:r>
            <a:endParaRPr lang="mr-IN" b="1" u="sng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7CCB-41F5-50B0-6897-A22DC77E5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1" y="2591559"/>
            <a:ext cx="4850934" cy="5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3108-4C56-739E-6AF2-6AC6287C66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Web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mr-I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230" y="3810000"/>
            <a:ext cx="4939666" cy="24122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(Entity Relationship)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A80A72-6C83-95F3-69D7-813EBB99A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" y="2991620"/>
            <a:ext cx="1452425" cy="1104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8E2282-D7B6-D638-CA8B-9481C5FC0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9169"/>
            <a:ext cx="1692411" cy="1990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EFC587-14BF-F772-2EC7-9F75AF09E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62" y="4765838"/>
            <a:ext cx="1528113" cy="20921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09E7D5-16F2-02B2-ABC0-5D29B21B5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74" y="4789169"/>
            <a:ext cx="1475925" cy="19433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9E7205-B2A2-E270-02C4-864BA2E76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08" y="338667"/>
            <a:ext cx="1431582" cy="12276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6B9271-4F98-FB51-8C94-BF52680FB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37" y="-1813"/>
            <a:ext cx="1744063" cy="122766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A2EAFE-B1B8-D432-3041-AC03805F5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12" y="51531"/>
            <a:ext cx="1346280" cy="12276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0FDD64-5D5D-8A76-5263-2FF8156D7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87" y="1591588"/>
            <a:ext cx="3834843" cy="2412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10A985-3B29-85DC-C1F2-782CD93A5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27" y="2724127"/>
            <a:ext cx="1198903" cy="18758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1D6AAA-81C2-31EE-E579-9583C2A650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949" y="2724127"/>
            <a:ext cx="948765" cy="19493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DED714A-CC0F-0E2F-9872-3E7F3217CD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65" y="2817018"/>
            <a:ext cx="1055865" cy="185643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A4E052-B883-03CA-3AA1-B92505982781}"/>
              </a:ext>
            </a:extLst>
          </p:cNvPr>
          <p:cNvCxnSpPr>
            <a:cxnSpLocks/>
          </p:cNvCxnSpPr>
          <p:nvPr/>
        </p:nvCxnSpPr>
        <p:spPr>
          <a:xfrm flipH="1">
            <a:off x="1320800" y="3937000"/>
            <a:ext cx="9297" cy="85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A75445-EA09-FF71-C547-4CFF0D03B35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30098" y="4095750"/>
            <a:ext cx="3580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77B67-E9F6-2CE1-BDC1-171A75B4ACA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19537" y="4095749"/>
            <a:ext cx="0" cy="693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1AC515-AF68-491B-5AEA-17C74D813C6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910719" y="4095748"/>
            <a:ext cx="0" cy="67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8734BF7-A0A5-019E-7208-800AD1F39FB5}"/>
              </a:ext>
            </a:extLst>
          </p:cNvPr>
          <p:cNvCxnSpPr>
            <a:cxnSpLocks/>
          </p:cNvCxnSpPr>
          <p:nvPr/>
        </p:nvCxnSpPr>
        <p:spPr>
          <a:xfrm>
            <a:off x="4275667" y="1422400"/>
            <a:ext cx="2243666" cy="35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D61218E-B9D8-5B7C-399D-994BCA06CB89}"/>
              </a:ext>
            </a:extLst>
          </p:cNvPr>
          <p:cNvCxnSpPr>
            <a:cxnSpLocks/>
          </p:cNvCxnSpPr>
          <p:nvPr/>
        </p:nvCxnSpPr>
        <p:spPr>
          <a:xfrm rot="5400000">
            <a:off x="1558205" y="3093405"/>
            <a:ext cx="3386664" cy="163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7E05353-8EF1-5450-C6BA-96CF847CA8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3904" y="3084424"/>
            <a:ext cx="3386666" cy="181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997B0B2-3455-82B2-FEA5-B2E0B134866B}"/>
              </a:ext>
            </a:extLst>
          </p:cNvPr>
          <p:cNvSpPr txBox="1"/>
          <p:nvPr/>
        </p:nvSpPr>
        <p:spPr>
          <a:xfrm rot="16200000" flipH="1">
            <a:off x="938976" y="4240149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EB1268-90E0-4E52-4501-9A5124AB50C1}"/>
              </a:ext>
            </a:extLst>
          </p:cNvPr>
          <p:cNvSpPr txBox="1"/>
          <p:nvPr/>
        </p:nvSpPr>
        <p:spPr>
          <a:xfrm rot="16200000" flipH="1">
            <a:off x="2581043" y="4224584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F660F-7F26-0004-3262-9359A7663C81}"/>
              </a:ext>
            </a:extLst>
          </p:cNvPr>
          <p:cNvSpPr txBox="1"/>
          <p:nvPr/>
        </p:nvSpPr>
        <p:spPr>
          <a:xfrm rot="16200000" flipH="1">
            <a:off x="4525793" y="4224585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54B738-3323-84AA-BFC5-20D4DF5E9F25}"/>
              </a:ext>
            </a:extLst>
          </p:cNvPr>
          <p:cNvSpPr txBox="1"/>
          <p:nvPr/>
        </p:nvSpPr>
        <p:spPr>
          <a:xfrm rot="16200000" flipH="1">
            <a:off x="2963896" y="2773285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F157AE-1E91-FF14-38C0-82E8557B0C82}"/>
              </a:ext>
            </a:extLst>
          </p:cNvPr>
          <p:cNvSpPr txBox="1"/>
          <p:nvPr/>
        </p:nvSpPr>
        <p:spPr>
          <a:xfrm rot="16200000" flipH="1">
            <a:off x="3960119" y="2814863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82F44F-7943-1F4A-4877-E8B7B4B79070}"/>
              </a:ext>
            </a:extLst>
          </p:cNvPr>
          <p:cNvSpPr txBox="1"/>
          <p:nvPr/>
        </p:nvSpPr>
        <p:spPr>
          <a:xfrm rot="416698" flipH="1">
            <a:off x="4881202" y="1343169"/>
            <a:ext cx="56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D72B73A-AAB9-B3BF-6664-CD1926A677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3135" y="1937564"/>
            <a:ext cx="3186198" cy="3015658"/>
          </a:xfrm>
          <a:prstGeom prst="bentConnector3">
            <a:avLst>
              <a:gd name="adj1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5B9F12D-E58C-D21A-02DC-29E5C5A055DE}"/>
              </a:ext>
            </a:extLst>
          </p:cNvPr>
          <p:cNvSpPr txBox="1"/>
          <p:nvPr/>
        </p:nvSpPr>
        <p:spPr>
          <a:xfrm rot="16200000" flipH="1">
            <a:off x="3201213" y="2402622"/>
            <a:ext cx="951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taught by</a:t>
            </a:r>
            <a:endParaRPr lang="mr-IN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02" y="585642"/>
            <a:ext cx="5063490" cy="2354026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Diagram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0A4B526-0EB0-8DCB-161F-21F8023EEA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7" t="-5613" r="-8609" b="-5471"/>
          <a:stretch/>
        </p:blipFill>
        <p:spPr>
          <a:xfrm>
            <a:off x="4318000" y="19516"/>
            <a:ext cx="5740400" cy="7020226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409" y="4821421"/>
            <a:ext cx="7936230" cy="138076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7C0369-AF3B-3E84-9594-FAA6538D04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1" y="1346199"/>
            <a:ext cx="10774679" cy="3501785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9A8306-4246-4C71-A1FF-5B067C7A97F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249</TotalTime>
  <Words>339</Words>
  <Application>Microsoft Office PowerPoint</Application>
  <PresentationFormat>Widescreen</PresentationFormat>
  <Paragraphs>104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Times New Roman</vt:lpstr>
      <vt:lpstr>Custom</vt:lpstr>
      <vt:lpstr>Class Compass</vt:lpstr>
      <vt:lpstr>Agenda</vt:lpstr>
      <vt:lpstr>Introduction</vt:lpstr>
      <vt:lpstr>Acknowledgement</vt:lpstr>
      <vt:lpstr>Submitted to  Centre for Development of Advanced Computing </vt:lpstr>
      <vt:lpstr>Tools &amp; Technology Used</vt:lpstr>
      <vt:lpstr>E-R Diagram (Entity Relationship)</vt:lpstr>
      <vt:lpstr>Database Diagram</vt:lpstr>
      <vt:lpstr>Data Flow Diagram</vt:lpstr>
      <vt:lpstr>Use Case Diagram</vt:lpstr>
      <vt:lpstr>Screenshots </vt:lpstr>
      <vt:lpstr>Screenshots </vt:lpstr>
      <vt:lpstr>Screenshots </vt:lpstr>
      <vt:lpstr>Screenshots </vt:lpstr>
      <vt:lpstr>Screenshots </vt:lpstr>
      <vt:lpstr>Screenshots </vt:lpstr>
      <vt:lpstr>Screenshots </vt:lpstr>
      <vt:lpstr>Screenshots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Shrishail H</dc:creator>
  <cp:lastModifiedBy>Shrishail H</cp:lastModifiedBy>
  <cp:revision>3</cp:revision>
  <dcterms:created xsi:type="dcterms:W3CDTF">2024-08-15T17:20:45Z</dcterms:created>
  <dcterms:modified xsi:type="dcterms:W3CDTF">2024-08-16T17:06:34Z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