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1FA"/>
    <a:srgbClr val="BAD6EB"/>
    <a:srgbClr val="08306B"/>
    <a:srgbClr val="FF9F9F"/>
    <a:srgbClr val="235078"/>
    <a:srgbClr val="148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75" d="100"/>
          <a:sy n="75" d="100"/>
        </p:scale>
        <p:origin x="723"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GB"/>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F4717F5-6996-4DEF-8242-E07B009191D9}" type="datetimeFigureOut">
              <a:rPr lang="en-GB" smtClean="0"/>
              <a:t>09/08/2023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163233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F4717F5-6996-4DEF-8242-E07B009191D9}" type="datetimeFigureOut">
              <a:rPr lang="en-GB" smtClean="0"/>
              <a:t>09/08/2023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8716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F4717F5-6996-4DEF-8242-E07B009191D9}" type="datetimeFigureOut">
              <a:rPr lang="en-GB" smtClean="0"/>
              <a:t>09/08/2023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143323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F4717F5-6996-4DEF-8242-E07B009191D9}" type="datetimeFigureOut">
              <a:rPr lang="en-GB" smtClean="0"/>
              <a:t>09/08/2023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414071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GB"/>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F4717F5-6996-4DEF-8242-E07B009191D9}" type="datetimeFigureOut">
              <a:rPr lang="en-GB" smtClean="0"/>
              <a:t>09/08/2023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390991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F4717F5-6996-4DEF-8242-E07B009191D9}" type="datetimeFigureOut">
              <a:rPr lang="en-GB" smtClean="0"/>
              <a:t>09/08/2023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118087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F4717F5-6996-4DEF-8242-E07B009191D9}" type="datetimeFigureOut">
              <a:rPr lang="en-GB" smtClean="0"/>
              <a:t>09/08/2023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338750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F4717F5-6996-4DEF-8242-E07B009191D9}" type="datetimeFigureOut">
              <a:rPr lang="en-GB" smtClean="0"/>
              <a:t>09/08/2023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13267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717F5-6996-4DEF-8242-E07B009191D9}" type="datetimeFigureOut">
              <a:rPr lang="en-GB" smtClean="0"/>
              <a:t>09/08/2023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260432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4F4717F5-6996-4DEF-8242-E07B009191D9}" type="datetimeFigureOut">
              <a:rPr lang="en-GB" smtClean="0"/>
              <a:t>09/08/2023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197679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GB"/>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4F4717F5-6996-4DEF-8242-E07B009191D9}" type="datetimeFigureOut">
              <a:rPr lang="en-GB" smtClean="0"/>
              <a:t>09/08/2023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B57457-87DC-4EB6-846D-3FAF804F57F4}" type="slidenum">
              <a:rPr lang="en-GB" smtClean="0"/>
              <a:t>‹#›</a:t>
            </a:fld>
            <a:endParaRPr lang="en-GB"/>
          </a:p>
        </p:txBody>
      </p:sp>
    </p:spTree>
    <p:extLst>
      <p:ext uri="{BB962C8B-B14F-4D97-AF65-F5344CB8AC3E}">
        <p14:creationId xmlns:p14="http://schemas.microsoft.com/office/powerpoint/2010/main" val="388699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4F4717F5-6996-4DEF-8242-E07B009191D9}" type="datetimeFigureOut">
              <a:rPr lang="en-GB" smtClean="0"/>
              <a:t>09/08/2023</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6CB57457-87DC-4EB6-846D-3FAF804F57F4}" type="slidenum">
              <a:rPr lang="en-GB" smtClean="0"/>
              <a:t>‹#›</a:t>
            </a:fld>
            <a:endParaRPr lang="en-GB"/>
          </a:p>
        </p:txBody>
      </p:sp>
    </p:spTree>
    <p:extLst>
      <p:ext uri="{BB962C8B-B14F-4D97-AF65-F5344CB8AC3E}">
        <p14:creationId xmlns:p14="http://schemas.microsoft.com/office/powerpoint/2010/main" val="2970721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hyperlink" Target="https://github.com/ultralytics/ultralyt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 name="Group 1161">
            <a:extLst>
              <a:ext uri="{FF2B5EF4-FFF2-40B4-BE49-F238E27FC236}">
                <a16:creationId xmlns:a16="http://schemas.microsoft.com/office/drawing/2014/main" id="{86763849-1323-B9D5-6496-235B35051370}"/>
              </a:ext>
            </a:extLst>
          </p:cNvPr>
          <p:cNvGrpSpPr/>
          <p:nvPr/>
        </p:nvGrpSpPr>
        <p:grpSpPr>
          <a:xfrm>
            <a:off x="2726" y="1494160"/>
            <a:ext cx="12798874" cy="8129589"/>
            <a:chOff x="0" y="6028267"/>
            <a:chExt cx="43891200" cy="26890132"/>
          </a:xfrm>
        </p:grpSpPr>
        <p:grpSp>
          <p:nvGrpSpPr>
            <p:cNvPr id="1163" name="Group 1162">
              <a:extLst>
                <a:ext uri="{FF2B5EF4-FFF2-40B4-BE49-F238E27FC236}">
                  <a16:creationId xmlns:a16="http://schemas.microsoft.com/office/drawing/2014/main" id="{6CCCF6F7-EB5A-C7F5-80E8-9BCD9FB90799}"/>
                </a:ext>
              </a:extLst>
            </p:cNvPr>
            <p:cNvGrpSpPr/>
            <p:nvPr/>
          </p:nvGrpSpPr>
          <p:grpSpPr>
            <a:xfrm>
              <a:off x="0" y="6028267"/>
              <a:ext cx="43891200" cy="26128135"/>
              <a:chOff x="0" y="5073453"/>
              <a:chExt cx="43891200" cy="27082948"/>
            </a:xfrm>
          </p:grpSpPr>
          <p:sp>
            <p:nvSpPr>
              <p:cNvPr id="1166" name="Flowchart: Document 1165">
                <a:extLst>
                  <a:ext uri="{FF2B5EF4-FFF2-40B4-BE49-F238E27FC236}">
                    <a16:creationId xmlns:a16="http://schemas.microsoft.com/office/drawing/2014/main" id="{AE38D52F-07FE-B275-E7E6-0D21F8B37AC0}"/>
                  </a:ext>
                </a:extLst>
              </p:cNvPr>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1167" name="Flowchart: Document 1166">
                <a:extLst>
                  <a:ext uri="{FF2B5EF4-FFF2-40B4-BE49-F238E27FC236}">
                    <a16:creationId xmlns:a16="http://schemas.microsoft.com/office/drawing/2014/main" id="{7E67C852-F3AC-390F-AD93-F4D8A3E74E58}"/>
                  </a:ext>
                </a:extLst>
              </p:cNvPr>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1168" name="Flowchart: Document 70">
                <a:extLst>
                  <a:ext uri="{FF2B5EF4-FFF2-40B4-BE49-F238E27FC236}">
                    <a16:creationId xmlns:a16="http://schemas.microsoft.com/office/drawing/2014/main" id="{F9A24354-8353-8FFE-2A90-F7AE2A3C3C2E}"/>
                  </a:ext>
                </a:extLst>
              </p:cNvPr>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sp>
            <p:nvSpPr>
              <p:cNvPr id="1169" name="Flowchart: Document 70">
                <a:extLst>
                  <a:ext uri="{FF2B5EF4-FFF2-40B4-BE49-F238E27FC236}">
                    <a16:creationId xmlns:a16="http://schemas.microsoft.com/office/drawing/2014/main" id="{68BAE391-9D8B-9E77-B742-C0ADFE28EACF}"/>
                  </a:ext>
                </a:extLst>
              </p:cNvPr>
              <p:cNvSpPr/>
              <p:nvPr/>
            </p:nvSpPr>
            <p:spPr>
              <a:xfrm rot="10800000" flipH="1">
                <a:off x="1" y="5399821"/>
                <a:ext cx="43891200" cy="267565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grpSp>
        <p:sp>
          <p:nvSpPr>
            <p:cNvPr id="1164" name="Rectangle 1163">
              <a:extLst>
                <a:ext uri="{FF2B5EF4-FFF2-40B4-BE49-F238E27FC236}">
                  <a16:creationId xmlns:a16="http://schemas.microsoft.com/office/drawing/2014/main" id="{5DAA3BDE-223A-6390-64D0-F2FD50F1FC3E}"/>
                </a:ext>
              </a:extLst>
            </p:cNvPr>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1165" name="Straight Connector 1164">
              <a:extLst>
                <a:ext uri="{FF2B5EF4-FFF2-40B4-BE49-F238E27FC236}">
                  <a16:creationId xmlns:a16="http://schemas.microsoft.com/office/drawing/2014/main" id="{DE213157-033F-A4FF-2D9C-FFC630D0DC1D}"/>
                </a:ext>
              </a:extLst>
            </p:cNvPr>
            <p:cNvCxnSpPr/>
            <p:nvPr/>
          </p:nvCxnSpPr>
          <p:spPr>
            <a:xfrm>
              <a:off x="0" y="32079943"/>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5" name="Text Placeholder 5">
            <a:extLst>
              <a:ext uri="{FF2B5EF4-FFF2-40B4-BE49-F238E27FC236}">
                <a16:creationId xmlns:a16="http://schemas.microsoft.com/office/drawing/2014/main" id="{F84BAC2B-A6F1-E6E1-41E5-20541B16FD5F}"/>
              </a:ext>
            </a:extLst>
          </p:cNvPr>
          <p:cNvSpPr txBox="1"/>
          <p:nvPr/>
        </p:nvSpPr>
        <p:spPr>
          <a:xfrm>
            <a:off x="2881423" y="223082"/>
            <a:ext cx="8205677" cy="929811"/>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2200" dirty="0">
                <a:solidFill>
                  <a:srgbClr val="235078"/>
                </a:solidFill>
                <a:latin typeface="Libre Baskerville" panose="02000000000000000000" pitchFamily="2" charset="0"/>
              </a:rPr>
              <a:t>Deep Learning based methods to understand signalling dynamics in Intestinal Stem Cells (ISCs)</a:t>
            </a:r>
          </a:p>
        </p:txBody>
      </p:sp>
      <p:sp>
        <p:nvSpPr>
          <p:cNvPr id="6" name="Text Placeholder 5">
            <a:extLst>
              <a:ext uri="{FF2B5EF4-FFF2-40B4-BE49-F238E27FC236}">
                <a16:creationId xmlns:a16="http://schemas.microsoft.com/office/drawing/2014/main" id="{AF6E2109-9F9F-0BCB-A53A-B780314B266D}"/>
              </a:ext>
            </a:extLst>
          </p:cNvPr>
          <p:cNvSpPr txBox="1"/>
          <p:nvPr/>
        </p:nvSpPr>
        <p:spPr>
          <a:xfrm>
            <a:off x="4309296" y="968969"/>
            <a:ext cx="5070448" cy="590931"/>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1200" dirty="0">
                <a:solidFill>
                  <a:srgbClr val="235078"/>
                </a:solidFill>
                <a:latin typeface="Montserrat" panose="00000500000000000000" pitchFamily="50" charset="0"/>
                <a:cs typeface="Arial" pitchFamily="34" charset="0"/>
              </a:rPr>
              <a:t>Name: Yash Borikar | Supervisor: Dr Deepayan Bhowmik</a:t>
            </a:r>
          </a:p>
          <a:p>
            <a:pPr algn="ctr">
              <a:defRPr/>
            </a:pPr>
            <a:r>
              <a:rPr lang="en-US" sz="1200" dirty="0">
                <a:solidFill>
                  <a:srgbClr val="235078"/>
                </a:solidFill>
                <a:latin typeface="Montserrat" panose="00000500000000000000" pitchFamily="50" charset="0"/>
                <a:cs typeface="Arial" pitchFamily="34" charset="0"/>
              </a:rPr>
              <a:t>School of Computing, Newcastle University</a:t>
            </a:r>
          </a:p>
          <a:p>
            <a:pPr algn="ctr">
              <a:defRPr/>
            </a:pPr>
            <a:endParaRPr lang="en-US" sz="1000" dirty="0">
              <a:solidFill>
                <a:srgbClr val="235078"/>
              </a:solidFill>
              <a:latin typeface="Montserrat" panose="00000500000000000000" pitchFamily="50" charset="0"/>
              <a:cs typeface="Arial" pitchFamily="34" charset="0"/>
            </a:endParaRPr>
          </a:p>
        </p:txBody>
      </p:sp>
      <p:grpSp>
        <p:nvGrpSpPr>
          <p:cNvPr id="24" name="Group 23">
            <a:extLst>
              <a:ext uri="{FF2B5EF4-FFF2-40B4-BE49-F238E27FC236}">
                <a16:creationId xmlns:a16="http://schemas.microsoft.com/office/drawing/2014/main" id="{0E8653F2-EFD5-5DA7-D311-3A5434E55A28}"/>
              </a:ext>
            </a:extLst>
          </p:cNvPr>
          <p:cNvGrpSpPr/>
          <p:nvPr/>
        </p:nvGrpSpPr>
        <p:grpSpPr>
          <a:xfrm>
            <a:off x="11322049" y="250069"/>
            <a:ext cx="1077607" cy="1060648"/>
            <a:chOff x="9402683" y="1471791"/>
            <a:chExt cx="903898" cy="889673"/>
          </a:xfrm>
        </p:grpSpPr>
        <p:pic>
          <p:nvPicPr>
            <p:cNvPr id="23" name="Picture 22" descr="A qr code with a blue circle and white circle with a white circle and a blue circle with a white circle with a white circle with a blue circle with a white circle with a white circle&#10;&#10;Description automatically generated">
              <a:extLst>
                <a:ext uri="{FF2B5EF4-FFF2-40B4-BE49-F238E27FC236}">
                  <a16:creationId xmlns:a16="http://schemas.microsoft.com/office/drawing/2014/main" id="{BD641607-5FBB-0837-E875-5AEEC1988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722" y="1523717"/>
              <a:ext cx="785820" cy="785820"/>
            </a:xfrm>
            <a:prstGeom prst="rect">
              <a:avLst/>
            </a:prstGeom>
          </p:spPr>
        </p:pic>
        <p:grpSp>
          <p:nvGrpSpPr>
            <p:cNvPr id="21" name="Group 20">
              <a:extLst>
                <a:ext uri="{FF2B5EF4-FFF2-40B4-BE49-F238E27FC236}">
                  <a16:creationId xmlns:a16="http://schemas.microsoft.com/office/drawing/2014/main" id="{8AC9C0D7-FAE5-1850-7048-2DE1832CF686}"/>
                </a:ext>
              </a:extLst>
            </p:cNvPr>
            <p:cNvGrpSpPr/>
            <p:nvPr/>
          </p:nvGrpSpPr>
          <p:grpSpPr>
            <a:xfrm>
              <a:off x="9402683" y="1471791"/>
              <a:ext cx="903898" cy="889673"/>
              <a:chOff x="11537156" y="193796"/>
              <a:chExt cx="903898" cy="889673"/>
            </a:xfrm>
          </p:grpSpPr>
          <p:sp>
            <p:nvSpPr>
              <p:cNvPr id="16" name="Rectangle: Rounded Corners 15">
                <a:extLst>
                  <a:ext uri="{FF2B5EF4-FFF2-40B4-BE49-F238E27FC236}">
                    <a16:creationId xmlns:a16="http://schemas.microsoft.com/office/drawing/2014/main" id="{C6C751CA-CFF6-1A93-94C1-F0ED0A6965C5}"/>
                  </a:ext>
                </a:extLst>
              </p:cNvPr>
              <p:cNvSpPr/>
              <p:nvPr/>
            </p:nvSpPr>
            <p:spPr>
              <a:xfrm>
                <a:off x="11537156" y="193796"/>
                <a:ext cx="903898" cy="889673"/>
              </a:xfrm>
              <a:prstGeom prst="round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Oval 19">
                <a:extLst>
                  <a:ext uri="{FF2B5EF4-FFF2-40B4-BE49-F238E27FC236}">
                    <a16:creationId xmlns:a16="http://schemas.microsoft.com/office/drawing/2014/main" id="{749E9697-6F69-6F9B-62B1-524AD33DAEE6}"/>
                  </a:ext>
                </a:extLst>
              </p:cNvPr>
              <p:cNvSpPr/>
              <p:nvPr/>
            </p:nvSpPr>
            <p:spPr>
              <a:xfrm>
                <a:off x="11878205" y="526887"/>
                <a:ext cx="222753" cy="22275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 name="Picture 17" descr="A white cat on a black background&#10;&#10;Description automatically generated">
                <a:extLst>
                  <a:ext uri="{FF2B5EF4-FFF2-40B4-BE49-F238E27FC236}">
                    <a16:creationId xmlns:a16="http://schemas.microsoft.com/office/drawing/2014/main" id="{A521129B-1CDE-ACC7-F909-B9757829D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5717" y="504399"/>
                <a:ext cx="267862" cy="267862"/>
              </a:xfrm>
              <a:prstGeom prst="rect">
                <a:avLst/>
              </a:prstGeom>
            </p:spPr>
          </p:pic>
        </p:grpSp>
      </p:grpSp>
      <p:pic>
        <p:nvPicPr>
          <p:cNvPr id="26" name="Picture 25" descr="A blue and red logo with a black background&#10;&#10;Description automatically generated">
            <a:extLst>
              <a:ext uri="{FF2B5EF4-FFF2-40B4-BE49-F238E27FC236}">
                <a16:creationId xmlns:a16="http://schemas.microsoft.com/office/drawing/2014/main" id="{FA11C221-B76E-8D8A-6B30-097E249C35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381" y="36090"/>
            <a:ext cx="2282132" cy="1435521"/>
          </a:xfrm>
          <a:prstGeom prst="rect">
            <a:avLst/>
          </a:prstGeom>
        </p:spPr>
      </p:pic>
      <p:sp>
        <p:nvSpPr>
          <p:cNvPr id="27" name="Rectangle 10">
            <a:extLst>
              <a:ext uri="{FF2B5EF4-FFF2-40B4-BE49-F238E27FC236}">
                <a16:creationId xmlns:a16="http://schemas.microsoft.com/office/drawing/2014/main" id="{EA1B45FB-8D45-E05F-05E3-D19983891091}"/>
              </a:ext>
            </a:extLst>
          </p:cNvPr>
          <p:cNvSpPr>
            <a:spLocks noChangeArrowheads="1"/>
          </p:cNvSpPr>
          <p:nvPr/>
        </p:nvSpPr>
        <p:spPr bwMode="auto">
          <a:xfrm>
            <a:off x="222381" y="2417777"/>
            <a:ext cx="3498718" cy="271761"/>
          </a:xfrm>
          <a:prstGeom prst="rect">
            <a:avLst/>
          </a:prstGeom>
          <a:gradFill flip="none" rotWithShape="1">
            <a:gsLst>
              <a:gs pos="0">
                <a:srgbClr val="1482A5">
                  <a:shade val="30000"/>
                  <a:satMod val="115000"/>
                </a:srgbClr>
              </a:gs>
              <a:gs pos="50000">
                <a:srgbClr val="1482A5">
                  <a:shade val="67500"/>
                  <a:satMod val="115000"/>
                </a:srgbClr>
              </a:gs>
              <a:gs pos="100000">
                <a:srgbClr val="1482A5">
                  <a:shade val="100000"/>
                  <a:satMod val="115000"/>
                </a:srgbClr>
              </a:gs>
            </a:gsLst>
            <a:path path="circle">
              <a:fillToRect l="50000" t="50000" r="50000" b="50000"/>
            </a:path>
            <a:tileRect/>
          </a:gra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Introduction</a:t>
            </a:r>
            <a:endParaRPr lang="en-US" sz="1400" b="1" dirty="0">
              <a:solidFill>
                <a:schemeClr val="bg1"/>
              </a:solidFill>
              <a:latin typeface="Libre Baskerville" panose="02000000000000000000" pitchFamily="2" charset="0"/>
            </a:endParaRPr>
          </a:p>
        </p:txBody>
      </p:sp>
      <p:sp>
        <p:nvSpPr>
          <p:cNvPr id="28" name="TextBox 27">
            <a:extLst>
              <a:ext uri="{FF2B5EF4-FFF2-40B4-BE49-F238E27FC236}">
                <a16:creationId xmlns:a16="http://schemas.microsoft.com/office/drawing/2014/main" id="{52695A8C-828A-61E2-1AC1-9AB47B9F4E14}"/>
              </a:ext>
            </a:extLst>
          </p:cNvPr>
          <p:cNvSpPr txBox="1"/>
          <p:nvPr/>
        </p:nvSpPr>
        <p:spPr>
          <a:xfrm>
            <a:off x="150274" y="2747891"/>
            <a:ext cx="2178590" cy="1892826"/>
          </a:xfrm>
          <a:prstGeom prst="rect">
            <a:avLst/>
          </a:prstGeom>
          <a:noFill/>
        </p:spPr>
        <p:txBody>
          <a:bodyPr wrap="square" rtlCol="0">
            <a:spAutoFit/>
          </a:bodyPr>
          <a:lstStyle>
            <a:defPPr>
              <a:defRPr kern="1200"/>
            </a:defPPr>
          </a:lstStyle>
          <a:p>
            <a:pPr algn="just"/>
            <a:r>
              <a:rPr lang="en-US" sz="900" dirty="0">
                <a:latin typeface="Montserrat Light" panose="00000400000000000000" pitchFamily="50" charset="0"/>
                <a:ea typeface="Open Sans" panose="020B0606030504020204" pitchFamily="34" charset="0"/>
                <a:cs typeface="Open Sans" panose="020B0606030504020204" pitchFamily="34" charset="0"/>
              </a:rPr>
              <a:t>Understanding the biological processes of intestinal stem cells (ISCs) is crucial. ISCs can regenerate themselves in crypts and develop into specialized cell types including enterocytes, goblet and Paneth cells in the intestinal epithelium. Studying cell migration can help researchers to understand signal dynamics, especially the Ras/MAPK pathway that governs stem cell fate determination and proliferation.</a:t>
            </a:r>
          </a:p>
        </p:txBody>
      </p:sp>
      <p:sp>
        <p:nvSpPr>
          <p:cNvPr id="33" name="Rectangle 10">
            <a:extLst>
              <a:ext uri="{FF2B5EF4-FFF2-40B4-BE49-F238E27FC236}">
                <a16:creationId xmlns:a16="http://schemas.microsoft.com/office/drawing/2014/main" id="{5DAEA06D-850F-878E-3403-04D3747D8D8B}"/>
              </a:ext>
            </a:extLst>
          </p:cNvPr>
          <p:cNvSpPr>
            <a:spLocks noChangeArrowheads="1"/>
          </p:cNvSpPr>
          <p:nvPr/>
        </p:nvSpPr>
        <p:spPr bwMode="auto">
          <a:xfrm>
            <a:off x="4008437" y="2419548"/>
            <a:ext cx="4844916" cy="279933"/>
          </a:xfrm>
          <a:prstGeom prst="rect">
            <a:avLst/>
          </a:prstGeom>
          <a:gradFill flip="none" rotWithShape="1">
            <a:gsLst>
              <a:gs pos="0">
                <a:srgbClr val="1482A5">
                  <a:shade val="30000"/>
                  <a:satMod val="115000"/>
                </a:srgbClr>
              </a:gs>
              <a:gs pos="50000">
                <a:srgbClr val="1482A5">
                  <a:shade val="67500"/>
                  <a:satMod val="115000"/>
                </a:srgbClr>
              </a:gs>
              <a:gs pos="100000">
                <a:srgbClr val="1482A5">
                  <a:shade val="100000"/>
                  <a:satMod val="115000"/>
                </a:srgbClr>
              </a:gs>
            </a:gsLst>
            <a:path path="circle">
              <a:fillToRect l="50000" t="50000" r="50000" b="50000"/>
            </a:path>
            <a:tileRect/>
          </a:gra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Methodology</a:t>
            </a:r>
            <a:endParaRPr lang="en-US" sz="1400" b="1" dirty="0">
              <a:solidFill>
                <a:schemeClr val="bg1"/>
              </a:solidFill>
              <a:latin typeface="Libre Baskerville" panose="02000000000000000000" pitchFamily="2" charset="0"/>
            </a:endParaRPr>
          </a:p>
        </p:txBody>
      </p:sp>
      <p:sp>
        <p:nvSpPr>
          <p:cNvPr id="34" name="TextBox 33">
            <a:extLst>
              <a:ext uri="{FF2B5EF4-FFF2-40B4-BE49-F238E27FC236}">
                <a16:creationId xmlns:a16="http://schemas.microsoft.com/office/drawing/2014/main" id="{004B239C-AF57-E8F9-D889-160E1E2F8A3F}"/>
              </a:ext>
            </a:extLst>
          </p:cNvPr>
          <p:cNvSpPr txBox="1"/>
          <p:nvPr/>
        </p:nvSpPr>
        <p:spPr>
          <a:xfrm>
            <a:off x="4008437" y="2772419"/>
            <a:ext cx="4844916" cy="2600712"/>
          </a:xfrm>
          <a:prstGeom prst="rect">
            <a:avLst/>
          </a:prstGeom>
          <a:noFill/>
        </p:spPr>
        <p:txBody>
          <a:bodyPr wrap="square" rtlCol="0">
            <a:spAutoFit/>
          </a:bodyPr>
          <a:lstStyle>
            <a:defPPr>
              <a:defRPr kern="1200"/>
            </a:defPPr>
          </a:lstStyle>
          <a:p>
            <a:pPr algn="just"/>
            <a:r>
              <a:rPr lang="en-US" sz="900" dirty="0">
                <a:latin typeface="Montserrat Light" panose="00000400000000000000" pitchFamily="50" charset="0"/>
                <a:ea typeface="Open Sans" panose="020B0606030504020204" pitchFamily="34" charset="0"/>
                <a:cs typeface="Open Sans" panose="020B0606030504020204" pitchFamily="34" charset="0"/>
              </a:rPr>
              <a:t>The methodology to detect intestinal stem cells in a series of frames is carried out in three stages.</a:t>
            </a:r>
          </a:p>
          <a:p>
            <a:pPr algn="just">
              <a:spcBef>
                <a:spcPts val="600"/>
              </a:spcBef>
            </a:pPr>
            <a:r>
              <a:rPr lang="en-US" sz="900" b="1" dirty="0">
                <a:latin typeface="Montserrat Light" panose="00000400000000000000" pitchFamily="50" charset="0"/>
                <a:ea typeface="Open Sans" panose="020B0606030504020204" pitchFamily="34" charset="0"/>
                <a:cs typeface="Open Sans" panose="020B0606030504020204" pitchFamily="34" charset="0"/>
              </a:rPr>
              <a:t>Stage 1: </a:t>
            </a:r>
            <a:r>
              <a:rPr lang="en-US" sz="900" dirty="0">
                <a:latin typeface="Montserrat Light" panose="00000400000000000000" pitchFamily="50" charset="0"/>
                <a:ea typeface="Open Sans" panose="020B0606030504020204" pitchFamily="34" charset="0"/>
                <a:cs typeface="Open Sans" panose="020B0606030504020204" pitchFamily="34" charset="0"/>
              </a:rPr>
              <a:t>Data preparation which includes extracting frames from the Dataset file (.liv format) and preprocessing each frame and annotating data to make it suitable for the object detection models.</a:t>
            </a:r>
          </a:p>
          <a:p>
            <a:pPr algn="just">
              <a:spcBef>
                <a:spcPts val="600"/>
              </a:spcBef>
            </a:pPr>
            <a:r>
              <a:rPr lang="en-US" sz="900" b="1" dirty="0">
                <a:latin typeface="Montserrat Light" panose="00000400000000000000" pitchFamily="50" charset="0"/>
                <a:ea typeface="Open Sans" panose="020B0606030504020204" pitchFamily="34" charset="0"/>
                <a:cs typeface="Open Sans" panose="020B0606030504020204" pitchFamily="34" charset="0"/>
              </a:rPr>
              <a:t>Stage 2: </a:t>
            </a:r>
            <a:r>
              <a:rPr lang="en-US" sz="900" dirty="0">
                <a:latin typeface="Montserrat Light" panose="00000400000000000000" pitchFamily="50" charset="0"/>
                <a:ea typeface="Open Sans" panose="020B0606030504020204" pitchFamily="34" charset="0"/>
                <a:cs typeface="Open Sans" panose="020B0606030504020204" pitchFamily="34" charset="0"/>
              </a:rPr>
              <a:t>Implementing YoloV8 [1] object detection model for precisely detecting cells in each frame. The selection of the YoloV8 model is motivated by its rapid processing capabilities and comparing performance with other models trained on this given dataset. YoloV8 was finely hyperparameter tuned and trained on annotated data to understand discriminative features and spatial relationships of ISCs from the background ensuring precise detection under varying conditions of ISCs in terms of size, shape and orientation. The results emphasize the outstanding efficiency of the YOLOv8 model in precisely identifying cells in video frames. The model's capacity to precisely identify ISCs is validated by the mean Average Precision (</a:t>
            </a:r>
            <a:r>
              <a:rPr lang="en-US" sz="900" dirty="0" err="1">
                <a:latin typeface="Montserrat Light" panose="00000400000000000000" pitchFamily="50" charset="0"/>
                <a:ea typeface="Open Sans" panose="020B0606030504020204" pitchFamily="34" charset="0"/>
                <a:cs typeface="Open Sans" panose="020B0606030504020204" pitchFamily="34" charset="0"/>
              </a:rPr>
              <a:t>mAP</a:t>
            </a:r>
            <a:r>
              <a:rPr lang="en-US" sz="900" dirty="0">
                <a:latin typeface="Montserrat Light" panose="00000400000000000000" pitchFamily="50" charset="0"/>
                <a:ea typeface="Open Sans" panose="020B0606030504020204" pitchFamily="34" charset="0"/>
                <a:cs typeface="Open Sans" panose="020B0606030504020204" pitchFamily="34" charset="0"/>
              </a:rPr>
              <a:t>) of 50% </a:t>
            </a:r>
            <a:r>
              <a:rPr lang="en-US" sz="900" dirty="0" err="1">
                <a:latin typeface="Montserrat Light" panose="00000400000000000000" pitchFamily="50" charset="0"/>
                <a:ea typeface="Open Sans" panose="020B0606030504020204" pitchFamily="34" charset="0"/>
                <a:cs typeface="Open Sans" panose="020B0606030504020204" pitchFamily="34" charset="0"/>
              </a:rPr>
              <a:t>IoU</a:t>
            </a:r>
            <a:r>
              <a:rPr lang="en-US" sz="900" dirty="0">
                <a:latin typeface="Montserrat Light" panose="00000400000000000000" pitchFamily="50" charset="0"/>
                <a:ea typeface="Open Sans" panose="020B0606030504020204" pitchFamily="34" charset="0"/>
                <a:cs typeface="Open Sans" panose="020B0606030504020204" pitchFamily="34" charset="0"/>
              </a:rPr>
              <a:t> threshold scores. Precision-recall curves and confusion matrices are also used as evaluation parameters </a:t>
            </a:r>
            <a:r>
              <a:rPr lang="en-US" sz="900">
                <a:latin typeface="Montserrat Light" panose="00000400000000000000" pitchFamily="50" charset="0"/>
                <a:ea typeface="Open Sans" panose="020B0606030504020204" pitchFamily="34" charset="0"/>
                <a:cs typeface="Open Sans" panose="020B0606030504020204" pitchFamily="34" charset="0"/>
              </a:rPr>
              <a:t>to compare models </a:t>
            </a:r>
            <a:r>
              <a:rPr lang="en-US" sz="900" dirty="0">
                <a:latin typeface="Montserrat Light" panose="00000400000000000000" pitchFamily="50" charset="0"/>
                <a:ea typeface="Open Sans" panose="020B0606030504020204" pitchFamily="34" charset="0"/>
                <a:cs typeface="Open Sans" panose="020B0606030504020204" pitchFamily="34" charset="0"/>
              </a:rPr>
              <a:t>performance.</a:t>
            </a:r>
          </a:p>
        </p:txBody>
      </p:sp>
      <p:sp>
        <p:nvSpPr>
          <p:cNvPr id="39" name="Rectangle 10">
            <a:extLst>
              <a:ext uri="{FF2B5EF4-FFF2-40B4-BE49-F238E27FC236}">
                <a16:creationId xmlns:a16="http://schemas.microsoft.com/office/drawing/2014/main" id="{D689E5F3-FDE9-E098-F784-4CC364BE798D}"/>
              </a:ext>
            </a:extLst>
          </p:cNvPr>
          <p:cNvSpPr>
            <a:spLocks noChangeArrowheads="1"/>
          </p:cNvSpPr>
          <p:nvPr/>
        </p:nvSpPr>
        <p:spPr bwMode="auto">
          <a:xfrm>
            <a:off x="9074149" y="2417777"/>
            <a:ext cx="3498718" cy="279934"/>
          </a:xfrm>
          <a:prstGeom prst="rect">
            <a:avLst/>
          </a:prstGeom>
          <a:gradFill flip="none" rotWithShape="1">
            <a:gsLst>
              <a:gs pos="0">
                <a:srgbClr val="1482A5">
                  <a:shade val="30000"/>
                  <a:satMod val="115000"/>
                </a:srgbClr>
              </a:gs>
              <a:gs pos="50000">
                <a:srgbClr val="1482A5">
                  <a:shade val="67500"/>
                  <a:satMod val="115000"/>
                </a:srgbClr>
              </a:gs>
              <a:gs pos="100000">
                <a:srgbClr val="1482A5">
                  <a:shade val="100000"/>
                  <a:satMod val="115000"/>
                </a:srgbClr>
              </a:gs>
            </a:gsLst>
            <a:path path="circle">
              <a:fillToRect l="50000" t="50000" r="50000" b="50000"/>
            </a:path>
            <a:tileRect/>
          </a:gra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Results</a:t>
            </a:r>
            <a:endParaRPr lang="en-US" sz="1400" b="1" dirty="0">
              <a:solidFill>
                <a:schemeClr val="bg1"/>
              </a:solidFill>
              <a:latin typeface="Libre Baskerville" panose="02000000000000000000" pitchFamily="2" charset="0"/>
            </a:endParaRPr>
          </a:p>
        </p:txBody>
      </p:sp>
      <p:sp>
        <p:nvSpPr>
          <p:cNvPr id="40" name="TextBox 39">
            <a:extLst>
              <a:ext uri="{FF2B5EF4-FFF2-40B4-BE49-F238E27FC236}">
                <a16:creationId xmlns:a16="http://schemas.microsoft.com/office/drawing/2014/main" id="{56CE16B0-0A04-2EEA-8CAB-87314F902268}"/>
              </a:ext>
            </a:extLst>
          </p:cNvPr>
          <p:cNvSpPr txBox="1"/>
          <p:nvPr/>
        </p:nvSpPr>
        <p:spPr>
          <a:xfrm>
            <a:off x="9068612" y="2773977"/>
            <a:ext cx="3498715" cy="507831"/>
          </a:xfrm>
          <a:prstGeom prst="rect">
            <a:avLst/>
          </a:prstGeom>
          <a:noFill/>
        </p:spPr>
        <p:txBody>
          <a:bodyPr wrap="square" rtlCol="0">
            <a:spAutoFit/>
          </a:bodyPr>
          <a:lstStyle>
            <a:defPPr>
              <a:defRPr kern="1200"/>
            </a:defPPr>
          </a:lstStyle>
          <a:p>
            <a:pPr algn="just"/>
            <a:r>
              <a:rPr lang="en-US" sz="900" dirty="0">
                <a:latin typeface="Montserrat Light" panose="00000400000000000000" pitchFamily="50" charset="0"/>
                <a:ea typeface="Open Sans" panose="020B0606030504020204" pitchFamily="34" charset="0"/>
                <a:cs typeface="Open Sans" panose="020B0606030504020204" pitchFamily="34" charset="0"/>
              </a:rPr>
              <a:t>YOLOV8 performs better than YOLO-NAS in detecting cells for the given dataset with a higher mAP50 value of 90.20% compared to YOLONAS 85.50%.</a:t>
            </a:r>
          </a:p>
        </p:txBody>
      </p:sp>
      <p:sp>
        <p:nvSpPr>
          <p:cNvPr id="45" name="Rectangle 10">
            <a:extLst>
              <a:ext uri="{FF2B5EF4-FFF2-40B4-BE49-F238E27FC236}">
                <a16:creationId xmlns:a16="http://schemas.microsoft.com/office/drawing/2014/main" id="{3202F608-124A-662F-678C-E2F70583B26C}"/>
              </a:ext>
            </a:extLst>
          </p:cNvPr>
          <p:cNvSpPr>
            <a:spLocks noChangeArrowheads="1"/>
          </p:cNvSpPr>
          <p:nvPr/>
        </p:nvSpPr>
        <p:spPr bwMode="auto">
          <a:xfrm>
            <a:off x="228732" y="4666922"/>
            <a:ext cx="3498718" cy="271761"/>
          </a:xfrm>
          <a:prstGeom prst="rect">
            <a:avLst/>
          </a:prstGeom>
          <a:gradFill flip="none" rotWithShape="1">
            <a:gsLst>
              <a:gs pos="0">
                <a:srgbClr val="1482A5">
                  <a:shade val="30000"/>
                  <a:satMod val="115000"/>
                </a:srgbClr>
              </a:gs>
              <a:gs pos="50000">
                <a:srgbClr val="1482A5">
                  <a:shade val="67500"/>
                  <a:satMod val="115000"/>
                </a:srgbClr>
              </a:gs>
              <a:gs pos="100000">
                <a:srgbClr val="1482A5">
                  <a:shade val="100000"/>
                  <a:satMod val="115000"/>
                </a:srgbClr>
              </a:gs>
            </a:gsLst>
            <a:path path="circle">
              <a:fillToRect l="50000" t="50000" r="50000" b="50000"/>
            </a:path>
            <a:tileRect/>
          </a:gra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Aim</a:t>
            </a:r>
            <a:endParaRPr lang="en-US" sz="1400" b="1" dirty="0">
              <a:solidFill>
                <a:schemeClr val="bg1"/>
              </a:solidFill>
              <a:latin typeface="Libre Baskerville" panose="02000000000000000000" pitchFamily="2" charset="0"/>
            </a:endParaRPr>
          </a:p>
        </p:txBody>
      </p:sp>
      <p:sp>
        <p:nvSpPr>
          <p:cNvPr id="46" name="TextBox 45">
            <a:extLst>
              <a:ext uri="{FF2B5EF4-FFF2-40B4-BE49-F238E27FC236}">
                <a16:creationId xmlns:a16="http://schemas.microsoft.com/office/drawing/2014/main" id="{7B8EE521-BE59-BC2E-40E1-9AD541048FED}"/>
              </a:ext>
            </a:extLst>
          </p:cNvPr>
          <p:cNvSpPr txBox="1"/>
          <p:nvPr/>
        </p:nvSpPr>
        <p:spPr>
          <a:xfrm>
            <a:off x="189154" y="5022295"/>
            <a:ext cx="3498718" cy="1338828"/>
          </a:xfrm>
          <a:prstGeom prst="rect">
            <a:avLst/>
          </a:prstGeom>
          <a:noFill/>
        </p:spPr>
        <p:txBody>
          <a:bodyPr wrap="square" rtlCol="0">
            <a:spAutoFit/>
          </a:bodyPr>
          <a:lstStyle>
            <a:defPPr>
              <a:defRPr kern="1200"/>
            </a:defPPr>
          </a:lstStyle>
          <a:p>
            <a:pPr algn="just"/>
            <a:r>
              <a:rPr lang="en-US" sz="900" dirty="0">
                <a:latin typeface="Montserrat Light" panose="00000400000000000000" pitchFamily="50" charset="0"/>
                <a:ea typeface="Open Sans" panose="020B0606030504020204" pitchFamily="34" charset="0"/>
                <a:cs typeface="Open Sans" panose="020B0606030504020204" pitchFamily="34" charset="0"/>
              </a:rPr>
              <a:t>The study aims to develop advanced deep-learning algorithms that can precisely detect and track intestinal stem cells within a series of consecutive frames that procure cell migration over time intervals. The focus is on observing the cell's movements and collecting relevant data for subsequent analysis. This research will aid to improve comprehension of ISCs and their behaviour, ultimately contributing to the advancement of scientific knowledge in this field.</a:t>
            </a:r>
          </a:p>
        </p:txBody>
      </p:sp>
      <p:sp>
        <p:nvSpPr>
          <p:cNvPr id="49" name="Rectangle 10">
            <a:extLst>
              <a:ext uri="{FF2B5EF4-FFF2-40B4-BE49-F238E27FC236}">
                <a16:creationId xmlns:a16="http://schemas.microsoft.com/office/drawing/2014/main" id="{E2DA718D-981A-0EF4-61AD-6BE000A69FF9}"/>
              </a:ext>
            </a:extLst>
          </p:cNvPr>
          <p:cNvSpPr>
            <a:spLocks noChangeArrowheads="1"/>
          </p:cNvSpPr>
          <p:nvPr/>
        </p:nvSpPr>
        <p:spPr bwMode="auto">
          <a:xfrm>
            <a:off x="9104491" y="5997182"/>
            <a:ext cx="3498718" cy="279934"/>
          </a:xfrm>
          <a:prstGeom prst="rect">
            <a:avLst/>
          </a:prstGeom>
          <a:gradFill flip="none" rotWithShape="1">
            <a:gsLst>
              <a:gs pos="0">
                <a:srgbClr val="1482A5">
                  <a:shade val="30000"/>
                  <a:satMod val="115000"/>
                </a:srgbClr>
              </a:gs>
              <a:gs pos="50000">
                <a:srgbClr val="1482A5">
                  <a:shade val="67500"/>
                  <a:satMod val="115000"/>
                </a:srgbClr>
              </a:gs>
              <a:gs pos="100000">
                <a:srgbClr val="1482A5">
                  <a:shade val="100000"/>
                  <a:satMod val="115000"/>
                </a:srgbClr>
              </a:gs>
            </a:gsLst>
            <a:path path="circle">
              <a:fillToRect l="50000" t="50000" r="50000" b="50000"/>
            </a:path>
            <a:tileRect/>
          </a:gra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Discussion</a:t>
            </a:r>
            <a:endParaRPr lang="en-US" sz="1400" b="1" dirty="0">
              <a:solidFill>
                <a:schemeClr val="bg1"/>
              </a:solidFill>
              <a:latin typeface="Libre Baskerville" panose="02000000000000000000" pitchFamily="2" charset="0"/>
            </a:endParaRPr>
          </a:p>
        </p:txBody>
      </p:sp>
      <p:sp>
        <p:nvSpPr>
          <p:cNvPr id="50" name="TextBox 49">
            <a:extLst>
              <a:ext uri="{FF2B5EF4-FFF2-40B4-BE49-F238E27FC236}">
                <a16:creationId xmlns:a16="http://schemas.microsoft.com/office/drawing/2014/main" id="{A0B867E2-2C36-48DF-84CF-BA4D00B4DD84}"/>
              </a:ext>
            </a:extLst>
          </p:cNvPr>
          <p:cNvSpPr txBox="1"/>
          <p:nvPr/>
        </p:nvSpPr>
        <p:spPr>
          <a:xfrm>
            <a:off x="9052561" y="6327326"/>
            <a:ext cx="3498718" cy="1000274"/>
          </a:xfrm>
          <a:prstGeom prst="rect">
            <a:avLst/>
          </a:prstGeom>
          <a:noFill/>
        </p:spPr>
        <p:txBody>
          <a:bodyPr wrap="square" rtlCol="0">
            <a:spAutoFit/>
          </a:bodyPr>
          <a:lstStyle>
            <a:defPPr>
              <a:defRPr kern="1200"/>
            </a:defPPr>
          </a:lstStyle>
          <a:p>
            <a:pPr>
              <a:spcAft>
                <a:spcPts val="600"/>
              </a:spcAft>
              <a:buSzPct val="150000"/>
            </a:pPr>
            <a:r>
              <a:rPr lang="en-US" sz="900" b="1" dirty="0">
                <a:latin typeface="Montserrat Light" panose="00000400000000000000" pitchFamily="50" charset="0"/>
                <a:ea typeface="Open Sans" panose="020B0606030504020204" pitchFamily="34" charset="0"/>
                <a:cs typeface="Open Sans" panose="020B0606030504020204" pitchFamily="34" charset="0"/>
              </a:rPr>
              <a:t>Evaluation</a:t>
            </a:r>
          </a:p>
          <a:p>
            <a:pPr algn="just">
              <a:spcAft>
                <a:spcPts val="600"/>
              </a:spcAft>
              <a:buSzPct val="150000"/>
            </a:pPr>
            <a:r>
              <a:rPr lang="en-US" sz="900" dirty="0">
                <a:latin typeface="Montserrat Light" panose="00000400000000000000" pitchFamily="50" charset="0"/>
                <a:ea typeface="Open Sans" panose="020B0606030504020204" pitchFamily="34" charset="0"/>
                <a:cs typeface="Open Sans" panose="020B0606030504020204" pitchFamily="34" charset="0"/>
              </a:rPr>
              <a:t>Compared YOLOV8 and YOLO-NAS object identification models, focusing on their mAP50 accuracy of 50% </a:t>
            </a:r>
            <a:r>
              <a:rPr lang="en-US" sz="900" dirty="0" err="1">
                <a:latin typeface="Montserrat Light" panose="00000400000000000000" pitchFamily="50" charset="0"/>
                <a:ea typeface="Open Sans" panose="020B0606030504020204" pitchFamily="34" charset="0"/>
                <a:cs typeface="Open Sans" panose="020B0606030504020204" pitchFamily="34" charset="0"/>
              </a:rPr>
              <a:t>IoU</a:t>
            </a:r>
            <a:r>
              <a:rPr lang="en-US" sz="900" dirty="0">
                <a:latin typeface="Montserrat Light" panose="00000400000000000000" pitchFamily="50" charset="0"/>
                <a:ea typeface="Open Sans" panose="020B0606030504020204" pitchFamily="34" charset="0"/>
                <a:cs typeface="Open Sans" panose="020B0606030504020204" pitchFamily="34" charset="0"/>
              </a:rPr>
              <a:t> threshold, YOLOv8 outperformed YOLO-NAS in ISCs recognition and </a:t>
            </a:r>
            <a:r>
              <a:rPr lang="en-US" sz="900" dirty="0" err="1">
                <a:latin typeface="Montserrat Light" panose="00000400000000000000" pitchFamily="50" charset="0"/>
                <a:ea typeface="Open Sans" panose="020B0606030504020204" pitchFamily="34" charset="0"/>
                <a:cs typeface="Open Sans" panose="020B0606030504020204" pitchFamily="34" charset="0"/>
              </a:rPr>
              <a:t>ByteTrack</a:t>
            </a:r>
            <a:r>
              <a:rPr lang="en-US" sz="900" dirty="0">
                <a:latin typeface="Montserrat Light" panose="00000400000000000000" pitchFamily="50" charset="0"/>
                <a:ea typeface="Open Sans" panose="020B0606030504020204" pitchFamily="34" charset="0"/>
                <a:cs typeface="Open Sans" panose="020B0606030504020204" pitchFamily="34" charset="0"/>
              </a:rPr>
              <a:t> exhibits more accurate outcomes</a:t>
            </a:r>
          </a:p>
        </p:txBody>
      </p:sp>
      <p:sp>
        <p:nvSpPr>
          <p:cNvPr id="51" name="Rectangle 10">
            <a:extLst>
              <a:ext uri="{FF2B5EF4-FFF2-40B4-BE49-F238E27FC236}">
                <a16:creationId xmlns:a16="http://schemas.microsoft.com/office/drawing/2014/main" id="{7424C32D-F0BF-4FC9-BB26-8105703DFC36}"/>
              </a:ext>
            </a:extLst>
          </p:cNvPr>
          <p:cNvSpPr>
            <a:spLocks noChangeArrowheads="1"/>
          </p:cNvSpPr>
          <p:nvPr/>
        </p:nvSpPr>
        <p:spPr bwMode="auto">
          <a:xfrm>
            <a:off x="199417" y="6456316"/>
            <a:ext cx="3531945" cy="271761"/>
          </a:xfrm>
          <a:prstGeom prst="rect">
            <a:avLst/>
          </a:prstGeom>
          <a:gradFill flip="none" rotWithShape="1">
            <a:gsLst>
              <a:gs pos="0">
                <a:srgbClr val="1482A5">
                  <a:shade val="30000"/>
                  <a:satMod val="115000"/>
                </a:srgbClr>
              </a:gs>
              <a:gs pos="50000">
                <a:srgbClr val="1482A5">
                  <a:shade val="67500"/>
                  <a:satMod val="115000"/>
                </a:srgbClr>
              </a:gs>
              <a:gs pos="100000">
                <a:srgbClr val="1482A5">
                  <a:shade val="100000"/>
                  <a:satMod val="115000"/>
                </a:srgbClr>
              </a:gs>
            </a:gsLst>
            <a:path path="circle">
              <a:fillToRect l="50000" t="50000" r="50000" b="50000"/>
            </a:path>
            <a:tileRect/>
          </a:gra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Dataset</a:t>
            </a:r>
          </a:p>
        </p:txBody>
      </p:sp>
      <p:sp>
        <p:nvSpPr>
          <p:cNvPr id="52" name="TextBox 51">
            <a:extLst>
              <a:ext uri="{FF2B5EF4-FFF2-40B4-BE49-F238E27FC236}">
                <a16:creationId xmlns:a16="http://schemas.microsoft.com/office/drawing/2014/main" id="{422ED8BD-8F94-793C-3A41-736CF13F2596}"/>
              </a:ext>
            </a:extLst>
          </p:cNvPr>
          <p:cNvSpPr txBox="1"/>
          <p:nvPr/>
        </p:nvSpPr>
        <p:spPr>
          <a:xfrm>
            <a:off x="195504" y="6770555"/>
            <a:ext cx="3498718" cy="784830"/>
          </a:xfrm>
          <a:prstGeom prst="rect">
            <a:avLst/>
          </a:prstGeom>
          <a:noFill/>
        </p:spPr>
        <p:txBody>
          <a:bodyPr wrap="square" rtlCol="0">
            <a:spAutoFit/>
          </a:bodyPr>
          <a:lstStyle>
            <a:defPPr>
              <a:defRPr kern="1200"/>
            </a:defPPr>
          </a:lstStyle>
          <a:p>
            <a:pPr algn="just"/>
            <a:r>
              <a:rPr lang="en-US" sz="900" dirty="0">
                <a:latin typeface="Montserrat Light" panose="00000400000000000000" pitchFamily="50" charset="0"/>
                <a:ea typeface="Open Sans" panose="020B0606030504020204" pitchFamily="34" charset="0"/>
                <a:cs typeface="Open Sans" panose="020B0606030504020204" pitchFamily="34" charset="0"/>
              </a:rPr>
              <a:t>The dataset consists of 10 videos depicting the movement of Intestinal Stem Cells, with each video containing frames captured at different time intervals over a span of up to 2 hours. The resolution of each video in the dataset is 416 x 416 pixels.</a:t>
            </a:r>
          </a:p>
        </p:txBody>
      </p:sp>
      <p:sp>
        <p:nvSpPr>
          <p:cNvPr id="55" name="Rectangle 10">
            <a:extLst>
              <a:ext uri="{FF2B5EF4-FFF2-40B4-BE49-F238E27FC236}">
                <a16:creationId xmlns:a16="http://schemas.microsoft.com/office/drawing/2014/main" id="{52EA859E-C290-0FD6-B255-9EEF7C550733}"/>
              </a:ext>
            </a:extLst>
          </p:cNvPr>
          <p:cNvSpPr>
            <a:spLocks noChangeArrowheads="1"/>
          </p:cNvSpPr>
          <p:nvPr/>
        </p:nvSpPr>
        <p:spPr bwMode="auto">
          <a:xfrm>
            <a:off x="9074147" y="7975851"/>
            <a:ext cx="3498718" cy="279934"/>
          </a:xfrm>
          <a:prstGeom prst="rect">
            <a:avLst/>
          </a:prstGeom>
          <a:gradFill flip="none" rotWithShape="1">
            <a:gsLst>
              <a:gs pos="0">
                <a:srgbClr val="1482A5">
                  <a:shade val="30000"/>
                  <a:satMod val="115000"/>
                </a:srgbClr>
              </a:gs>
              <a:gs pos="50000">
                <a:srgbClr val="1482A5">
                  <a:shade val="67500"/>
                  <a:satMod val="115000"/>
                </a:srgbClr>
              </a:gs>
              <a:gs pos="100000">
                <a:srgbClr val="1482A5">
                  <a:shade val="100000"/>
                  <a:satMod val="115000"/>
                </a:srgbClr>
              </a:gs>
            </a:gsLst>
            <a:path path="circle">
              <a:fillToRect l="50000" t="50000" r="50000" b="50000"/>
            </a:path>
            <a:tileRect/>
          </a:gra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References</a:t>
            </a:r>
            <a:endParaRPr lang="en-US" sz="1400" b="1" dirty="0">
              <a:solidFill>
                <a:schemeClr val="bg1"/>
              </a:solidFill>
              <a:latin typeface="Libre Baskerville" panose="02000000000000000000" pitchFamily="2" charset="0"/>
            </a:endParaRPr>
          </a:p>
        </p:txBody>
      </p:sp>
      <p:grpSp>
        <p:nvGrpSpPr>
          <p:cNvPr id="1041" name="Group 1040">
            <a:extLst>
              <a:ext uri="{FF2B5EF4-FFF2-40B4-BE49-F238E27FC236}">
                <a16:creationId xmlns:a16="http://schemas.microsoft.com/office/drawing/2014/main" id="{FECB3D93-6D4B-1A9C-560C-F675F6E1D064}"/>
              </a:ext>
            </a:extLst>
          </p:cNvPr>
          <p:cNvGrpSpPr/>
          <p:nvPr/>
        </p:nvGrpSpPr>
        <p:grpSpPr>
          <a:xfrm>
            <a:off x="189154" y="7677320"/>
            <a:ext cx="3525595" cy="1463137"/>
            <a:chOff x="189154" y="7677320"/>
            <a:chExt cx="3525595" cy="1463137"/>
          </a:xfrm>
        </p:grpSpPr>
        <p:sp>
          <p:nvSpPr>
            <p:cNvPr id="1027" name="TextBox 1026">
              <a:extLst>
                <a:ext uri="{FF2B5EF4-FFF2-40B4-BE49-F238E27FC236}">
                  <a16:creationId xmlns:a16="http://schemas.microsoft.com/office/drawing/2014/main" id="{19269A5B-2565-E74B-66A6-0F6204CAB53E}"/>
                </a:ext>
              </a:extLst>
            </p:cNvPr>
            <p:cNvSpPr txBox="1"/>
            <p:nvPr/>
          </p:nvSpPr>
          <p:spPr>
            <a:xfrm>
              <a:off x="189154" y="8832680"/>
              <a:ext cx="3525595" cy="307777"/>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Fig 2: Sample frames from Dataset (Directional Arrow Annotations for Cells Movement Visualization)</a:t>
              </a:r>
            </a:p>
          </p:txBody>
        </p:sp>
        <p:grpSp>
          <p:nvGrpSpPr>
            <p:cNvPr id="1033" name="Group 1032">
              <a:extLst>
                <a:ext uri="{FF2B5EF4-FFF2-40B4-BE49-F238E27FC236}">
                  <a16:creationId xmlns:a16="http://schemas.microsoft.com/office/drawing/2014/main" id="{1D098A35-5BA4-2640-87E0-B2FF132B3810}"/>
                </a:ext>
              </a:extLst>
            </p:cNvPr>
            <p:cNvGrpSpPr/>
            <p:nvPr/>
          </p:nvGrpSpPr>
          <p:grpSpPr>
            <a:xfrm>
              <a:off x="216031" y="7677320"/>
              <a:ext cx="3498718" cy="1148456"/>
              <a:chOff x="965332" y="4870798"/>
              <a:chExt cx="10609774" cy="3482665"/>
            </a:xfrm>
          </p:grpSpPr>
          <p:grpSp>
            <p:nvGrpSpPr>
              <p:cNvPr id="63" name="Group 62">
                <a:extLst>
                  <a:ext uri="{FF2B5EF4-FFF2-40B4-BE49-F238E27FC236}">
                    <a16:creationId xmlns:a16="http://schemas.microsoft.com/office/drawing/2014/main" id="{24EEEBFB-02DE-C135-EE1F-1278B083CF11}"/>
                  </a:ext>
                </a:extLst>
              </p:cNvPr>
              <p:cNvGrpSpPr/>
              <p:nvPr/>
            </p:nvGrpSpPr>
            <p:grpSpPr>
              <a:xfrm>
                <a:off x="965332" y="4870798"/>
                <a:ext cx="10609774" cy="3482665"/>
                <a:chOff x="228732" y="5396871"/>
                <a:chExt cx="12100539" cy="3972010"/>
              </a:xfrm>
            </p:grpSpPr>
            <p:pic>
              <p:nvPicPr>
                <p:cNvPr id="58" name="Picture 57" descr="Green glowing particles in a dark sky&#10;&#10;Description automatically generated with medium confidence">
                  <a:extLst>
                    <a:ext uri="{FF2B5EF4-FFF2-40B4-BE49-F238E27FC236}">
                      <a16:creationId xmlns:a16="http://schemas.microsoft.com/office/drawing/2014/main" id="{284DCFBB-6ABF-D6D1-1F52-B6E58B0FF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6871" y="5406481"/>
                  <a:ext cx="3962400" cy="3962400"/>
                </a:xfrm>
                <a:prstGeom prst="rect">
                  <a:avLst/>
                </a:prstGeom>
              </p:spPr>
            </p:pic>
            <p:pic>
              <p:nvPicPr>
                <p:cNvPr id="60" name="Picture 59" descr="Green particles in a dark space&#10;&#10;Description automatically generated">
                  <a:extLst>
                    <a:ext uri="{FF2B5EF4-FFF2-40B4-BE49-F238E27FC236}">
                      <a16:creationId xmlns:a16="http://schemas.microsoft.com/office/drawing/2014/main" id="{77CDC8A0-1FCB-D2C6-AFB4-9EE2741C5D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732" y="5396871"/>
                  <a:ext cx="3962400" cy="3962400"/>
                </a:xfrm>
                <a:prstGeom prst="rect">
                  <a:avLst/>
                </a:prstGeom>
              </p:spPr>
            </p:pic>
            <p:pic>
              <p:nvPicPr>
                <p:cNvPr id="62" name="Picture 61" descr="Green glowing particles in a dark sky&#10;&#10;Description automatically generated with medium confidence">
                  <a:extLst>
                    <a:ext uri="{FF2B5EF4-FFF2-40B4-BE49-F238E27FC236}">
                      <a16:creationId xmlns:a16="http://schemas.microsoft.com/office/drawing/2014/main" id="{957DD9DF-2DD5-9BE6-72A8-D70A6DE36B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9296" y="5406481"/>
                  <a:ext cx="3962400" cy="3962400"/>
                </a:xfrm>
                <a:prstGeom prst="rect">
                  <a:avLst/>
                </a:prstGeom>
              </p:spPr>
            </p:pic>
          </p:grpSp>
          <p:cxnSp>
            <p:nvCxnSpPr>
              <p:cNvPr id="1029" name="Straight Arrow Connector 1028">
                <a:extLst>
                  <a:ext uri="{FF2B5EF4-FFF2-40B4-BE49-F238E27FC236}">
                    <a16:creationId xmlns:a16="http://schemas.microsoft.com/office/drawing/2014/main" id="{F6AEE546-135A-8DD3-2BF1-865AEDECABE5}"/>
                  </a:ext>
                </a:extLst>
              </p:cNvPr>
              <p:cNvCxnSpPr>
                <a:cxnSpLocks/>
              </p:cNvCxnSpPr>
              <p:nvPr/>
            </p:nvCxnSpPr>
            <p:spPr>
              <a:xfrm flipV="1">
                <a:off x="2973786" y="5513125"/>
                <a:ext cx="580437" cy="336690"/>
              </a:xfrm>
              <a:prstGeom prst="straightConnector1">
                <a:avLst/>
              </a:prstGeom>
              <a:ln w="6350">
                <a:solidFill>
                  <a:srgbClr val="FF0000"/>
                </a:solidFill>
                <a:prstDash val="dash"/>
                <a:headEnd w="sm" len="lg"/>
                <a:tailEnd type="triangle" w="sm" len="med"/>
              </a:ln>
            </p:spPr>
            <p:style>
              <a:lnRef idx="1">
                <a:schemeClr val="accent2"/>
              </a:lnRef>
              <a:fillRef idx="0">
                <a:schemeClr val="accent2"/>
              </a:fillRef>
              <a:effectRef idx="0">
                <a:schemeClr val="accent2"/>
              </a:effectRef>
              <a:fontRef idx="minor">
                <a:schemeClr val="tx1"/>
              </a:fontRef>
            </p:style>
          </p:cxnSp>
        </p:grpSp>
      </p:grpSp>
      <p:cxnSp>
        <p:nvCxnSpPr>
          <p:cNvPr id="1035" name="Straight Arrow Connector 1034">
            <a:extLst>
              <a:ext uri="{FF2B5EF4-FFF2-40B4-BE49-F238E27FC236}">
                <a16:creationId xmlns:a16="http://schemas.microsoft.com/office/drawing/2014/main" id="{B0936843-D3BB-BC5A-2EA8-50C62942BE08}"/>
              </a:ext>
            </a:extLst>
          </p:cNvPr>
          <p:cNvCxnSpPr>
            <a:cxnSpLocks/>
          </p:cNvCxnSpPr>
          <p:nvPr/>
        </p:nvCxnSpPr>
        <p:spPr>
          <a:xfrm flipV="1">
            <a:off x="1494737" y="8439150"/>
            <a:ext cx="208651" cy="31253"/>
          </a:xfrm>
          <a:prstGeom prst="straightConnector1">
            <a:avLst/>
          </a:prstGeom>
          <a:ln w="6350">
            <a:solidFill>
              <a:srgbClr val="FF0000"/>
            </a:solidFill>
            <a:prstDash val="dash"/>
            <a:headEnd w="sm" len="lg"/>
            <a:tailEnd type="triangle" w="sm" len="med"/>
          </a:ln>
        </p:spPr>
        <p:style>
          <a:lnRef idx="1">
            <a:schemeClr val="accent2"/>
          </a:lnRef>
          <a:fillRef idx="0">
            <a:schemeClr val="accent2"/>
          </a:fillRef>
          <a:effectRef idx="0">
            <a:schemeClr val="accent2"/>
          </a:effectRef>
          <a:fontRef idx="minor">
            <a:schemeClr val="tx1"/>
          </a:fontRef>
        </p:style>
      </p:cxnSp>
      <p:grpSp>
        <p:nvGrpSpPr>
          <p:cNvPr id="1170" name="Group 1169">
            <a:extLst>
              <a:ext uri="{FF2B5EF4-FFF2-40B4-BE49-F238E27FC236}">
                <a16:creationId xmlns:a16="http://schemas.microsoft.com/office/drawing/2014/main" id="{31FE5CC1-BBE3-16F6-DC0E-AFE758D0C157}"/>
              </a:ext>
            </a:extLst>
          </p:cNvPr>
          <p:cNvGrpSpPr/>
          <p:nvPr/>
        </p:nvGrpSpPr>
        <p:grpSpPr>
          <a:xfrm>
            <a:off x="7110634" y="7111918"/>
            <a:ext cx="1793409" cy="2059426"/>
            <a:chOff x="7110634" y="7156995"/>
            <a:chExt cx="1793409" cy="2059426"/>
          </a:xfrm>
        </p:grpSpPr>
        <p:pic>
          <p:nvPicPr>
            <p:cNvPr id="1039" name="Picture 1038" descr="A green cells in a dark sky&#10;&#10;Description automatically generated with medium confidence">
              <a:extLst>
                <a:ext uri="{FF2B5EF4-FFF2-40B4-BE49-F238E27FC236}">
                  <a16:creationId xmlns:a16="http://schemas.microsoft.com/office/drawing/2014/main" id="{BAAD8046-56CE-0BBE-E70D-2FAC2A635A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4954" y="7156995"/>
              <a:ext cx="1729217" cy="1726520"/>
            </a:xfrm>
            <a:prstGeom prst="rect">
              <a:avLst/>
            </a:prstGeom>
          </p:spPr>
        </p:pic>
        <p:sp>
          <p:nvSpPr>
            <p:cNvPr id="1040" name="TextBox 1039">
              <a:extLst>
                <a:ext uri="{FF2B5EF4-FFF2-40B4-BE49-F238E27FC236}">
                  <a16:creationId xmlns:a16="http://schemas.microsoft.com/office/drawing/2014/main" id="{A4D54EB6-F44B-34C7-2E6F-F70F5B18B91F}"/>
                </a:ext>
              </a:extLst>
            </p:cNvPr>
            <p:cNvSpPr txBox="1"/>
            <p:nvPr/>
          </p:nvSpPr>
          <p:spPr>
            <a:xfrm>
              <a:off x="7110634" y="8908644"/>
              <a:ext cx="1793409" cy="307777"/>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Fig 4: Detected Cells Trajectories: Image Annotations and Tracking</a:t>
              </a:r>
            </a:p>
          </p:txBody>
        </p:sp>
      </p:grpSp>
      <p:sp>
        <p:nvSpPr>
          <p:cNvPr id="1042" name="TextBox 1041">
            <a:extLst>
              <a:ext uri="{FF2B5EF4-FFF2-40B4-BE49-F238E27FC236}">
                <a16:creationId xmlns:a16="http://schemas.microsoft.com/office/drawing/2014/main" id="{E4FF4AEA-99C0-41B1-5150-358C91CA5B5D}"/>
              </a:ext>
            </a:extLst>
          </p:cNvPr>
          <p:cNvSpPr txBox="1"/>
          <p:nvPr/>
        </p:nvSpPr>
        <p:spPr>
          <a:xfrm>
            <a:off x="9074146" y="8282097"/>
            <a:ext cx="3498718" cy="907941"/>
          </a:xfrm>
          <a:prstGeom prst="rect">
            <a:avLst/>
          </a:prstGeom>
          <a:noFill/>
        </p:spPr>
        <p:txBody>
          <a:bodyPr wrap="square" rtlCol="0">
            <a:spAutoFit/>
          </a:bodyPr>
          <a:lstStyle>
            <a:defPPr>
              <a:defRPr kern="1200"/>
            </a:defPPr>
          </a:lstStyle>
          <a:p>
            <a:pPr marL="228600" indent="-228600">
              <a:spcAft>
                <a:spcPts val="600"/>
              </a:spcAft>
              <a:buSzPct val="100000"/>
              <a:buFont typeface="+mj-lt"/>
              <a:buAutoNum type="arabicPeriod"/>
            </a:pPr>
            <a:r>
              <a:rPr lang="en-US" sz="800" dirty="0" err="1">
                <a:latin typeface="Montserrat Light" panose="00000400000000000000" pitchFamily="50" charset="0"/>
                <a:ea typeface="Open Sans" panose="020B0606030504020204" pitchFamily="34" charset="0"/>
                <a:cs typeface="Open Sans" panose="020B0606030504020204" pitchFamily="34" charset="0"/>
              </a:rPr>
              <a:t>Jocher</a:t>
            </a:r>
            <a:r>
              <a:rPr lang="en-US" sz="800" dirty="0">
                <a:latin typeface="Montserrat Light" panose="00000400000000000000" pitchFamily="50" charset="0"/>
                <a:ea typeface="Open Sans" panose="020B0606030504020204" pitchFamily="34" charset="0"/>
                <a:cs typeface="Open Sans" panose="020B0606030504020204" pitchFamily="34" charset="0"/>
              </a:rPr>
              <a:t>, G., </a:t>
            </a:r>
            <a:r>
              <a:rPr lang="en-US" sz="800" dirty="0" err="1">
                <a:latin typeface="Montserrat Light" panose="00000400000000000000" pitchFamily="50" charset="0"/>
                <a:ea typeface="Open Sans" panose="020B0606030504020204" pitchFamily="34" charset="0"/>
                <a:cs typeface="Open Sans" panose="020B0606030504020204" pitchFamily="34" charset="0"/>
              </a:rPr>
              <a:t>Chaurasia</a:t>
            </a:r>
            <a:r>
              <a:rPr lang="en-US" sz="800" dirty="0">
                <a:latin typeface="Montserrat Light" panose="00000400000000000000" pitchFamily="50" charset="0"/>
                <a:ea typeface="Open Sans" panose="020B0606030504020204" pitchFamily="34" charset="0"/>
                <a:cs typeface="Open Sans" panose="020B0606030504020204" pitchFamily="34" charset="0"/>
              </a:rPr>
              <a:t>, A., &amp; Qiu, J. (2023). </a:t>
            </a:r>
            <a:r>
              <a:rPr lang="en-US" sz="800" dirty="0" err="1">
                <a:latin typeface="Montserrat Light" panose="00000400000000000000" pitchFamily="50" charset="0"/>
                <a:ea typeface="Open Sans" panose="020B0606030504020204" pitchFamily="34" charset="0"/>
                <a:cs typeface="Open Sans" panose="020B0606030504020204" pitchFamily="34" charset="0"/>
              </a:rPr>
              <a:t>Ultralytics</a:t>
            </a:r>
            <a:r>
              <a:rPr lang="en-US" sz="800" dirty="0">
                <a:latin typeface="Montserrat Light" panose="00000400000000000000" pitchFamily="50" charset="0"/>
                <a:ea typeface="Open Sans" panose="020B0606030504020204" pitchFamily="34" charset="0"/>
                <a:cs typeface="Open Sans" panose="020B0606030504020204" pitchFamily="34" charset="0"/>
              </a:rPr>
              <a:t> YOLOv8 (Version 8.0.0). [Software] </a:t>
            </a:r>
            <a:r>
              <a:rPr lang="en-US" sz="800" dirty="0">
                <a:latin typeface="Montserrat Light" panose="00000400000000000000" pitchFamily="50" charset="0"/>
                <a:ea typeface="Open Sans" panose="020B0606030504020204" pitchFamily="34" charset="0"/>
                <a:cs typeface="Open Sans" panose="020B0606030504020204" pitchFamily="34" charset="0"/>
                <a:hlinkClick r:id="rId9"/>
              </a:rPr>
              <a:t>https://github.com/ultralytics/ultralytics</a:t>
            </a:r>
            <a:endParaRPr lang="en-US" sz="800" dirty="0">
              <a:latin typeface="Montserrat Light" panose="00000400000000000000" pitchFamily="50" charset="0"/>
              <a:ea typeface="Open Sans" panose="020B0606030504020204" pitchFamily="34" charset="0"/>
              <a:cs typeface="Open Sans" panose="020B0606030504020204" pitchFamily="34" charset="0"/>
            </a:endParaRPr>
          </a:p>
          <a:p>
            <a:pPr marL="228600" indent="-228600" algn="just">
              <a:spcAft>
                <a:spcPts val="600"/>
              </a:spcAft>
              <a:buSzPct val="100000"/>
              <a:buFont typeface="+mj-lt"/>
              <a:buAutoNum type="arabicPeriod"/>
            </a:pPr>
            <a:r>
              <a:rPr lang="en-US" sz="800" dirty="0">
                <a:latin typeface="Montserrat Light" panose="00000400000000000000" pitchFamily="50" charset="0"/>
                <a:ea typeface="Open Sans" panose="020B0606030504020204" pitchFamily="34" charset="0"/>
                <a:cs typeface="Open Sans" panose="020B0606030504020204" pitchFamily="34" charset="0"/>
              </a:rPr>
              <a:t>Zhang, Y., Sun, P., Jiang, Y., Yu, D., Weng, F., Yuan, Z., Luo, P., Liu, W., &amp; Wang, X. (2022) ‘</a:t>
            </a:r>
            <a:r>
              <a:rPr lang="en-US" sz="800" dirty="0" err="1">
                <a:latin typeface="Montserrat Light" panose="00000400000000000000" pitchFamily="50" charset="0"/>
                <a:ea typeface="Open Sans" panose="020B0606030504020204" pitchFamily="34" charset="0"/>
                <a:cs typeface="Open Sans" panose="020B0606030504020204" pitchFamily="34" charset="0"/>
              </a:rPr>
              <a:t>ByteTrack</a:t>
            </a:r>
            <a:r>
              <a:rPr lang="en-US" sz="800" dirty="0">
                <a:latin typeface="Montserrat Light" panose="00000400000000000000" pitchFamily="50" charset="0"/>
                <a:ea typeface="Open Sans" panose="020B0606030504020204" pitchFamily="34" charset="0"/>
                <a:cs typeface="Open Sans" panose="020B0606030504020204" pitchFamily="34" charset="0"/>
              </a:rPr>
              <a:t>: Multi-Object Tracking by Associating Every Detection Box.’ arXiv:2110.06864 [cs.CV].</a:t>
            </a:r>
          </a:p>
        </p:txBody>
      </p:sp>
      <p:grpSp>
        <p:nvGrpSpPr>
          <p:cNvPr id="1105" name="Group 1104">
            <a:extLst>
              <a:ext uri="{FF2B5EF4-FFF2-40B4-BE49-F238E27FC236}">
                <a16:creationId xmlns:a16="http://schemas.microsoft.com/office/drawing/2014/main" id="{1819264B-9F96-5F25-DD8C-984F53D47255}"/>
              </a:ext>
            </a:extLst>
          </p:cNvPr>
          <p:cNvGrpSpPr/>
          <p:nvPr/>
        </p:nvGrpSpPr>
        <p:grpSpPr>
          <a:xfrm>
            <a:off x="4006056" y="5490074"/>
            <a:ext cx="4849678" cy="1461412"/>
            <a:chOff x="3994347" y="6682267"/>
            <a:chExt cx="4986288" cy="1545677"/>
          </a:xfrm>
        </p:grpSpPr>
        <p:grpSp>
          <p:nvGrpSpPr>
            <p:cNvPr id="1104" name="Group 1103">
              <a:extLst>
                <a:ext uri="{FF2B5EF4-FFF2-40B4-BE49-F238E27FC236}">
                  <a16:creationId xmlns:a16="http://schemas.microsoft.com/office/drawing/2014/main" id="{76E3220C-F81A-34CA-D238-8FE50E3D691F}"/>
                </a:ext>
              </a:extLst>
            </p:cNvPr>
            <p:cNvGrpSpPr/>
            <p:nvPr/>
          </p:nvGrpSpPr>
          <p:grpSpPr>
            <a:xfrm>
              <a:off x="3994347" y="6682267"/>
              <a:ext cx="4986288" cy="1288321"/>
              <a:chOff x="3994347" y="6682267"/>
              <a:chExt cx="4986288" cy="1288321"/>
            </a:xfrm>
          </p:grpSpPr>
          <p:cxnSp>
            <p:nvCxnSpPr>
              <p:cNvPr id="1100" name="Straight Arrow Connector 1099">
                <a:extLst>
                  <a:ext uri="{FF2B5EF4-FFF2-40B4-BE49-F238E27FC236}">
                    <a16:creationId xmlns:a16="http://schemas.microsoft.com/office/drawing/2014/main" id="{DD5826B5-9188-9E12-6822-593A2203F5E5}"/>
                  </a:ext>
                </a:extLst>
              </p:cNvPr>
              <p:cNvCxnSpPr>
                <a:cxnSpLocks/>
              </p:cNvCxnSpPr>
              <p:nvPr/>
            </p:nvCxnSpPr>
            <p:spPr>
              <a:xfrm>
                <a:off x="7993195" y="7113562"/>
                <a:ext cx="225397" cy="0"/>
              </a:xfrm>
              <a:prstGeom prst="straightConnector1">
                <a:avLst/>
              </a:prstGeom>
              <a:ln w="9525">
                <a:solidFill>
                  <a:srgbClr val="235078"/>
                </a:solidFill>
                <a:tailEnd type="triangle"/>
              </a:ln>
            </p:spPr>
            <p:style>
              <a:lnRef idx="1">
                <a:schemeClr val="accent1"/>
              </a:lnRef>
              <a:fillRef idx="0">
                <a:schemeClr val="accent1"/>
              </a:fillRef>
              <a:effectRef idx="0">
                <a:schemeClr val="accent1"/>
              </a:effectRef>
              <a:fontRef idx="minor">
                <a:schemeClr val="tx1"/>
              </a:fontRef>
            </p:style>
          </p:cxnSp>
          <p:grpSp>
            <p:nvGrpSpPr>
              <p:cNvPr id="1102" name="Group 1101">
                <a:extLst>
                  <a:ext uri="{FF2B5EF4-FFF2-40B4-BE49-F238E27FC236}">
                    <a16:creationId xmlns:a16="http://schemas.microsoft.com/office/drawing/2014/main" id="{9284D988-4F59-6581-003D-A8A9038BD8A0}"/>
                  </a:ext>
                </a:extLst>
              </p:cNvPr>
              <p:cNvGrpSpPr/>
              <p:nvPr/>
            </p:nvGrpSpPr>
            <p:grpSpPr>
              <a:xfrm>
                <a:off x="3994347" y="6682267"/>
                <a:ext cx="4986288" cy="1288321"/>
                <a:chOff x="4057412" y="6682267"/>
                <a:chExt cx="4986288" cy="1288321"/>
              </a:xfrm>
            </p:grpSpPr>
            <p:grpSp>
              <p:nvGrpSpPr>
                <p:cNvPr id="1098" name="Group 1097">
                  <a:extLst>
                    <a:ext uri="{FF2B5EF4-FFF2-40B4-BE49-F238E27FC236}">
                      <a16:creationId xmlns:a16="http://schemas.microsoft.com/office/drawing/2014/main" id="{1258F06B-5390-5EAF-5CD7-D459E00ADCBA}"/>
                    </a:ext>
                  </a:extLst>
                </p:cNvPr>
                <p:cNvGrpSpPr/>
                <p:nvPr/>
              </p:nvGrpSpPr>
              <p:grpSpPr>
                <a:xfrm>
                  <a:off x="4057412" y="6682267"/>
                  <a:ext cx="3947405" cy="1288321"/>
                  <a:chOff x="4296484" y="6675362"/>
                  <a:chExt cx="3947405" cy="1288321"/>
                </a:xfrm>
              </p:grpSpPr>
              <p:cxnSp>
                <p:nvCxnSpPr>
                  <p:cNvPr id="1057" name="Straight Arrow Connector 1056">
                    <a:extLst>
                      <a:ext uri="{FF2B5EF4-FFF2-40B4-BE49-F238E27FC236}">
                        <a16:creationId xmlns:a16="http://schemas.microsoft.com/office/drawing/2014/main" id="{500A955D-0347-531C-459D-FFD586E9AC7C}"/>
                      </a:ext>
                    </a:extLst>
                  </p:cNvPr>
                  <p:cNvCxnSpPr>
                    <a:cxnSpLocks/>
                  </p:cNvCxnSpPr>
                  <p:nvPr/>
                </p:nvCxnSpPr>
                <p:spPr>
                  <a:xfrm>
                    <a:off x="5074420" y="7117907"/>
                    <a:ext cx="225397" cy="0"/>
                  </a:xfrm>
                  <a:prstGeom prst="straightConnector1">
                    <a:avLst/>
                  </a:prstGeom>
                  <a:ln w="9525">
                    <a:solidFill>
                      <a:srgbClr val="235078"/>
                    </a:solidFill>
                    <a:tailEnd type="triangle"/>
                  </a:ln>
                </p:spPr>
                <p:style>
                  <a:lnRef idx="1">
                    <a:schemeClr val="accent1"/>
                  </a:lnRef>
                  <a:fillRef idx="0">
                    <a:schemeClr val="accent1"/>
                  </a:fillRef>
                  <a:effectRef idx="0">
                    <a:schemeClr val="accent1"/>
                  </a:effectRef>
                  <a:fontRef idx="minor">
                    <a:schemeClr val="tx1"/>
                  </a:fontRef>
                </p:style>
              </p:cxnSp>
              <p:grpSp>
                <p:nvGrpSpPr>
                  <p:cNvPr id="1097" name="Group 1096">
                    <a:extLst>
                      <a:ext uri="{FF2B5EF4-FFF2-40B4-BE49-F238E27FC236}">
                        <a16:creationId xmlns:a16="http://schemas.microsoft.com/office/drawing/2014/main" id="{93DCB7DA-733A-5A24-32F7-4B12F1DA2315}"/>
                      </a:ext>
                    </a:extLst>
                  </p:cNvPr>
                  <p:cNvGrpSpPr/>
                  <p:nvPr/>
                </p:nvGrpSpPr>
                <p:grpSpPr>
                  <a:xfrm>
                    <a:off x="4296484" y="6675362"/>
                    <a:ext cx="3947405" cy="1288321"/>
                    <a:chOff x="4296484" y="6675362"/>
                    <a:chExt cx="3947405" cy="1288321"/>
                  </a:xfrm>
                </p:grpSpPr>
                <p:grpSp>
                  <p:nvGrpSpPr>
                    <p:cNvPr id="1055" name="Group 1054">
                      <a:extLst>
                        <a:ext uri="{FF2B5EF4-FFF2-40B4-BE49-F238E27FC236}">
                          <a16:creationId xmlns:a16="http://schemas.microsoft.com/office/drawing/2014/main" id="{4F8B7B20-8AAF-DDCE-61B3-C9CB5DCC63CA}"/>
                        </a:ext>
                      </a:extLst>
                    </p:cNvPr>
                    <p:cNvGrpSpPr/>
                    <p:nvPr/>
                  </p:nvGrpSpPr>
                  <p:grpSpPr>
                    <a:xfrm>
                      <a:off x="4296484" y="6765975"/>
                      <a:ext cx="780156" cy="1194334"/>
                      <a:chOff x="4784561" y="6833038"/>
                      <a:chExt cx="780156" cy="1194334"/>
                    </a:xfrm>
                  </p:grpSpPr>
                  <p:grpSp>
                    <p:nvGrpSpPr>
                      <p:cNvPr id="1053" name="Group 1052">
                        <a:extLst>
                          <a:ext uri="{FF2B5EF4-FFF2-40B4-BE49-F238E27FC236}">
                            <a16:creationId xmlns:a16="http://schemas.microsoft.com/office/drawing/2014/main" id="{651AC207-017B-5A24-8C39-A98825F78AEF}"/>
                          </a:ext>
                        </a:extLst>
                      </p:cNvPr>
                      <p:cNvGrpSpPr/>
                      <p:nvPr/>
                    </p:nvGrpSpPr>
                    <p:grpSpPr>
                      <a:xfrm>
                        <a:off x="4826279" y="6833038"/>
                        <a:ext cx="666739" cy="672598"/>
                        <a:chOff x="1568523" y="13288521"/>
                        <a:chExt cx="4545066" cy="4585006"/>
                      </a:xfrm>
                    </p:grpSpPr>
                    <p:pic>
                      <p:nvPicPr>
                        <p:cNvPr id="1048" name="Picture 1047" descr="Green particles in the dark&#10;&#10;Description automatically generated">
                          <a:extLst>
                            <a:ext uri="{FF2B5EF4-FFF2-40B4-BE49-F238E27FC236}">
                              <a16:creationId xmlns:a16="http://schemas.microsoft.com/office/drawing/2014/main" id="{78833736-DA39-7736-BE26-32F2512548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8523" y="13288521"/>
                          <a:ext cx="3962401" cy="3962402"/>
                        </a:xfrm>
                        <a:prstGeom prst="rect">
                          <a:avLst/>
                        </a:prstGeom>
                        <a:ln w="3175">
                          <a:solidFill>
                            <a:schemeClr val="bg2"/>
                          </a:solidFill>
                        </a:ln>
                        <a:effectLst>
                          <a:outerShdw blurRad="50800" dist="38100" dir="2700000" algn="tl" rotWithShape="0">
                            <a:prstClr val="black">
                              <a:alpha val="40000"/>
                            </a:prstClr>
                          </a:outerShdw>
                        </a:effectLst>
                      </p:spPr>
                    </p:pic>
                    <p:pic>
                      <p:nvPicPr>
                        <p:cNvPr id="1050" name="Picture 1049" descr="Green glowing particles in a dark sky&#10;&#10;Description automatically generated with medium confidence">
                          <a:extLst>
                            <a:ext uri="{FF2B5EF4-FFF2-40B4-BE49-F238E27FC236}">
                              <a16:creationId xmlns:a16="http://schemas.microsoft.com/office/drawing/2014/main" id="{1D37E128-0DB9-5E19-57FB-FB42B4E7F0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2906" y="13499135"/>
                          <a:ext cx="3962400" cy="3962402"/>
                        </a:xfrm>
                        <a:prstGeom prst="rect">
                          <a:avLst/>
                        </a:prstGeom>
                        <a:ln w="3175">
                          <a:solidFill>
                            <a:schemeClr val="bg2"/>
                          </a:solidFill>
                        </a:ln>
                        <a:effectLst>
                          <a:outerShdw blurRad="50800" dist="38100" dir="2700000" algn="tl" rotWithShape="0">
                            <a:prstClr val="black">
                              <a:alpha val="40000"/>
                            </a:prstClr>
                          </a:outerShdw>
                        </a:effectLst>
                      </p:spPr>
                    </p:pic>
                    <p:pic>
                      <p:nvPicPr>
                        <p:cNvPr id="1052" name="Picture 1051" descr="Green glowing spots on a black background&#10;&#10;Description automatically generated">
                          <a:extLst>
                            <a:ext uri="{FF2B5EF4-FFF2-40B4-BE49-F238E27FC236}">
                              <a16:creationId xmlns:a16="http://schemas.microsoft.com/office/drawing/2014/main" id="{B2D8D418-DBBE-E723-0F5B-B3367A3E8B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2047" y="13706394"/>
                          <a:ext cx="3962401" cy="3962402"/>
                        </a:xfrm>
                        <a:prstGeom prst="rect">
                          <a:avLst/>
                        </a:prstGeom>
                        <a:ln w="3175">
                          <a:solidFill>
                            <a:schemeClr val="bg2"/>
                          </a:solidFill>
                        </a:ln>
                        <a:effectLst>
                          <a:outerShdw blurRad="50800" dist="38100" dir="2700000" algn="tl" rotWithShape="0">
                            <a:prstClr val="black">
                              <a:alpha val="40000"/>
                            </a:prstClr>
                          </a:outerShdw>
                        </a:effectLst>
                      </p:spPr>
                    </p:pic>
                    <p:pic>
                      <p:nvPicPr>
                        <p:cNvPr id="1046" name="Picture 1045" descr="Green glowing particles in a dark sky&#10;&#10;Description automatically generated with medium confidence">
                          <a:extLst>
                            <a:ext uri="{FF2B5EF4-FFF2-40B4-BE49-F238E27FC236}">
                              <a16:creationId xmlns:a16="http://schemas.microsoft.com/office/drawing/2014/main" id="{897E5E96-B656-D5B3-7283-89D3940B10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1188" y="13911125"/>
                          <a:ext cx="3962401" cy="3962402"/>
                        </a:xfrm>
                        <a:prstGeom prst="rect">
                          <a:avLst/>
                        </a:prstGeom>
                        <a:ln w="3175">
                          <a:solidFill>
                            <a:schemeClr val="bg2"/>
                          </a:solidFill>
                        </a:ln>
                        <a:effectLst>
                          <a:outerShdw blurRad="50800" dist="38100" dir="2700000" algn="tl" rotWithShape="0">
                            <a:prstClr val="black">
                              <a:alpha val="40000"/>
                            </a:prstClr>
                          </a:outerShdw>
                        </a:effectLst>
                      </p:spPr>
                    </p:pic>
                  </p:grpSp>
                  <p:sp>
                    <p:nvSpPr>
                      <p:cNvPr id="1054" name="TextBox 1053">
                        <a:extLst>
                          <a:ext uri="{FF2B5EF4-FFF2-40B4-BE49-F238E27FC236}">
                            <a16:creationId xmlns:a16="http://schemas.microsoft.com/office/drawing/2014/main" id="{2F36FE66-9CD0-71FB-ED24-F2149BCF25BD}"/>
                          </a:ext>
                        </a:extLst>
                      </p:cNvPr>
                      <p:cNvSpPr txBox="1"/>
                      <p:nvPr/>
                    </p:nvSpPr>
                    <p:spPr>
                      <a:xfrm>
                        <a:off x="4784561" y="7695000"/>
                        <a:ext cx="780156" cy="332372"/>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Input Video Sequence</a:t>
                        </a:r>
                      </a:p>
                    </p:txBody>
                  </p:sp>
                </p:grpSp>
                <p:grpSp>
                  <p:nvGrpSpPr>
                    <p:cNvPr id="1061" name="Group 1060">
                      <a:extLst>
                        <a:ext uri="{FF2B5EF4-FFF2-40B4-BE49-F238E27FC236}">
                          <a16:creationId xmlns:a16="http://schemas.microsoft.com/office/drawing/2014/main" id="{B0F57DFB-EF29-E170-5433-EFCEA5690399}"/>
                        </a:ext>
                      </a:extLst>
                    </p:cNvPr>
                    <p:cNvGrpSpPr/>
                    <p:nvPr/>
                  </p:nvGrpSpPr>
                  <p:grpSpPr>
                    <a:xfrm>
                      <a:off x="5347701" y="7011755"/>
                      <a:ext cx="762766" cy="951928"/>
                      <a:chOff x="5887624" y="7237967"/>
                      <a:chExt cx="790097" cy="951928"/>
                    </a:xfrm>
                  </p:grpSpPr>
                  <p:sp>
                    <p:nvSpPr>
                      <p:cNvPr id="1059" name="TextBox 1058">
                        <a:extLst>
                          <a:ext uri="{FF2B5EF4-FFF2-40B4-BE49-F238E27FC236}">
                            <a16:creationId xmlns:a16="http://schemas.microsoft.com/office/drawing/2014/main" id="{2772A263-7E5A-3DAF-5908-6E05616EEA42}"/>
                          </a:ext>
                        </a:extLst>
                      </p:cNvPr>
                      <p:cNvSpPr txBox="1"/>
                      <p:nvPr/>
                    </p:nvSpPr>
                    <p:spPr>
                      <a:xfrm>
                        <a:off x="5887624" y="7237967"/>
                        <a:ext cx="790097" cy="215444"/>
                      </a:xfrm>
                      <a:prstGeom prst="rect">
                        <a:avLst/>
                      </a:prstGeom>
                      <a:solidFill>
                        <a:schemeClr val="accent4">
                          <a:lumMod val="40000"/>
                          <a:lumOff val="60000"/>
                        </a:schemeClr>
                      </a:solidFill>
                      <a:ln>
                        <a:solidFill>
                          <a:schemeClr val="tx1">
                            <a:lumMod val="50000"/>
                            <a:lumOff val="50000"/>
                          </a:schemeClr>
                        </a:solidFill>
                      </a:ln>
                    </p:spPr>
                    <p:txBody>
                      <a:bodyPr wrap="square" rtlCol="0">
                        <a:spAutoFit/>
                      </a:bodyPr>
                      <a:lstStyle/>
                      <a:p>
                        <a:pPr algn="ctr">
                          <a:spcBef>
                            <a:spcPts val="1200"/>
                          </a:spcBef>
                          <a:spcAft>
                            <a:spcPts val="1200"/>
                          </a:spcAft>
                        </a:pPr>
                        <a:r>
                          <a:rPr lang="en-GB" sz="800" dirty="0">
                            <a:latin typeface="Arial" panose="020B0604020202020204" pitchFamily="34" charset="0"/>
                            <a:cs typeface="Arial" panose="020B0604020202020204" pitchFamily="34" charset="0"/>
                          </a:rPr>
                          <a:t>YOLO-V8</a:t>
                        </a:r>
                      </a:p>
                    </p:txBody>
                  </p:sp>
                  <p:sp>
                    <p:nvSpPr>
                      <p:cNvPr id="1060" name="TextBox 1059">
                        <a:extLst>
                          <a:ext uri="{FF2B5EF4-FFF2-40B4-BE49-F238E27FC236}">
                            <a16:creationId xmlns:a16="http://schemas.microsoft.com/office/drawing/2014/main" id="{ED193841-685A-2E59-5F62-15C01C18872C}"/>
                          </a:ext>
                        </a:extLst>
                      </p:cNvPr>
                      <p:cNvSpPr txBox="1"/>
                      <p:nvPr/>
                    </p:nvSpPr>
                    <p:spPr>
                      <a:xfrm>
                        <a:off x="5902232" y="7857523"/>
                        <a:ext cx="760879" cy="332372"/>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Object Detection</a:t>
                        </a:r>
                      </a:p>
                    </p:txBody>
                  </p:sp>
                </p:grpSp>
                <p:cxnSp>
                  <p:nvCxnSpPr>
                    <p:cNvPr id="1083" name="Straight Arrow Connector 1082">
                      <a:extLst>
                        <a:ext uri="{FF2B5EF4-FFF2-40B4-BE49-F238E27FC236}">
                          <a16:creationId xmlns:a16="http://schemas.microsoft.com/office/drawing/2014/main" id="{B92CEB2D-EBE1-6574-9011-BD6B76CC8546}"/>
                        </a:ext>
                      </a:extLst>
                    </p:cNvPr>
                    <p:cNvCxnSpPr>
                      <a:cxnSpLocks/>
                    </p:cNvCxnSpPr>
                    <p:nvPr/>
                  </p:nvCxnSpPr>
                  <p:spPr>
                    <a:xfrm>
                      <a:off x="6155507" y="7106657"/>
                      <a:ext cx="225397" cy="0"/>
                    </a:xfrm>
                    <a:prstGeom prst="straightConnector1">
                      <a:avLst/>
                    </a:prstGeom>
                    <a:ln w="9525">
                      <a:solidFill>
                        <a:srgbClr val="235078"/>
                      </a:solidFill>
                      <a:tailEnd type="triangle"/>
                    </a:ln>
                  </p:spPr>
                  <p:style>
                    <a:lnRef idx="1">
                      <a:schemeClr val="accent1"/>
                    </a:lnRef>
                    <a:fillRef idx="0">
                      <a:schemeClr val="accent1"/>
                    </a:fillRef>
                    <a:effectRef idx="0">
                      <a:schemeClr val="accent1"/>
                    </a:effectRef>
                    <a:fontRef idx="minor">
                      <a:schemeClr val="tx1"/>
                    </a:fontRef>
                  </p:style>
                </p:cxnSp>
                <p:grpSp>
                  <p:nvGrpSpPr>
                    <p:cNvPr id="1096" name="Group 1095">
                      <a:extLst>
                        <a:ext uri="{FF2B5EF4-FFF2-40B4-BE49-F238E27FC236}">
                          <a16:creationId xmlns:a16="http://schemas.microsoft.com/office/drawing/2014/main" id="{C89DBE1B-9ECA-3B23-5E3E-0DF67DEF37BE}"/>
                        </a:ext>
                      </a:extLst>
                    </p:cNvPr>
                    <p:cNvGrpSpPr/>
                    <p:nvPr/>
                  </p:nvGrpSpPr>
                  <p:grpSpPr>
                    <a:xfrm>
                      <a:off x="6397568" y="6675362"/>
                      <a:ext cx="1846321" cy="1238750"/>
                      <a:chOff x="6397568" y="6675362"/>
                      <a:chExt cx="1846321" cy="1238750"/>
                    </a:xfrm>
                  </p:grpSpPr>
                  <p:cxnSp>
                    <p:nvCxnSpPr>
                      <p:cNvPr id="1084" name="Straight Arrow Connector 1083">
                        <a:extLst>
                          <a:ext uri="{FF2B5EF4-FFF2-40B4-BE49-F238E27FC236}">
                            <a16:creationId xmlns:a16="http://schemas.microsoft.com/office/drawing/2014/main" id="{78095380-A66E-2A8A-58D9-6A50DA53C06C}"/>
                          </a:ext>
                        </a:extLst>
                      </p:cNvPr>
                      <p:cNvCxnSpPr>
                        <a:cxnSpLocks/>
                      </p:cNvCxnSpPr>
                      <p:nvPr/>
                    </p:nvCxnSpPr>
                    <p:spPr>
                      <a:xfrm>
                        <a:off x="7010376" y="7106657"/>
                        <a:ext cx="225397" cy="0"/>
                      </a:xfrm>
                      <a:prstGeom prst="straightConnector1">
                        <a:avLst/>
                      </a:prstGeom>
                      <a:ln w="9525">
                        <a:solidFill>
                          <a:srgbClr val="235078"/>
                        </a:solidFill>
                        <a:tailEnd type="triangle"/>
                      </a:ln>
                    </p:spPr>
                    <p:style>
                      <a:lnRef idx="1">
                        <a:schemeClr val="accent1"/>
                      </a:lnRef>
                      <a:fillRef idx="0">
                        <a:schemeClr val="accent1"/>
                      </a:fillRef>
                      <a:effectRef idx="0">
                        <a:schemeClr val="accent1"/>
                      </a:effectRef>
                      <a:fontRef idx="minor">
                        <a:schemeClr val="tx1"/>
                      </a:fontRef>
                    </p:style>
                  </p:cxnSp>
                  <p:grpSp>
                    <p:nvGrpSpPr>
                      <p:cNvPr id="1095" name="Group 1094">
                        <a:extLst>
                          <a:ext uri="{FF2B5EF4-FFF2-40B4-BE49-F238E27FC236}">
                            <a16:creationId xmlns:a16="http://schemas.microsoft.com/office/drawing/2014/main" id="{D4B6A00E-9A62-9B63-76F5-13EFDE321D38}"/>
                          </a:ext>
                        </a:extLst>
                      </p:cNvPr>
                      <p:cNvGrpSpPr/>
                      <p:nvPr/>
                    </p:nvGrpSpPr>
                    <p:grpSpPr>
                      <a:xfrm>
                        <a:off x="6397568" y="6675362"/>
                        <a:ext cx="1846321" cy="1238750"/>
                        <a:chOff x="6397568" y="6675362"/>
                        <a:chExt cx="1846321" cy="1238750"/>
                      </a:xfrm>
                    </p:grpSpPr>
                    <p:grpSp>
                      <p:nvGrpSpPr>
                        <p:cNvPr id="1094" name="Group 1093">
                          <a:extLst>
                            <a:ext uri="{FF2B5EF4-FFF2-40B4-BE49-F238E27FC236}">
                              <a16:creationId xmlns:a16="http://schemas.microsoft.com/office/drawing/2014/main" id="{5280E36C-F643-F1AA-BE97-ED4A6AF14E7D}"/>
                            </a:ext>
                          </a:extLst>
                        </p:cNvPr>
                        <p:cNvGrpSpPr/>
                        <p:nvPr/>
                      </p:nvGrpSpPr>
                      <p:grpSpPr>
                        <a:xfrm>
                          <a:off x="6397568" y="6675362"/>
                          <a:ext cx="1846321" cy="1238750"/>
                          <a:chOff x="6397568" y="6675362"/>
                          <a:chExt cx="1846321" cy="1238750"/>
                        </a:xfrm>
                      </p:grpSpPr>
                      <p:grpSp>
                        <p:nvGrpSpPr>
                          <p:cNvPr id="1085" name="Group 1084">
                            <a:extLst>
                              <a:ext uri="{FF2B5EF4-FFF2-40B4-BE49-F238E27FC236}">
                                <a16:creationId xmlns:a16="http://schemas.microsoft.com/office/drawing/2014/main" id="{FCB2B9AE-CABD-E253-6092-594D188F1397}"/>
                              </a:ext>
                            </a:extLst>
                          </p:cNvPr>
                          <p:cNvGrpSpPr/>
                          <p:nvPr/>
                        </p:nvGrpSpPr>
                        <p:grpSpPr>
                          <a:xfrm>
                            <a:off x="6425939" y="6725016"/>
                            <a:ext cx="1774707" cy="1189096"/>
                            <a:chOff x="6425939" y="6725016"/>
                            <a:chExt cx="1774707" cy="1189096"/>
                          </a:xfrm>
                        </p:grpSpPr>
                        <p:sp>
                          <p:nvSpPr>
                            <p:cNvPr id="1064" name="TextBox 1063">
                              <a:extLst>
                                <a:ext uri="{FF2B5EF4-FFF2-40B4-BE49-F238E27FC236}">
                                  <a16:creationId xmlns:a16="http://schemas.microsoft.com/office/drawing/2014/main" id="{DBE00F0A-0AF9-8899-5838-8217C06DCFA5}"/>
                                </a:ext>
                              </a:extLst>
                            </p:cNvPr>
                            <p:cNvSpPr txBox="1"/>
                            <p:nvPr/>
                          </p:nvSpPr>
                          <p:spPr>
                            <a:xfrm>
                              <a:off x="6574697" y="7698070"/>
                              <a:ext cx="1529751" cy="216042"/>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Multiple Object Tracking</a:t>
                              </a:r>
                            </a:p>
                          </p:txBody>
                        </p:sp>
                        <p:grpSp>
                          <p:nvGrpSpPr>
                            <p:cNvPr id="1080" name="Group 1079">
                              <a:extLst>
                                <a:ext uri="{FF2B5EF4-FFF2-40B4-BE49-F238E27FC236}">
                                  <a16:creationId xmlns:a16="http://schemas.microsoft.com/office/drawing/2014/main" id="{CE24F6ED-F208-94AB-4E8E-53609D03EA67}"/>
                                </a:ext>
                              </a:extLst>
                            </p:cNvPr>
                            <p:cNvGrpSpPr/>
                            <p:nvPr/>
                          </p:nvGrpSpPr>
                          <p:grpSpPr>
                            <a:xfrm>
                              <a:off x="6425939" y="6725016"/>
                              <a:ext cx="1774707" cy="881009"/>
                              <a:chOff x="6425939" y="6725016"/>
                              <a:chExt cx="1774707" cy="881009"/>
                            </a:xfrm>
                          </p:grpSpPr>
                          <p:grpSp>
                            <p:nvGrpSpPr>
                              <p:cNvPr id="1078" name="Group 1077">
                                <a:extLst>
                                  <a:ext uri="{FF2B5EF4-FFF2-40B4-BE49-F238E27FC236}">
                                    <a16:creationId xmlns:a16="http://schemas.microsoft.com/office/drawing/2014/main" id="{6F65E6EC-6409-A4A2-B300-8FD8C8EFE815}"/>
                                  </a:ext>
                                </a:extLst>
                              </p:cNvPr>
                              <p:cNvGrpSpPr/>
                              <p:nvPr/>
                            </p:nvGrpSpPr>
                            <p:grpSpPr>
                              <a:xfrm>
                                <a:off x="6425939" y="6780903"/>
                                <a:ext cx="1720844" cy="770174"/>
                                <a:chOff x="6425939" y="6780903"/>
                                <a:chExt cx="1720844" cy="770174"/>
                              </a:xfrm>
                            </p:grpSpPr>
                            <p:sp>
                              <p:nvSpPr>
                                <p:cNvPr id="1072" name="TextBox 1071">
                                  <a:extLst>
                                    <a:ext uri="{FF2B5EF4-FFF2-40B4-BE49-F238E27FC236}">
                                      <a16:creationId xmlns:a16="http://schemas.microsoft.com/office/drawing/2014/main" id="{DEBE21B6-EC0F-65A8-9765-803E7F99580F}"/>
                                    </a:ext>
                                  </a:extLst>
                                </p:cNvPr>
                                <p:cNvSpPr txBox="1"/>
                                <p:nvPr/>
                              </p:nvSpPr>
                              <p:spPr>
                                <a:xfrm>
                                  <a:off x="6425939" y="6999464"/>
                                  <a:ext cx="551122" cy="215444"/>
                                </a:xfrm>
                                <a:prstGeom prst="rect">
                                  <a:avLst/>
                                </a:prstGeom>
                                <a:solidFill>
                                  <a:schemeClr val="accent6">
                                    <a:lumMod val="40000"/>
                                    <a:lumOff val="60000"/>
                                  </a:schemeClr>
                                </a:solidFill>
                                <a:ln>
                                  <a:solidFill>
                                    <a:schemeClr val="tx1">
                                      <a:lumMod val="50000"/>
                                      <a:lumOff val="50000"/>
                                    </a:schemeClr>
                                  </a:solidFill>
                                </a:ln>
                              </p:spPr>
                              <p:txBody>
                                <a:bodyPr wrap="square" rtlCol="0">
                                  <a:spAutoFit/>
                                </a:bodyPr>
                                <a:lstStyle/>
                                <a:p>
                                  <a:pPr algn="ctr">
                                    <a:spcBef>
                                      <a:spcPts val="1200"/>
                                    </a:spcBef>
                                    <a:spcAft>
                                      <a:spcPts val="1200"/>
                                    </a:spcAft>
                                  </a:pPr>
                                  <a:r>
                                    <a:rPr lang="en-GB" sz="800" dirty="0">
                                      <a:latin typeface="Arial" panose="020B0604020202020204" pitchFamily="34" charset="0"/>
                                      <a:cs typeface="Arial" panose="020B0604020202020204" pitchFamily="34" charset="0"/>
                                    </a:rPr>
                                    <a:t>BYTE</a:t>
                                  </a:r>
                                </a:p>
                              </p:txBody>
                            </p:sp>
                            <p:sp>
                              <p:nvSpPr>
                                <p:cNvPr id="1075" name="TextBox 1074">
                                  <a:extLst>
                                    <a:ext uri="{FF2B5EF4-FFF2-40B4-BE49-F238E27FC236}">
                                      <a16:creationId xmlns:a16="http://schemas.microsoft.com/office/drawing/2014/main" id="{8119BA7E-7E1E-BC10-0010-D27067BCA42D}"/>
                                    </a:ext>
                                  </a:extLst>
                                </p:cNvPr>
                                <p:cNvSpPr txBox="1"/>
                                <p:nvPr/>
                              </p:nvSpPr>
                              <p:spPr>
                                <a:xfrm>
                                  <a:off x="7329370" y="6780903"/>
                                  <a:ext cx="807211" cy="215444"/>
                                </a:xfrm>
                                <a:prstGeom prst="rect">
                                  <a:avLst/>
                                </a:prstGeom>
                                <a:solidFill>
                                  <a:schemeClr val="accent1">
                                    <a:lumMod val="40000"/>
                                    <a:lumOff val="60000"/>
                                  </a:schemeClr>
                                </a:solidFill>
                                <a:ln>
                                  <a:solidFill>
                                    <a:schemeClr val="tx1">
                                      <a:lumMod val="50000"/>
                                      <a:lumOff val="50000"/>
                                    </a:schemeClr>
                                  </a:solidFill>
                                </a:ln>
                              </p:spPr>
                              <p:txBody>
                                <a:bodyPr wrap="square" rtlCol="0">
                                  <a:spAutoFit/>
                                </a:bodyPr>
                                <a:lstStyle/>
                                <a:p>
                                  <a:pPr algn="ctr">
                                    <a:spcBef>
                                      <a:spcPts val="1200"/>
                                    </a:spcBef>
                                    <a:spcAft>
                                      <a:spcPts val="1200"/>
                                    </a:spcAft>
                                  </a:pPr>
                                  <a:r>
                                    <a:rPr lang="en-GB" sz="700" dirty="0">
                                      <a:latin typeface="Arial" panose="020B0604020202020204" pitchFamily="34" charset="0"/>
                                      <a:cs typeface="Arial" panose="020B0604020202020204" pitchFamily="34" charset="0"/>
                                    </a:rPr>
                                    <a:t>Kalman Filter</a:t>
                                  </a:r>
                                </a:p>
                              </p:txBody>
                            </p:sp>
                            <p:sp>
                              <p:nvSpPr>
                                <p:cNvPr id="1076" name="TextBox 1075">
                                  <a:extLst>
                                    <a:ext uri="{FF2B5EF4-FFF2-40B4-BE49-F238E27FC236}">
                                      <a16:creationId xmlns:a16="http://schemas.microsoft.com/office/drawing/2014/main" id="{D4C5E7B4-9884-C3A8-3C0A-39991B886484}"/>
                                    </a:ext>
                                  </a:extLst>
                                </p:cNvPr>
                                <p:cNvSpPr txBox="1"/>
                                <p:nvPr/>
                              </p:nvSpPr>
                              <p:spPr>
                                <a:xfrm>
                                  <a:off x="7339572" y="7212523"/>
                                  <a:ext cx="807211" cy="338554"/>
                                </a:xfrm>
                                <a:prstGeom prst="rect">
                                  <a:avLst/>
                                </a:prstGeom>
                                <a:solidFill>
                                  <a:srgbClr val="FF9F9F"/>
                                </a:solidFill>
                                <a:ln>
                                  <a:solidFill>
                                    <a:schemeClr val="tx1">
                                      <a:lumMod val="50000"/>
                                      <a:lumOff val="50000"/>
                                    </a:schemeClr>
                                  </a:solidFill>
                                </a:ln>
                              </p:spPr>
                              <p:txBody>
                                <a:bodyPr wrap="square" rtlCol="0">
                                  <a:spAutoFit/>
                                </a:bodyPr>
                                <a:lstStyle/>
                                <a:p>
                                  <a:pPr algn="ctr">
                                    <a:spcBef>
                                      <a:spcPts val="1200"/>
                                    </a:spcBef>
                                    <a:spcAft>
                                      <a:spcPts val="1200"/>
                                    </a:spcAft>
                                  </a:pPr>
                                  <a:r>
                                    <a:rPr lang="en-GB" sz="700" dirty="0">
                                      <a:latin typeface="Arial" panose="020B0604020202020204" pitchFamily="34" charset="0"/>
                                      <a:cs typeface="Arial" panose="020B0604020202020204" pitchFamily="34" charset="0"/>
                                    </a:rPr>
                                    <a:t>Hungarian Algorithm</a:t>
                                  </a:r>
                                </a:p>
                              </p:txBody>
                            </p:sp>
                          </p:grpSp>
                          <p:sp>
                            <p:nvSpPr>
                              <p:cNvPr id="1079" name="Rectangle 1078">
                                <a:extLst>
                                  <a:ext uri="{FF2B5EF4-FFF2-40B4-BE49-F238E27FC236}">
                                    <a16:creationId xmlns:a16="http://schemas.microsoft.com/office/drawing/2014/main" id="{AB35AA14-E57C-D8A2-E8F7-52FE0F0EA9B2}"/>
                                  </a:ext>
                                </a:extLst>
                              </p:cNvPr>
                              <p:cNvSpPr/>
                              <p:nvPr/>
                            </p:nvSpPr>
                            <p:spPr>
                              <a:xfrm>
                                <a:off x="7274569" y="6725016"/>
                                <a:ext cx="926077" cy="881009"/>
                              </a:xfrm>
                              <a:prstGeom prst="rect">
                                <a:avLst/>
                              </a:prstGeom>
                              <a:noFill/>
                              <a:ln w="9525">
                                <a:solidFill>
                                  <a:schemeClr val="bg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1087" name="Rectangle 1086">
                            <a:extLst>
                              <a:ext uri="{FF2B5EF4-FFF2-40B4-BE49-F238E27FC236}">
                                <a16:creationId xmlns:a16="http://schemas.microsoft.com/office/drawing/2014/main" id="{CD062B71-6369-F257-E3A0-EFA731CB1463}"/>
                              </a:ext>
                            </a:extLst>
                          </p:cNvPr>
                          <p:cNvSpPr/>
                          <p:nvPr/>
                        </p:nvSpPr>
                        <p:spPr>
                          <a:xfrm>
                            <a:off x="6397568" y="6675362"/>
                            <a:ext cx="1846321" cy="1001955"/>
                          </a:xfrm>
                          <a:prstGeom prst="rect">
                            <a:avLst/>
                          </a:prstGeom>
                          <a:noFill/>
                          <a:ln w="6350">
                            <a:solidFill>
                              <a:schemeClr val="bg1">
                                <a:lumMod val="6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091" name="Straight Arrow Connector 1090">
                          <a:extLst>
                            <a:ext uri="{FF2B5EF4-FFF2-40B4-BE49-F238E27FC236}">
                              <a16:creationId xmlns:a16="http://schemas.microsoft.com/office/drawing/2014/main" id="{0831EFEA-6061-A2E7-44C8-EBC8E7382759}"/>
                            </a:ext>
                          </a:extLst>
                        </p:cNvPr>
                        <p:cNvCxnSpPr>
                          <a:cxnSpLocks/>
                        </p:cNvCxnSpPr>
                        <p:nvPr/>
                      </p:nvCxnSpPr>
                      <p:spPr>
                        <a:xfrm>
                          <a:off x="7729732" y="7021002"/>
                          <a:ext cx="0" cy="163474"/>
                        </a:xfrm>
                        <a:prstGeom prst="straightConnector1">
                          <a:avLst/>
                        </a:prstGeom>
                        <a:ln w="9525">
                          <a:solidFill>
                            <a:srgbClr val="235078"/>
                          </a:solidFill>
                          <a:tailEnd type="triangle"/>
                        </a:ln>
                      </p:spPr>
                      <p:style>
                        <a:lnRef idx="1">
                          <a:schemeClr val="accent1"/>
                        </a:lnRef>
                        <a:fillRef idx="0">
                          <a:schemeClr val="accent1"/>
                        </a:fillRef>
                        <a:effectRef idx="0">
                          <a:schemeClr val="accent1"/>
                        </a:effectRef>
                        <a:fontRef idx="minor">
                          <a:schemeClr val="tx1"/>
                        </a:fontRef>
                      </p:style>
                    </p:cxnSp>
                  </p:grpSp>
                </p:grpSp>
              </p:grpSp>
            </p:grpSp>
            <p:pic>
              <p:nvPicPr>
                <p:cNvPr id="1099" name="Picture 1098" descr="A green cells in a dark sky&#10;&#10;Description automatically generated with medium confidence">
                  <a:extLst>
                    <a:ext uri="{FF2B5EF4-FFF2-40B4-BE49-F238E27FC236}">
                      <a16:creationId xmlns:a16="http://schemas.microsoft.com/office/drawing/2014/main" id="{B45E4AD3-25DC-CD1E-563F-BBF123C5BB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8529" y="6755188"/>
                  <a:ext cx="726077" cy="724944"/>
                </a:xfrm>
                <a:prstGeom prst="rect">
                  <a:avLst/>
                </a:prstGeom>
                <a:effectLst>
                  <a:outerShdw blurRad="50800" dist="38100" dir="5400000" algn="t" rotWithShape="0">
                    <a:prstClr val="black">
                      <a:alpha val="40000"/>
                    </a:prstClr>
                  </a:outerShdw>
                </a:effectLst>
              </p:spPr>
            </p:pic>
            <p:sp>
              <p:nvSpPr>
                <p:cNvPr id="1101" name="TextBox 1100">
                  <a:extLst>
                    <a:ext uri="{FF2B5EF4-FFF2-40B4-BE49-F238E27FC236}">
                      <a16:creationId xmlns:a16="http://schemas.microsoft.com/office/drawing/2014/main" id="{C9F67629-44BD-9157-1471-E7167E80A30E}"/>
                    </a:ext>
                  </a:extLst>
                </p:cNvPr>
                <p:cNvSpPr txBox="1"/>
                <p:nvPr/>
              </p:nvSpPr>
              <p:spPr>
                <a:xfrm>
                  <a:off x="8257272" y="7631111"/>
                  <a:ext cx="786428" cy="332372"/>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Tracking Results</a:t>
                  </a:r>
                </a:p>
              </p:txBody>
            </p:sp>
          </p:grpSp>
        </p:grpSp>
        <p:sp>
          <p:nvSpPr>
            <p:cNvPr id="1103" name="TextBox 1102">
              <a:extLst>
                <a:ext uri="{FF2B5EF4-FFF2-40B4-BE49-F238E27FC236}">
                  <a16:creationId xmlns:a16="http://schemas.microsoft.com/office/drawing/2014/main" id="{6A295E79-AD37-44B1-FBB9-F926038BF66B}"/>
                </a:ext>
              </a:extLst>
            </p:cNvPr>
            <p:cNvSpPr txBox="1"/>
            <p:nvPr/>
          </p:nvSpPr>
          <p:spPr>
            <a:xfrm>
              <a:off x="4709868" y="8016354"/>
              <a:ext cx="3525595" cy="211590"/>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Fig 3: Detection and Tracking Algorithm Architecture</a:t>
              </a:r>
            </a:p>
          </p:txBody>
        </p:sp>
      </p:grpSp>
      <p:grpSp>
        <p:nvGrpSpPr>
          <p:cNvPr id="1117" name="Group 1116">
            <a:extLst>
              <a:ext uri="{FF2B5EF4-FFF2-40B4-BE49-F238E27FC236}">
                <a16:creationId xmlns:a16="http://schemas.microsoft.com/office/drawing/2014/main" id="{1C55618A-2E24-8116-07DD-ABD3A01DB80F}"/>
              </a:ext>
            </a:extLst>
          </p:cNvPr>
          <p:cNvGrpSpPr/>
          <p:nvPr/>
        </p:nvGrpSpPr>
        <p:grpSpPr>
          <a:xfrm>
            <a:off x="2445142" y="2828362"/>
            <a:ext cx="1269607" cy="1796082"/>
            <a:chOff x="2441563" y="2814252"/>
            <a:chExt cx="1269607" cy="1796082"/>
          </a:xfrm>
        </p:grpSpPr>
        <p:sp>
          <p:nvSpPr>
            <p:cNvPr id="1114" name="TextBox 1113">
              <a:extLst>
                <a:ext uri="{FF2B5EF4-FFF2-40B4-BE49-F238E27FC236}">
                  <a16:creationId xmlns:a16="http://schemas.microsoft.com/office/drawing/2014/main" id="{52EA2C38-BC93-9400-E331-EECFF9B6BFEF}"/>
                </a:ext>
              </a:extLst>
            </p:cNvPr>
            <p:cNvSpPr txBox="1"/>
            <p:nvPr/>
          </p:nvSpPr>
          <p:spPr>
            <a:xfrm>
              <a:off x="2441563" y="4302557"/>
              <a:ext cx="1269607" cy="307777"/>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Fig 1: The intestinal epithelium</a:t>
              </a:r>
            </a:p>
          </p:txBody>
        </p:sp>
        <p:pic>
          <p:nvPicPr>
            <p:cNvPr id="1116" name="Picture 1115" descr="Diagram of a cell structure&#10;&#10;Description automatically generated">
              <a:extLst>
                <a:ext uri="{FF2B5EF4-FFF2-40B4-BE49-F238E27FC236}">
                  <a16:creationId xmlns:a16="http://schemas.microsoft.com/office/drawing/2014/main" id="{46BD5804-2811-455E-06EF-0C85A895D95A}"/>
                </a:ext>
              </a:extLst>
            </p:cNvPr>
            <p:cNvPicPr>
              <a:picLocks noChangeAspect="1"/>
            </p:cNvPicPr>
            <p:nvPr/>
          </p:nvPicPr>
          <p:blipFill rotWithShape="1">
            <a:blip r:embed="rId11">
              <a:extLst>
                <a:ext uri="{28A0092B-C50C-407E-A947-70E740481C1C}">
                  <a14:useLocalDpi xmlns:a14="http://schemas.microsoft.com/office/drawing/2010/main" val="0"/>
                </a:ext>
              </a:extLst>
            </a:blip>
            <a:srcRect l="15583" t="1213" b="-699"/>
            <a:stretch/>
          </p:blipFill>
          <p:spPr>
            <a:xfrm>
              <a:off x="2441563" y="2814252"/>
              <a:ext cx="1269607" cy="1456439"/>
            </a:xfrm>
            <a:prstGeom prst="rect">
              <a:avLst/>
            </a:prstGeom>
            <a:ln w="3175">
              <a:solidFill>
                <a:schemeClr val="bg1">
                  <a:lumMod val="85000"/>
                </a:schemeClr>
              </a:solidFill>
            </a:ln>
          </p:spPr>
        </p:pic>
      </p:grpSp>
      <p:sp>
        <p:nvSpPr>
          <p:cNvPr id="1118" name="TextBox 1117">
            <a:extLst>
              <a:ext uri="{FF2B5EF4-FFF2-40B4-BE49-F238E27FC236}">
                <a16:creationId xmlns:a16="http://schemas.microsoft.com/office/drawing/2014/main" id="{FB7D5F2B-041A-346E-8D38-9EE01DE880DE}"/>
              </a:ext>
            </a:extLst>
          </p:cNvPr>
          <p:cNvSpPr txBox="1"/>
          <p:nvPr/>
        </p:nvSpPr>
        <p:spPr>
          <a:xfrm>
            <a:off x="3992147" y="7068605"/>
            <a:ext cx="3025850" cy="2031325"/>
          </a:xfrm>
          <a:prstGeom prst="rect">
            <a:avLst/>
          </a:prstGeom>
          <a:noFill/>
        </p:spPr>
        <p:txBody>
          <a:bodyPr wrap="square" rtlCol="0">
            <a:spAutoFit/>
          </a:bodyPr>
          <a:lstStyle>
            <a:defPPr>
              <a:defRPr kern="1200"/>
            </a:defPPr>
          </a:lstStyle>
          <a:p>
            <a:pPr algn="just">
              <a:spcBef>
                <a:spcPts val="600"/>
              </a:spcBef>
            </a:pPr>
            <a:r>
              <a:rPr lang="en-US" sz="900" b="1" dirty="0">
                <a:latin typeface="Montserrat Light" panose="00000400000000000000" pitchFamily="50" charset="0"/>
                <a:ea typeface="Open Sans" panose="020B0606030504020204" pitchFamily="34" charset="0"/>
                <a:cs typeface="Open Sans" panose="020B0606030504020204" pitchFamily="34" charset="0"/>
              </a:rPr>
              <a:t>Stage 3: </a:t>
            </a:r>
            <a:r>
              <a:rPr lang="en-US" sz="900" dirty="0">
                <a:latin typeface="Montserrat Light" panose="00000400000000000000" pitchFamily="50" charset="0"/>
                <a:ea typeface="Open Sans" panose="020B0606030504020204" pitchFamily="34" charset="0"/>
                <a:cs typeface="Open Sans" panose="020B0606030504020204" pitchFamily="34" charset="0"/>
              </a:rPr>
              <a:t>Integrating object Detection model (YoloV8) with </a:t>
            </a:r>
            <a:r>
              <a:rPr lang="en-US" sz="900" dirty="0" err="1">
                <a:latin typeface="Montserrat Light" panose="00000400000000000000" pitchFamily="50" charset="0"/>
                <a:ea typeface="Open Sans" panose="020B0606030504020204" pitchFamily="34" charset="0"/>
                <a:cs typeface="Open Sans" panose="020B0606030504020204" pitchFamily="34" charset="0"/>
              </a:rPr>
              <a:t>ByteTrack</a:t>
            </a:r>
            <a:r>
              <a:rPr lang="en-US" sz="900" dirty="0">
                <a:latin typeface="Montserrat Light" panose="00000400000000000000" pitchFamily="50" charset="0"/>
                <a:ea typeface="Open Sans" panose="020B0606030504020204" pitchFamily="34" charset="0"/>
                <a:cs typeface="Open Sans" panose="020B0606030504020204" pitchFamily="34" charset="0"/>
              </a:rPr>
              <a:t> [2] Algorithm, this allows accurately detecting ISCs with high confidence in every frame of the video. Kalman filter is used to predict the new locations of the detected ISCs in the current frame further applying the Hungarian Algorithm to filter for matching based on similarities which together are integrated in </a:t>
            </a:r>
            <a:r>
              <a:rPr lang="en-US" sz="900" dirty="0" err="1">
                <a:latin typeface="Montserrat Light" panose="00000400000000000000" pitchFamily="50" charset="0"/>
                <a:ea typeface="Open Sans" panose="020B0606030504020204" pitchFamily="34" charset="0"/>
                <a:cs typeface="Open Sans" panose="020B0606030504020204" pitchFamily="34" charset="0"/>
              </a:rPr>
              <a:t>ByteTrack</a:t>
            </a:r>
            <a:r>
              <a:rPr lang="en-US" sz="900" dirty="0">
                <a:latin typeface="Montserrat Light" panose="00000400000000000000" pitchFamily="50" charset="0"/>
                <a:ea typeface="Open Sans" panose="020B0606030504020204" pitchFamily="34" charset="0"/>
                <a:cs typeface="Open Sans" panose="020B0606030504020204" pitchFamily="34" charset="0"/>
              </a:rPr>
              <a:t> Algorithm. Finally, motion trajectories of the high-confidence ISCs detections are depicted in each frame of the output video and the instance of results are illustrated in Fig 4, which helps researchers better understand the signalling dynamics of ISCs.</a:t>
            </a:r>
          </a:p>
        </p:txBody>
      </p:sp>
      <p:grpSp>
        <p:nvGrpSpPr>
          <p:cNvPr id="1158" name="Group 1157">
            <a:extLst>
              <a:ext uri="{FF2B5EF4-FFF2-40B4-BE49-F238E27FC236}">
                <a16:creationId xmlns:a16="http://schemas.microsoft.com/office/drawing/2014/main" id="{CBB32E5B-7E2A-B23C-DA57-A0AD6F904C1A}"/>
              </a:ext>
            </a:extLst>
          </p:cNvPr>
          <p:cNvGrpSpPr/>
          <p:nvPr/>
        </p:nvGrpSpPr>
        <p:grpSpPr>
          <a:xfrm>
            <a:off x="8972842" y="4351938"/>
            <a:ext cx="3606375" cy="1574372"/>
            <a:chOff x="8972848" y="4119358"/>
            <a:chExt cx="3606375" cy="1574372"/>
          </a:xfrm>
        </p:grpSpPr>
        <p:grpSp>
          <p:nvGrpSpPr>
            <p:cNvPr id="1152" name="Group 1151">
              <a:extLst>
                <a:ext uri="{FF2B5EF4-FFF2-40B4-BE49-F238E27FC236}">
                  <a16:creationId xmlns:a16="http://schemas.microsoft.com/office/drawing/2014/main" id="{008C46A2-0743-BCE6-7561-35363FE13D19}"/>
                </a:ext>
              </a:extLst>
            </p:cNvPr>
            <p:cNvGrpSpPr/>
            <p:nvPr/>
          </p:nvGrpSpPr>
          <p:grpSpPr>
            <a:xfrm>
              <a:off x="8972848" y="4119358"/>
              <a:ext cx="3527446" cy="1574372"/>
              <a:chOff x="8982607" y="4000069"/>
              <a:chExt cx="3527446" cy="1574372"/>
            </a:xfrm>
          </p:grpSpPr>
          <p:grpSp>
            <p:nvGrpSpPr>
              <p:cNvPr id="1131" name="Group 1130">
                <a:extLst>
                  <a:ext uri="{FF2B5EF4-FFF2-40B4-BE49-F238E27FC236}">
                    <a16:creationId xmlns:a16="http://schemas.microsoft.com/office/drawing/2014/main" id="{88EAE8D1-51AC-27E8-63A9-D52B1FA1BF0D}"/>
                  </a:ext>
                </a:extLst>
              </p:cNvPr>
              <p:cNvGrpSpPr/>
              <p:nvPr/>
            </p:nvGrpSpPr>
            <p:grpSpPr>
              <a:xfrm>
                <a:off x="8982607" y="4000069"/>
                <a:ext cx="1565545" cy="1574372"/>
                <a:chOff x="9107620" y="4125629"/>
                <a:chExt cx="1511130" cy="1540633"/>
              </a:xfrm>
            </p:grpSpPr>
            <p:pic>
              <p:nvPicPr>
                <p:cNvPr id="1129" name="Picture 1128" descr="A graph of a graph with numbers and a line&#10;&#10;Description automatically generated with medium confidence">
                  <a:extLst>
                    <a:ext uri="{FF2B5EF4-FFF2-40B4-BE49-F238E27FC236}">
                      <a16:creationId xmlns:a16="http://schemas.microsoft.com/office/drawing/2014/main" id="{205679C4-11D0-CBA5-BC9E-4F71BB75E515}"/>
                    </a:ext>
                  </a:extLst>
                </p:cNvPr>
                <p:cNvPicPr>
                  <a:picLocks noChangeAspect="1"/>
                </p:cNvPicPr>
                <p:nvPr/>
              </p:nvPicPr>
              <p:blipFill rotWithShape="1">
                <a:blip r:embed="rId12">
                  <a:extLst>
                    <a:ext uri="{28A0092B-C50C-407E-A947-70E740481C1C}">
                      <a14:useLocalDpi xmlns:a14="http://schemas.microsoft.com/office/drawing/2010/main" val="0"/>
                    </a:ext>
                  </a:extLst>
                </a:blip>
                <a:srcRect t="7596"/>
                <a:stretch/>
              </p:blipFill>
              <p:spPr>
                <a:xfrm>
                  <a:off x="9214424" y="4125629"/>
                  <a:ext cx="1297521" cy="1343149"/>
                </a:xfrm>
                <a:prstGeom prst="rect">
                  <a:avLst/>
                </a:prstGeom>
                <a:ln>
                  <a:solidFill>
                    <a:schemeClr val="bg1">
                      <a:lumMod val="85000"/>
                    </a:schemeClr>
                  </a:solidFill>
                </a:ln>
              </p:spPr>
            </p:pic>
            <p:sp>
              <p:nvSpPr>
                <p:cNvPr id="1130" name="TextBox 1129">
                  <a:extLst>
                    <a:ext uri="{FF2B5EF4-FFF2-40B4-BE49-F238E27FC236}">
                      <a16:creationId xmlns:a16="http://schemas.microsoft.com/office/drawing/2014/main" id="{A006DDBA-3108-97BA-45D7-81AB1846CBE6}"/>
                    </a:ext>
                  </a:extLst>
                </p:cNvPr>
                <p:cNvSpPr txBox="1"/>
                <p:nvPr/>
              </p:nvSpPr>
              <p:spPr>
                <a:xfrm>
                  <a:off x="9107620" y="5466207"/>
                  <a:ext cx="1511130" cy="200055"/>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Fig 6: mAP50 – YoloV8</a:t>
                  </a:r>
                </a:p>
              </p:txBody>
            </p:sp>
          </p:grpSp>
          <p:sp>
            <p:nvSpPr>
              <p:cNvPr id="1150" name="TextBox 1149">
                <a:extLst>
                  <a:ext uri="{FF2B5EF4-FFF2-40B4-BE49-F238E27FC236}">
                    <a16:creationId xmlns:a16="http://schemas.microsoft.com/office/drawing/2014/main" id="{3CE96D0F-A643-446A-8157-2C89C836B9E6}"/>
                  </a:ext>
                </a:extLst>
              </p:cNvPr>
              <p:cNvSpPr txBox="1"/>
              <p:nvPr/>
            </p:nvSpPr>
            <p:spPr>
              <a:xfrm>
                <a:off x="10852097" y="5370004"/>
                <a:ext cx="1657956" cy="204436"/>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Fig 5: mAP50 – Yolo-NAS</a:t>
                </a:r>
              </a:p>
            </p:txBody>
          </p:sp>
        </p:grpSp>
        <p:pic>
          <p:nvPicPr>
            <p:cNvPr id="1155" name="Picture 1154">
              <a:extLst>
                <a:ext uri="{FF2B5EF4-FFF2-40B4-BE49-F238E27FC236}">
                  <a16:creationId xmlns:a16="http://schemas.microsoft.com/office/drawing/2014/main" id="{074D337E-8361-5DF9-0169-46F2A454A6F9}"/>
                </a:ext>
              </a:extLst>
            </p:cNvPr>
            <p:cNvPicPr>
              <a:picLocks noChangeAspect="1"/>
            </p:cNvPicPr>
            <p:nvPr/>
          </p:nvPicPr>
          <p:blipFill>
            <a:blip r:embed="rId13"/>
            <a:stretch>
              <a:fillRect/>
            </a:stretch>
          </p:blipFill>
          <p:spPr>
            <a:xfrm>
              <a:off x="10590592" y="4121304"/>
              <a:ext cx="1988631" cy="1361256"/>
            </a:xfrm>
            <a:prstGeom prst="rect">
              <a:avLst/>
            </a:prstGeom>
            <a:ln>
              <a:solidFill>
                <a:schemeClr val="bg1">
                  <a:lumMod val="85000"/>
                </a:schemeClr>
              </a:solidFill>
            </a:ln>
          </p:spPr>
        </p:pic>
      </p:grpSp>
      <p:graphicFrame>
        <p:nvGraphicFramePr>
          <p:cNvPr id="1159" name="Table 1159">
            <a:extLst>
              <a:ext uri="{FF2B5EF4-FFF2-40B4-BE49-F238E27FC236}">
                <a16:creationId xmlns:a16="http://schemas.microsoft.com/office/drawing/2014/main" id="{96352BF8-CE5F-D7B8-273B-9D01D9544C07}"/>
              </a:ext>
            </a:extLst>
          </p:cNvPr>
          <p:cNvGraphicFramePr>
            <a:graphicFrameLocks noGrp="1"/>
          </p:cNvGraphicFramePr>
          <p:nvPr>
            <p:extLst>
              <p:ext uri="{D42A27DB-BD31-4B8C-83A1-F6EECF244321}">
                <p14:modId xmlns:p14="http://schemas.microsoft.com/office/powerpoint/2010/main" val="2370263330"/>
              </p:ext>
            </p:extLst>
          </p:nvPr>
        </p:nvGraphicFramePr>
        <p:xfrm>
          <a:off x="9034923" y="3366203"/>
          <a:ext cx="3544294" cy="601137"/>
        </p:xfrm>
        <a:graphic>
          <a:graphicData uri="http://schemas.openxmlformats.org/drawingml/2006/table">
            <a:tbl>
              <a:tblPr firstRow="1" bandRow="1">
                <a:tableStyleId>{0660B408-B3CF-4A94-85FC-2B1E0A45F4A2}</a:tableStyleId>
              </a:tblPr>
              <a:tblGrid>
                <a:gridCol w="1417181">
                  <a:extLst>
                    <a:ext uri="{9D8B030D-6E8A-4147-A177-3AD203B41FA5}">
                      <a16:colId xmlns:a16="http://schemas.microsoft.com/office/drawing/2014/main" val="2423783791"/>
                    </a:ext>
                  </a:extLst>
                </a:gridCol>
                <a:gridCol w="2127113">
                  <a:extLst>
                    <a:ext uri="{9D8B030D-6E8A-4147-A177-3AD203B41FA5}">
                      <a16:colId xmlns:a16="http://schemas.microsoft.com/office/drawing/2014/main" val="900221795"/>
                    </a:ext>
                  </a:extLst>
                </a:gridCol>
              </a:tblGrid>
              <a:tr h="200379">
                <a:tc>
                  <a:txBody>
                    <a:bodyPr/>
                    <a:lstStyle/>
                    <a:p>
                      <a:pPr algn="ctr"/>
                      <a:r>
                        <a:rPr lang="en-GB" sz="900" b="0" dirty="0"/>
                        <a:t>Detection Models</a:t>
                      </a:r>
                    </a:p>
                  </a:txBody>
                  <a:tcPr marL="37975" marR="37975" marT="18987" marB="18987"/>
                </a:tc>
                <a:tc>
                  <a:txBody>
                    <a:bodyPr/>
                    <a:lstStyle/>
                    <a:p>
                      <a:pPr algn="ctr"/>
                      <a:r>
                        <a:rPr lang="en-GB" sz="900" b="0" dirty="0"/>
                        <a:t>mAP50 (%)</a:t>
                      </a:r>
                    </a:p>
                  </a:txBody>
                  <a:tcPr marL="37975" marR="37975" marT="18987" marB="18987"/>
                </a:tc>
                <a:extLst>
                  <a:ext uri="{0D108BD9-81ED-4DB2-BD59-A6C34878D82A}">
                    <a16:rowId xmlns:a16="http://schemas.microsoft.com/office/drawing/2014/main" val="123522786"/>
                  </a:ext>
                </a:extLst>
              </a:tr>
              <a:tr h="200379">
                <a:tc>
                  <a:txBody>
                    <a:bodyPr/>
                    <a:lstStyle/>
                    <a:p>
                      <a:pPr algn="ctr"/>
                      <a:r>
                        <a:rPr lang="en-GB" sz="900" dirty="0"/>
                        <a:t>YOLOV8</a:t>
                      </a:r>
                    </a:p>
                  </a:txBody>
                  <a:tcPr marL="37975" marR="37975" marT="18987" marB="18987" anchor="ctr"/>
                </a:tc>
                <a:tc>
                  <a:txBody>
                    <a:bodyPr/>
                    <a:lstStyle/>
                    <a:p>
                      <a:pPr algn="ctr"/>
                      <a:r>
                        <a:rPr lang="en-GB" sz="900" b="0" dirty="0"/>
                        <a:t>90.20</a:t>
                      </a:r>
                    </a:p>
                  </a:txBody>
                  <a:tcPr marL="37975" marR="37975" marT="18987" marB="18987" anchor="ctr"/>
                </a:tc>
                <a:extLst>
                  <a:ext uri="{0D108BD9-81ED-4DB2-BD59-A6C34878D82A}">
                    <a16:rowId xmlns:a16="http://schemas.microsoft.com/office/drawing/2014/main" val="174674802"/>
                  </a:ext>
                </a:extLst>
              </a:tr>
              <a:tr h="200379">
                <a:tc>
                  <a:txBody>
                    <a:bodyPr/>
                    <a:lstStyle/>
                    <a:p>
                      <a:pPr algn="ctr"/>
                      <a:r>
                        <a:rPr lang="en-GB" sz="900" dirty="0"/>
                        <a:t>YOLO-NAS</a:t>
                      </a:r>
                    </a:p>
                  </a:txBody>
                  <a:tcPr marL="37975" marR="37975" marT="18987" marB="18987" anchor="ctr"/>
                </a:tc>
                <a:tc>
                  <a:txBody>
                    <a:bodyPr/>
                    <a:lstStyle/>
                    <a:p>
                      <a:pPr algn="ctr"/>
                      <a:r>
                        <a:rPr lang="en-GB" sz="900" b="0" dirty="0"/>
                        <a:t>85.50</a:t>
                      </a:r>
                    </a:p>
                  </a:txBody>
                  <a:tcPr marL="37975" marR="37975" marT="18987" marB="18987" anchor="ctr"/>
                </a:tc>
                <a:extLst>
                  <a:ext uri="{0D108BD9-81ED-4DB2-BD59-A6C34878D82A}">
                    <a16:rowId xmlns:a16="http://schemas.microsoft.com/office/drawing/2014/main" val="2011690505"/>
                  </a:ext>
                </a:extLst>
              </a:tr>
            </a:tbl>
          </a:graphicData>
        </a:graphic>
      </p:graphicFrame>
      <p:sp>
        <p:nvSpPr>
          <p:cNvPr id="1160" name="TextBox 1159">
            <a:extLst>
              <a:ext uri="{FF2B5EF4-FFF2-40B4-BE49-F238E27FC236}">
                <a16:creationId xmlns:a16="http://schemas.microsoft.com/office/drawing/2014/main" id="{B6C3E459-155E-9E99-FF29-6A3D44347015}"/>
              </a:ext>
            </a:extLst>
          </p:cNvPr>
          <p:cNvSpPr txBox="1"/>
          <p:nvPr/>
        </p:nvSpPr>
        <p:spPr>
          <a:xfrm>
            <a:off x="9266581" y="4024972"/>
            <a:ext cx="3184838" cy="200055"/>
          </a:xfrm>
          <a:prstGeom prst="rect">
            <a:avLst/>
          </a:prstGeom>
          <a:noFill/>
        </p:spPr>
        <p:txBody>
          <a:bodyPr wrap="square" rtlCol="0">
            <a:spAutoFit/>
          </a:bodyPr>
          <a:lstStyle>
            <a:defPPr>
              <a:defRPr kern="1200"/>
            </a:defPPr>
          </a:lstStyle>
          <a:p>
            <a:pPr algn="ctr"/>
            <a:r>
              <a:rPr lang="en-US" sz="700" dirty="0">
                <a:latin typeface="Montserrat Light" panose="00000400000000000000" pitchFamily="50" charset="0"/>
                <a:ea typeface="Open Sans" panose="020B0606030504020204" pitchFamily="34" charset="0"/>
                <a:cs typeface="Open Sans" panose="020B0606030504020204" pitchFamily="34" charset="0"/>
              </a:rPr>
              <a:t>Table 1: Comparison mAP50(%) values of Object Detection Models</a:t>
            </a:r>
          </a:p>
        </p:txBody>
      </p:sp>
      <p:sp>
        <p:nvSpPr>
          <p:cNvPr id="1171" name="TextBox 1170">
            <a:extLst>
              <a:ext uri="{FF2B5EF4-FFF2-40B4-BE49-F238E27FC236}">
                <a16:creationId xmlns:a16="http://schemas.microsoft.com/office/drawing/2014/main" id="{DADB5AD2-A9AF-C670-3DF5-ED14A3C9487E}"/>
              </a:ext>
            </a:extLst>
          </p:cNvPr>
          <p:cNvSpPr txBox="1"/>
          <p:nvPr/>
        </p:nvSpPr>
        <p:spPr>
          <a:xfrm>
            <a:off x="9068609" y="7312251"/>
            <a:ext cx="3498718" cy="584775"/>
          </a:xfrm>
          <a:prstGeom prst="rect">
            <a:avLst/>
          </a:prstGeom>
          <a:noFill/>
        </p:spPr>
        <p:txBody>
          <a:bodyPr wrap="square" rtlCol="0">
            <a:spAutoFit/>
          </a:bodyPr>
          <a:lstStyle>
            <a:defPPr>
              <a:defRPr kern="1200"/>
            </a:defPPr>
          </a:lstStyle>
          <a:p>
            <a:pPr>
              <a:spcAft>
                <a:spcPts val="600"/>
              </a:spcAft>
              <a:buSzPct val="150000"/>
            </a:pPr>
            <a:r>
              <a:rPr lang="en-US" sz="900" b="1" dirty="0">
                <a:latin typeface="Montserrat Light" panose="00000400000000000000" pitchFamily="50" charset="0"/>
                <a:ea typeface="Open Sans" panose="020B0606030504020204" pitchFamily="34" charset="0"/>
                <a:cs typeface="Open Sans" panose="020B0606030504020204" pitchFamily="34" charset="0"/>
              </a:rPr>
              <a:t>Future Work</a:t>
            </a:r>
          </a:p>
          <a:p>
            <a:pPr algn="just">
              <a:spcAft>
                <a:spcPts val="600"/>
              </a:spcAft>
              <a:buSzPct val="150000"/>
            </a:pPr>
            <a:r>
              <a:rPr lang="en-US" sz="900" dirty="0">
                <a:latin typeface="Montserrat Light" panose="00000400000000000000" pitchFamily="50" charset="0"/>
                <a:ea typeface="Open Sans" panose="020B0606030504020204" pitchFamily="34" charset="0"/>
                <a:cs typeface="Open Sans" panose="020B0606030504020204" pitchFamily="34" charset="0"/>
              </a:rPr>
              <a:t>Integrating Object Detection Models with other Tracking Algorithms like </a:t>
            </a:r>
            <a:r>
              <a:rPr lang="en-US" sz="900" dirty="0" err="1">
                <a:latin typeface="Montserrat Light" panose="00000400000000000000" pitchFamily="50" charset="0"/>
                <a:ea typeface="Open Sans" panose="020B0606030504020204" pitchFamily="34" charset="0"/>
                <a:cs typeface="Open Sans" panose="020B0606030504020204" pitchFamily="34" charset="0"/>
              </a:rPr>
              <a:t>DeepSORT</a:t>
            </a:r>
            <a:r>
              <a:rPr lang="en-US" sz="900" dirty="0">
                <a:latin typeface="Montserrat Light" panose="00000400000000000000" pitchFamily="50" charset="0"/>
                <a:ea typeface="Open Sans" panose="020B0606030504020204" pitchFamily="34" charset="0"/>
                <a:cs typeface="Open Sans" panose="020B0606030504020204" pitchFamily="34" charset="0"/>
              </a:rPr>
              <a:t>, </a:t>
            </a:r>
            <a:r>
              <a:rPr lang="en-US" sz="900" dirty="0" err="1">
                <a:latin typeface="Montserrat Light" panose="00000400000000000000" pitchFamily="50" charset="0"/>
                <a:ea typeface="Open Sans" panose="020B0606030504020204" pitchFamily="34" charset="0"/>
                <a:cs typeface="Open Sans" panose="020B0606030504020204" pitchFamily="34" charset="0"/>
              </a:rPr>
              <a:t>StrongSORT</a:t>
            </a:r>
            <a:r>
              <a:rPr lang="en-US" sz="900" dirty="0">
                <a:latin typeface="Montserrat Light" panose="00000400000000000000" pitchFamily="50"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31277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928</TotalTime>
  <Words>779</Words>
  <Application>Microsoft Office PowerPoint</Application>
  <PresentationFormat>A3 Paper (297x420 mm)</PresentationFormat>
  <Paragraphs>47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Libre Baskerville</vt:lpstr>
      <vt:lpstr>Montserrat</vt:lpstr>
      <vt:lpstr>Montserrat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Borikar</dc:creator>
  <cp:lastModifiedBy>Yash Borikar</cp:lastModifiedBy>
  <cp:revision>76</cp:revision>
  <dcterms:created xsi:type="dcterms:W3CDTF">2023-08-08T23:41:14Z</dcterms:created>
  <dcterms:modified xsi:type="dcterms:W3CDTF">2023-08-09T15:14:45Z</dcterms:modified>
</cp:coreProperties>
</file>