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8" r:id="rId2"/>
    <p:sldId id="258" r:id="rId3"/>
    <p:sldId id="267" r:id="rId4"/>
    <p:sldId id="259" r:id="rId5"/>
    <p:sldId id="261" r:id="rId6"/>
    <p:sldId id="262" r:id="rId7"/>
    <p:sldId id="264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52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120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2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0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430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26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48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5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9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64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00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2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EE6EA9-94EB-467A-8904-40982A8E057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1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1638907"/>
            <a:ext cx="1049218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1474839" y="3560252"/>
            <a:ext cx="935047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4800" b="1" u="sng" dirty="0" smtClean="0">
                <a:latin typeface="Segoe UI" panose="020B0502040204020203" pitchFamily="34" charset="0"/>
              </a:rPr>
              <a:t>YASH CHAUDHARY</a:t>
            </a:r>
            <a:endParaRPr lang="en-US" sz="4800" b="1" i="0" u="sng" dirty="0" smtClean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766916" y="1006417"/>
            <a:ext cx="293575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076527" y="2377118"/>
            <a:ext cx="3348557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</a:t>
            </a:r>
            <a:r>
              <a:rPr lang="en-US" sz="2000" b="1" dirty="0" err="1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Yearl</a:t>
            </a:r>
            <a:r>
              <a:rPr lang="en-US" sz="20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-wise,</a:t>
            </a:r>
          </a:p>
          <a:p>
            <a:pPr algn="ctr"/>
            <a:r>
              <a:rPr lang="en-US" sz="20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Month-</a:t>
            </a:r>
            <a:r>
              <a:rPr lang="en-US" sz="2000" b="1" dirty="0" err="1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wise,Yearly_month</a:t>
            </a:r>
            <a:r>
              <a:rPr lang="en-US" sz="20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-wise  </a:t>
            </a:r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31363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076527" y="667862"/>
            <a:ext cx="3417383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766916" y="2223229"/>
            <a:ext cx="3348558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639097" y="540747"/>
            <a:ext cx="112916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639097" y="1282786"/>
            <a:ext cx="1099555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February,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May &amp; July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is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high when compared and we can observe for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March, August &amp; December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of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units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drops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4" y="1963270"/>
            <a:ext cx="10658168" cy="4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647626" y="560411"/>
            <a:ext cx="99570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</a:t>
            </a:r>
            <a:r>
              <a:rPr lang="en-US" sz="4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years</a:t>
            </a:r>
            <a:endParaRPr lang="en-US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747251" y="961713"/>
            <a:ext cx="1091681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2012 had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highest Revenue 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31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.89M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, followed by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2013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20.33M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and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2010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19.18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94" y="1792710"/>
            <a:ext cx="5565058" cy="430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1" y="1792710"/>
            <a:ext cx="4965291" cy="45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613774" y="585507"/>
            <a:ext cx="110658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Revenue Categorized By </a:t>
            </a:r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Region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58" y="2493315"/>
            <a:ext cx="5584724" cy="35880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3774" y="1454408"/>
            <a:ext cx="10840808" cy="750173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Sergio"/>
              </a:rPr>
              <a:t>As we have seen more revenue is generated from the region Sub-Saharan Africa followed by Europe.</a:t>
            </a:r>
            <a:endParaRPr lang="en-IN" sz="1800" dirty="0">
              <a:latin typeface="Sergio"/>
            </a:endParaRPr>
          </a:p>
          <a:p>
            <a:r>
              <a:rPr lang="en-US" sz="1800" dirty="0" smtClean="0">
                <a:latin typeface="Sergio"/>
              </a:rPr>
              <a:t>As we have seen more revenue is generated from the Country Djibouti  at </a:t>
            </a:r>
            <a:r>
              <a:rPr lang="en-US" sz="1800" dirty="0">
                <a:latin typeface="Sergio"/>
              </a:rPr>
              <a:t>6</a:t>
            </a:r>
            <a:r>
              <a:rPr lang="en-US" sz="1800" dirty="0" smtClean="0">
                <a:latin typeface="Sergio"/>
              </a:rPr>
              <a:t>M.</a:t>
            </a:r>
            <a:endParaRPr lang="en-IN" sz="1800" dirty="0">
              <a:latin typeface="Sergi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" r="16452" b="6344"/>
          <a:stretch/>
        </p:blipFill>
        <p:spPr>
          <a:xfrm>
            <a:off x="738059" y="2897077"/>
            <a:ext cx="5329295" cy="32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709378" y="747224"/>
            <a:ext cx="1076341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type w.r.t </a:t>
            </a:r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786581" y="1692921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Cosmetics </a:t>
            </a:r>
            <a:r>
              <a:rPr lang="en-US" b="1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36.60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 followed by </a:t>
            </a:r>
            <a:r>
              <a:rPr lang="en-US" b="1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Office supplies</a:t>
            </a:r>
            <a:r>
              <a:rPr lang="en-US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that’s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30.58</a:t>
            </a:r>
            <a:r>
              <a:rPr lang="en-US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1" y="2458065"/>
            <a:ext cx="10609006" cy="37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667290" y="673858"/>
            <a:ext cx="1154718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type of Products </a:t>
            </a:r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 w.r.t </a:t>
            </a:r>
            <a:r>
              <a:rPr lang="en-US" sz="4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</a:t>
            </a:r>
            <a:endParaRPr lang="en-US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667290" y="1409272"/>
            <a:ext cx="10600478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Cosmetics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 and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Clothes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 are the products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with highest sales from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all products followed by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Office Supplies.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The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Meat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and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Snacks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are the products with lowest sales.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8" y="2399071"/>
            <a:ext cx="8495071" cy="385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776748" y="698063"/>
            <a:ext cx="68300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776748" y="1487342"/>
            <a:ext cx="10628671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 smtClean="0">
                <a:latin typeface="Sergio"/>
              </a:rPr>
              <a:t>1.2012 </a:t>
            </a:r>
            <a:r>
              <a:rPr lang="en-US" dirty="0">
                <a:latin typeface="Sergio"/>
              </a:rPr>
              <a:t>had the highest Revenue at </a:t>
            </a:r>
            <a:r>
              <a:rPr lang="en-US" dirty="0" smtClean="0">
                <a:latin typeface="Sergio"/>
              </a:rPr>
              <a:t>31.89.M</a:t>
            </a:r>
            <a:r>
              <a:rPr lang="en-US" dirty="0">
                <a:latin typeface="Sergio"/>
              </a:rPr>
              <a:t>, followed by </a:t>
            </a:r>
            <a:r>
              <a:rPr lang="en-US" dirty="0" smtClean="0">
                <a:latin typeface="Sergio"/>
              </a:rPr>
              <a:t>2013 </a:t>
            </a:r>
            <a:r>
              <a:rPr lang="en-US" dirty="0">
                <a:latin typeface="Sergio"/>
              </a:rPr>
              <a:t>at </a:t>
            </a:r>
            <a:r>
              <a:rPr lang="en-US" dirty="0" smtClean="0">
                <a:latin typeface="Sergio"/>
              </a:rPr>
              <a:t>20.33M </a:t>
            </a:r>
          </a:p>
          <a:p>
            <a:r>
              <a:rPr lang="en-US" dirty="0" smtClean="0">
                <a:latin typeface="Sergio"/>
              </a:rPr>
              <a:t>and 2010 </a:t>
            </a:r>
            <a:r>
              <a:rPr lang="en-US" dirty="0">
                <a:latin typeface="Sergio"/>
              </a:rPr>
              <a:t>at </a:t>
            </a:r>
            <a:r>
              <a:rPr lang="en-US" dirty="0" smtClean="0">
                <a:latin typeface="Sergio"/>
              </a:rPr>
              <a:t>19.18M</a:t>
            </a:r>
            <a:r>
              <a:rPr lang="en-US" dirty="0" smtClean="0">
                <a:latin typeface="Sergio"/>
              </a:rPr>
              <a:t>.</a:t>
            </a:r>
          </a:p>
          <a:p>
            <a:endParaRPr lang="en-US" dirty="0">
              <a:latin typeface="Sergio"/>
            </a:endParaRPr>
          </a:p>
          <a:p>
            <a:r>
              <a:rPr lang="en-US" dirty="0" smtClean="0">
                <a:latin typeface="Sergio"/>
              </a:rPr>
              <a:t>2</a:t>
            </a:r>
            <a:r>
              <a:rPr lang="en-US" dirty="0">
                <a:latin typeface="Sergio"/>
              </a:rPr>
              <a:t>. If we observe the monthly </a:t>
            </a:r>
            <a:r>
              <a:rPr lang="en-US" dirty="0" smtClean="0">
                <a:latin typeface="Sergio"/>
              </a:rPr>
              <a:t>insights from 2010 to 2017, </a:t>
            </a:r>
            <a:r>
              <a:rPr lang="en-US" dirty="0">
                <a:latin typeface="Sergio"/>
              </a:rPr>
              <a:t>the sales are at their peak in </a:t>
            </a:r>
            <a:r>
              <a:rPr lang="en-US" dirty="0" smtClean="0">
                <a:latin typeface="Sergio"/>
              </a:rPr>
              <a:t>February,April,May,July&amp;October </a:t>
            </a:r>
            <a:r>
              <a:rPr lang="en-US" dirty="0">
                <a:latin typeface="Sergio"/>
              </a:rPr>
              <a:t>and are low in </a:t>
            </a:r>
            <a:r>
              <a:rPr lang="en-US" dirty="0" smtClean="0">
                <a:latin typeface="Sergio"/>
              </a:rPr>
              <a:t>March, August </a:t>
            </a:r>
            <a:r>
              <a:rPr lang="en-US" dirty="0">
                <a:latin typeface="Sergio"/>
              </a:rPr>
              <a:t>&amp; </a:t>
            </a:r>
            <a:r>
              <a:rPr lang="en-US" dirty="0" smtClean="0">
                <a:latin typeface="Sergio"/>
              </a:rPr>
              <a:t>December</a:t>
            </a:r>
            <a:r>
              <a:rPr lang="en-US" dirty="0">
                <a:latin typeface="Sergio"/>
              </a:rPr>
              <a:t>. Amazon can come up with some good discounts and offers to generate high revenue.</a:t>
            </a:r>
          </a:p>
          <a:p>
            <a:endParaRPr lang="en-US" dirty="0" smtClean="0">
              <a:latin typeface="Sergio"/>
            </a:endParaRPr>
          </a:p>
          <a:p>
            <a:r>
              <a:rPr lang="en-US" dirty="0" smtClean="0">
                <a:latin typeface="Sergio"/>
              </a:rPr>
              <a:t>3</a:t>
            </a:r>
            <a:r>
              <a:rPr lang="en-US" dirty="0">
                <a:latin typeface="Sergio"/>
              </a:rPr>
              <a:t>. The sales for the </a:t>
            </a:r>
            <a:r>
              <a:rPr lang="en-US" dirty="0" smtClean="0">
                <a:latin typeface="Sergio"/>
              </a:rPr>
              <a:t>items </a:t>
            </a:r>
            <a:r>
              <a:rPr lang="en-US" dirty="0">
                <a:latin typeface="Sergio"/>
              </a:rPr>
              <a:t>are highest among all </a:t>
            </a:r>
            <a:r>
              <a:rPr lang="en-US" dirty="0" smtClean="0">
                <a:latin typeface="Sergio"/>
              </a:rPr>
              <a:t>countries in </a:t>
            </a:r>
            <a:r>
              <a:rPr lang="en-US" b="1" dirty="0" err="1" smtClean="0">
                <a:latin typeface="Sergio"/>
              </a:rPr>
              <a:t>SaoTome</a:t>
            </a:r>
            <a:r>
              <a:rPr lang="en-US" b="1" dirty="0" smtClean="0">
                <a:latin typeface="Sergio"/>
              </a:rPr>
              <a:t> and Principe </a:t>
            </a:r>
            <a:r>
              <a:rPr lang="en-US" dirty="0" smtClean="0">
                <a:latin typeface="Sergio"/>
              </a:rPr>
              <a:t>followed by</a:t>
            </a:r>
            <a:r>
              <a:rPr lang="en-US" b="1" dirty="0" smtClean="0">
                <a:latin typeface="Sergio"/>
              </a:rPr>
              <a:t> Djibouti </a:t>
            </a:r>
            <a:r>
              <a:rPr lang="en-US" dirty="0" smtClean="0">
                <a:latin typeface="Sergio"/>
              </a:rPr>
              <a:t>and </a:t>
            </a:r>
            <a:r>
              <a:rPr lang="en-US" dirty="0">
                <a:latin typeface="Sergio"/>
              </a:rPr>
              <a:t>lowest </a:t>
            </a:r>
            <a:r>
              <a:rPr lang="en-US" dirty="0" smtClean="0">
                <a:latin typeface="Sergio"/>
              </a:rPr>
              <a:t>in </a:t>
            </a:r>
            <a:r>
              <a:rPr lang="en-US" b="1" dirty="0" smtClean="0">
                <a:latin typeface="Sergio"/>
              </a:rPr>
              <a:t>Slovakia</a:t>
            </a:r>
            <a:r>
              <a:rPr lang="en-US" dirty="0" smtClean="0">
                <a:latin typeface="Sergio"/>
              </a:rPr>
              <a:t>.</a:t>
            </a:r>
            <a:endParaRPr lang="en-US" dirty="0">
              <a:latin typeface="Sergio"/>
            </a:endParaRPr>
          </a:p>
          <a:p>
            <a:endParaRPr lang="en-US" dirty="0" smtClean="0">
              <a:latin typeface="Sergio"/>
            </a:endParaRPr>
          </a:p>
          <a:p>
            <a:r>
              <a:rPr lang="en-US" dirty="0" smtClean="0">
                <a:latin typeface="Sergio"/>
              </a:rPr>
              <a:t>4</a:t>
            </a:r>
            <a:r>
              <a:rPr lang="en-US" dirty="0">
                <a:latin typeface="Sergio"/>
              </a:rPr>
              <a:t>. The </a:t>
            </a:r>
            <a:r>
              <a:rPr lang="en-US" dirty="0" smtClean="0">
                <a:latin typeface="Sergio"/>
              </a:rPr>
              <a:t>Cosmetics&amp; Clothes are </a:t>
            </a:r>
            <a:r>
              <a:rPr lang="en-US" dirty="0">
                <a:latin typeface="Sergio"/>
              </a:rPr>
              <a:t>the highest selling </a:t>
            </a:r>
            <a:r>
              <a:rPr lang="en-US" dirty="0" smtClean="0">
                <a:latin typeface="Sergio"/>
              </a:rPr>
              <a:t>products followed by Office supplies  </a:t>
            </a:r>
            <a:r>
              <a:rPr lang="en-US" dirty="0">
                <a:latin typeface="Sergio"/>
              </a:rPr>
              <a:t>in domestic </a:t>
            </a:r>
            <a:r>
              <a:rPr lang="en-US" dirty="0" smtClean="0">
                <a:latin typeface="Sergio"/>
              </a:rPr>
              <a:t>and international markets. </a:t>
            </a:r>
            <a:endParaRPr lang="en-US" dirty="0">
              <a:latin typeface="Sergio"/>
            </a:endParaRPr>
          </a:p>
          <a:p>
            <a:endParaRPr lang="en-US" dirty="0" smtClean="0">
              <a:latin typeface="Sergio"/>
            </a:endParaRPr>
          </a:p>
          <a:p>
            <a:r>
              <a:rPr lang="en-US" dirty="0" smtClean="0">
                <a:latin typeface="Sergio"/>
              </a:rPr>
              <a:t>5</a:t>
            </a:r>
            <a:r>
              <a:rPr lang="en-US" dirty="0" smtClean="0">
                <a:latin typeface="Sergio"/>
              </a:rPr>
              <a:t>. </a:t>
            </a:r>
            <a:r>
              <a:rPr lang="en-US" b="1" dirty="0" err="1" smtClean="0">
                <a:latin typeface="Sergio"/>
              </a:rPr>
              <a:t>Cosmetics,Household</a:t>
            </a:r>
            <a:r>
              <a:rPr lang="en-US" b="1" dirty="0" smtClean="0">
                <a:latin typeface="Sergio"/>
              </a:rPr>
              <a:t> </a:t>
            </a:r>
            <a:r>
              <a:rPr lang="en-US" dirty="0" smtClean="0">
                <a:latin typeface="Sergio"/>
              </a:rPr>
              <a:t>and</a:t>
            </a:r>
            <a:r>
              <a:rPr lang="en-US" b="1" dirty="0" smtClean="0">
                <a:latin typeface="Sergio"/>
              </a:rPr>
              <a:t> Office supplies </a:t>
            </a:r>
            <a:r>
              <a:rPr lang="en-US" dirty="0" smtClean="0">
                <a:latin typeface="Sergio"/>
              </a:rPr>
              <a:t>are the item types to generate</a:t>
            </a:r>
          </a:p>
          <a:p>
            <a:r>
              <a:rPr lang="en-US" dirty="0" smtClean="0">
                <a:latin typeface="Sergio"/>
              </a:rPr>
              <a:t>More Revenue. </a:t>
            </a:r>
          </a:p>
          <a:p>
            <a:r>
              <a:rPr lang="en-US" b="1" dirty="0">
                <a:solidFill>
                  <a:srgbClr val="474747"/>
                </a:solidFill>
                <a:latin typeface="Sergio"/>
                <a:cs typeface="Segoe UI Light" panose="020B0502040204020203" pitchFamily="34" charset="0"/>
              </a:rPr>
              <a:t> </a:t>
            </a:r>
            <a:r>
              <a:rPr lang="en-US" b="1" dirty="0" smtClean="0">
                <a:solidFill>
                  <a:srgbClr val="474747"/>
                </a:solidFill>
                <a:latin typeface="Sergio"/>
                <a:cs typeface="Segoe UI Light" panose="020B0502040204020203" pitchFamily="34" charset="0"/>
              </a:rPr>
              <a:t>   </a:t>
            </a:r>
            <a:endParaRPr lang="en-US" b="1" dirty="0">
              <a:solidFill>
                <a:srgbClr val="474747"/>
              </a:solidFill>
              <a:latin typeface="Sergio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070" y="2805830"/>
            <a:ext cx="4108536" cy="2016690"/>
          </a:xfrm>
        </p:spPr>
        <p:txBody>
          <a:bodyPr/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Thank you</a:t>
            </a:r>
            <a:endParaRPr lang="en-IN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13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2302</TotalTime>
  <Words>375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Garamond</vt:lpstr>
      <vt:lpstr>Segoe UI</vt:lpstr>
      <vt:lpstr>Segoe UI Light</vt:lpstr>
      <vt:lpstr>Sergio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dell</cp:lastModifiedBy>
  <cp:revision>66</cp:revision>
  <dcterms:created xsi:type="dcterms:W3CDTF">2021-12-23T07:21:38Z</dcterms:created>
  <dcterms:modified xsi:type="dcterms:W3CDTF">2024-07-06T10:21:54Z</dcterms:modified>
</cp:coreProperties>
</file>