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EE6E-6F83-AA83-DD5F-E04B495659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CFEB1F-BDFA-3B04-99EB-B35C0DC1A0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934FBB-1BEF-82D3-EDA9-C04644882F97}"/>
              </a:ext>
            </a:extLst>
          </p:cNvPr>
          <p:cNvSpPr>
            <a:spLocks noGrp="1"/>
          </p:cNvSpPr>
          <p:nvPr>
            <p:ph type="dt" sz="half" idx="10"/>
          </p:nvPr>
        </p:nvSpPr>
        <p:spPr/>
        <p:txBody>
          <a:bodyPr/>
          <a:lstStyle/>
          <a:p>
            <a:fld id="{E03D395F-FBF1-4C2B-B596-34857739C078}" type="datetimeFigureOut">
              <a:rPr lang="en-IN" smtClean="0"/>
              <a:t>24-11-2022</a:t>
            </a:fld>
            <a:endParaRPr lang="en-IN"/>
          </a:p>
        </p:txBody>
      </p:sp>
      <p:sp>
        <p:nvSpPr>
          <p:cNvPr id="5" name="Footer Placeholder 4">
            <a:extLst>
              <a:ext uri="{FF2B5EF4-FFF2-40B4-BE49-F238E27FC236}">
                <a16:creationId xmlns:a16="http://schemas.microsoft.com/office/drawing/2014/main" id="{12E843D1-790E-379D-2D2E-C0E340BC59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737A46-C220-B46D-75E7-4D8AF10F9685}"/>
              </a:ext>
            </a:extLst>
          </p:cNvPr>
          <p:cNvSpPr>
            <a:spLocks noGrp="1"/>
          </p:cNvSpPr>
          <p:nvPr>
            <p:ph type="sldNum" sz="quarter" idx="12"/>
          </p:nvPr>
        </p:nvSpPr>
        <p:spPr/>
        <p:txBody>
          <a:bodyPr/>
          <a:lstStyle/>
          <a:p>
            <a:fld id="{42B4A0EA-9BE4-4F1B-A43E-AF463504F590}" type="slidenum">
              <a:rPr lang="en-IN" smtClean="0"/>
              <a:t>‹#›</a:t>
            </a:fld>
            <a:endParaRPr lang="en-IN"/>
          </a:p>
        </p:txBody>
      </p:sp>
    </p:spTree>
    <p:extLst>
      <p:ext uri="{BB962C8B-B14F-4D97-AF65-F5344CB8AC3E}">
        <p14:creationId xmlns:p14="http://schemas.microsoft.com/office/powerpoint/2010/main" val="2647437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1F01-3DB6-8746-D768-54ADA66A5F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2D54FF-F512-9549-294C-B150D01D2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BF5362-C668-3FD8-8F79-2B4C8AE74AAB}"/>
              </a:ext>
            </a:extLst>
          </p:cNvPr>
          <p:cNvSpPr>
            <a:spLocks noGrp="1"/>
          </p:cNvSpPr>
          <p:nvPr>
            <p:ph type="dt" sz="half" idx="10"/>
          </p:nvPr>
        </p:nvSpPr>
        <p:spPr/>
        <p:txBody>
          <a:bodyPr/>
          <a:lstStyle/>
          <a:p>
            <a:fld id="{E03D395F-FBF1-4C2B-B596-34857739C078}" type="datetimeFigureOut">
              <a:rPr lang="en-IN" smtClean="0"/>
              <a:t>24-11-2022</a:t>
            </a:fld>
            <a:endParaRPr lang="en-IN"/>
          </a:p>
        </p:txBody>
      </p:sp>
      <p:sp>
        <p:nvSpPr>
          <p:cNvPr id="5" name="Footer Placeholder 4">
            <a:extLst>
              <a:ext uri="{FF2B5EF4-FFF2-40B4-BE49-F238E27FC236}">
                <a16:creationId xmlns:a16="http://schemas.microsoft.com/office/drawing/2014/main" id="{04DDD404-6F5D-BE27-0389-27337D25F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7B91FE-17F6-3DBB-C7C6-81C848771C90}"/>
              </a:ext>
            </a:extLst>
          </p:cNvPr>
          <p:cNvSpPr>
            <a:spLocks noGrp="1"/>
          </p:cNvSpPr>
          <p:nvPr>
            <p:ph type="sldNum" sz="quarter" idx="12"/>
          </p:nvPr>
        </p:nvSpPr>
        <p:spPr/>
        <p:txBody>
          <a:bodyPr/>
          <a:lstStyle/>
          <a:p>
            <a:fld id="{42B4A0EA-9BE4-4F1B-A43E-AF463504F590}" type="slidenum">
              <a:rPr lang="en-IN" smtClean="0"/>
              <a:t>‹#›</a:t>
            </a:fld>
            <a:endParaRPr lang="en-IN"/>
          </a:p>
        </p:txBody>
      </p:sp>
    </p:spTree>
    <p:extLst>
      <p:ext uri="{BB962C8B-B14F-4D97-AF65-F5344CB8AC3E}">
        <p14:creationId xmlns:p14="http://schemas.microsoft.com/office/powerpoint/2010/main" val="14230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319E4D-B9A5-8819-0074-16D7746117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B526E8-C29C-FF0C-E4A0-F905C608DC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72424C-02A9-3CC2-A6C9-E573DF220BEE}"/>
              </a:ext>
            </a:extLst>
          </p:cNvPr>
          <p:cNvSpPr>
            <a:spLocks noGrp="1"/>
          </p:cNvSpPr>
          <p:nvPr>
            <p:ph type="dt" sz="half" idx="10"/>
          </p:nvPr>
        </p:nvSpPr>
        <p:spPr/>
        <p:txBody>
          <a:bodyPr/>
          <a:lstStyle/>
          <a:p>
            <a:fld id="{E03D395F-FBF1-4C2B-B596-34857739C078}" type="datetimeFigureOut">
              <a:rPr lang="en-IN" smtClean="0"/>
              <a:t>24-11-2022</a:t>
            </a:fld>
            <a:endParaRPr lang="en-IN"/>
          </a:p>
        </p:txBody>
      </p:sp>
      <p:sp>
        <p:nvSpPr>
          <p:cNvPr id="5" name="Footer Placeholder 4">
            <a:extLst>
              <a:ext uri="{FF2B5EF4-FFF2-40B4-BE49-F238E27FC236}">
                <a16:creationId xmlns:a16="http://schemas.microsoft.com/office/drawing/2014/main" id="{E58C9088-3C6A-2732-556E-BF46A1C572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23000D-12A3-B403-7464-7B6140866320}"/>
              </a:ext>
            </a:extLst>
          </p:cNvPr>
          <p:cNvSpPr>
            <a:spLocks noGrp="1"/>
          </p:cNvSpPr>
          <p:nvPr>
            <p:ph type="sldNum" sz="quarter" idx="12"/>
          </p:nvPr>
        </p:nvSpPr>
        <p:spPr/>
        <p:txBody>
          <a:bodyPr/>
          <a:lstStyle/>
          <a:p>
            <a:fld id="{42B4A0EA-9BE4-4F1B-A43E-AF463504F590}" type="slidenum">
              <a:rPr lang="en-IN" smtClean="0"/>
              <a:t>‹#›</a:t>
            </a:fld>
            <a:endParaRPr lang="en-IN"/>
          </a:p>
        </p:txBody>
      </p:sp>
    </p:spTree>
    <p:extLst>
      <p:ext uri="{BB962C8B-B14F-4D97-AF65-F5344CB8AC3E}">
        <p14:creationId xmlns:p14="http://schemas.microsoft.com/office/powerpoint/2010/main" val="395329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FE1C-C4CF-3C56-3934-7C6F3AFCD0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3D7B57-B109-CD14-5269-756C6BB40A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6F925-DDA3-A962-F211-E9AABA272A83}"/>
              </a:ext>
            </a:extLst>
          </p:cNvPr>
          <p:cNvSpPr>
            <a:spLocks noGrp="1"/>
          </p:cNvSpPr>
          <p:nvPr>
            <p:ph type="dt" sz="half" idx="10"/>
          </p:nvPr>
        </p:nvSpPr>
        <p:spPr/>
        <p:txBody>
          <a:bodyPr/>
          <a:lstStyle/>
          <a:p>
            <a:fld id="{E03D395F-FBF1-4C2B-B596-34857739C078}" type="datetimeFigureOut">
              <a:rPr lang="en-IN" smtClean="0"/>
              <a:t>24-11-2022</a:t>
            </a:fld>
            <a:endParaRPr lang="en-IN"/>
          </a:p>
        </p:txBody>
      </p:sp>
      <p:sp>
        <p:nvSpPr>
          <p:cNvPr id="5" name="Footer Placeholder 4">
            <a:extLst>
              <a:ext uri="{FF2B5EF4-FFF2-40B4-BE49-F238E27FC236}">
                <a16:creationId xmlns:a16="http://schemas.microsoft.com/office/drawing/2014/main" id="{A1A12287-EC49-3A54-96B5-6A032E25E2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925F7-382D-9A2D-CF1F-5EBFDDA9BE76}"/>
              </a:ext>
            </a:extLst>
          </p:cNvPr>
          <p:cNvSpPr>
            <a:spLocks noGrp="1"/>
          </p:cNvSpPr>
          <p:nvPr>
            <p:ph type="sldNum" sz="quarter" idx="12"/>
          </p:nvPr>
        </p:nvSpPr>
        <p:spPr/>
        <p:txBody>
          <a:bodyPr/>
          <a:lstStyle/>
          <a:p>
            <a:fld id="{42B4A0EA-9BE4-4F1B-A43E-AF463504F590}" type="slidenum">
              <a:rPr lang="en-IN" smtClean="0"/>
              <a:t>‹#›</a:t>
            </a:fld>
            <a:endParaRPr lang="en-IN"/>
          </a:p>
        </p:txBody>
      </p:sp>
    </p:spTree>
    <p:extLst>
      <p:ext uri="{BB962C8B-B14F-4D97-AF65-F5344CB8AC3E}">
        <p14:creationId xmlns:p14="http://schemas.microsoft.com/office/powerpoint/2010/main" val="35481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5682-A091-FF27-E01A-BACE47E46E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A683FC-3F00-35B8-1B1F-591BAEFD4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434B3-D5AD-956C-89AC-C1B5A98A3FE5}"/>
              </a:ext>
            </a:extLst>
          </p:cNvPr>
          <p:cNvSpPr>
            <a:spLocks noGrp="1"/>
          </p:cNvSpPr>
          <p:nvPr>
            <p:ph type="dt" sz="half" idx="10"/>
          </p:nvPr>
        </p:nvSpPr>
        <p:spPr/>
        <p:txBody>
          <a:bodyPr/>
          <a:lstStyle/>
          <a:p>
            <a:fld id="{E03D395F-FBF1-4C2B-B596-34857739C078}" type="datetimeFigureOut">
              <a:rPr lang="en-IN" smtClean="0"/>
              <a:t>24-11-2022</a:t>
            </a:fld>
            <a:endParaRPr lang="en-IN"/>
          </a:p>
        </p:txBody>
      </p:sp>
      <p:sp>
        <p:nvSpPr>
          <p:cNvPr id="5" name="Footer Placeholder 4">
            <a:extLst>
              <a:ext uri="{FF2B5EF4-FFF2-40B4-BE49-F238E27FC236}">
                <a16:creationId xmlns:a16="http://schemas.microsoft.com/office/drawing/2014/main" id="{6C04D5DE-6EAF-731A-383C-D9000C95D2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340105-5112-BAF7-98D2-8E86FEDAE819}"/>
              </a:ext>
            </a:extLst>
          </p:cNvPr>
          <p:cNvSpPr>
            <a:spLocks noGrp="1"/>
          </p:cNvSpPr>
          <p:nvPr>
            <p:ph type="sldNum" sz="quarter" idx="12"/>
          </p:nvPr>
        </p:nvSpPr>
        <p:spPr/>
        <p:txBody>
          <a:bodyPr/>
          <a:lstStyle/>
          <a:p>
            <a:fld id="{42B4A0EA-9BE4-4F1B-A43E-AF463504F590}" type="slidenum">
              <a:rPr lang="en-IN" smtClean="0"/>
              <a:t>‹#›</a:t>
            </a:fld>
            <a:endParaRPr lang="en-IN"/>
          </a:p>
        </p:txBody>
      </p:sp>
    </p:spTree>
    <p:extLst>
      <p:ext uri="{BB962C8B-B14F-4D97-AF65-F5344CB8AC3E}">
        <p14:creationId xmlns:p14="http://schemas.microsoft.com/office/powerpoint/2010/main" val="2261005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ED47-A38E-D6B1-0994-2359FECED4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37DAB-04BD-4419-854F-8E10EF0DBE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21B9B8-3818-E408-A1A7-012155171B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B20592-B2BB-3DB7-D56E-9FF3E38CEC80}"/>
              </a:ext>
            </a:extLst>
          </p:cNvPr>
          <p:cNvSpPr>
            <a:spLocks noGrp="1"/>
          </p:cNvSpPr>
          <p:nvPr>
            <p:ph type="dt" sz="half" idx="10"/>
          </p:nvPr>
        </p:nvSpPr>
        <p:spPr/>
        <p:txBody>
          <a:bodyPr/>
          <a:lstStyle/>
          <a:p>
            <a:fld id="{E03D395F-FBF1-4C2B-B596-34857739C078}" type="datetimeFigureOut">
              <a:rPr lang="en-IN" smtClean="0"/>
              <a:t>24-11-2022</a:t>
            </a:fld>
            <a:endParaRPr lang="en-IN"/>
          </a:p>
        </p:txBody>
      </p:sp>
      <p:sp>
        <p:nvSpPr>
          <p:cNvPr id="6" name="Footer Placeholder 5">
            <a:extLst>
              <a:ext uri="{FF2B5EF4-FFF2-40B4-BE49-F238E27FC236}">
                <a16:creationId xmlns:a16="http://schemas.microsoft.com/office/drawing/2014/main" id="{1A3B07AE-223F-D940-96BB-BB264303D9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8043D8-85A5-C39E-E1BE-91520E95BE76}"/>
              </a:ext>
            </a:extLst>
          </p:cNvPr>
          <p:cNvSpPr>
            <a:spLocks noGrp="1"/>
          </p:cNvSpPr>
          <p:nvPr>
            <p:ph type="sldNum" sz="quarter" idx="12"/>
          </p:nvPr>
        </p:nvSpPr>
        <p:spPr/>
        <p:txBody>
          <a:bodyPr/>
          <a:lstStyle/>
          <a:p>
            <a:fld id="{42B4A0EA-9BE4-4F1B-A43E-AF463504F590}" type="slidenum">
              <a:rPr lang="en-IN" smtClean="0"/>
              <a:t>‹#›</a:t>
            </a:fld>
            <a:endParaRPr lang="en-IN"/>
          </a:p>
        </p:txBody>
      </p:sp>
    </p:spTree>
    <p:extLst>
      <p:ext uri="{BB962C8B-B14F-4D97-AF65-F5344CB8AC3E}">
        <p14:creationId xmlns:p14="http://schemas.microsoft.com/office/powerpoint/2010/main" val="2845168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D090-2748-DD48-536A-396EFD8C97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2F1083-A4FE-40B1-79BB-DB9E8993F7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C592B-F187-D49B-D3C7-8DE653DEE9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EB490B-629B-0F23-04F2-9A44864E0D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4D7132-CBE8-023B-535C-C585FB6E9A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B619B6-E3A7-64F9-5F96-8A383B69C33B}"/>
              </a:ext>
            </a:extLst>
          </p:cNvPr>
          <p:cNvSpPr>
            <a:spLocks noGrp="1"/>
          </p:cNvSpPr>
          <p:nvPr>
            <p:ph type="dt" sz="half" idx="10"/>
          </p:nvPr>
        </p:nvSpPr>
        <p:spPr/>
        <p:txBody>
          <a:bodyPr/>
          <a:lstStyle/>
          <a:p>
            <a:fld id="{E03D395F-FBF1-4C2B-B596-34857739C078}" type="datetimeFigureOut">
              <a:rPr lang="en-IN" smtClean="0"/>
              <a:t>24-11-2022</a:t>
            </a:fld>
            <a:endParaRPr lang="en-IN"/>
          </a:p>
        </p:txBody>
      </p:sp>
      <p:sp>
        <p:nvSpPr>
          <p:cNvPr id="8" name="Footer Placeholder 7">
            <a:extLst>
              <a:ext uri="{FF2B5EF4-FFF2-40B4-BE49-F238E27FC236}">
                <a16:creationId xmlns:a16="http://schemas.microsoft.com/office/drawing/2014/main" id="{F5FF49B2-6563-83FB-39BD-832C6B132A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709B5D-8731-14C3-3140-FC0D19D5CADC}"/>
              </a:ext>
            </a:extLst>
          </p:cNvPr>
          <p:cNvSpPr>
            <a:spLocks noGrp="1"/>
          </p:cNvSpPr>
          <p:nvPr>
            <p:ph type="sldNum" sz="quarter" idx="12"/>
          </p:nvPr>
        </p:nvSpPr>
        <p:spPr/>
        <p:txBody>
          <a:bodyPr/>
          <a:lstStyle/>
          <a:p>
            <a:fld id="{42B4A0EA-9BE4-4F1B-A43E-AF463504F590}" type="slidenum">
              <a:rPr lang="en-IN" smtClean="0"/>
              <a:t>‹#›</a:t>
            </a:fld>
            <a:endParaRPr lang="en-IN"/>
          </a:p>
        </p:txBody>
      </p:sp>
    </p:spTree>
    <p:extLst>
      <p:ext uri="{BB962C8B-B14F-4D97-AF65-F5344CB8AC3E}">
        <p14:creationId xmlns:p14="http://schemas.microsoft.com/office/powerpoint/2010/main" val="349549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43E41-8728-51F8-5BCB-97142BE83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FC8A56-3F13-7AC9-D5BE-5E9AE506218E}"/>
              </a:ext>
            </a:extLst>
          </p:cNvPr>
          <p:cNvSpPr>
            <a:spLocks noGrp="1"/>
          </p:cNvSpPr>
          <p:nvPr>
            <p:ph type="dt" sz="half" idx="10"/>
          </p:nvPr>
        </p:nvSpPr>
        <p:spPr/>
        <p:txBody>
          <a:bodyPr/>
          <a:lstStyle/>
          <a:p>
            <a:fld id="{E03D395F-FBF1-4C2B-B596-34857739C078}" type="datetimeFigureOut">
              <a:rPr lang="en-IN" smtClean="0"/>
              <a:t>24-11-2022</a:t>
            </a:fld>
            <a:endParaRPr lang="en-IN"/>
          </a:p>
        </p:txBody>
      </p:sp>
      <p:sp>
        <p:nvSpPr>
          <p:cNvPr id="4" name="Footer Placeholder 3">
            <a:extLst>
              <a:ext uri="{FF2B5EF4-FFF2-40B4-BE49-F238E27FC236}">
                <a16:creationId xmlns:a16="http://schemas.microsoft.com/office/drawing/2014/main" id="{BAFFE7A9-8D5B-EDD9-471B-1570EEE707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D9DCAE-DB4C-755A-CB23-7395021A5BBB}"/>
              </a:ext>
            </a:extLst>
          </p:cNvPr>
          <p:cNvSpPr>
            <a:spLocks noGrp="1"/>
          </p:cNvSpPr>
          <p:nvPr>
            <p:ph type="sldNum" sz="quarter" idx="12"/>
          </p:nvPr>
        </p:nvSpPr>
        <p:spPr/>
        <p:txBody>
          <a:bodyPr/>
          <a:lstStyle/>
          <a:p>
            <a:fld id="{42B4A0EA-9BE4-4F1B-A43E-AF463504F590}" type="slidenum">
              <a:rPr lang="en-IN" smtClean="0"/>
              <a:t>‹#›</a:t>
            </a:fld>
            <a:endParaRPr lang="en-IN"/>
          </a:p>
        </p:txBody>
      </p:sp>
    </p:spTree>
    <p:extLst>
      <p:ext uri="{BB962C8B-B14F-4D97-AF65-F5344CB8AC3E}">
        <p14:creationId xmlns:p14="http://schemas.microsoft.com/office/powerpoint/2010/main" val="1289140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AD153-9444-8A66-CCA2-4FB9B30DEE2D}"/>
              </a:ext>
            </a:extLst>
          </p:cNvPr>
          <p:cNvSpPr>
            <a:spLocks noGrp="1"/>
          </p:cNvSpPr>
          <p:nvPr>
            <p:ph type="dt" sz="half" idx="10"/>
          </p:nvPr>
        </p:nvSpPr>
        <p:spPr/>
        <p:txBody>
          <a:bodyPr/>
          <a:lstStyle/>
          <a:p>
            <a:fld id="{E03D395F-FBF1-4C2B-B596-34857739C078}" type="datetimeFigureOut">
              <a:rPr lang="en-IN" smtClean="0"/>
              <a:t>24-11-2022</a:t>
            </a:fld>
            <a:endParaRPr lang="en-IN"/>
          </a:p>
        </p:txBody>
      </p:sp>
      <p:sp>
        <p:nvSpPr>
          <p:cNvPr id="3" name="Footer Placeholder 2">
            <a:extLst>
              <a:ext uri="{FF2B5EF4-FFF2-40B4-BE49-F238E27FC236}">
                <a16:creationId xmlns:a16="http://schemas.microsoft.com/office/drawing/2014/main" id="{1CB152AD-A8AF-F929-0212-61A74D7FF1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021CE1-D514-D692-FAC6-2D8D2CFC49E6}"/>
              </a:ext>
            </a:extLst>
          </p:cNvPr>
          <p:cNvSpPr>
            <a:spLocks noGrp="1"/>
          </p:cNvSpPr>
          <p:nvPr>
            <p:ph type="sldNum" sz="quarter" idx="12"/>
          </p:nvPr>
        </p:nvSpPr>
        <p:spPr/>
        <p:txBody>
          <a:bodyPr/>
          <a:lstStyle/>
          <a:p>
            <a:fld id="{42B4A0EA-9BE4-4F1B-A43E-AF463504F590}" type="slidenum">
              <a:rPr lang="en-IN" smtClean="0"/>
              <a:t>‹#›</a:t>
            </a:fld>
            <a:endParaRPr lang="en-IN"/>
          </a:p>
        </p:txBody>
      </p:sp>
    </p:spTree>
    <p:extLst>
      <p:ext uri="{BB962C8B-B14F-4D97-AF65-F5344CB8AC3E}">
        <p14:creationId xmlns:p14="http://schemas.microsoft.com/office/powerpoint/2010/main" val="651373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AC3F-583C-8AA4-D95A-2EA985C23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1F0051-D8CE-44D8-FF54-20974961E6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E10191-B1D5-2174-E249-2A55E5235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F2814-7DF8-2AE5-5DEF-140401480DAF}"/>
              </a:ext>
            </a:extLst>
          </p:cNvPr>
          <p:cNvSpPr>
            <a:spLocks noGrp="1"/>
          </p:cNvSpPr>
          <p:nvPr>
            <p:ph type="dt" sz="half" idx="10"/>
          </p:nvPr>
        </p:nvSpPr>
        <p:spPr/>
        <p:txBody>
          <a:bodyPr/>
          <a:lstStyle/>
          <a:p>
            <a:fld id="{E03D395F-FBF1-4C2B-B596-34857739C078}" type="datetimeFigureOut">
              <a:rPr lang="en-IN" smtClean="0"/>
              <a:t>24-11-2022</a:t>
            </a:fld>
            <a:endParaRPr lang="en-IN"/>
          </a:p>
        </p:txBody>
      </p:sp>
      <p:sp>
        <p:nvSpPr>
          <p:cNvPr id="6" name="Footer Placeholder 5">
            <a:extLst>
              <a:ext uri="{FF2B5EF4-FFF2-40B4-BE49-F238E27FC236}">
                <a16:creationId xmlns:a16="http://schemas.microsoft.com/office/drawing/2014/main" id="{D15751EC-9DF5-85B3-77C7-489D13AED7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6596E9-B80B-BC00-4B09-4C01E7D286E6}"/>
              </a:ext>
            </a:extLst>
          </p:cNvPr>
          <p:cNvSpPr>
            <a:spLocks noGrp="1"/>
          </p:cNvSpPr>
          <p:nvPr>
            <p:ph type="sldNum" sz="quarter" idx="12"/>
          </p:nvPr>
        </p:nvSpPr>
        <p:spPr/>
        <p:txBody>
          <a:bodyPr/>
          <a:lstStyle/>
          <a:p>
            <a:fld id="{42B4A0EA-9BE4-4F1B-A43E-AF463504F590}" type="slidenum">
              <a:rPr lang="en-IN" smtClean="0"/>
              <a:t>‹#›</a:t>
            </a:fld>
            <a:endParaRPr lang="en-IN"/>
          </a:p>
        </p:txBody>
      </p:sp>
    </p:spTree>
    <p:extLst>
      <p:ext uri="{BB962C8B-B14F-4D97-AF65-F5344CB8AC3E}">
        <p14:creationId xmlns:p14="http://schemas.microsoft.com/office/powerpoint/2010/main" val="345997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BA018-45D8-6CFF-78F3-2A1C70116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255BC1-D509-62AA-E655-3AFC0DBBF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987EDB-1BFE-DD03-FC4D-F152BFCE6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6F36A-B661-DC21-724C-93859F143BCB}"/>
              </a:ext>
            </a:extLst>
          </p:cNvPr>
          <p:cNvSpPr>
            <a:spLocks noGrp="1"/>
          </p:cNvSpPr>
          <p:nvPr>
            <p:ph type="dt" sz="half" idx="10"/>
          </p:nvPr>
        </p:nvSpPr>
        <p:spPr/>
        <p:txBody>
          <a:bodyPr/>
          <a:lstStyle/>
          <a:p>
            <a:fld id="{E03D395F-FBF1-4C2B-B596-34857739C078}" type="datetimeFigureOut">
              <a:rPr lang="en-IN" smtClean="0"/>
              <a:t>24-11-2022</a:t>
            </a:fld>
            <a:endParaRPr lang="en-IN"/>
          </a:p>
        </p:txBody>
      </p:sp>
      <p:sp>
        <p:nvSpPr>
          <p:cNvPr id="6" name="Footer Placeholder 5">
            <a:extLst>
              <a:ext uri="{FF2B5EF4-FFF2-40B4-BE49-F238E27FC236}">
                <a16:creationId xmlns:a16="http://schemas.microsoft.com/office/drawing/2014/main" id="{7826D1AB-D157-91B4-A2DF-73A1342D33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9F229D-DE3D-D129-1608-99093480B8B1}"/>
              </a:ext>
            </a:extLst>
          </p:cNvPr>
          <p:cNvSpPr>
            <a:spLocks noGrp="1"/>
          </p:cNvSpPr>
          <p:nvPr>
            <p:ph type="sldNum" sz="quarter" idx="12"/>
          </p:nvPr>
        </p:nvSpPr>
        <p:spPr/>
        <p:txBody>
          <a:bodyPr/>
          <a:lstStyle/>
          <a:p>
            <a:fld id="{42B4A0EA-9BE4-4F1B-A43E-AF463504F590}" type="slidenum">
              <a:rPr lang="en-IN" smtClean="0"/>
              <a:t>‹#›</a:t>
            </a:fld>
            <a:endParaRPr lang="en-IN"/>
          </a:p>
        </p:txBody>
      </p:sp>
    </p:spTree>
    <p:extLst>
      <p:ext uri="{BB962C8B-B14F-4D97-AF65-F5344CB8AC3E}">
        <p14:creationId xmlns:p14="http://schemas.microsoft.com/office/powerpoint/2010/main" val="2346792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0A7FFD-0701-ED70-1CEE-8FB7A14BD9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3B2A7E-D3E7-2DD8-D96B-0552EE0EE0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1A4F95-286B-A999-A5F4-51494C4373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3D395F-FBF1-4C2B-B596-34857739C078}" type="datetimeFigureOut">
              <a:rPr lang="en-IN" smtClean="0"/>
              <a:t>24-11-2022</a:t>
            </a:fld>
            <a:endParaRPr lang="en-IN"/>
          </a:p>
        </p:txBody>
      </p:sp>
      <p:sp>
        <p:nvSpPr>
          <p:cNvPr id="5" name="Footer Placeholder 4">
            <a:extLst>
              <a:ext uri="{FF2B5EF4-FFF2-40B4-BE49-F238E27FC236}">
                <a16:creationId xmlns:a16="http://schemas.microsoft.com/office/drawing/2014/main" id="{9B839296-CD2E-DC0D-763E-5E90D73AAD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39566C-585D-E396-2FEE-204494AD2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4A0EA-9BE4-4F1B-A43E-AF463504F590}" type="slidenum">
              <a:rPr lang="en-IN" smtClean="0"/>
              <a:t>‹#›</a:t>
            </a:fld>
            <a:endParaRPr lang="en-IN"/>
          </a:p>
        </p:txBody>
      </p:sp>
    </p:spTree>
    <p:extLst>
      <p:ext uri="{BB962C8B-B14F-4D97-AF65-F5344CB8AC3E}">
        <p14:creationId xmlns:p14="http://schemas.microsoft.com/office/powerpoint/2010/main" val="1232854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93B5-33D6-14FA-4AF1-C2843321E77E}"/>
              </a:ext>
            </a:extLst>
          </p:cNvPr>
          <p:cNvSpPr>
            <a:spLocks noGrp="1"/>
          </p:cNvSpPr>
          <p:nvPr>
            <p:ph type="ctrTitle"/>
          </p:nvPr>
        </p:nvSpPr>
        <p:spPr>
          <a:xfrm>
            <a:off x="1524000" y="2946718"/>
            <a:ext cx="9144000" cy="2184082"/>
          </a:xfrm>
        </p:spPr>
        <p:txBody>
          <a:bodyPr>
            <a:normAutofit/>
          </a:bodyPr>
          <a:lstStyle/>
          <a:p>
            <a:r>
              <a:rPr lang="en-IN" sz="4000" dirty="0"/>
              <a:t>CYBER SECURTIY PROJECT</a:t>
            </a:r>
            <a:br>
              <a:rPr lang="en-IN" sz="4000" dirty="0"/>
            </a:br>
            <a:r>
              <a:rPr lang="en-IN" sz="4000" dirty="0"/>
              <a:t>Cracking WPA/WPA2 Networks(with Denial of service)</a:t>
            </a:r>
          </a:p>
        </p:txBody>
      </p:sp>
      <p:sp>
        <p:nvSpPr>
          <p:cNvPr id="3" name="Subtitle 2">
            <a:extLst>
              <a:ext uri="{FF2B5EF4-FFF2-40B4-BE49-F238E27FC236}">
                <a16:creationId xmlns:a16="http://schemas.microsoft.com/office/drawing/2014/main" id="{A50A6678-720D-4F9F-80B7-5619F17E0453}"/>
              </a:ext>
            </a:extLst>
          </p:cNvPr>
          <p:cNvSpPr>
            <a:spLocks noGrp="1"/>
          </p:cNvSpPr>
          <p:nvPr>
            <p:ph type="subTitle" idx="1"/>
          </p:nvPr>
        </p:nvSpPr>
        <p:spPr>
          <a:xfrm>
            <a:off x="1524000" y="5130800"/>
            <a:ext cx="9144000" cy="1727200"/>
          </a:xfrm>
        </p:spPr>
        <p:txBody>
          <a:bodyPr>
            <a:normAutofit lnSpcReduction="10000"/>
          </a:bodyPr>
          <a:lstStyle/>
          <a:p>
            <a:r>
              <a:rPr lang="en-IN" dirty="0"/>
              <a:t>Name- Yash Dabas</a:t>
            </a:r>
          </a:p>
          <a:p>
            <a:r>
              <a:rPr lang="en-IN" dirty="0"/>
              <a:t>Roll No.- 2021UCA1912</a:t>
            </a:r>
          </a:p>
          <a:p>
            <a:r>
              <a:rPr lang="en-IN" dirty="0"/>
              <a:t>Class- CSAI 2</a:t>
            </a:r>
          </a:p>
          <a:p>
            <a:r>
              <a:rPr lang="en-IN" dirty="0"/>
              <a:t>Mentor- Gaurav Singla Sir</a:t>
            </a:r>
          </a:p>
        </p:txBody>
      </p:sp>
      <p:pic>
        <p:nvPicPr>
          <p:cNvPr id="4" name="Picture 3">
            <a:extLst>
              <a:ext uri="{FF2B5EF4-FFF2-40B4-BE49-F238E27FC236}">
                <a16:creationId xmlns:a16="http://schemas.microsoft.com/office/drawing/2014/main" id="{F5AF50C6-3B9F-0B68-3ECA-689F230F94E6}"/>
              </a:ext>
            </a:extLst>
          </p:cNvPr>
          <p:cNvPicPr>
            <a:picLocks noChangeAspect="1"/>
          </p:cNvPicPr>
          <p:nvPr/>
        </p:nvPicPr>
        <p:blipFill>
          <a:blip r:embed="rId2"/>
          <a:stretch>
            <a:fillRect/>
          </a:stretch>
        </p:blipFill>
        <p:spPr>
          <a:xfrm>
            <a:off x="4154265" y="12359"/>
            <a:ext cx="3670110" cy="3481118"/>
          </a:xfrm>
          <a:prstGeom prst="rect">
            <a:avLst/>
          </a:prstGeom>
        </p:spPr>
      </p:pic>
    </p:spTree>
    <p:extLst>
      <p:ext uri="{BB962C8B-B14F-4D97-AF65-F5344CB8AC3E}">
        <p14:creationId xmlns:p14="http://schemas.microsoft.com/office/powerpoint/2010/main" val="54108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AACC6-B83C-BDAB-D721-0BEE53E66F96}"/>
              </a:ext>
            </a:extLst>
          </p:cNvPr>
          <p:cNvSpPr>
            <a:spLocks noGrp="1"/>
          </p:cNvSpPr>
          <p:nvPr>
            <p:ph idx="1"/>
          </p:nvPr>
        </p:nvSpPr>
        <p:spPr>
          <a:xfrm>
            <a:off x="838200" y="548001"/>
            <a:ext cx="10515600" cy="5628962"/>
          </a:xfrm>
        </p:spPr>
        <p:txBody>
          <a:bodyPr/>
          <a:lstStyle/>
          <a:p>
            <a:r>
              <a:rPr lang="en-IN" dirty="0"/>
              <a:t>So, to capture a handshake we need to disconnect the devices from the network and then let them connect.</a:t>
            </a:r>
          </a:p>
          <a:p>
            <a:r>
              <a:rPr lang="en-IN" dirty="0" err="1"/>
              <a:t>Aireplay</a:t>
            </a:r>
            <a:r>
              <a:rPr lang="en-IN" dirty="0"/>
              <a:t>-ng -0 0 –a 68:D1:BA:66:26:10 wlan0</a:t>
            </a:r>
          </a:p>
          <a:p>
            <a:r>
              <a:rPr lang="en-IN" dirty="0" err="1"/>
              <a:t>Aireplay</a:t>
            </a:r>
            <a:r>
              <a:rPr lang="en-IN" dirty="0"/>
              <a:t>-ng is also a command of </a:t>
            </a:r>
            <a:r>
              <a:rPr lang="en-IN" dirty="0" err="1"/>
              <a:t>Aircrack</a:t>
            </a:r>
            <a:r>
              <a:rPr lang="en-IN" dirty="0"/>
              <a:t>-ng, -0 0 specifies the number of devices we want to limit for connecting to this network (In this case no device will be able to connect to the network)</a:t>
            </a:r>
          </a:p>
          <a:p>
            <a:r>
              <a:rPr lang="en-IN" dirty="0"/>
              <a:t>This command will disconnect all the connected devices from the specified network until we stop the command.</a:t>
            </a:r>
          </a:p>
        </p:txBody>
      </p:sp>
    </p:spTree>
    <p:extLst>
      <p:ext uri="{BB962C8B-B14F-4D97-AF65-F5344CB8AC3E}">
        <p14:creationId xmlns:p14="http://schemas.microsoft.com/office/powerpoint/2010/main" val="1117191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45B904-CCF0-3A22-3D5E-EB65511DB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69761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AE695A-BA9B-B67D-B2D6-7736326BF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020004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26465E-FD54-ABE3-3E02-A657736E6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451251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985379-D7D7-C655-FE61-10FD28315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607467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3B00-2027-FA2C-1566-DC134CE8F5A6}"/>
              </a:ext>
            </a:extLst>
          </p:cNvPr>
          <p:cNvSpPr>
            <a:spLocks noGrp="1"/>
          </p:cNvSpPr>
          <p:nvPr>
            <p:ph type="title"/>
          </p:nvPr>
        </p:nvSpPr>
        <p:spPr/>
        <p:txBody>
          <a:bodyPr/>
          <a:lstStyle/>
          <a:p>
            <a:r>
              <a:rPr lang="en-IN" dirty="0"/>
              <a:t>5) Brute Force Attack</a:t>
            </a:r>
          </a:p>
        </p:txBody>
      </p:sp>
      <p:sp>
        <p:nvSpPr>
          <p:cNvPr id="3" name="Content Placeholder 2">
            <a:extLst>
              <a:ext uri="{FF2B5EF4-FFF2-40B4-BE49-F238E27FC236}">
                <a16:creationId xmlns:a16="http://schemas.microsoft.com/office/drawing/2014/main" id="{017091A6-B596-44F6-FB6C-AD9D465CAC6F}"/>
              </a:ext>
            </a:extLst>
          </p:cNvPr>
          <p:cNvSpPr>
            <a:spLocks noGrp="1"/>
          </p:cNvSpPr>
          <p:nvPr>
            <p:ph idx="1"/>
          </p:nvPr>
        </p:nvSpPr>
        <p:spPr/>
        <p:txBody>
          <a:bodyPr/>
          <a:lstStyle/>
          <a:p>
            <a:r>
              <a:rPr lang="en-IN" dirty="0"/>
              <a:t>Now a handshake is captured and </a:t>
            </a:r>
            <a:r>
              <a:rPr lang="en-US" dirty="0"/>
              <a:t>d</a:t>
            </a:r>
            <a:r>
              <a:rPr lang="en-US" b="0" i="0" dirty="0">
                <a:effectLst/>
              </a:rPr>
              <a:t>ecrypting the password from the handshake is done by brute force (brute force, brute-force). That is why the decryption of the password in the captured handshake has a probabilistic character. Those. does not always end well.</a:t>
            </a:r>
          </a:p>
          <a:p>
            <a:r>
              <a:rPr lang="en-US" dirty="0"/>
              <a:t>We can either run the simple brute force attack which will try every password from the wordlist already installed which includes commonly used passwords or a modified brute force attack which includes some details like the length of the password or name of the person, the number of character, symbols, etc. which makes the attack highly effective.</a:t>
            </a:r>
            <a:endParaRPr lang="en-IN" dirty="0"/>
          </a:p>
        </p:txBody>
      </p:sp>
    </p:spTree>
    <p:extLst>
      <p:ext uri="{BB962C8B-B14F-4D97-AF65-F5344CB8AC3E}">
        <p14:creationId xmlns:p14="http://schemas.microsoft.com/office/powerpoint/2010/main" val="1284531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210FD0-77B6-3F8E-1BD3-C0A1E815A33C}"/>
              </a:ext>
            </a:extLst>
          </p:cNvPr>
          <p:cNvSpPr>
            <a:spLocks noGrp="1"/>
          </p:cNvSpPr>
          <p:nvPr>
            <p:ph idx="1"/>
          </p:nvPr>
        </p:nvSpPr>
        <p:spPr>
          <a:xfrm>
            <a:off x="838200" y="266700"/>
            <a:ext cx="10515600" cy="5910263"/>
          </a:xfrm>
        </p:spPr>
        <p:txBody>
          <a:bodyPr>
            <a:normAutofit fontScale="92500" lnSpcReduction="20000"/>
          </a:bodyPr>
          <a:lstStyle/>
          <a:p>
            <a:r>
              <a:rPr lang="en-IN" dirty="0"/>
              <a:t>We will be doing a modified brute force attack.</a:t>
            </a:r>
          </a:p>
          <a:p>
            <a:r>
              <a:rPr lang="en-IN" dirty="0"/>
              <a:t>Command-</a:t>
            </a:r>
          </a:p>
          <a:p>
            <a:pPr marL="0" indent="0">
              <a:buNone/>
            </a:pPr>
            <a:r>
              <a:rPr lang="en-IN" dirty="0"/>
              <a:t> </a:t>
            </a:r>
            <a:r>
              <a:rPr lang="en-IN" sz="2400" dirty="0"/>
              <a:t>crunch 9 9 –t </a:t>
            </a:r>
            <a:r>
              <a:rPr lang="en-IN" sz="2400" dirty="0" err="1"/>
              <a:t>yash</a:t>
            </a:r>
            <a:r>
              <a:rPr lang="en-IN" sz="2400" dirty="0"/>
              <a:t>^%%%% 12345678 | </a:t>
            </a:r>
            <a:r>
              <a:rPr lang="en-IN" sz="2400" dirty="0" err="1"/>
              <a:t>aircrack</a:t>
            </a:r>
            <a:r>
              <a:rPr lang="en-IN" sz="2400" dirty="0"/>
              <a:t>-ng –w – SCAN_test-05.cap –e </a:t>
            </a:r>
            <a:r>
              <a:rPr lang="en-IN" sz="2400" dirty="0" err="1"/>
              <a:t>yash</a:t>
            </a:r>
            <a:endParaRPr lang="en-IN" sz="2400" dirty="0"/>
          </a:p>
          <a:p>
            <a:pPr marL="0" indent="0">
              <a:buNone/>
            </a:pPr>
            <a:endParaRPr lang="en-IN" sz="2400" dirty="0"/>
          </a:p>
          <a:p>
            <a:pPr marL="0" indent="0">
              <a:buNone/>
            </a:pPr>
            <a:r>
              <a:rPr lang="en-US" sz="2400" b="0" i="0" dirty="0">
                <a:effectLst/>
              </a:rPr>
              <a:t>Crunch is </a:t>
            </a:r>
            <a:r>
              <a:rPr lang="en-US" sz="2400" i="0" dirty="0">
                <a:effectLst/>
              </a:rPr>
              <a:t>a wordlist generator where you can specify a standard character set or any set of characters to be used in generating the wordlists</a:t>
            </a:r>
            <a:r>
              <a:rPr lang="en-US" sz="2400" b="0" i="0" dirty="0">
                <a:effectLst/>
              </a:rPr>
              <a:t>. The wordlists are created through the combination and permutation of a set of characters. You can determine the amount of characters and list size.</a:t>
            </a:r>
          </a:p>
          <a:p>
            <a:pPr marL="0" indent="0">
              <a:buNone/>
            </a:pPr>
            <a:r>
              <a:rPr lang="en-IN" sz="2400" dirty="0"/>
              <a:t>9 is the size of word.</a:t>
            </a:r>
          </a:p>
          <a:p>
            <a:pPr marL="0" indent="0">
              <a:buNone/>
            </a:pPr>
            <a:r>
              <a:rPr lang="en-IN" sz="2400" dirty="0"/>
              <a:t>-t is followed by the word where </a:t>
            </a:r>
          </a:p>
          <a:p>
            <a:pPr marL="0" indent="0">
              <a:buNone/>
            </a:pPr>
            <a:r>
              <a:rPr lang="en-IN" sz="2400" dirty="0"/>
              <a:t>@ will insert lower case characters</a:t>
            </a:r>
          </a:p>
          <a:p>
            <a:pPr marL="0" indent="0">
              <a:buNone/>
            </a:pPr>
            <a:r>
              <a:rPr lang="en-IN" sz="2400" dirty="0"/>
              <a:t>, will insert upper case characters</a:t>
            </a:r>
          </a:p>
          <a:p>
            <a:pPr marL="0" indent="0">
              <a:buNone/>
            </a:pPr>
            <a:r>
              <a:rPr lang="en-IN" sz="2400" dirty="0"/>
              <a:t>^ , will insert symbol</a:t>
            </a:r>
          </a:p>
          <a:p>
            <a:pPr marL="0" indent="0">
              <a:buNone/>
            </a:pPr>
            <a:r>
              <a:rPr lang="en-IN" sz="2400" dirty="0"/>
              <a:t>%,will insert number</a:t>
            </a:r>
          </a:p>
          <a:p>
            <a:pPr marL="0" indent="0">
              <a:buNone/>
            </a:pPr>
            <a:endParaRPr lang="en-IN" sz="2400" dirty="0"/>
          </a:p>
          <a:p>
            <a:pPr marL="0" indent="0">
              <a:buNone/>
            </a:pPr>
            <a:r>
              <a:rPr lang="en-IN" sz="2400" dirty="0"/>
              <a:t>12345678 represents which numbers are to be shuffled to make the password.</a:t>
            </a:r>
          </a:p>
          <a:p>
            <a:pPr marL="0" indent="0">
              <a:buNone/>
            </a:pPr>
            <a:endParaRPr lang="en-US" sz="2400" dirty="0"/>
          </a:p>
        </p:txBody>
      </p:sp>
    </p:spTree>
    <p:extLst>
      <p:ext uri="{BB962C8B-B14F-4D97-AF65-F5344CB8AC3E}">
        <p14:creationId xmlns:p14="http://schemas.microsoft.com/office/powerpoint/2010/main" val="3836355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444ACB-F527-A56D-DC64-1005596B9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867"/>
            <a:ext cx="12192000" cy="6542266"/>
          </a:xfrm>
          <a:prstGeom prst="rect">
            <a:avLst/>
          </a:prstGeom>
        </p:spPr>
      </p:pic>
    </p:spTree>
    <p:extLst>
      <p:ext uri="{BB962C8B-B14F-4D97-AF65-F5344CB8AC3E}">
        <p14:creationId xmlns:p14="http://schemas.microsoft.com/office/powerpoint/2010/main" val="143310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83E396-D0C7-0FCF-2824-E69C140D5BE6}"/>
              </a:ext>
            </a:extLst>
          </p:cNvPr>
          <p:cNvSpPr>
            <a:spLocks noGrp="1"/>
          </p:cNvSpPr>
          <p:nvPr>
            <p:ph idx="1"/>
          </p:nvPr>
        </p:nvSpPr>
        <p:spPr>
          <a:xfrm>
            <a:off x="838200" y="152400"/>
            <a:ext cx="10515600" cy="6024563"/>
          </a:xfrm>
        </p:spPr>
        <p:txBody>
          <a:bodyPr/>
          <a:lstStyle/>
          <a:p>
            <a:r>
              <a:rPr lang="en-IN" dirty="0"/>
              <a:t>The password is encrypted and came out to be yash@4321.</a:t>
            </a:r>
          </a:p>
          <a:p>
            <a:endParaRPr lang="en-IN" dirty="0"/>
          </a:p>
          <a:p>
            <a:r>
              <a:rPr lang="en-IN" dirty="0"/>
              <a:t>Simple brute force attack to encrypt passwords can also be done by </a:t>
            </a:r>
            <a:r>
              <a:rPr lang="en-IN" dirty="0" err="1"/>
              <a:t>wifite</a:t>
            </a:r>
            <a:r>
              <a:rPr lang="en-IN" dirty="0"/>
              <a:t>.</a:t>
            </a:r>
          </a:p>
          <a:p>
            <a:r>
              <a:rPr lang="en-US" b="0" i="0" dirty="0" err="1">
                <a:effectLst/>
              </a:rPr>
              <a:t>Wifite</a:t>
            </a:r>
            <a:r>
              <a:rPr lang="en-US" b="0" i="0" dirty="0">
                <a:effectLst/>
              </a:rPr>
              <a:t> is </a:t>
            </a:r>
            <a:r>
              <a:rPr lang="en-US" i="0" dirty="0">
                <a:effectLst/>
              </a:rPr>
              <a:t>a tool to audit WEP or WPA encrypted wireless networks</a:t>
            </a:r>
            <a:r>
              <a:rPr lang="en-US" b="0" i="0" dirty="0">
                <a:effectLst/>
              </a:rPr>
              <a:t>. It uses </a:t>
            </a:r>
            <a:r>
              <a:rPr lang="en-US" b="0" i="0" dirty="0" err="1">
                <a:effectLst/>
              </a:rPr>
              <a:t>aircrack</a:t>
            </a:r>
            <a:r>
              <a:rPr lang="en-US" b="0" i="0" dirty="0">
                <a:effectLst/>
              </a:rPr>
              <a:t>-ng, </a:t>
            </a:r>
            <a:r>
              <a:rPr lang="en-US" b="0" i="0" dirty="0" err="1">
                <a:effectLst/>
              </a:rPr>
              <a:t>pyrit</a:t>
            </a:r>
            <a:r>
              <a:rPr lang="en-US" b="0" i="0" dirty="0">
                <a:effectLst/>
              </a:rPr>
              <a:t>, reaver, </a:t>
            </a:r>
            <a:r>
              <a:rPr lang="en-US" b="0" i="0" dirty="0" err="1">
                <a:effectLst/>
              </a:rPr>
              <a:t>tshark</a:t>
            </a:r>
            <a:r>
              <a:rPr lang="en-US" b="0" i="0" dirty="0">
                <a:effectLst/>
              </a:rPr>
              <a:t> tools to perform the audit. This tool is customizable to be automated with only a few arguments and can be trusted to run without supervision</a:t>
            </a:r>
            <a:r>
              <a:rPr lang="en-US" dirty="0">
                <a:solidFill>
                  <a:srgbClr val="BDC1C6"/>
                </a:solidFill>
                <a:latin typeface="arial" panose="020B0604020202020204" pitchFamily="34" charset="0"/>
              </a:rPr>
              <a:t>.</a:t>
            </a:r>
          </a:p>
          <a:p>
            <a:pPr marL="0" indent="0">
              <a:buNone/>
            </a:pPr>
            <a:r>
              <a:rPr lang="en-IN" dirty="0"/>
              <a:t>  Below is an example-</a:t>
            </a:r>
          </a:p>
        </p:txBody>
      </p:sp>
    </p:spTree>
    <p:extLst>
      <p:ext uri="{BB962C8B-B14F-4D97-AF65-F5344CB8AC3E}">
        <p14:creationId xmlns:p14="http://schemas.microsoft.com/office/powerpoint/2010/main" val="2396037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684D7B-A6BC-737D-301A-2581EBDBF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97390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D790-364D-4E4E-3525-222BFAB57497}"/>
              </a:ext>
            </a:extLst>
          </p:cNvPr>
          <p:cNvSpPr>
            <a:spLocks noGrp="1"/>
          </p:cNvSpPr>
          <p:nvPr>
            <p:ph type="title"/>
          </p:nvPr>
        </p:nvSpPr>
        <p:spPr/>
        <p:txBody>
          <a:bodyPr/>
          <a:lstStyle/>
          <a:p>
            <a:r>
              <a:rPr lang="en-IN" dirty="0"/>
              <a:t>What are WPA/WPA2 Networks</a:t>
            </a:r>
          </a:p>
        </p:txBody>
      </p:sp>
      <p:sp>
        <p:nvSpPr>
          <p:cNvPr id="3" name="Content Placeholder 2">
            <a:extLst>
              <a:ext uri="{FF2B5EF4-FFF2-40B4-BE49-F238E27FC236}">
                <a16:creationId xmlns:a16="http://schemas.microsoft.com/office/drawing/2014/main" id="{B3000F38-CC46-99DE-11EE-1C61A3B0EBA7}"/>
              </a:ext>
            </a:extLst>
          </p:cNvPr>
          <p:cNvSpPr>
            <a:spLocks noGrp="1"/>
          </p:cNvSpPr>
          <p:nvPr>
            <p:ph idx="1"/>
          </p:nvPr>
        </p:nvSpPr>
        <p:spPr/>
        <p:txBody>
          <a:bodyPr/>
          <a:lstStyle/>
          <a:p>
            <a:r>
              <a:rPr lang="en-US" b="0" i="0" dirty="0">
                <a:effectLst/>
                <a:latin typeface="arial" panose="020B0604020202020204" pitchFamily="34" charset="0"/>
              </a:rPr>
              <a:t>WPA (Wi-Fi Protected Access) and WPA2 (Wi-Fi Protected Access 2) are </a:t>
            </a:r>
            <a:r>
              <a:rPr lang="en-US" i="0" dirty="0">
                <a:effectLst/>
                <a:latin typeface="arial" panose="020B0604020202020204" pitchFamily="34" charset="0"/>
              </a:rPr>
              <a:t>two security standards that protect wireless networks</a:t>
            </a:r>
            <a:r>
              <a:rPr lang="en-US" b="0" i="0" dirty="0">
                <a:effectLst/>
                <a:latin typeface="arial" panose="020B0604020202020204" pitchFamily="34" charset="0"/>
              </a:rPr>
              <a:t>. WPA2 is the second generation of the Wi-Fi Protected Access security standard and so is more secure than its predecessor, WPA.</a:t>
            </a:r>
            <a:endParaRPr lang="en-IN" dirty="0"/>
          </a:p>
        </p:txBody>
      </p:sp>
    </p:spTree>
    <p:extLst>
      <p:ext uri="{BB962C8B-B14F-4D97-AF65-F5344CB8AC3E}">
        <p14:creationId xmlns:p14="http://schemas.microsoft.com/office/powerpoint/2010/main" val="2785157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98E916-98A6-E7EE-699C-155295D1B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4896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42DE8A-27A8-33ED-D7B4-02ACF3B09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8971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E80C-7E81-CE98-BA0D-E875AD93F95A}"/>
              </a:ext>
            </a:extLst>
          </p:cNvPr>
          <p:cNvSpPr>
            <a:spLocks noGrp="1"/>
          </p:cNvSpPr>
          <p:nvPr>
            <p:ph type="title"/>
          </p:nvPr>
        </p:nvSpPr>
        <p:spPr/>
        <p:txBody>
          <a:bodyPr/>
          <a:lstStyle/>
          <a:p>
            <a:r>
              <a:rPr lang="en-IN" dirty="0"/>
              <a:t>About the Attack</a:t>
            </a:r>
          </a:p>
        </p:txBody>
      </p:sp>
      <p:sp>
        <p:nvSpPr>
          <p:cNvPr id="3" name="Content Placeholder 2">
            <a:extLst>
              <a:ext uri="{FF2B5EF4-FFF2-40B4-BE49-F238E27FC236}">
                <a16:creationId xmlns:a16="http://schemas.microsoft.com/office/drawing/2014/main" id="{266640C0-7EB5-E320-F95C-63EA84BBDD76}"/>
              </a:ext>
            </a:extLst>
          </p:cNvPr>
          <p:cNvSpPr>
            <a:spLocks noGrp="1"/>
          </p:cNvSpPr>
          <p:nvPr>
            <p:ph idx="1"/>
          </p:nvPr>
        </p:nvSpPr>
        <p:spPr/>
        <p:txBody>
          <a:bodyPr/>
          <a:lstStyle/>
          <a:p>
            <a:r>
              <a:rPr lang="en-IN" dirty="0"/>
              <a:t>Cracking a WPA or WPA2 network requires tools like </a:t>
            </a:r>
            <a:r>
              <a:rPr lang="en-IN" dirty="0" err="1"/>
              <a:t>Aircrack</a:t>
            </a:r>
            <a:r>
              <a:rPr lang="en-IN" dirty="0"/>
              <a:t>-ng, </a:t>
            </a:r>
            <a:r>
              <a:rPr lang="en-IN" dirty="0" err="1"/>
              <a:t>wifite</a:t>
            </a:r>
            <a:r>
              <a:rPr lang="en-IN" dirty="0"/>
              <a:t>, reaver etc. In this presentation we will implement the attack using </a:t>
            </a:r>
            <a:r>
              <a:rPr lang="en-IN" dirty="0" err="1"/>
              <a:t>Aircrack</a:t>
            </a:r>
            <a:r>
              <a:rPr lang="en-IN" dirty="0"/>
              <a:t> and an example of </a:t>
            </a:r>
            <a:r>
              <a:rPr lang="en-IN" dirty="0" err="1"/>
              <a:t>wifite</a:t>
            </a:r>
            <a:r>
              <a:rPr lang="en-IN" dirty="0"/>
              <a:t>.</a:t>
            </a:r>
          </a:p>
          <a:p>
            <a:r>
              <a:rPr lang="en-US" b="0" i="0" dirty="0" err="1">
                <a:effectLst/>
                <a:latin typeface="arial" panose="020B0604020202020204" pitchFamily="34" charset="0"/>
              </a:rPr>
              <a:t>Aircrack</a:t>
            </a:r>
            <a:r>
              <a:rPr lang="en-US" b="0" i="0" dirty="0">
                <a:effectLst/>
                <a:latin typeface="arial" panose="020B0604020202020204" pitchFamily="34" charset="0"/>
              </a:rPr>
              <a:t>-ng </a:t>
            </a:r>
            <a:r>
              <a:rPr lang="en-US" i="0" dirty="0">
                <a:effectLst/>
                <a:latin typeface="arial" panose="020B0604020202020204" pitchFamily="34" charset="0"/>
              </a:rPr>
              <a:t>uses various techniques to crack WEP and WPA/WPA2-PSK keys</a:t>
            </a:r>
            <a:r>
              <a:rPr lang="en-US" b="0" i="0" dirty="0">
                <a:effectLst/>
                <a:latin typeface="arial" panose="020B0604020202020204" pitchFamily="34" charset="0"/>
              </a:rPr>
              <a:t>. Airbase-ng is a multipurpose tool aimed at attacking clients as opposed to the Access Point itself. </a:t>
            </a:r>
            <a:r>
              <a:rPr lang="en-US" b="0" i="0" dirty="0" err="1">
                <a:effectLst/>
                <a:latin typeface="arial" panose="020B0604020202020204" pitchFamily="34" charset="0"/>
              </a:rPr>
              <a:t>Airdecloak</a:t>
            </a:r>
            <a:r>
              <a:rPr lang="en-US" b="0" i="0" dirty="0">
                <a:effectLst/>
                <a:latin typeface="arial" panose="020B0604020202020204" pitchFamily="34" charset="0"/>
              </a:rPr>
              <a:t>-ng removes WEP Cloaking from a packet capture file. Airdrop-ng is a rule based wireless </a:t>
            </a:r>
            <a:r>
              <a:rPr lang="en-US" b="0" i="0" dirty="0" err="1">
                <a:effectLst/>
                <a:latin typeface="arial" panose="020B0604020202020204" pitchFamily="34" charset="0"/>
              </a:rPr>
              <a:t>deauthication</a:t>
            </a:r>
            <a:r>
              <a:rPr lang="en-US" b="0" i="0" dirty="0">
                <a:effectLst/>
                <a:latin typeface="arial" panose="020B0604020202020204" pitchFamily="34" charset="0"/>
              </a:rPr>
              <a:t> tool.</a:t>
            </a:r>
            <a:endParaRPr lang="en-IN" dirty="0"/>
          </a:p>
          <a:p>
            <a:endParaRPr lang="en-IN" dirty="0"/>
          </a:p>
        </p:txBody>
      </p:sp>
    </p:spTree>
    <p:extLst>
      <p:ext uri="{BB962C8B-B14F-4D97-AF65-F5344CB8AC3E}">
        <p14:creationId xmlns:p14="http://schemas.microsoft.com/office/powerpoint/2010/main" val="321535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DA25-CF5E-6810-AC4B-A50D4DBD8E4D}"/>
              </a:ext>
            </a:extLst>
          </p:cNvPr>
          <p:cNvSpPr>
            <a:spLocks noGrp="1"/>
          </p:cNvSpPr>
          <p:nvPr>
            <p:ph type="title"/>
          </p:nvPr>
        </p:nvSpPr>
        <p:spPr/>
        <p:txBody>
          <a:bodyPr/>
          <a:lstStyle/>
          <a:p>
            <a:r>
              <a:rPr lang="en-IN" dirty="0"/>
              <a:t>1) Preparing for the attack</a:t>
            </a:r>
          </a:p>
        </p:txBody>
      </p:sp>
      <p:sp>
        <p:nvSpPr>
          <p:cNvPr id="3" name="Content Placeholder 2">
            <a:extLst>
              <a:ext uri="{FF2B5EF4-FFF2-40B4-BE49-F238E27FC236}">
                <a16:creationId xmlns:a16="http://schemas.microsoft.com/office/drawing/2014/main" id="{47EB90FB-6516-AB56-69DF-E501972154F2}"/>
              </a:ext>
            </a:extLst>
          </p:cNvPr>
          <p:cNvSpPr>
            <a:spLocks noGrp="1"/>
          </p:cNvSpPr>
          <p:nvPr>
            <p:ph idx="1"/>
          </p:nvPr>
        </p:nvSpPr>
        <p:spPr/>
        <p:txBody>
          <a:bodyPr>
            <a:normAutofit fontScale="92500" lnSpcReduction="20000"/>
          </a:bodyPr>
          <a:lstStyle/>
          <a:p>
            <a:r>
              <a:rPr lang="en-IN" dirty="0"/>
              <a:t>To start the attack we need to set the mode of our </a:t>
            </a:r>
            <a:r>
              <a:rPr lang="en-IN" dirty="0" err="1"/>
              <a:t>wifi</a:t>
            </a:r>
            <a:r>
              <a:rPr lang="en-IN" dirty="0"/>
              <a:t> adapter to “Monitor” and shut down our Network Manager.</a:t>
            </a:r>
          </a:p>
          <a:p>
            <a:r>
              <a:rPr lang="en-US" b="0" i="0" dirty="0">
                <a:effectLst/>
                <a:latin typeface="arial" panose="020B0604020202020204" pitchFamily="34" charset="0"/>
              </a:rPr>
              <a:t>Monitor mode is a </a:t>
            </a:r>
            <a:r>
              <a:rPr lang="en-US" i="0" dirty="0">
                <a:effectLst/>
                <a:latin typeface="arial" panose="020B0604020202020204" pitchFamily="34" charset="0"/>
              </a:rPr>
              <a:t>special mode that allows your computer to listen to every wireless packet</a:t>
            </a:r>
            <a:r>
              <a:rPr lang="en-US" b="0" i="0" dirty="0">
                <a:effectLst/>
                <a:latin typeface="arial" panose="020B0604020202020204" pitchFamily="34" charset="0"/>
              </a:rPr>
              <a:t>.</a:t>
            </a:r>
          </a:p>
          <a:p>
            <a:r>
              <a:rPr lang="en-US" b="0" i="0" dirty="0">
                <a:effectLst/>
                <a:latin typeface="arial" panose="020B0604020202020204" pitchFamily="34" charset="0"/>
              </a:rPr>
              <a:t>The instructions are-</a:t>
            </a:r>
          </a:p>
          <a:p>
            <a:pPr marL="0" indent="0">
              <a:buNone/>
            </a:pPr>
            <a:r>
              <a:rPr lang="en-US" b="0" i="0" dirty="0">
                <a:effectLst/>
                <a:latin typeface="arial" panose="020B0604020202020204" pitchFamily="34" charset="0"/>
              </a:rPr>
              <a:t> </a:t>
            </a:r>
            <a:r>
              <a:rPr lang="en-US" b="0" i="0" dirty="0" err="1">
                <a:effectLst/>
                <a:latin typeface="arial" panose="020B0604020202020204" pitchFamily="34" charset="0"/>
              </a:rPr>
              <a:t>ifconfig</a:t>
            </a:r>
            <a:r>
              <a:rPr lang="en-US" b="0" i="0" dirty="0">
                <a:effectLst/>
                <a:latin typeface="arial" panose="020B0604020202020204" pitchFamily="34" charset="0"/>
              </a:rPr>
              <a:t> wlan0 down (It shuts the wireless card completely)</a:t>
            </a:r>
          </a:p>
          <a:p>
            <a:pPr marL="0" indent="0">
              <a:buNone/>
            </a:pPr>
            <a:r>
              <a:rPr lang="en-US" dirty="0">
                <a:latin typeface="arial" panose="020B0604020202020204" pitchFamily="34" charset="0"/>
              </a:rPr>
              <a:t> </a:t>
            </a:r>
            <a:r>
              <a:rPr lang="en-US" dirty="0" err="1">
                <a:latin typeface="arial" panose="020B0604020202020204" pitchFamily="34" charset="0"/>
              </a:rPr>
              <a:t>iwconfig</a:t>
            </a:r>
            <a:r>
              <a:rPr lang="en-US" dirty="0">
                <a:latin typeface="arial" panose="020B0604020202020204" pitchFamily="34" charset="0"/>
              </a:rPr>
              <a:t> wlan0 mode monitor (changes the mode of the </a:t>
            </a:r>
            <a:r>
              <a:rPr lang="en-US" dirty="0" err="1">
                <a:latin typeface="arial" panose="020B0604020202020204" pitchFamily="34" charset="0"/>
              </a:rPr>
              <a:t>wifi</a:t>
            </a:r>
            <a:r>
              <a:rPr lang="en-US" dirty="0">
                <a:latin typeface="arial" panose="020B0604020202020204" pitchFamily="34" charset="0"/>
              </a:rPr>
              <a:t> adapter)</a:t>
            </a:r>
          </a:p>
          <a:p>
            <a:pPr marL="0" indent="0">
              <a:buNone/>
            </a:pPr>
            <a:r>
              <a:rPr lang="en-US" b="0" i="0" dirty="0" err="1">
                <a:effectLst/>
                <a:latin typeface="arial" panose="020B0604020202020204" pitchFamily="34" charset="0"/>
              </a:rPr>
              <a:t>Ifconfig</a:t>
            </a:r>
            <a:r>
              <a:rPr lang="en-US" b="0" i="0" dirty="0">
                <a:effectLst/>
                <a:latin typeface="arial" panose="020B0604020202020204" pitchFamily="34" charset="0"/>
              </a:rPr>
              <a:t> wl</a:t>
            </a:r>
            <a:r>
              <a:rPr lang="en-US" dirty="0">
                <a:latin typeface="arial" panose="020B0604020202020204" pitchFamily="34" charset="0"/>
              </a:rPr>
              <a:t>an0 up ( Turns on the wireless card again)</a:t>
            </a:r>
          </a:p>
          <a:p>
            <a:pPr marL="0" indent="0">
              <a:buNone/>
            </a:pPr>
            <a:r>
              <a:rPr lang="en-US" dirty="0" err="1">
                <a:latin typeface="arial" panose="020B0604020202020204" pitchFamily="34" charset="0"/>
              </a:rPr>
              <a:t>a</a:t>
            </a:r>
            <a:r>
              <a:rPr lang="en-US" b="0" i="0" dirty="0" err="1">
                <a:effectLst/>
                <a:latin typeface="arial" panose="020B0604020202020204" pitchFamily="34" charset="0"/>
              </a:rPr>
              <a:t>irmon</a:t>
            </a:r>
            <a:r>
              <a:rPr lang="en-US" b="0" i="0" dirty="0">
                <a:effectLst/>
                <a:latin typeface="arial" panose="020B0604020202020204" pitchFamily="34" charset="0"/>
              </a:rPr>
              <a:t>-ng check wlan0 (shows the process that can cause trouble, including network manager)</a:t>
            </a:r>
          </a:p>
          <a:p>
            <a:pPr marL="0" indent="0">
              <a:buNone/>
            </a:pPr>
            <a:r>
              <a:rPr lang="en-US" dirty="0">
                <a:latin typeface="arial" panose="020B0604020202020204" pitchFamily="34" charset="0"/>
              </a:rPr>
              <a:t>Kill PID (PID is the Process Identification Number of Network manager)</a:t>
            </a:r>
            <a:endParaRPr lang="en-US" b="0" i="0" dirty="0">
              <a:effectLst/>
              <a:latin typeface="arial" panose="020B0604020202020204" pitchFamily="34" charset="0"/>
            </a:endParaRPr>
          </a:p>
        </p:txBody>
      </p:sp>
    </p:spTree>
    <p:extLst>
      <p:ext uri="{BB962C8B-B14F-4D97-AF65-F5344CB8AC3E}">
        <p14:creationId xmlns:p14="http://schemas.microsoft.com/office/powerpoint/2010/main" val="21426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110A-F4F9-2AD7-A7EA-B68699879B42}"/>
              </a:ext>
            </a:extLst>
          </p:cNvPr>
          <p:cNvSpPr>
            <a:spLocks noGrp="1"/>
          </p:cNvSpPr>
          <p:nvPr>
            <p:ph type="title"/>
          </p:nvPr>
        </p:nvSpPr>
        <p:spPr/>
        <p:txBody>
          <a:bodyPr/>
          <a:lstStyle/>
          <a:p>
            <a:r>
              <a:rPr lang="en-IN" dirty="0"/>
              <a:t>2) Exploring nearby Networks</a:t>
            </a:r>
          </a:p>
        </p:txBody>
      </p:sp>
      <p:sp>
        <p:nvSpPr>
          <p:cNvPr id="3" name="Content Placeholder 2">
            <a:extLst>
              <a:ext uri="{FF2B5EF4-FFF2-40B4-BE49-F238E27FC236}">
                <a16:creationId xmlns:a16="http://schemas.microsoft.com/office/drawing/2014/main" id="{A807878C-84BC-D1EC-F942-BDD5B2737FEE}"/>
              </a:ext>
            </a:extLst>
          </p:cNvPr>
          <p:cNvSpPr>
            <a:spLocks noGrp="1"/>
          </p:cNvSpPr>
          <p:nvPr>
            <p:ph idx="1"/>
          </p:nvPr>
        </p:nvSpPr>
        <p:spPr/>
        <p:txBody>
          <a:bodyPr/>
          <a:lstStyle/>
          <a:p>
            <a:r>
              <a:rPr lang="en-IN" dirty="0"/>
              <a:t>Using command</a:t>
            </a:r>
          </a:p>
          <a:p>
            <a:pPr marL="0" indent="0">
              <a:buNone/>
            </a:pPr>
            <a:r>
              <a:rPr lang="en-IN" dirty="0"/>
              <a:t> </a:t>
            </a:r>
            <a:r>
              <a:rPr lang="en-IN" dirty="0" err="1"/>
              <a:t>airodump</a:t>
            </a:r>
            <a:r>
              <a:rPr lang="en-IN" dirty="0"/>
              <a:t>-ng wlan0</a:t>
            </a:r>
          </a:p>
          <a:p>
            <a:pPr marL="0" indent="0">
              <a:buNone/>
            </a:pPr>
            <a:r>
              <a:rPr lang="en-IN" dirty="0"/>
              <a:t> we will get the list of all nearby networks with their BSSID(Basic Service Set Identifier) which is unique for a given </a:t>
            </a:r>
            <a:r>
              <a:rPr lang="en-IN" dirty="0" err="1"/>
              <a:t>wifi</a:t>
            </a:r>
            <a:r>
              <a:rPr lang="en-IN" dirty="0"/>
              <a:t> network.</a:t>
            </a:r>
          </a:p>
          <a:p>
            <a:pPr marL="0" indent="0">
              <a:buNone/>
            </a:pPr>
            <a:endParaRPr lang="en-IN" dirty="0"/>
          </a:p>
        </p:txBody>
      </p:sp>
    </p:spTree>
    <p:extLst>
      <p:ext uri="{BB962C8B-B14F-4D97-AF65-F5344CB8AC3E}">
        <p14:creationId xmlns:p14="http://schemas.microsoft.com/office/powerpoint/2010/main" val="110711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328C85-5E5A-0F74-6279-282AAAC0D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867"/>
            <a:ext cx="12192000" cy="6542266"/>
          </a:xfrm>
          <a:prstGeom prst="rect">
            <a:avLst/>
          </a:prstGeom>
        </p:spPr>
      </p:pic>
    </p:spTree>
    <p:extLst>
      <p:ext uri="{BB962C8B-B14F-4D97-AF65-F5344CB8AC3E}">
        <p14:creationId xmlns:p14="http://schemas.microsoft.com/office/powerpoint/2010/main" val="553111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D1DE-5883-6E5A-80FA-58D7EA45837F}"/>
              </a:ext>
            </a:extLst>
          </p:cNvPr>
          <p:cNvSpPr>
            <a:spLocks noGrp="1"/>
          </p:cNvSpPr>
          <p:nvPr>
            <p:ph type="title"/>
          </p:nvPr>
        </p:nvSpPr>
        <p:spPr/>
        <p:txBody>
          <a:bodyPr/>
          <a:lstStyle/>
          <a:p>
            <a:r>
              <a:rPr lang="en-IN" dirty="0"/>
              <a:t>3) Selecting a Network</a:t>
            </a:r>
          </a:p>
        </p:txBody>
      </p:sp>
      <p:sp>
        <p:nvSpPr>
          <p:cNvPr id="3" name="Content Placeholder 2">
            <a:extLst>
              <a:ext uri="{FF2B5EF4-FFF2-40B4-BE49-F238E27FC236}">
                <a16:creationId xmlns:a16="http://schemas.microsoft.com/office/drawing/2014/main" id="{12BB90AD-3A66-3794-9C85-BB7B031AD8A7}"/>
              </a:ext>
            </a:extLst>
          </p:cNvPr>
          <p:cNvSpPr>
            <a:spLocks noGrp="1"/>
          </p:cNvSpPr>
          <p:nvPr>
            <p:ph idx="1"/>
          </p:nvPr>
        </p:nvSpPr>
        <p:spPr/>
        <p:txBody>
          <a:bodyPr/>
          <a:lstStyle/>
          <a:p>
            <a:r>
              <a:rPr lang="en-IN" dirty="0" err="1"/>
              <a:t>Airodump</a:t>
            </a:r>
            <a:r>
              <a:rPr lang="en-IN" dirty="0"/>
              <a:t>–ng –c 10 –w </a:t>
            </a:r>
            <a:r>
              <a:rPr lang="en-IN" dirty="0" err="1"/>
              <a:t>SCAN_test</a:t>
            </a:r>
            <a:r>
              <a:rPr lang="en-IN" dirty="0"/>
              <a:t> –</a:t>
            </a:r>
            <a:r>
              <a:rPr lang="en-IN" dirty="0" err="1"/>
              <a:t>bssid</a:t>
            </a:r>
            <a:r>
              <a:rPr lang="en-IN" dirty="0"/>
              <a:t> 68:D1:BA:66:26:10 wlan0</a:t>
            </a:r>
          </a:p>
          <a:p>
            <a:r>
              <a:rPr lang="en-IN" dirty="0"/>
              <a:t>This command will select the network with specified </a:t>
            </a:r>
            <a:r>
              <a:rPr lang="en-IN" dirty="0" err="1"/>
              <a:t>bssid</a:t>
            </a:r>
            <a:r>
              <a:rPr lang="en-IN" dirty="0"/>
              <a:t> and show it’s properties along  with the devices that are connected to it.</a:t>
            </a:r>
          </a:p>
          <a:p>
            <a:r>
              <a:rPr lang="en-IN" dirty="0"/>
              <a:t>Here </a:t>
            </a:r>
            <a:r>
              <a:rPr lang="en-IN" dirty="0" err="1"/>
              <a:t>Airodump</a:t>
            </a:r>
            <a:r>
              <a:rPr lang="en-IN" dirty="0"/>
              <a:t>-ng is the main command, -c represents the channel (</a:t>
            </a:r>
            <a:r>
              <a:rPr lang="en-IN" dirty="0" err="1"/>
              <a:t>i.e</a:t>
            </a:r>
            <a:r>
              <a:rPr lang="en-IN" dirty="0"/>
              <a:t> 10 in this case), -w is followed by the name of the file in which the scan results are stored ( </a:t>
            </a:r>
            <a:r>
              <a:rPr lang="en-IN" dirty="0" err="1"/>
              <a:t>SCAN_test</a:t>
            </a:r>
            <a:r>
              <a:rPr lang="en-IN" dirty="0"/>
              <a:t> is the name of the file), --</a:t>
            </a:r>
            <a:r>
              <a:rPr lang="en-IN" dirty="0" err="1"/>
              <a:t>bssid</a:t>
            </a:r>
            <a:r>
              <a:rPr lang="en-IN" dirty="0"/>
              <a:t> is followed by the network we want to select and in the end the name of our wireless device (mine is wlan0).</a:t>
            </a:r>
          </a:p>
          <a:p>
            <a:r>
              <a:rPr lang="en-IN" dirty="0"/>
              <a:t>Next slide shows the result of this command- </a:t>
            </a:r>
          </a:p>
        </p:txBody>
      </p:sp>
    </p:spTree>
    <p:extLst>
      <p:ext uri="{BB962C8B-B14F-4D97-AF65-F5344CB8AC3E}">
        <p14:creationId xmlns:p14="http://schemas.microsoft.com/office/powerpoint/2010/main" val="313870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C053FE-B23A-067B-83C9-D78FDC1C1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867"/>
            <a:ext cx="12192000" cy="6542266"/>
          </a:xfrm>
          <a:prstGeom prst="rect">
            <a:avLst/>
          </a:prstGeom>
        </p:spPr>
      </p:pic>
    </p:spTree>
    <p:extLst>
      <p:ext uri="{BB962C8B-B14F-4D97-AF65-F5344CB8AC3E}">
        <p14:creationId xmlns:p14="http://schemas.microsoft.com/office/powerpoint/2010/main" val="307960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18DE-BF48-AF42-C316-A97E501630F6}"/>
              </a:ext>
            </a:extLst>
          </p:cNvPr>
          <p:cNvSpPr>
            <a:spLocks noGrp="1"/>
          </p:cNvSpPr>
          <p:nvPr>
            <p:ph type="title"/>
          </p:nvPr>
        </p:nvSpPr>
        <p:spPr/>
        <p:txBody>
          <a:bodyPr/>
          <a:lstStyle/>
          <a:p>
            <a:r>
              <a:rPr lang="en-IN" dirty="0"/>
              <a:t>4) Denying Service to the Connected Devices</a:t>
            </a:r>
          </a:p>
        </p:txBody>
      </p:sp>
      <p:sp>
        <p:nvSpPr>
          <p:cNvPr id="3" name="Content Placeholder 2">
            <a:extLst>
              <a:ext uri="{FF2B5EF4-FFF2-40B4-BE49-F238E27FC236}">
                <a16:creationId xmlns:a16="http://schemas.microsoft.com/office/drawing/2014/main" id="{56B18D13-1EE7-55A5-B6EF-FCDBD8D27E6A}"/>
              </a:ext>
            </a:extLst>
          </p:cNvPr>
          <p:cNvSpPr>
            <a:spLocks noGrp="1"/>
          </p:cNvSpPr>
          <p:nvPr>
            <p:ph idx="1"/>
          </p:nvPr>
        </p:nvSpPr>
        <p:spPr/>
        <p:txBody>
          <a:bodyPr/>
          <a:lstStyle/>
          <a:p>
            <a:r>
              <a:rPr lang="en-IN" dirty="0"/>
              <a:t>Decrypting the password of a WPA/WPA2 is by capturing a handshake.</a:t>
            </a:r>
          </a:p>
          <a:p>
            <a:r>
              <a:rPr lang="en-US" b="0" i="0" dirty="0">
                <a:solidFill>
                  <a:srgbClr val="333333"/>
                </a:solidFill>
                <a:effectLst/>
                <a:latin typeface="open sans" panose="020B0606030504020204" pitchFamily="34" charset="0"/>
              </a:rPr>
              <a:t> </a:t>
            </a:r>
            <a:r>
              <a:rPr lang="en-US" dirty="0">
                <a:solidFill>
                  <a:srgbClr val="333333"/>
                </a:solidFill>
                <a:latin typeface="open sans" panose="020B0606030504020204" pitchFamily="34" charset="0"/>
              </a:rPr>
              <a:t>A</a:t>
            </a:r>
            <a:r>
              <a:rPr lang="en-US" b="0" i="0" dirty="0">
                <a:effectLst/>
              </a:rPr>
              <a:t> handshake in wireless networks is the exchange of information between the access point and the client at the time the client connects to it. This information contains a variety of keys, the exchange takes place in several stages</a:t>
            </a:r>
            <a:r>
              <a:rPr lang="en-US" b="0" i="0" dirty="0">
                <a:effectLst/>
                <a:latin typeface="open sans" panose="020B0606030504020204" pitchFamily="34" charset="0"/>
              </a:rPr>
              <a:t>.</a:t>
            </a:r>
          </a:p>
          <a:p>
            <a:r>
              <a:rPr lang="en-US" dirty="0"/>
              <a:t>A</a:t>
            </a:r>
            <a:r>
              <a:rPr lang="en-US" i="0" dirty="0">
                <a:effectLst/>
              </a:rPr>
              <a:t> handshake can be captured while connecting a client who knows a valid password to a wireless access point</a:t>
            </a:r>
          </a:p>
          <a:p>
            <a:r>
              <a:rPr lang="en-US" dirty="0"/>
              <a:t>T</a:t>
            </a:r>
            <a:r>
              <a:rPr lang="en-US" i="0" dirty="0">
                <a:effectLst/>
              </a:rPr>
              <a:t>he handshake contains enough information to decrypt the password.</a:t>
            </a:r>
          </a:p>
          <a:p>
            <a:endParaRPr lang="en-IN" dirty="0"/>
          </a:p>
        </p:txBody>
      </p:sp>
    </p:spTree>
    <p:extLst>
      <p:ext uri="{BB962C8B-B14F-4D97-AF65-F5344CB8AC3E}">
        <p14:creationId xmlns:p14="http://schemas.microsoft.com/office/powerpoint/2010/main" val="3564517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969</Words>
  <Application>Microsoft Office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vt:lpstr>
      <vt:lpstr>Calibri</vt:lpstr>
      <vt:lpstr>Calibri Light</vt:lpstr>
      <vt:lpstr>open sans</vt:lpstr>
      <vt:lpstr>Office Theme</vt:lpstr>
      <vt:lpstr>CYBER SECURTIY PROJECT Cracking WPA/WPA2 Networks(with Denial of service)</vt:lpstr>
      <vt:lpstr>What are WPA/WPA2 Networks</vt:lpstr>
      <vt:lpstr>About the Attack</vt:lpstr>
      <vt:lpstr>1) Preparing for the attack</vt:lpstr>
      <vt:lpstr>2) Exploring nearby Networks</vt:lpstr>
      <vt:lpstr>PowerPoint Presentation</vt:lpstr>
      <vt:lpstr>3) Selecting a Network</vt:lpstr>
      <vt:lpstr>PowerPoint Presentation</vt:lpstr>
      <vt:lpstr>4) Denying Service to the Connected Devices</vt:lpstr>
      <vt:lpstr>PowerPoint Presentation</vt:lpstr>
      <vt:lpstr>PowerPoint Presentation</vt:lpstr>
      <vt:lpstr>PowerPoint Presentation</vt:lpstr>
      <vt:lpstr>PowerPoint Presentation</vt:lpstr>
      <vt:lpstr>PowerPoint Presentation</vt:lpstr>
      <vt:lpstr>5) Brute Force Attack</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SECURTIY PROJECT Cracking WPA/WPA2 Networks(with Denial of service)</dc:title>
  <dc:creator>Yash Dabas</dc:creator>
  <cp:lastModifiedBy>Yash Dabas</cp:lastModifiedBy>
  <cp:revision>2</cp:revision>
  <dcterms:created xsi:type="dcterms:W3CDTF">2022-11-23T18:57:26Z</dcterms:created>
  <dcterms:modified xsi:type="dcterms:W3CDTF">2022-11-23T21:09:20Z</dcterms:modified>
</cp:coreProperties>
</file>