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72" r:id="rId3"/>
    <p:sldId id="270" r:id="rId4"/>
    <p:sldId id="258" r:id="rId5"/>
    <p:sldId id="271" r:id="rId6"/>
    <p:sldId id="273" r:id="rId7"/>
    <p:sldId id="257" r:id="rId8"/>
    <p:sldId id="268" r:id="rId9"/>
    <p:sldId id="259" r:id="rId10"/>
    <p:sldId id="274" r:id="rId11"/>
    <p:sldId id="278" r:id="rId12"/>
    <p:sldId id="279" r:id="rId13"/>
    <p:sldId id="275" r:id="rId14"/>
    <p:sldId id="277" r:id="rId15"/>
    <p:sldId id="260" r:id="rId16"/>
    <p:sldId id="261" r:id="rId17"/>
    <p:sldId id="262" r:id="rId18"/>
    <p:sldId id="264" r:id="rId19"/>
    <p:sldId id="276" r:id="rId20"/>
    <p:sldId id="266" r:id="rId21"/>
  </p:sldIdLst>
  <p:sldSz cx="9144000" cy="5143500" type="screen16x9"/>
  <p:notesSz cx="6858000" cy="9144000"/>
  <p:embeddedFontLst>
    <p:embeddedFont>
      <p:font typeface="Poppins" panose="00000500000000000000" pitchFamily="2" charset="0"/>
      <p:regular r:id="rId23"/>
      <p:bold r:id="rId24"/>
      <p:italic r:id="rId25"/>
      <p:boldItalic r:id="rId26"/>
    </p:embeddedFont>
    <p:embeddedFont>
      <p:font typeface="Poppins Medium" panose="000006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p:cViewPr varScale="1">
        <p:scale>
          <a:sx n="95" d="100"/>
          <a:sy n="95" d="100"/>
        </p:scale>
        <p:origin x="666" y="84"/>
      </p:cViewPr>
      <p:guideLst>
        <p:guide orient="horz" pos="1620"/>
        <p:guide pos="2880"/>
      </p:guideLst>
    </p:cSldViewPr>
  </p:slideViewPr>
  <p:notesTextViewPr>
    <p:cViewPr>
      <p:scale>
        <a:sx n="1" d="1"/>
        <a:sy n="1" d="1"/>
      </p:scale>
      <p:origin x="0" y="0"/>
    </p:cViewPr>
  </p:notesTextViewPr>
  <p:sorterViewPr>
    <p:cViewPr>
      <p:scale>
        <a:sx n="100" d="100"/>
        <a:sy n="100" d="100"/>
      </p:scale>
      <p:origin x="0" y="-2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959b1680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959b168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f40d41a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f40d41a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51586bc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51586bc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959b1680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959b168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51586bc1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51586bc1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51586bc1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51586bc1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959b1680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959b1680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4f40d41a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4f40d41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57" name="Google Shape;57;p13"/>
          <p:cNvSpPr txBox="1"/>
          <p:nvPr/>
        </p:nvSpPr>
        <p:spPr>
          <a:xfrm>
            <a:off x="171050" y="2993250"/>
            <a:ext cx="8751886" cy="1860104"/>
          </a:xfrm>
          <a:prstGeom prst="rect">
            <a:avLst/>
          </a:prstGeom>
          <a:noFill/>
          <a:ln>
            <a:noFill/>
          </a:ln>
        </p:spPr>
        <p:txBody>
          <a:bodyPr spcFirstLastPara="1" wrap="square" lIns="91425" tIns="91425" rIns="91425" bIns="91425" anchor="t" anchorCtr="0">
            <a:noAutofit/>
          </a:bodyPr>
          <a:lstStyle/>
          <a:p>
            <a:pPr lvl="4"/>
            <a:r>
              <a:rPr lang="en-GB" sz="1500" dirty="0">
                <a:solidFill>
                  <a:schemeClr val="dk2"/>
                </a:solidFill>
              </a:rPr>
              <a:t>			       </a:t>
            </a:r>
            <a:r>
              <a:rPr lang="en-GB" sz="2400" b="1" dirty="0">
                <a:solidFill>
                  <a:schemeClr val="tx1">
                    <a:lumMod val="95000"/>
                    <a:lumOff val="5000"/>
                  </a:schemeClr>
                </a:solidFill>
              </a:rPr>
              <a:t>Team Name</a:t>
            </a:r>
            <a:endParaRPr lang="en-GB" sz="2400" dirty="0">
              <a:solidFill>
                <a:schemeClr val="dk2"/>
              </a:solidFill>
            </a:endParaRPr>
          </a:p>
          <a:p>
            <a:pPr lvl="4"/>
            <a:r>
              <a:rPr lang="en-GB" sz="1500" dirty="0">
                <a:solidFill>
                  <a:schemeClr val="dk2"/>
                </a:solidFill>
              </a:rPr>
              <a:t>			              </a:t>
            </a:r>
            <a:r>
              <a:rPr lang="en-IN" sz="1600" i="0" dirty="0">
                <a:solidFill>
                  <a:srgbClr val="212529"/>
                </a:solidFill>
                <a:effectLst/>
                <a:latin typeface="Poppins" panose="00000500000000000000" pitchFamily="2" charset="0"/>
              </a:rPr>
              <a:t>Creator’s 1</a:t>
            </a:r>
          </a:p>
          <a:p>
            <a:pPr lvl="4"/>
            <a:endParaRPr lang="en-IN" sz="1600" dirty="0">
              <a:solidFill>
                <a:srgbClr val="212529"/>
              </a:solidFill>
              <a:latin typeface="Poppins" panose="00000500000000000000" pitchFamily="2" charset="0"/>
            </a:endParaRPr>
          </a:p>
          <a:p>
            <a:pPr lvl="4"/>
            <a:endParaRPr lang="en-IN" sz="1600" i="0" dirty="0">
              <a:solidFill>
                <a:srgbClr val="212529"/>
              </a:solidFill>
              <a:effectLst/>
              <a:latin typeface="Poppins" panose="00000500000000000000" pitchFamily="2" charset="0"/>
            </a:endParaRPr>
          </a:p>
          <a:p>
            <a:pPr lvl="4"/>
            <a:endParaRPr sz="1600" dirty="0">
              <a:solidFill>
                <a:schemeClr val="dk2"/>
              </a:solidFill>
            </a:endParaRPr>
          </a:p>
          <a:p>
            <a:pPr lvl="4"/>
            <a:r>
              <a:rPr lang="en-GB" sz="1500" dirty="0">
                <a:solidFill>
                  <a:schemeClr val="dk2"/>
                </a:solidFill>
              </a:rPr>
              <a:t>		        </a:t>
            </a:r>
            <a:r>
              <a:rPr lang="en-GB" sz="1800" b="1" dirty="0">
                <a:solidFill>
                  <a:schemeClr val="tx1">
                    <a:lumMod val="95000"/>
                    <a:lumOff val="5000"/>
                  </a:schemeClr>
                </a:solidFill>
              </a:rPr>
              <a:t>Name of College : </a:t>
            </a:r>
            <a:r>
              <a:rPr lang="en-GB" sz="1500" dirty="0">
                <a:solidFill>
                  <a:schemeClr val="dk2"/>
                </a:solidFill>
              </a:rPr>
              <a:t> LDRP Gandhinagar</a:t>
            </a:r>
            <a:endParaRPr sz="1500" dirty="0">
              <a:solidFill>
                <a:schemeClr val="dk2"/>
              </a:solidFill>
            </a:endParaRPr>
          </a:p>
          <a:p>
            <a:pPr marL="0" lvl="0" indent="0" algn="l" rtl="0">
              <a:spcBef>
                <a:spcPts val="0"/>
              </a:spcBef>
              <a:spcAft>
                <a:spcPts val="0"/>
              </a:spcAft>
              <a:buNone/>
            </a:pPr>
            <a:endParaRPr sz="1500" dirty="0">
              <a:solidFill>
                <a:schemeClr val="dk2"/>
              </a:solidFill>
            </a:endParaRPr>
          </a:p>
        </p:txBody>
      </p:sp>
      <p:sp>
        <p:nvSpPr>
          <p:cNvPr id="2" name="Arrow: Right 1">
            <a:extLst>
              <a:ext uri="{FF2B5EF4-FFF2-40B4-BE49-F238E27FC236}">
                <a16:creationId xmlns:a16="http://schemas.microsoft.com/office/drawing/2014/main" id="{BA1693EE-35E7-4D92-9EEB-92C7CC7CAFD7}"/>
              </a:ext>
            </a:extLst>
          </p:cNvPr>
          <p:cNvSpPr/>
          <p:nvPr/>
        </p:nvSpPr>
        <p:spPr>
          <a:xfrm>
            <a:off x="8516882" y="4579795"/>
            <a:ext cx="315418" cy="273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4949-0294-44F0-82AA-0215AE2CFAB6}"/>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17A6F21A-D1B4-4A18-B9C8-0F9014FEF928}"/>
              </a:ext>
            </a:extLst>
          </p:cNvPr>
          <p:cNvSpPr>
            <a:spLocks noGrp="1"/>
          </p:cNvSpPr>
          <p:nvPr>
            <p:ph type="body" idx="1"/>
          </p:nvPr>
        </p:nvSpPr>
        <p:spPr/>
        <p:txBody>
          <a:bodyPr/>
          <a:lstStyle/>
          <a:p>
            <a:endParaRPr lang="en-IN" dirty="0"/>
          </a:p>
        </p:txBody>
      </p:sp>
      <p:pic>
        <p:nvPicPr>
          <p:cNvPr id="5" name="Google Shape;80;p16">
            <a:extLst>
              <a:ext uri="{FF2B5EF4-FFF2-40B4-BE49-F238E27FC236}">
                <a16:creationId xmlns:a16="http://schemas.microsoft.com/office/drawing/2014/main" id="{DBDFCACA-3DB4-441B-832C-404FD87A07A1}"/>
              </a:ext>
            </a:extLst>
          </p:cNvPr>
          <p:cNvPicPr preferRelativeResize="0"/>
          <p:nvPr/>
        </p:nvPicPr>
        <p:blipFill rotWithShape="1">
          <a:blip r:embed="rId2">
            <a:alphaModFix/>
          </a:blip>
          <a:srcRect/>
          <a:stretch/>
        </p:blipFill>
        <p:spPr>
          <a:xfrm>
            <a:off x="1599" y="0"/>
            <a:ext cx="9142401" cy="5143499"/>
          </a:xfrm>
          <a:prstGeom prst="rect">
            <a:avLst/>
          </a:prstGeom>
          <a:noFill/>
          <a:ln>
            <a:noFill/>
          </a:ln>
        </p:spPr>
      </p:pic>
      <p:sp>
        <p:nvSpPr>
          <p:cNvPr id="7" name="TextBox 6">
            <a:extLst>
              <a:ext uri="{FF2B5EF4-FFF2-40B4-BE49-F238E27FC236}">
                <a16:creationId xmlns:a16="http://schemas.microsoft.com/office/drawing/2014/main" id="{9BA3F65B-28C6-46CF-A650-8F321EAECDEB}"/>
              </a:ext>
            </a:extLst>
          </p:cNvPr>
          <p:cNvSpPr txBox="1"/>
          <p:nvPr/>
        </p:nvSpPr>
        <p:spPr>
          <a:xfrm>
            <a:off x="140678" y="886567"/>
            <a:ext cx="8520600" cy="4330929"/>
          </a:xfrm>
          <a:prstGeom prst="rect">
            <a:avLst/>
          </a:prstGeom>
          <a:noFill/>
        </p:spPr>
        <p:txBody>
          <a:bodyPr wrap="square">
            <a:spAutoFit/>
          </a:bodyPr>
          <a:lstStyle/>
          <a:p>
            <a:pPr marL="114300" lvl="0" algn="l" rtl="0">
              <a:lnSpc>
                <a:spcPct val="115000"/>
              </a:lnSpc>
              <a:spcBef>
                <a:spcPts val="0"/>
              </a:spcBef>
              <a:spcAft>
                <a:spcPts val="0"/>
              </a:spcAft>
              <a:buClr>
                <a:srgbClr val="616161"/>
              </a:buClr>
              <a:buSzPts val="1800"/>
            </a:pPr>
            <a:r>
              <a:rPr lang="en-US" sz="1400" b="1" dirty="0">
                <a:solidFill>
                  <a:schemeClr val="tx1">
                    <a:lumMod val="95000"/>
                    <a:lumOff val="5000"/>
                  </a:schemeClr>
                </a:solidFill>
                <a:latin typeface="Poppins"/>
                <a:ea typeface="Poppins"/>
                <a:cs typeface="Poppins"/>
                <a:sym typeface="Poppins"/>
              </a:rPr>
              <a:t>Q2</a:t>
            </a:r>
            <a:r>
              <a:rPr lang="en-US" sz="1400" dirty="0">
                <a:solidFill>
                  <a:schemeClr val="tx1">
                    <a:lumMod val="95000"/>
                    <a:lumOff val="5000"/>
                  </a:schemeClr>
                </a:solidFill>
                <a:latin typeface="Poppins"/>
                <a:ea typeface="Poppins"/>
                <a:cs typeface="Poppins"/>
                <a:sym typeface="Poppins"/>
              </a:rPr>
              <a:t>. </a:t>
            </a:r>
            <a:r>
              <a:rPr lang="en-US" sz="1400" b="1" dirty="0">
                <a:solidFill>
                  <a:schemeClr val="tx1">
                    <a:lumMod val="95000"/>
                    <a:lumOff val="5000"/>
                  </a:schemeClr>
                </a:solidFill>
                <a:latin typeface="Poppins"/>
                <a:ea typeface="Poppins"/>
                <a:cs typeface="Poppins"/>
                <a:sym typeface="Poppins"/>
              </a:rPr>
              <a:t>How will it be able to solve the problem? </a:t>
            </a:r>
          </a:p>
          <a:p>
            <a:pPr marL="114300" lvl="0" algn="l" rtl="0">
              <a:lnSpc>
                <a:spcPct val="115000"/>
              </a:lnSpc>
              <a:spcBef>
                <a:spcPts val="0"/>
              </a:spcBef>
              <a:spcAft>
                <a:spcPts val="0"/>
              </a:spcAft>
              <a:buClr>
                <a:srgbClr val="616161"/>
              </a:buClr>
              <a:buSzPts val="1800"/>
            </a:pPr>
            <a:r>
              <a:rPr lang="en-US" dirty="0">
                <a:solidFill>
                  <a:schemeClr val="tx1">
                    <a:lumMod val="95000"/>
                    <a:lumOff val="5000"/>
                  </a:schemeClr>
                </a:solidFill>
                <a:latin typeface="Poppins"/>
                <a:ea typeface="Poppins"/>
                <a:cs typeface="Poppins"/>
                <a:sym typeface="Poppins"/>
              </a:rPr>
              <a:t>Ans</a:t>
            </a:r>
            <a:r>
              <a:rPr lang="en-US" dirty="0">
                <a:solidFill>
                  <a:srgbClr val="616161"/>
                </a:solidFill>
                <a:latin typeface="Poppins"/>
                <a:ea typeface="Poppins"/>
                <a:cs typeface="Poppins"/>
                <a:sym typeface="Poppins"/>
              </a:rPr>
              <a:t> : </a:t>
            </a:r>
          </a:p>
          <a:p>
            <a:pPr marL="114300" lvl="0" algn="l" rtl="0">
              <a:lnSpc>
                <a:spcPct val="115000"/>
              </a:lnSpc>
              <a:spcBef>
                <a:spcPts val="0"/>
              </a:spcBef>
              <a:spcAft>
                <a:spcPts val="0"/>
              </a:spcAft>
              <a:buClr>
                <a:srgbClr val="616161"/>
              </a:buClr>
              <a:buSzPts val="1800"/>
            </a:pPr>
            <a:r>
              <a:rPr lang="en-US" sz="1050" dirty="0">
                <a:solidFill>
                  <a:srgbClr val="616161"/>
                </a:solidFill>
                <a:latin typeface="Poppins"/>
                <a:ea typeface="Poppins"/>
                <a:cs typeface="Poppins"/>
                <a:sym typeface="Poppins"/>
              </a:rPr>
              <a:t>	</a:t>
            </a:r>
            <a:r>
              <a:rPr lang="en-US" sz="1050" dirty="0">
                <a:solidFill>
                  <a:schemeClr val="tx1">
                    <a:lumMod val="95000"/>
                    <a:lumOff val="5000"/>
                  </a:schemeClr>
                </a:solidFill>
                <a:latin typeface="Poppins"/>
                <a:ea typeface="Poppins"/>
                <a:cs typeface="Poppins"/>
                <a:sym typeface="Poppins"/>
              </a:rPr>
              <a:t>Our "Context-Aware Geospatial Data Retrieval using LLM/NLP" solution is meticulously designed to tackle the unique challenges faced by ISRO in managing and utilizing geospatial data. Here's how our innovative approach provides effective solutions:</a:t>
            </a: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1. Efficient Data Management:</a:t>
            </a:r>
            <a:r>
              <a:rPr lang="en-US" sz="1100" dirty="0">
                <a:solidFill>
                  <a:schemeClr val="tx1">
                    <a:lumMod val="95000"/>
                    <a:lumOff val="5000"/>
                  </a:schemeClr>
                </a:solidFill>
                <a:latin typeface="Poppins"/>
                <a:ea typeface="Poppins"/>
                <a:cs typeface="Poppins"/>
                <a:sym typeface="Poppins"/>
              </a:rPr>
              <a:t>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Challenge: ISRO handles vast amounts of geospatial data from multiple sources, making it challenging to manage and retrieve relevant information quickly.</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Solution: Our system uses advanced LLM and NLP to interpret complex queries and retrieve the most relevant data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efficiently. It understands the context and intent behind each query, ensuring precise and timely data retrieval.</a:t>
            </a: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2. Enhanced Decision-Making:</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Challenge: Making informed decisions requires accessing accurate and contextually relevant geospatial data, which can be time-consuming and error-prone with traditional methods.</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Solution: By leveraging context-aware capabilities, our solution filters and processes geospatial data based on specific mission requirements. This ensures that decision-makers have access to actionable insights, improving the quality and speed of their decisions.</a:t>
            </a: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3. Seamless Integration with Existing Systems: </a:t>
            </a:r>
          </a:p>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    </a:t>
            </a:r>
            <a:r>
              <a:rPr lang="en-US" sz="1050" dirty="0">
                <a:solidFill>
                  <a:schemeClr val="tx1">
                    <a:lumMod val="95000"/>
                    <a:lumOff val="5000"/>
                  </a:schemeClr>
                </a:solidFill>
                <a:latin typeface="Poppins"/>
                <a:ea typeface="Poppins"/>
                <a:cs typeface="Poppins"/>
                <a:sym typeface="Poppins"/>
              </a:rPr>
              <a:t>- Challenge: Integrating new data retrieval systems with existing ISRO infrastructure can be complex and disruptive.</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a:t>
            </a:r>
          </a:p>
        </p:txBody>
      </p:sp>
    </p:spTree>
    <p:extLst>
      <p:ext uri="{BB962C8B-B14F-4D97-AF65-F5344CB8AC3E}">
        <p14:creationId xmlns:p14="http://schemas.microsoft.com/office/powerpoint/2010/main" val="106418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97FB-086A-4E78-A60B-DAE18C5CB74C}"/>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6C00F2A6-CEE5-4AC2-AA9F-C005C8B9CB46}"/>
              </a:ext>
            </a:extLst>
          </p:cNvPr>
          <p:cNvSpPr>
            <a:spLocks noGrp="1"/>
          </p:cNvSpPr>
          <p:nvPr>
            <p:ph type="body" idx="1"/>
          </p:nvPr>
        </p:nvSpPr>
        <p:spPr/>
        <p:txBody>
          <a:bodyPr/>
          <a:lstStyle/>
          <a:p>
            <a:endParaRPr lang="en-IN"/>
          </a:p>
        </p:txBody>
      </p:sp>
      <p:pic>
        <p:nvPicPr>
          <p:cNvPr id="4" name="Google Shape;80;p16">
            <a:extLst>
              <a:ext uri="{FF2B5EF4-FFF2-40B4-BE49-F238E27FC236}">
                <a16:creationId xmlns:a16="http://schemas.microsoft.com/office/drawing/2014/main" id="{807A45CF-7D1B-4D2F-836F-6280CE26D4F1}"/>
              </a:ext>
            </a:extLst>
          </p:cNvPr>
          <p:cNvPicPr preferRelativeResize="0"/>
          <p:nvPr/>
        </p:nvPicPr>
        <p:blipFill rotWithShape="1">
          <a:blip r:embed="rId2">
            <a:alphaModFix/>
          </a:blip>
          <a:srcRect/>
          <a:stretch/>
        </p:blipFill>
        <p:spPr>
          <a:xfrm>
            <a:off x="1599" y="0"/>
            <a:ext cx="9142401" cy="5143499"/>
          </a:xfrm>
          <a:prstGeom prst="rect">
            <a:avLst/>
          </a:prstGeom>
          <a:noFill/>
          <a:ln>
            <a:noFill/>
          </a:ln>
        </p:spPr>
      </p:pic>
      <p:sp>
        <p:nvSpPr>
          <p:cNvPr id="6" name="TextBox 5">
            <a:extLst>
              <a:ext uri="{FF2B5EF4-FFF2-40B4-BE49-F238E27FC236}">
                <a16:creationId xmlns:a16="http://schemas.microsoft.com/office/drawing/2014/main" id="{5D3F16EC-3605-4353-90AE-160985B9FB8C}"/>
              </a:ext>
            </a:extLst>
          </p:cNvPr>
          <p:cNvSpPr txBox="1"/>
          <p:nvPr/>
        </p:nvSpPr>
        <p:spPr>
          <a:xfrm>
            <a:off x="205991" y="825376"/>
            <a:ext cx="8732018" cy="4198201"/>
          </a:xfrm>
          <a:prstGeom prst="rect">
            <a:avLst/>
          </a:prstGeom>
          <a:noFill/>
        </p:spPr>
        <p:txBody>
          <a:bodyPr wrap="square">
            <a:spAutoFit/>
          </a:bodyPr>
          <a:lstStyle/>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4. User-Friendly Interface</a:t>
            </a:r>
            <a:r>
              <a:rPr lang="en-US" sz="1050" dirty="0">
                <a:solidFill>
                  <a:schemeClr val="tx1">
                    <a:lumMod val="95000"/>
                    <a:lumOff val="5000"/>
                  </a:schemeClr>
                </a:solidFill>
                <a:latin typeface="Poppins"/>
                <a:ea typeface="Poppins"/>
                <a:cs typeface="Poppins"/>
                <a:sym typeface="Poppins"/>
              </a:rPr>
              <a:t>: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Challenge: Geospatial data tools often require specialized knowledge, limiting accessibility to trained personnel.</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Solution: Our natural language interface enables ISRO’s diverse team to interact with the system using simple, everyday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language. This democratizes access to geospatial data, empowering more team members to leverage these insights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without needing specialized training.</a:t>
            </a: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5. Multilingual Support:</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Challenge: ISRO’s operations involve collaboration among teams speaking different languages, which can create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communication barriers.</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Solution: Our solution supports multiple Indian languages, ensuring that all team members can interact with the system in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their preferred language. This fosters inclusivity and enhances collaboration across the organization.</a:t>
            </a: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6. Scalability and Future-Readiness:</a:t>
            </a:r>
            <a:r>
              <a:rPr lang="en-US" sz="1050" dirty="0">
                <a:solidFill>
                  <a:schemeClr val="tx1">
                    <a:lumMod val="95000"/>
                    <a:lumOff val="5000"/>
                  </a:schemeClr>
                </a:solidFill>
                <a:latin typeface="Poppins"/>
                <a:ea typeface="Poppins"/>
                <a:cs typeface="Poppins"/>
                <a:sym typeface="Poppins"/>
              </a:rPr>
              <a:t>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Challenge: As ISRO’s satellite fleet and data volumes grow, traditional data management systems may struggle to scale.</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Solution: Our system is built to scale, accommodating increasing data volumes and expanding functionalities as ISRO’s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needs evolve. It is future-ready, ensuring long-term viability and adaptability to new technological advancements.</a:t>
            </a: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7. Predictive Insights for Mission Planning</a:t>
            </a:r>
            <a:r>
              <a:rPr lang="en-US" sz="1050" dirty="0">
                <a:solidFill>
                  <a:schemeClr val="tx1">
                    <a:lumMod val="95000"/>
                    <a:lumOff val="5000"/>
                  </a:schemeClr>
                </a:solidFill>
                <a:latin typeface="Poppins"/>
                <a:ea typeface="Poppins"/>
                <a:cs typeface="Poppins"/>
                <a:sym typeface="Poppins"/>
              </a:rPr>
              <a:t>: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Challenge: Anticipating future scenarios and planning missions effectively requires advanced analytical capabilities.</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Solution: By integrating machine learning models, our solution provides predictive insights based on historical geospatial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data. This aids in proactive mission planning and risk assessment, enhancing the strategic capabilities of ISRO.</a:t>
            </a: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p:txBody>
      </p:sp>
    </p:spTree>
    <p:extLst>
      <p:ext uri="{BB962C8B-B14F-4D97-AF65-F5344CB8AC3E}">
        <p14:creationId xmlns:p14="http://schemas.microsoft.com/office/powerpoint/2010/main" val="416803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120B-6147-4BDB-8E9B-E8B265A68596}"/>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AE448120-4976-43DB-A2E4-11F71E914368}"/>
              </a:ext>
            </a:extLst>
          </p:cNvPr>
          <p:cNvSpPr>
            <a:spLocks noGrp="1"/>
          </p:cNvSpPr>
          <p:nvPr>
            <p:ph type="body" idx="1"/>
          </p:nvPr>
        </p:nvSpPr>
        <p:spPr/>
        <p:txBody>
          <a:bodyPr/>
          <a:lstStyle/>
          <a:p>
            <a:endParaRPr lang="en-IN"/>
          </a:p>
        </p:txBody>
      </p:sp>
      <p:pic>
        <p:nvPicPr>
          <p:cNvPr id="4" name="Google Shape;80;p16">
            <a:extLst>
              <a:ext uri="{FF2B5EF4-FFF2-40B4-BE49-F238E27FC236}">
                <a16:creationId xmlns:a16="http://schemas.microsoft.com/office/drawing/2014/main" id="{160F20F5-E652-4D90-826C-25C2E7412D9E}"/>
              </a:ext>
            </a:extLst>
          </p:cNvPr>
          <p:cNvPicPr preferRelativeResize="0"/>
          <p:nvPr/>
        </p:nvPicPr>
        <p:blipFill rotWithShape="1">
          <a:blip r:embed="rId2">
            <a:alphaModFix/>
          </a:blip>
          <a:srcRect/>
          <a:stretch/>
        </p:blipFill>
        <p:spPr>
          <a:xfrm>
            <a:off x="1599" y="0"/>
            <a:ext cx="9142401" cy="5143499"/>
          </a:xfrm>
          <a:prstGeom prst="rect">
            <a:avLst/>
          </a:prstGeom>
          <a:noFill/>
          <a:ln>
            <a:noFill/>
          </a:ln>
        </p:spPr>
      </p:pic>
      <p:sp>
        <p:nvSpPr>
          <p:cNvPr id="6" name="TextBox 5">
            <a:extLst>
              <a:ext uri="{FF2B5EF4-FFF2-40B4-BE49-F238E27FC236}">
                <a16:creationId xmlns:a16="http://schemas.microsoft.com/office/drawing/2014/main" id="{FB760D60-C8A1-44DF-9338-469B0F1CBB65}"/>
              </a:ext>
            </a:extLst>
          </p:cNvPr>
          <p:cNvSpPr txBox="1"/>
          <p:nvPr/>
        </p:nvSpPr>
        <p:spPr>
          <a:xfrm>
            <a:off x="0" y="731375"/>
            <a:ext cx="8932985" cy="2800126"/>
          </a:xfrm>
          <a:prstGeom prst="rect">
            <a:avLst/>
          </a:prstGeom>
          <a:noFill/>
        </p:spPr>
        <p:txBody>
          <a:bodyPr wrap="square">
            <a:spAutoFit/>
          </a:bodyPr>
          <a:lstStyle/>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8. Robust Security and Compliance: </a:t>
            </a:r>
          </a:p>
          <a:p>
            <a:pPr marL="114300" lvl="0" algn="l" rtl="0">
              <a:lnSpc>
                <a:spcPct val="115000"/>
              </a:lnSpc>
              <a:spcBef>
                <a:spcPts val="0"/>
              </a:spcBef>
              <a:spcAft>
                <a:spcPts val="0"/>
              </a:spcAft>
              <a:buClr>
                <a:srgbClr val="616161"/>
              </a:buClr>
              <a:buSzPts val="1800"/>
            </a:pPr>
            <a:r>
              <a:rPr lang="en-US" sz="1100" b="1" dirty="0">
                <a:solidFill>
                  <a:schemeClr val="tx1">
                    <a:lumMod val="95000"/>
                    <a:lumOff val="5000"/>
                  </a:schemeClr>
                </a:solidFill>
                <a:latin typeface="Poppins"/>
                <a:ea typeface="Poppins"/>
                <a:cs typeface="Poppins"/>
                <a:sym typeface="Poppins"/>
              </a:rPr>
              <a:t>    </a:t>
            </a:r>
            <a:r>
              <a:rPr lang="en-US" sz="1050" dirty="0">
                <a:solidFill>
                  <a:schemeClr val="tx1">
                    <a:lumMod val="95000"/>
                    <a:lumOff val="5000"/>
                  </a:schemeClr>
                </a:solidFill>
                <a:latin typeface="Poppins"/>
                <a:ea typeface="Poppins"/>
                <a:cs typeface="Poppins"/>
                <a:sym typeface="Poppins"/>
              </a:rPr>
              <a:t>- Challenge: Ensuring the security of sensitive geospatial data and complying with regulatory requirements are paramount.</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 Solution: Our solution employs state-of-the-art security measures, including encryption and access controls, to protect data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integrity and confidentiality. It also adheres to national and international regulations, ensuring ISRO’s operations remain </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compliant and ethically sound.</a:t>
            </a: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a:t>
            </a:r>
            <a:r>
              <a:rPr lang="en-US" sz="1600" b="1" dirty="0">
                <a:solidFill>
                  <a:schemeClr val="tx1">
                    <a:lumMod val="95000"/>
                    <a:lumOff val="5000"/>
                  </a:schemeClr>
                </a:solidFill>
                <a:latin typeface="Poppins"/>
                <a:ea typeface="Poppins"/>
                <a:cs typeface="Poppins"/>
                <a:sym typeface="Poppins"/>
              </a:rPr>
              <a:t> Conclusion Our Context</a:t>
            </a: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-Aware Geospatial Data Retrieval system, powered by LLM/NLP, offers ISRO a cutting-edge solution to manage, retrieve, and utilize geospatial data more effectively. By addressing the specific challenges faced by ISRO, our solution enhances decision-making, fosters collaboration, and ensures them</a:t>
            </a:r>
          </a:p>
          <a:p>
            <a:pPr marL="114300" lvl="0" algn="l" rtl="0">
              <a:lnSpc>
                <a:spcPct val="115000"/>
              </a:lnSpc>
              <a:spcBef>
                <a:spcPts val="0"/>
              </a:spcBef>
              <a:spcAft>
                <a:spcPts val="0"/>
              </a:spcAft>
              <a:buClr>
                <a:srgbClr val="616161"/>
              </a:buClr>
              <a:buSzPts val="1800"/>
            </a:pPr>
            <a:endParaRPr lang="en-US" sz="1050" dirty="0">
              <a:solidFill>
                <a:schemeClr val="tx1">
                  <a:lumMod val="95000"/>
                  <a:lumOff val="5000"/>
                </a:schemeClr>
              </a:solidFill>
              <a:latin typeface="Poppins"/>
              <a:ea typeface="Poppins"/>
              <a:cs typeface="Poppins"/>
              <a:sym typeface="Poppins"/>
            </a:endParaRPr>
          </a:p>
          <a:p>
            <a:pPr marL="114300" lvl="0" algn="l" rtl="0">
              <a:lnSpc>
                <a:spcPct val="115000"/>
              </a:lnSpc>
              <a:spcBef>
                <a:spcPts val="0"/>
              </a:spcBef>
              <a:spcAft>
                <a:spcPts val="0"/>
              </a:spcAft>
              <a:buClr>
                <a:srgbClr val="616161"/>
              </a:buClr>
              <a:buSzPts val="1800"/>
            </a:pPr>
            <a:r>
              <a:rPr lang="en-US" sz="1050" dirty="0">
                <a:solidFill>
                  <a:schemeClr val="tx1">
                    <a:lumMod val="95000"/>
                    <a:lumOff val="5000"/>
                  </a:schemeClr>
                </a:solidFill>
                <a:latin typeface="Poppins"/>
                <a:ea typeface="Poppins"/>
                <a:cs typeface="Poppins"/>
                <a:sym typeface="Poppins"/>
              </a:rPr>
              <a:t>- Organization remains at the forefront of space research and exploration. This innovation not only meets ISRO's current needs but also positions it for future success, driving advancements that benefit India and the world.</a:t>
            </a:r>
          </a:p>
        </p:txBody>
      </p:sp>
    </p:spTree>
    <p:extLst>
      <p:ext uri="{BB962C8B-B14F-4D97-AF65-F5344CB8AC3E}">
        <p14:creationId xmlns:p14="http://schemas.microsoft.com/office/powerpoint/2010/main" val="369989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6D20-8C60-4AB3-A773-8AACE9636CA4}"/>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C6BA6284-D8F3-4785-8789-89DC647D7AD1}"/>
              </a:ext>
            </a:extLst>
          </p:cNvPr>
          <p:cNvSpPr>
            <a:spLocks noGrp="1"/>
          </p:cNvSpPr>
          <p:nvPr>
            <p:ph type="body" idx="1"/>
          </p:nvPr>
        </p:nvSpPr>
        <p:spPr/>
        <p:txBody>
          <a:bodyPr/>
          <a:lstStyle/>
          <a:p>
            <a:endParaRPr lang="en-IN"/>
          </a:p>
        </p:txBody>
      </p:sp>
      <p:pic>
        <p:nvPicPr>
          <p:cNvPr id="4" name="Google Shape;80;p16">
            <a:extLst>
              <a:ext uri="{FF2B5EF4-FFF2-40B4-BE49-F238E27FC236}">
                <a16:creationId xmlns:a16="http://schemas.microsoft.com/office/drawing/2014/main" id="{5AF6EC3A-AF0F-4761-8D2F-AC3A32C41DFB}"/>
              </a:ext>
            </a:extLst>
          </p:cNvPr>
          <p:cNvPicPr preferRelativeResize="0"/>
          <p:nvPr/>
        </p:nvPicPr>
        <p:blipFill rotWithShape="1">
          <a:blip r:embed="rId2">
            <a:alphaModFix/>
          </a:blip>
          <a:srcRect/>
          <a:stretch/>
        </p:blipFill>
        <p:spPr>
          <a:xfrm>
            <a:off x="798" y="0"/>
            <a:ext cx="9142401" cy="5143499"/>
          </a:xfrm>
          <a:prstGeom prst="rect">
            <a:avLst/>
          </a:prstGeom>
          <a:noFill/>
          <a:ln>
            <a:noFill/>
          </a:ln>
        </p:spPr>
      </p:pic>
      <p:sp>
        <p:nvSpPr>
          <p:cNvPr id="5" name="TextBox 4">
            <a:extLst>
              <a:ext uri="{FF2B5EF4-FFF2-40B4-BE49-F238E27FC236}">
                <a16:creationId xmlns:a16="http://schemas.microsoft.com/office/drawing/2014/main" id="{8410DF0B-1739-4896-9226-BEF554546FCE}"/>
              </a:ext>
            </a:extLst>
          </p:cNvPr>
          <p:cNvSpPr txBox="1"/>
          <p:nvPr/>
        </p:nvSpPr>
        <p:spPr>
          <a:xfrm>
            <a:off x="311700" y="890865"/>
            <a:ext cx="8911414" cy="4185761"/>
          </a:xfrm>
          <a:prstGeom prst="rect">
            <a:avLst/>
          </a:prstGeom>
          <a:noFill/>
        </p:spPr>
        <p:txBody>
          <a:bodyPr wrap="none" rtlCol="0">
            <a:spAutoFit/>
          </a:bodyPr>
          <a:lstStyle/>
          <a:p>
            <a:r>
              <a:rPr lang="en-US" sz="1400" b="1" dirty="0">
                <a:solidFill>
                  <a:schemeClr val="tx1">
                    <a:lumMod val="95000"/>
                    <a:lumOff val="5000"/>
                  </a:schemeClr>
                </a:solidFill>
                <a:latin typeface="Poppins"/>
                <a:ea typeface="Poppins"/>
                <a:cs typeface="Poppins"/>
                <a:sym typeface="Poppins"/>
              </a:rPr>
              <a:t>Q3</a:t>
            </a:r>
            <a:r>
              <a:rPr lang="en-US" sz="1400" dirty="0">
                <a:solidFill>
                  <a:srgbClr val="616161"/>
                </a:solidFill>
                <a:latin typeface="Poppins"/>
                <a:ea typeface="Poppins"/>
                <a:cs typeface="Poppins"/>
                <a:sym typeface="Poppins"/>
              </a:rPr>
              <a:t>. </a:t>
            </a:r>
            <a:r>
              <a:rPr lang="en-US" sz="1400" b="1" dirty="0">
                <a:solidFill>
                  <a:schemeClr val="tx1">
                    <a:lumMod val="95000"/>
                    <a:lumOff val="5000"/>
                  </a:schemeClr>
                </a:solidFill>
                <a:latin typeface="Poppins"/>
                <a:ea typeface="Poppins"/>
                <a:cs typeface="Poppins"/>
                <a:sym typeface="Poppins"/>
              </a:rPr>
              <a:t>USP of the proposed solution?</a:t>
            </a:r>
          </a:p>
          <a:p>
            <a:r>
              <a:rPr lang="en-US" dirty="0">
                <a:solidFill>
                  <a:srgbClr val="616161"/>
                </a:solidFill>
                <a:latin typeface="Poppins"/>
                <a:ea typeface="Poppins"/>
                <a:cs typeface="Poppins"/>
                <a:sym typeface="Poppins"/>
              </a:rPr>
              <a:t>Ans : </a:t>
            </a:r>
            <a:endParaRPr lang="en-US" dirty="0">
              <a:solidFill>
                <a:schemeClr val="tx1">
                  <a:lumMod val="95000"/>
                  <a:lumOff val="5000"/>
                </a:schemeClr>
              </a:solidFill>
              <a:latin typeface="Poppins"/>
              <a:ea typeface="Poppins"/>
              <a:cs typeface="Poppins"/>
              <a:sym typeface="Poppins"/>
            </a:endParaRPr>
          </a:p>
          <a:p>
            <a:r>
              <a:rPr lang="en-US" sz="1000" dirty="0">
                <a:solidFill>
                  <a:schemeClr val="tx1">
                    <a:lumMod val="95000"/>
                    <a:lumOff val="5000"/>
                  </a:schemeClr>
                </a:solidFill>
                <a:latin typeface="Poppins"/>
                <a:ea typeface="Poppins"/>
                <a:cs typeface="Poppins"/>
                <a:sym typeface="Poppins"/>
              </a:rPr>
              <a:t>	</a:t>
            </a:r>
            <a:r>
              <a:rPr lang="en-US" sz="1200" i="1" dirty="0">
                <a:solidFill>
                  <a:schemeClr val="tx1">
                    <a:lumMod val="95000"/>
                    <a:lumOff val="5000"/>
                  </a:schemeClr>
                </a:solidFill>
                <a:latin typeface="Poppins"/>
                <a:ea typeface="Poppins"/>
                <a:cs typeface="Poppins"/>
                <a:sym typeface="Poppins"/>
              </a:rPr>
              <a:t>Unique Selling Proposition (USP) for Context-Aware Geospatial Data Retrieval using LLM/NLP</a:t>
            </a:r>
          </a:p>
          <a:p>
            <a:endParaRPr lang="en-US" sz="1200" dirty="0">
              <a:solidFill>
                <a:schemeClr val="tx1">
                  <a:lumMod val="95000"/>
                  <a:lumOff val="5000"/>
                </a:schemeClr>
              </a:solidFill>
              <a:latin typeface="Poppins"/>
              <a:ea typeface="Poppins"/>
              <a:cs typeface="Poppins"/>
              <a:sym typeface="Poppins"/>
            </a:endParaRPr>
          </a:p>
          <a:p>
            <a:r>
              <a:rPr lang="en-US" sz="1000" dirty="0">
                <a:solidFill>
                  <a:schemeClr val="tx1">
                    <a:lumMod val="95000"/>
                    <a:lumOff val="5000"/>
                  </a:schemeClr>
                </a:solidFill>
                <a:latin typeface="Poppins"/>
                <a:ea typeface="Poppins"/>
                <a:cs typeface="Poppins"/>
                <a:sym typeface="Poppins"/>
              </a:rPr>
              <a:t>     </a:t>
            </a:r>
            <a:r>
              <a:rPr lang="en-US" sz="1000" b="1" dirty="0">
                <a:solidFill>
                  <a:schemeClr val="tx1">
                    <a:lumMod val="95000"/>
                    <a:lumOff val="5000"/>
                  </a:schemeClr>
                </a:solidFill>
                <a:latin typeface="Poppins"/>
                <a:ea typeface="Poppins"/>
                <a:cs typeface="Poppins"/>
                <a:sym typeface="Poppins"/>
              </a:rPr>
              <a:t>Title</a:t>
            </a:r>
            <a:r>
              <a:rPr lang="en-US" sz="1000" dirty="0">
                <a:solidFill>
                  <a:schemeClr val="tx1">
                    <a:lumMod val="95000"/>
                    <a:lumOff val="5000"/>
                  </a:schemeClr>
                </a:solidFill>
                <a:latin typeface="Poppins"/>
                <a:ea typeface="Poppins"/>
                <a:cs typeface="Poppins"/>
                <a:sym typeface="Poppins"/>
              </a:rPr>
              <a:t>: Revolutionizing Geospatial Data Retrieval with Context-Aware LLM/NLP for ISRO's Advanced Applications</a:t>
            </a:r>
          </a:p>
          <a:p>
            <a:endParaRPr lang="en-US" sz="1000" dirty="0">
              <a:solidFill>
                <a:schemeClr val="tx1">
                  <a:lumMod val="95000"/>
                  <a:lumOff val="5000"/>
                </a:schemeClr>
              </a:solidFill>
              <a:latin typeface="Poppins"/>
              <a:ea typeface="Poppins"/>
              <a:cs typeface="Poppins"/>
              <a:sym typeface="Poppins"/>
            </a:endParaRPr>
          </a:p>
          <a:p>
            <a:r>
              <a:rPr lang="en-US" sz="1000" b="1" dirty="0">
                <a:solidFill>
                  <a:schemeClr val="tx1">
                    <a:lumMod val="95000"/>
                    <a:lumOff val="5000"/>
                  </a:schemeClr>
                </a:solidFill>
                <a:latin typeface="Poppins"/>
                <a:ea typeface="Poppins"/>
                <a:cs typeface="Poppins"/>
                <a:sym typeface="Poppins"/>
              </a:rPr>
              <a:t>      Introduction</a:t>
            </a:r>
            <a:r>
              <a:rPr lang="en-US" sz="1000" dirty="0">
                <a:solidFill>
                  <a:schemeClr val="tx1">
                    <a:lumMod val="95000"/>
                    <a:lumOff val="5000"/>
                  </a:schemeClr>
                </a:solidFill>
                <a:latin typeface="Poppins"/>
                <a:ea typeface="Poppins"/>
                <a:cs typeface="Poppins"/>
                <a:sym typeface="Poppins"/>
              </a:rPr>
              <a:t>: As India’s premier space research organization, ISRO continually pushes the boundaries of science and technology</a:t>
            </a:r>
          </a:p>
          <a:p>
            <a:r>
              <a:rPr lang="en-US" sz="1000" dirty="0">
                <a:solidFill>
                  <a:schemeClr val="tx1">
                    <a:lumMod val="95000"/>
                    <a:lumOff val="5000"/>
                  </a:schemeClr>
                </a:solidFill>
                <a:latin typeface="Poppins"/>
                <a:ea typeface="Poppins"/>
                <a:cs typeface="Poppins"/>
                <a:sym typeface="Poppins"/>
              </a:rPr>
              <a:t>                               to deliver groundbreaking solutions for national and global needs. Our innovative Context-Aware Geospatial Data </a:t>
            </a:r>
          </a:p>
          <a:p>
            <a:r>
              <a:rPr lang="en-US" sz="1000" dirty="0">
                <a:solidFill>
                  <a:schemeClr val="tx1">
                    <a:lumMod val="95000"/>
                    <a:lumOff val="5000"/>
                  </a:schemeClr>
                </a:solidFill>
                <a:latin typeface="Poppins"/>
                <a:ea typeface="Poppins"/>
                <a:cs typeface="Poppins"/>
                <a:sym typeface="Poppins"/>
              </a:rPr>
              <a:t>                               Retrieval system, powered by advanced Large Language Models (LLM) and Natural Language Processing (NLP), offers</a:t>
            </a:r>
          </a:p>
          <a:p>
            <a:r>
              <a:rPr lang="en-US" sz="1000" dirty="0">
                <a:solidFill>
                  <a:schemeClr val="tx1">
                    <a:lumMod val="95000"/>
                    <a:lumOff val="5000"/>
                  </a:schemeClr>
                </a:solidFill>
                <a:latin typeface="Poppins"/>
                <a:ea typeface="Poppins"/>
                <a:cs typeface="Poppins"/>
                <a:sym typeface="Poppins"/>
              </a:rPr>
              <a:t>                               a transformative approach to accessing and utilizing geospatial data. Here’s why this solution is uniquely suited to </a:t>
            </a:r>
          </a:p>
          <a:p>
            <a:r>
              <a:rPr lang="en-US" sz="1000" dirty="0">
                <a:solidFill>
                  <a:schemeClr val="tx1">
                    <a:lumMod val="95000"/>
                    <a:lumOff val="5000"/>
                  </a:schemeClr>
                </a:solidFill>
                <a:latin typeface="Poppins"/>
                <a:ea typeface="Poppins"/>
                <a:cs typeface="Poppins"/>
                <a:sym typeface="Poppins"/>
              </a:rPr>
              <a:t>                               enhance ISRO’s mission and operations.</a:t>
            </a:r>
          </a:p>
          <a:p>
            <a:endParaRPr lang="en-US" sz="1000" dirty="0">
              <a:solidFill>
                <a:schemeClr val="tx1">
                  <a:lumMod val="95000"/>
                  <a:lumOff val="5000"/>
                </a:schemeClr>
              </a:solidFill>
              <a:latin typeface="Poppins"/>
              <a:ea typeface="Poppins"/>
              <a:cs typeface="Poppins"/>
              <a:sym typeface="Poppins"/>
            </a:endParaRPr>
          </a:p>
          <a:p>
            <a:r>
              <a:rPr lang="en-US" sz="1000" dirty="0">
                <a:solidFill>
                  <a:schemeClr val="tx1">
                    <a:lumMod val="95000"/>
                    <a:lumOff val="5000"/>
                  </a:schemeClr>
                </a:solidFill>
                <a:latin typeface="Poppins"/>
                <a:ea typeface="Poppins"/>
                <a:cs typeface="Poppins"/>
                <a:sym typeface="Poppins"/>
              </a:rPr>
              <a:t>1. </a:t>
            </a:r>
            <a:r>
              <a:rPr lang="en-US" sz="1000" b="1" dirty="0">
                <a:solidFill>
                  <a:schemeClr val="tx1">
                    <a:lumMod val="95000"/>
                    <a:lumOff val="5000"/>
                  </a:schemeClr>
                </a:solidFill>
                <a:latin typeface="Poppins"/>
                <a:ea typeface="Poppins"/>
                <a:cs typeface="Poppins"/>
                <a:sym typeface="Poppins"/>
              </a:rPr>
              <a:t>Intelligent Context Understanding:</a:t>
            </a:r>
          </a:p>
          <a:p>
            <a:r>
              <a:rPr lang="en-US" sz="1000" dirty="0">
                <a:solidFill>
                  <a:schemeClr val="tx1">
                    <a:lumMod val="95000"/>
                    <a:lumOff val="5000"/>
                  </a:schemeClr>
                </a:solidFill>
                <a:latin typeface="Poppins"/>
                <a:ea typeface="Poppins"/>
                <a:cs typeface="Poppins"/>
                <a:sym typeface="Poppins"/>
              </a:rPr>
              <a:t>   - Enhanced Decision-Making: Our system leverages LLM and NLP to comprehend the context behind each query, ensuring that the </a:t>
            </a:r>
          </a:p>
          <a:p>
            <a:r>
              <a:rPr lang="en-US" sz="1000" dirty="0">
                <a:solidFill>
                  <a:schemeClr val="tx1">
                    <a:lumMod val="95000"/>
                    <a:lumOff val="5000"/>
                  </a:schemeClr>
                </a:solidFill>
                <a:latin typeface="Poppins"/>
                <a:ea typeface="Poppins"/>
                <a:cs typeface="Poppins"/>
                <a:sym typeface="Poppins"/>
              </a:rPr>
              <a:t>      retrieved data is not only accurate but also highly relevant. For instance, in disaster management scenarios, the system can prioritize</a:t>
            </a:r>
          </a:p>
          <a:p>
            <a:r>
              <a:rPr lang="en-US" sz="1000" dirty="0">
                <a:solidFill>
                  <a:schemeClr val="tx1">
                    <a:lumMod val="95000"/>
                    <a:lumOff val="5000"/>
                  </a:schemeClr>
                </a:solidFill>
                <a:latin typeface="Poppins"/>
                <a:ea typeface="Poppins"/>
                <a:cs typeface="Poppins"/>
                <a:sym typeface="Poppins"/>
              </a:rPr>
              <a:t>      data related to immediate threats and available resources.</a:t>
            </a:r>
          </a:p>
          <a:p>
            <a:r>
              <a:rPr lang="en-US" sz="1000" dirty="0">
                <a:solidFill>
                  <a:schemeClr val="tx1">
                    <a:lumMod val="95000"/>
                    <a:lumOff val="5000"/>
                  </a:schemeClr>
                </a:solidFill>
                <a:latin typeface="Poppins"/>
                <a:ea typeface="Poppins"/>
                <a:cs typeface="Poppins"/>
                <a:sym typeface="Poppins"/>
              </a:rPr>
              <a:t>   - Adaptive to Dynamic Scenarios: The system continuously learns and adapts to new contexts, making it ideal for the rapidly changing </a:t>
            </a:r>
          </a:p>
          <a:p>
            <a:r>
              <a:rPr lang="en-US" sz="1000" dirty="0">
                <a:solidFill>
                  <a:schemeClr val="tx1">
                    <a:lumMod val="95000"/>
                    <a:lumOff val="5000"/>
                  </a:schemeClr>
                </a:solidFill>
                <a:latin typeface="Poppins"/>
                <a:ea typeface="Poppins"/>
                <a:cs typeface="Poppins"/>
                <a:sym typeface="Poppins"/>
              </a:rPr>
              <a:t>      environments ISRO operates in, such as real-time satellite monitoring and mission planning.</a:t>
            </a:r>
          </a:p>
          <a:p>
            <a:endParaRPr lang="en-US" sz="1000" dirty="0">
              <a:solidFill>
                <a:schemeClr val="tx1">
                  <a:lumMod val="95000"/>
                  <a:lumOff val="5000"/>
                </a:schemeClr>
              </a:solidFill>
              <a:latin typeface="Poppins"/>
              <a:ea typeface="Poppins"/>
              <a:cs typeface="Poppins"/>
              <a:sym typeface="Poppins"/>
            </a:endParaRPr>
          </a:p>
          <a:p>
            <a:r>
              <a:rPr lang="en-US" sz="1000" b="1" dirty="0">
                <a:solidFill>
                  <a:schemeClr val="tx1">
                    <a:lumMod val="95000"/>
                    <a:lumOff val="5000"/>
                  </a:schemeClr>
                </a:solidFill>
                <a:latin typeface="Poppins"/>
                <a:ea typeface="Poppins"/>
                <a:cs typeface="Poppins"/>
                <a:sym typeface="Poppins"/>
              </a:rPr>
              <a:t>2. Seamless Integration with ISRO’s Existing Infrastructure:</a:t>
            </a:r>
          </a:p>
          <a:p>
            <a:r>
              <a:rPr lang="en-US" sz="1000" dirty="0">
                <a:solidFill>
                  <a:schemeClr val="tx1">
                    <a:lumMod val="95000"/>
                    <a:lumOff val="5000"/>
                  </a:schemeClr>
                </a:solidFill>
                <a:latin typeface="Poppins"/>
                <a:ea typeface="Poppins"/>
                <a:cs typeface="Poppins"/>
                <a:sym typeface="Poppins"/>
              </a:rPr>
              <a:t>   - Interoperability: Designed to integrate seamlessly with ISRO’s existing geospatial databases and tools, our solution enhances current</a:t>
            </a:r>
          </a:p>
          <a:p>
            <a:r>
              <a:rPr lang="en-US" sz="1000" dirty="0">
                <a:solidFill>
                  <a:schemeClr val="tx1">
                    <a:lumMod val="95000"/>
                    <a:lumOff val="5000"/>
                  </a:schemeClr>
                </a:solidFill>
                <a:latin typeface="Poppins"/>
                <a:ea typeface="Poppins"/>
                <a:cs typeface="Poppins"/>
                <a:sym typeface="Poppins"/>
              </a:rPr>
              <a:t>      t capabilities without requiring a complete overhaul. This ensures a smooth transition and immediate usability. </a:t>
            </a:r>
          </a:p>
          <a:p>
            <a:r>
              <a:rPr lang="en-US" sz="1000" dirty="0">
                <a:solidFill>
                  <a:schemeClr val="tx1">
                    <a:lumMod val="95000"/>
                    <a:lumOff val="5000"/>
                  </a:schemeClr>
                </a:solidFill>
                <a:latin typeface="Poppins"/>
                <a:ea typeface="Poppins"/>
                <a:cs typeface="Poppins"/>
                <a:sym typeface="Poppins"/>
              </a:rPr>
              <a:t>   - Scalable and Future-Proof: Our system is built to scale, accommodating the growing volume of data from ISRO’s expanding satellite </a:t>
            </a:r>
          </a:p>
          <a:p>
            <a:r>
              <a:rPr lang="en-US" sz="1000" dirty="0">
                <a:solidFill>
                  <a:schemeClr val="tx1">
                    <a:lumMod val="95000"/>
                    <a:lumOff val="5000"/>
                  </a:schemeClr>
                </a:solidFill>
                <a:latin typeface="Poppins"/>
                <a:ea typeface="Poppins"/>
                <a:cs typeface="Poppins"/>
                <a:sym typeface="Poppins"/>
              </a:rPr>
              <a:t>      fleet and other sources, while staying aligned with future technological advancements.</a:t>
            </a:r>
          </a:p>
          <a:p>
            <a:endParaRPr lang="en-IN" dirty="0"/>
          </a:p>
        </p:txBody>
      </p:sp>
    </p:spTree>
    <p:extLst>
      <p:ext uri="{BB962C8B-B14F-4D97-AF65-F5344CB8AC3E}">
        <p14:creationId xmlns:p14="http://schemas.microsoft.com/office/powerpoint/2010/main" val="214553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F9B2-8223-4369-8E19-48C72F9F3F92}"/>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27CB9417-2CD5-49D3-9F06-5BBE7EDE659B}"/>
              </a:ext>
            </a:extLst>
          </p:cNvPr>
          <p:cNvSpPr>
            <a:spLocks noGrp="1"/>
          </p:cNvSpPr>
          <p:nvPr>
            <p:ph type="body" idx="1"/>
          </p:nvPr>
        </p:nvSpPr>
        <p:spPr/>
        <p:txBody>
          <a:bodyPr/>
          <a:lstStyle/>
          <a:p>
            <a:endParaRPr lang="en-IN"/>
          </a:p>
        </p:txBody>
      </p:sp>
      <p:pic>
        <p:nvPicPr>
          <p:cNvPr id="4" name="Google Shape;80;p16">
            <a:extLst>
              <a:ext uri="{FF2B5EF4-FFF2-40B4-BE49-F238E27FC236}">
                <a16:creationId xmlns:a16="http://schemas.microsoft.com/office/drawing/2014/main" id="{34D72F21-BE6D-4600-9945-54D7F14B90DB}"/>
              </a:ext>
            </a:extLst>
          </p:cNvPr>
          <p:cNvPicPr preferRelativeResize="0"/>
          <p:nvPr/>
        </p:nvPicPr>
        <p:blipFill rotWithShape="1">
          <a:blip r:embed="rId2">
            <a:alphaModFix/>
          </a:blip>
          <a:srcRect/>
          <a:stretch/>
        </p:blipFill>
        <p:spPr>
          <a:xfrm>
            <a:off x="1599" y="0"/>
            <a:ext cx="9142401" cy="5143499"/>
          </a:xfrm>
          <a:prstGeom prst="rect">
            <a:avLst/>
          </a:prstGeom>
          <a:noFill/>
          <a:ln>
            <a:noFill/>
          </a:ln>
        </p:spPr>
      </p:pic>
      <p:sp>
        <p:nvSpPr>
          <p:cNvPr id="6" name="TextBox 5">
            <a:extLst>
              <a:ext uri="{FF2B5EF4-FFF2-40B4-BE49-F238E27FC236}">
                <a16:creationId xmlns:a16="http://schemas.microsoft.com/office/drawing/2014/main" id="{ECBF7D7C-2670-4168-8D93-A9281602693E}"/>
              </a:ext>
            </a:extLst>
          </p:cNvPr>
          <p:cNvSpPr txBox="1"/>
          <p:nvPr/>
        </p:nvSpPr>
        <p:spPr>
          <a:xfrm>
            <a:off x="180870" y="834392"/>
            <a:ext cx="8961531" cy="4278094"/>
          </a:xfrm>
          <a:prstGeom prst="rect">
            <a:avLst/>
          </a:prstGeom>
          <a:noFill/>
        </p:spPr>
        <p:txBody>
          <a:bodyPr wrap="square">
            <a:spAutoFit/>
          </a:bodyPr>
          <a:lstStyle/>
          <a:p>
            <a:r>
              <a:rPr lang="en-US" sz="1050" b="1" dirty="0">
                <a:solidFill>
                  <a:schemeClr val="tx1">
                    <a:lumMod val="95000"/>
                    <a:lumOff val="5000"/>
                  </a:schemeClr>
                </a:solidFill>
                <a:latin typeface="Poppins"/>
                <a:ea typeface="Poppins"/>
                <a:cs typeface="Poppins"/>
                <a:sym typeface="Poppins"/>
              </a:rPr>
              <a:t>3. Advanced Natural Language Interface:</a:t>
            </a:r>
          </a:p>
          <a:p>
            <a:r>
              <a:rPr lang="en-US" sz="1000" dirty="0">
                <a:solidFill>
                  <a:schemeClr val="tx1">
                    <a:lumMod val="95000"/>
                    <a:lumOff val="5000"/>
                  </a:schemeClr>
                </a:solidFill>
                <a:latin typeface="Poppins"/>
                <a:ea typeface="Poppins"/>
                <a:cs typeface="Poppins"/>
                <a:sym typeface="Poppins"/>
              </a:rPr>
              <a:t>   - User-Friendly Access: ISRO’s scientists, engineers, and decision-makers can interact with the system using natural language,</a:t>
            </a:r>
          </a:p>
          <a:p>
            <a:r>
              <a:rPr lang="en-US" sz="1000" dirty="0">
                <a:solidFill>
                  <a:schemeClr val="tx1">
                    <a:lumMod val="95000"/>
                    <a:lumOff val="5000"/>
                  </a:schemeClr>
                </a:solidFill>
                <a:latin typeface="Poppins"/>
                <a:ea typeface="Poppins"/>
                <a:cs typeface="Poppins"/>
                <a:sym typeface="Poppins"/>
              </a:rPr>
              <a:t>      eliminating the need for specialized training or complex query languages. This democratizes access to geospatial data across the    </a:t>
            </a:r>
          </a:p>
          <a:p>
            <a:r>
              <a:rPr lang="en-US" sz="1000" dirty="0">
                <a:solidFill>
                  <a:schemeClr val="tx1">
                    <a:lumMod val="95000"/>
                    <a:lumOff val="5000"/>
                  </a:schemeClr>
                </a:solidFill>
                <a:latin typeface="Poppins"/>
                <a:ea typeface="Poppins"/>
                <a:cs typeface="Poppins"/>
                <a:sym typeface="Poppins"/>
              </a:rPr>
              <a:t>      organization.   </a:t>
            </a:r>
          </a:p>
          <a:p>
            <a:r>
              <a:rPr lang="en-US" sz="1000" dirty="0">
                <a:solidFill>
                  <a:schemeClr val="tx1">
                    <a:lumMod val="95000"/>
                    <a:lumOff val="5000"/>
                  </a:schemeClr>
                </a:solidFill>
                <a:latin typeface="Poppins"/>
                <a:ea typeface="Poppins"/>
                <a:cs typeface="Poppins"/>
                <a:sym typeface="Poppins"/>
              </a:rPr>
              <a:t>   - Multilingual Capabilities: Supporting multiple Indian languages, the system ensures inclusivity and wider accessibility for ISRO’s diverse  </a:t>
            </a:r>
          </a:p>
          <a:p>
            <a:r>
              <a:rPr lang="en-US" sz="1000" dirty="0">
                <a:solidFill>
                  <a:schemeClr val="tx1">
                    <a:lumMod val="95000"/>
                    <a:lumOff val="5000"/>
                  </a:schemeClr>
                </a:solidFill>
                <a:latin typeface="Poppins"/>
                <a:ea typeface="Poppins"/>
                <a:cs typeface="Poppins"/>
                <a:sym typeface="Poppins"/>
              </a:rPr>
              <a:t>      team, fostering better collaboration and knowledge sharing.</a:t>
            </a:r>
          </a:p>
          <a:p>
            <a:endParaRPr lang="en-US" sz="1000" dirty="0">
              <a:solidFill>
                <a:schemeClr val="tx1">
                  <a:lumMod val="95000"/>
                  <a:lumOff val="5000"/>
                </a:schemeClr>
              </a:solidFill>
              <a:latin typeface="Poppins"/>
              <a:ea typeface="Poppins"/>
              <a:cs typeface="Poppins"/>
              <a:sym typeface="Poppins"/>
            </a:endParaRPr>
          </a:p>
          <a:p>
            <a:r>
              <a:rPr lang="en-US" sz="1050" b="1" dirty="0">
                <a:solidFill>
                  <a:schemeClr val="tx1">
                    <a:lumMod val="95000"/>
                    <a:lumOff val="5000"/>
                  </a:schemeClr>
                </a:solidFill>
                <a:latin typeface="Poppins"/>
                <a:ea typeface="Poppins"/>
                <a:cs typeface="Poppins"/>
                <a:sym typeface="Poppins"/>
              </a:rPr>
              <a:t>4. Superior Data Precision and Relevance:</a:t>
            </a:r>
          </a:p>
          <a:p>
            <a:r>
              <a:rPr lang="en-US" sz="1000" dirty="0">
                <a:solidFill>
                  <a:schemeClr val="tx1">
                    <a:lumMod val="95000"/>
                    <a:lumOff val="5000"/>
                  </a:schemeClr>
                </a:solidFill>
                <a:latin typeface="Poppins"/>
                <a:ea typeface="Poppins"/>
                <a:cs typeface="Poppins"/>
                <a:sym typeface="Poppins"/>
              </a:rPr>
              <a:t>   - Context-Driven Precision: By understanding the specific requirements and context of each query, our system delivers data that is not     </a:t>
            </a:r>
          </a:p>
          <a:p>
            <a:r>
              <a:rPr lang="en-US" sz="1000" dirty="0">
                <a:solidFill>
                  <a:schemeClr val="tx1">
                    <a:lumMod val="95000"/>
                    <a:lumOff val="5000"/>
                  </a:schemeClr>
                </a:solidFill>
                <a:latin typeface="Poppins"/>
                <a:ea typeface="Poppins"/>
                <a:cs typeface="Poppins"/>
                <a:sym typeface="Poppins"/>
              </a:rPr>
              <a:t>      only precise but also contextually relevant. This reduces information overload and allows ISRO to focus on actionable insights.   -   </a:t>
            </a:r>
          </a:p>
          <a:p>
            <a:r>
              <a:rPr lang="en-US" sz="1000" dirty="0">
                <a:solidFill>
                  <a:schemeClr val="tx1">
                    <a:lumMod val="95000"/>
                    <a:lumOff val="5000"/>
                  </a:schemeClr>
                </a:solidFill>
                <a:latin typeface="Poppins"/>
                <a:ea typeface="Poppins"/>
                <a:cs typeface="Poppins"/>
                <a:sym typeface="Poppins"/>
              </a:rPr>
              <a:t>      Customizable Filters and Parameters: Users can set custom filters and parameters based on mission</a:t>
            </a:r>
          </a:p>
          <a:p>
            <a:r>
              <a:rPr lang="en-US" sz="1000" dirty="0">
                <a:solidFill>
                  <a:schemeClr val="tx1">
                    <a:lumMod val="95000"/>
                    <a:lumOff val="5000"/>
                  </a:schemeClr>
                </a:solidFill>
                <a:latin typeface="Poppins"/>
                <a:ea typeface="Poppins"/>
                <a:cs typeface="Poppins"/>
                <a:sym typeface="Poppins"/>
              </a:rPr>
              <a:t>   - Specific needs, ensuring that the data retrieved aligns perfectly with the operational goals.</a:t>
            </a:r>
          </a:p>
          <a:p>
            <a:endParaRPr lang="en-US" sz="1000" dirty="0">
              <a:solidFill>
                <a:schemeClr val="tx1">
                  <a:lumMod val="95000"/>
                  <a:lumOff val="5000"/>
                </a:schemeClr>
              </a:solidFill>
              <a:latin typeface="Poppins"/>
              <a:ea typeface="Poppins"/>
              <a:cs typeface="Poppins"/>
              <a:sym typeface="Poppins"/>
            </a:endParaRPr>
          </a:p>
          <a:p>
            <a:r>
              <a:rPr lang="en-US" sz="1050" b="1" dirty="0">
                <a:solidFill>
                  <a:schemeClr val="tx1">
                    <a:lumMod val="95000"/>
                    <a:lumOff val="5000"/>
                  </a:schemeClr>
                </a:solidFill>
                <a:latin typeface="Poppins"/>
                <a:ea typeface="Poppins"/>
                <a:cs typeface="Poppins"/>
                <a:sym typeface="Poppins"/>
              </a:rPr>
              <a:t>5. Enhanced Analytical Capabilities</a:t>
            </a:r>
            <a:r>
              <a:rPr lang="en-US" sz="1000" dirty="0">
                <a:solidFill>
                  <a:schemeClr val="tx1">
                    <a:lumMod val="95000"/>
                    <a:lumOff val="5000"/>
                  </a:schemeClr>
                </a:solidFill>
                <a:latin typeface="Poppins"/>
                <a:ea typeface="Poppins"/>
                <a:cs typeface="Poppins"/>
                <a:sym typeface="Poppins"/>
              </a:rPr>
              <a:t>:</a:t>
            </a:r>
          </a:p>
          <a:p>
            <a:r>
              <a:rPr lang="en-US" sz="1000" dirty="0">
                <a:solidFill>
                  <a:schemeClr val="tx1">
                    <a:lumMod val="95000"/>
                    <a:lumOff val="5000"/>
                  </a:schemeClr>
                </a:solidFill>
                <a:latin typeface="Poppins"/>
                <a:ea typeface="Poppins"/>
                <a:cs typeface="Poppins"/>
                <a:sym typeface="Poppins"/>
              </a:rPr>
              <a:t>   - Predictive Insights: Leveraging advanced machine learning algorithms, our system can provide predictive insights based on historical  </a:t>
            </a:r>
          </a:p>
          <a:p>
            <a:r>
              <a:rPr lang="en-US" sz="1000" dirty="0">
                <a:solidFill>
                  <a:schemeClr val="tx1">
                    <a:lumMod val="95000"/>
                    <a:lumOff val="5000"/>
                  </a:schemeClr>
                </a:solidFill>
                <a:latin typeface="Poppins"/>
                <a:ea typeface="Poppins"/>
                <a:cs typeface="Poppins"/>
                <a:sym typeface="Poppins"/>
              </a:rPr>
              <a:t>      geospatial data, aiding in mission planning and risk assessment.</a:t>
            </a:r>
          </a:p>
          <a:p>
            <a:r>
              <a:rPr lang="en-US" sz="1000" dirty="0">
                <a:solidFill>
                  <a:schemeClr val="tx1">
                    <a:lumMod val="95000"/>
                    <a:lumOff val="5000"/>
                  </a:schemeClr>
                </a:solidFill>
                <a:latin typeface="Poppins"/>
                <a:ea typeface="Poppins"/>
                <a:cs typeface="Poppins"/>
                <a:sym typeface="Poppins"/>
              </a:rPr>
              <a:t>   - Visual and Interactive Data Representation: The system offers intuitive visualization tools, enabling ISRO’s teams to interact with data </a:t>
            </a:r>
          </a:p>
          <a:p>
            <a:r>
              <a:rPr lang="en-US" sz="1000" dirty="0">
                <a:solidFill>
                  <a:schemeClr val="tx1">
                    <a:lumMod val="95000"/>
                    <a:lumOff val="5000"/>
                  </a:schemeClr>
                </a:solidFill>
                <a:latin typeface="Poppins"/>
                <a:ea typeface="Poppins"/>
                <a:cs typeface="Poppins"/>
                <a:sym typeface="Poppins"/>
              </a:rPr>
              <a:t>      through maps, graphs, and other visual formats, enhancing understanding and decision-making.</a:t>
            </a:r>
          </a:p>
          <a:p>
            <a:endParaRPr lang="en-US" sz="1000" dirty="0">
              <a:solidFill>
                <a:schemeClr val="tx1">
                  <a:lumMod val="95000"/>
                  <a:lumOff val="5000"/>
                </a:schemeClr>
              </a:solidFill>
              <a:latin typeface="Poppins"/>
              <a:ea typeface="Poppins"/>
              <a:cs typeface="Poppins"/>
              <a:sym typeface="Poppins"/>
            </a:endParaRPr>
          </a:p>
          <a:p>
            <a:r>
              <a:rPr lang="en-US" sz="1050" b="1" dirty="0">
                <a:solidFill>
                  <a:schemeClr val="tx1">
                    <a:lumMod val="95000"/>
                    <a:lumOff val="5000"/>
                  </a:schemeClr>
                </a:solidFill>
                <a:latin typeface="Poppins"/>
                <a:ea typeface="Poppins"/>
                <a:cs typeface="Poppins"/>
                <a:sym typeface="Poppins"/>
              </a:rPr>
              <a:t>6. Robust Security and Compliance:</a:t>
            </a:r>
          </a:p>
          <a:p>
            <a:r>
              <a:rPr lang="en-US" sz="1000" dirty="0">
                <a:solidFill>
                  <a:schemeClr val="tx1">
                    <a:lumMod val="95000"/>
                    <a:lumOff val="5000"/>
                  </a:schemeClr>
                </a:solidFill>
                <a:latin typeface="Poppins"/>
                <a:ea typeface="Poppins"/>
                <a:cs typeface="Poppins"/>
                <a:sym typeface="Poppins"/>
              </a:rPr>
              <a:t>   - Data Security: Recognizing the critical importance of data security for ISRO, our system employs state-of-the-art encryption and </a:t>
            </a:r>
          </a:p>
          <a:p>
            <a:r>
              <a:rPr lang="en-US" sz="1000" dirty="0">
                <a:solidFill>
                  <a:schemeClr val="tx1">
                    <a:lumMod val="95000"/>
                    <a:lumOff val="5000"/>
                  </a:schemeClr>
                </a:solidFill>
                <a:latin typeface="Poppins"/>
                <a:ea typeface="Poppins"/>
                <a:cs typeface="Poppins"/>
                <a:sym typeface="Poppins"/>
              </a:rPr>
              <a:t>      access control mechanisms to protect sensitive information.   - Regulatory Compliance: Our solution is designed to comply with </a:t>
            </a:r>
          </a:p>
          <a:p>
            <a:r>
              <a:rPr lang="en-US" sz="1000" dirty="0">
                <a:solidFill>
                  <a:schemeClr val="tx1">
                    <a:lumMod val="95000"/>
                    <a:lumOff val="5000"/>
                  </a:schemeClr>
                </a:solidFill>
                <a:latin typeface="Poppins"/>
                <a:ea typeface="Poppins"/>
                <a:cs typeface="Poppins"/>
                <a:sym typeface="Poppins"/>
              </a:rPr>
              <a:t>      national and international geospatial data regulations, ensuring that ISRO’s operations remain legally compliant and ethically sound.</a:t>
            </a:r>
          </a:p>
          <a:p>
            <a:endParaRPr lang="en-US" sz="1000" dirty="0">
              <a:solidFill>
                <a:schemeClr val="tx1">
                  <a:lumMod val="95000"/>
                  <a:lumOff val="5000"/>
                </a:schemeClr>
              </a:solidFill>
              <a:latin typeface="Poppins"/>
              <a:ea typeface="Poppins"/>
              <a:cs typeface="Poppins"/>
              <a:sym typeface="Poppins"/>
            </a:endParaRPr>
          </a:p>
          <a:p>
            <a:r>
              <a:rPr lang="en-US" sz="1100" b="1" i="1" dirty="0">
                <a:solidFill>
                  <a:schemeClr val="tx1">
                    <a:lumMod val="95000"/>
                    <a:lumOff val="5000"/>
                  </a:schemeClr>
                </a:solidFill>
                <a:latin typeface="Poppins"/>
                <a:ea typeface="Poppins"/>
                <a:cs typeface="Poppins"/>
                <a:sym typeface="Poppins"/>
              </a:rPr>
              <a:t>			                        </a:t>
            </a:r>
            <a:r>
              <a:rPr lang="en-US" sz="1100" b="1" i="1" u="sng" dirty="0">
                <a:solidFill>
                  <a:schemeClr val="tx1">
                    <a:lumMod val="95000"/>
                    <a:lumOff val="5000"/>
                  </a:schemeClr>
                </a:solidFill>
                <a:latin typeface="Poppins"/>
                <a:ea typeface="Poppins"/>
                <a:cs typeface="Poppins"/>
                <a:sym typeface="Poppins"/>
              </a:rPr>
              <a:t>Conclusion:</a:t>
            </a:r>
          </a:p>
          <a:p>
            <a:r>
              <a:rPr lang="en-US" sz="1000" dirty="0">
                <a:solidFill>
                  <a:schemeClr val="tx1">
                    <a:lumMod val="95000"/>
                    <a:lumOff val="5000"/>
                  </a:schemeClr>
                </a:solidFill>
                <a:latin typeface="Poppins"/>
                <a:ea typeface="Poppins"/>
                <a:cs typeface="Poppins"/>
                <a:sym typeface="Poppins"/>
              </a:rPr>
              <a:t>	Our Context-Aware Geospatial Data Retrieval system represents a leap forward in how geospatial data can be accessed, analyzed, and utilized. By combining the power of LLM and NLP with a deep understanding of ISRO’s unique needs and challenges,</a:t>
            </a:r>
          </a:p>
        </p:txBody>
      </p:sp>
    </p:spTree>
    <p:extLst>
      <p:ext uri="{BB962C8B-B14F-4D97-AF65-F5344CB8AC3E}">
        <p14:creationId xmlns:p14="http://schemas.microsoft.com/office/powerpoint/2010/main" val="427122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89" name="Google Shape;89;p17"/>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Proposed architecture/user diagram</a:t>
            </a:r>
            <a:endParaRPr sz="1800" dirty="0">
              <a:solidFill>
                <a:schemeClr val="dk2"/>
              </a:solidFill>
              <a:latin typeface="Poppins"/>
              <a:ea typeface="Poppins"/>
              <a:cs typeface="Poppins"/>
              <a:sym typeface="Poppins"/>
            </a:endParaRPr>
          </a:p>
        </p:txBody>
      </p:sp>
      <p:sp>
        <p:nvSpPr>
          <p:cNvPr id="2" name="Rectangle: Rounded Corners 1">
            <a:extLst>
              <a:ext uri="{FF2B5EF4-FFF2-40B4-BE49-F238E27FC236}">
                <a16:creationId xmlns:a16="http://schemas.microsoft.com/office/drawing/2014/main" id="{77810ACA-8B35-44B1-B5C5-D586AC4BDE30}"/>
              </a:ext>
            </a:extLst>
          </p:cNvPr>
          <p:cNvSpPr/>
          <p:nvPr/>
        </p:nvSpPr>
        <p:spPr>
          <a:xfrm>
            <a:off x="7991550" y="2571750"/>
            <a:ext cx="760564" cy="627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LLM </a:t>
            </a:r>
          </a:p>
          <a:p>
            <a:pPr algn="ctr"/>
            <a:r>
              <a:rPr lang="en-IN" dirty="0"/>
              <a:t>Model</a:t>
            </a:r>
          </a:p>
        </p:txBody>
      </p:sp>
      <p:sp>
        <p:nvSpPr>
          <p:cNvPr id="4" name="Rectangle: Rounded Corners 3">
            <a:extLst>
              <a:ext uri="{FF2B5EF4-FFF2-40B4-BE49-F238E27FC236}">
                <a16:creationId xmlns:a16="http://schemas.microsoft.com/office/drawing/2014/main" id="{6499BF31-DE04-40F0-9D56-152809DDE339}"/>
              </a:ext>
            </a:extLst>
          </p:cNvPr>
          <p:cNvSpPr/>
          <p:nvPr/>
        </p:nvSpPr>
        <p:spPr>
          <a:xfrm>
            <a:off x="6709072" y="2565530"/>
            <a:ext cx="760564" cy="62735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API</a:t>
            </a:r>
          </a:p>
        </p:txBody>
      </p:sp>
      <p:sp>
        <p:nvSpPr>
          <p:cNvPr id="5" name="Arrow: Down 4">
            <a:extLst>
              <a:ext uri="{FF2B5EF4-FFF2-40B4-BE49-F238E27FC236}">
                <a16:creationId xmlns:a16="http://schemas.microsoft.com/office/drawing/2014/main" id="{8B9049C2-26B0-4FD0-8BDD-FB9EE2870B83}"/>
              </a:ext>
            </a:extLst>
          </p:cNvPr>
          <p:cNvSpPr/>
          <p:nvPr/>
        </p:nvSpPr>
        <p:spPr>
          <a:xfrm rot="5400000">
            <a:off x="7625085" y="2719671"/>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EDAE3BD-8C80-4D8A-A44B-39343748A9E1}"/>
              </a:ext>
            </a:extLst>
          </p:cNvPr>
          <p:cNvSpPr/>
          <p:nvPr/>
        </p:nvSpPr>
        <p:spPr>
          <a:xfrm>
            <a:off x="324616" y="3838151"/>
            <a:ext cx="840751" cy="755128"/>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000" dirty="0"/>
              <a:t>User Display</a:t>
            </a:r>
          </a:p>
          <a:p>
            <a:pPr algn="ctr"/>
            <a:r>
              <a:rPr lang="en-IN" sz="1000" dirty="0"/>
              <a:t> &amp; </a:t>
            </a:r>
          </a:p>
          <a:p>
            <a:pPr algn="ctr"/>
            <a:r>
              <a:rPr lang="en-IN" sz="1000" dirty="0"/>
              <a:t>Input</a:t>
            </a:r>
          </a:p>
        </p:txBody>
      </p:sp>
      <p:sp>
        <p:nvSpPr>
          <p:cNvPr id="7" name="Oval 6">
            <a:extLst>
              <a:ext uri="{FF2B5EF4-FFF2-40B4-BE49-F238E27FC236}">
                <a16:creationId xmlns:a16="http://schemas.microsoft.com/office/drawing/2014/main" id="{C1DC561C-C281-4D53-822F-43EEF0F53F10}"/>
              </a:ext>
            </a:extLst>
          </p:cNvPr>
          <p:cNvSpPr/>
          <p:nvPr/>
        </p:nvSpPr>
        <p:spPr>
          <a:xfrm>
            <a:off x="4943789" y="1839675"/>
            <a:ext cx="924449" cy="563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LDR</a:t>
            </a:r>
          </a:p>
          <a:p>
            <a:pPr algn="ctr"/>
            <a:r>
              <a:rPr lang="en-IN" sz="1100" dirty="0"/>
              <a:t>Sensor</a:t>
            </a:r>
          </a:p>
        </p:txBody>
      </p:sp>
      <p:sp>
        <p:nvSpPr>
          <p:cNvPr id="12" name="Arrow: Down 11">
            <a:extLst>
              <a:ext uri="{FF2B5EF4-FFF2-40B4-BE49-F238E27FC236}">
                <a16:creationId xmlns:a16="http://schemas.microsoft.com/office/drawing/2014/main" id="{033925CD-F7CF-4212-ABA4-3A8EF2B1E5A6}"/>
              </a:ext>
            </a:extLst>
          </p:cNvPr>
          <p:cNvSpPr/>
          <p:nvPr/>
        </p:nvSpPr>
        <p:spPr>
          <a:xfrm rot="7307706">
            <a:off x="6169313" y="2178848"/>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D039E05E-6C93-4E32-877F-DD450F8BFE5D}"/>
              </a:ext>
            </a:extLst>
          </p:cNvPr>
          <p:cNvSpPr/>
          <p:nvPr/>
        </p:nvSpPr>
        <p:spPr>
          <a:xfrm rot="17917267">
            <a:off x="6012195" y="2494130"/>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Down 13">
            <a:extLst>
              <a:ext uri="{FF2B5EF4-FFF2-40B4-BE49-F238E27FC236}">
                <a16:creationId xmlns:a16="http://schemas.microsoft.com/office/drawing/2014/main" id="{DA2FBD32-810D-42C1-847C-C2E632244D3F}"/>
              </a:ext>
            </a:extLst>
          </p:cNvPr>
          <p:cNvSpPr/>
          <p:nvPr/>
        </p:nvSpPr>
        <p:spPr>
          <a:xfrm rot="5400000">
            <a:off x="4547771" y="1864879"/>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02573C06-1F6C-4B48-926B-B8B1C6ACD181}"/>
              </a:ext>
            </a:extLst>
          </p:cNvPr>
          <p:cNvSpPr/>
          <p:nvPr/>
        </p:nvSpPr>
        <p:spPr>
          <a:xfrm rot="16399234">
            <a:off x="4568236" y="2162092"/>
            <a:ext cx="182372"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D4B3C857-7C54-4637-A667-5A424E5FE50F}"/>
              </a:ext>
            </a:extLst>
          </p:cNvPr>
          <p:cNvSpPr/>
          <p:nvPr/>
        </p:nvSpPr>
        <p:spPr>
          <a:xfrm>
            <a:off x="3395169" y="1657614"/>
            <a:ext cx="914400" cy="914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Satellite</a:t>
            </a:r>
          </a:p>
          <a:p>
            <a:pPr algn="ctr"/>
            <a:r>
              <a:rPr lang="en-IN" sz="1000" dirty="0"/>
              <a:t>Data</a:t>
            </a:r>
          </a:p>
          <a:p>
            <a:pPr algn="ctr"/>
            <a:r>
              <a:rPr lang="en-IN" sz="1000" dirty="0"/>
              <a:t> with predication from AI/</a:t>
            </a:r>
            <a:r>
              <a:rPr lang="en-IN" sz="1000" dirty="0" err="1"/>
              <a:t>Ml</a:t>
            </a:r>
            <a:endParaRPr lang="en-IN" sz="1000" dirty="0"/>
          </a:p>
        </p:txBody>
      </p:sp>
      <p:sp>
        <p:nvSpPr>
          <p:cNvPr id="21" name="Arrow: Down 20">
            <a:extLst>
              <a:ext uri="{FF2B5EF4-FFF2-40B4-BE49-F238E27FC236}">
                <a16:creationId xmlns:a16="http://schemas.microsoft.com/office/drawing/2014/main" id="{07EEE83B-C338-4742-871C-168DE020B69C}"/>
              </a:ext>
            </a:extLst>
          </p:cNvPr>
          <p:cNvSpPr/>
          <p:nvPr/>
        </p:nvSpPr>
        <p:spPr>
          <a:xfrm>
            <a:off x="6807534" y="3403064"/>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EE64D90A-82E5-4E7D-BD43-ACE279C39A93}"/>
              </a:ext>
            </a:extLst>
          </p:cNvPr>
          <p:cNvSpPr/>
          <p:nvPr/>
        </p:nvSpPr>
        <p:spPr>
          <a:xfrm rot="10800000">
            <a:off x="7233538" y="3386982"/>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E53C536F-857F-480B-87C9-89B12DBD62DF}"/>
              </a:ext>
            </a:extLst>
          </p:cNvPr>
          <p:cNvSpPr/>
          <p:nvPr/>
        </p:nvSpPr>
        <p:spPr>
          <a:xfrm rot="5400000">
            <a:off x="6238665" y="3894713"/>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1C6DFDCB-FE9C-4129-B0E4-034D67B86AA8}"/>
              </a:ext>
            </a:extLst>
          </p:cNvPr>
          <p:cNvSpPr/>
          <p:nvPr/>
        </p:nvSpPr>
        <p:spPr>
          <a:xfrm rot="16009561">
            <a:off x="6081547" y="4209995"/>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Down 24">
            <a:extLst>
              <a:ext uri="{FF2B5EF4-FFF2-40B4-BE49-F238E27FC236}">
                <a16:creationId xmlns:a16="http://schemas.microsoft.com/office/drawing/2014/main" id="{91D4E773-AC8D-4A72-8CB8-AC7DF012AD45}"/>
              </a:ext>
            </a:extLst>
          </p:cNvPr>
          <p:cNvSpPr/>
          <p:nvPr/>
        </p:nvSpPr>
        <p:spPr>
          <a:xfrm rot="5400000">
            <a:off x="4466433" y="4080056"/>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5A4A4A0F-35F4-4028-AEF4-D9F8B707D5CD}"/>
              </a:ext>
            </a:extLst>
          </p:cNvPr>
          <p:cNvSpPr/>
          <p:nvPr/>
        </p:nvSpPr>
        <p:spPr>
          <a:xfrm rot="5400000">
            <a:off x="2860907" y="4051535"/>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CBA14F70-FB69-4919-BB16-394C7E8130D0}"/>
              </a:ext>
            </a:extLst>
          </p:cNvPr>
          <p:cNvSpPr/>
          <p:nvPr/>
        </p:nvSpPr>
        <p:spPr>
          <a:xfrm>
            <a:off x="6712783" y="3821005"/>
            <a:ext cx="794464" cy="74786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50" dirty="0"/>
              <a:t>NLP Engine</a:t>
            </a:r>
          </a:p>
        </p:txBody>
      </p:sp>
      <p:sp>
        <p:nvSpPr>
          <p:cNvPr id="11" name="Rectangle: Rounded Corners 10">
            <a:extLst>
              <a:ext uri="{FF2B5EF4-FFF2-40B4-BE49-F238E27FC236}">
                <a16:creationId xmlns:a16="http://schemas.microsoft.com/office/drawing/2014/main" id="{F43419AE-C635-4E9F-9B86-486AE43C9DAA}"/>
              </a:ext>
            </a:extLst>
          </p:cNvPr>
          <p:cNvSpPr/>
          <p:nvPr/>
        </p:nvSpPr>
        <p:spPr>
          <a:xfrm>
            <a:off x="1596534" y="1383342"/>
            <a:ext cx="1128945" cy="153526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dirty="0"/>
              <a:t>Raw Data that can store the condition statement from given live whether and predication</a:t>
            </a:r>
          </a:p>
        </p:txBody>
      </p:sp>
      <p:sp>
        <p:nvSpPr>
          <p:cNvPr id="29" name="Arrow: Down 28">
            <a:extLst>
              <a:ext uri="{FF2B5EF4-FFF2-40B4-BE49-F238E27FC236}">
                <a16:creationId xmlns:a16="http://schemas.microsoft.com/office/drawing/2014/main" id="{09908EC9-123D-4E7C-B514-28D98C06EDCF}"/>
              </a:ext>
            </a:extLst>
          </p:cNvPr>
          <p:cNvSpPr/>
          <p:nvPr/>
        </p:nvSpPr>
        <p:spPr>
          <a:xfrm rot="5400000">
            <a:off x="3054069" y="1903399"/>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6080FEBB-4344-442B-A141-DDE161045A51}"/>
              </a:ext>
            </a:extLst>
          </p:cNvPr>
          <p:cNvSpPr/>
          <p:nvPr/>
        </p:nvSpPr>
        <p:spPr>
          <a:xfrm rot="16200000">
            <a:off x="2896951" y="2218681"/>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40772384-F783-46A4-A477-A770409170AB}"/>
              </a:ext>
            </a:extLst>
          </p:cNvPr>
          <p:cNvSpPr/>
          <p:nvPr/>
        </p:nvSpPr>
        <p:spPr>
          <a:xfrm>
            <a:off x="4988648" y="3755757"/>
            <a:ext cx="840751" cy="81311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sz="900" dirty="0"/>
              <a:t>Backhand that handle all the data from servers</a:t>
            </a:r>
          </a:p>
        </p:txBody>
      </p:sp>
      <p:sp>
        <p:nvSpPr>
          <p:cNvPr id="17" name="Rectangle: Rounded Corners 16">
            <a:extLst>
              <a:ext uri="{FF2B5EF4-FFF2-40B4-BE49-F238E27FC236}">
                <a16:creationId xmlns:a16="http://schemas.microsoft.com/office/drawing/2014/main" id="{C7DCE1A1-BFA7-41FC-9161-9E828888C4DA}"/>
              </a:ext>
            </a:extLst>
          </p:cNvPr>
          <p:cNvSpPr/>
          <p:nvPr/>
        </p:nvSpPr>
        <p:spPr>
          <a:xfrm>
            <a:off x="3395169" y="3788380"/>
            <a:ext cx="863725" cy="813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Web processor</a:t>
            </a:r>
          </a:p>
          <a:p>
            <a:pPr algn="ctr"/>
            <a:r>
              <a:rPr lang="en-IN" sz="900" dirty="0"/>
              <a:t> +</a:t>
            </a:r>
          </a:p>
          <a:p>
            <a:pPr algn="ctr"/>
            <a:r>
              <a:rPr lang="en-IN" sz="900" dirty="0"/>
              <a:t> front hand</a:t>
            </a:r>
          </a:p>
        </p:txBody>
      </p:sp>
      <p:sp>
        <p:nvSpPr>
          <p:cNvPr id="27" name="Rectangle: Rounded Corners 26">
            <a:extLst>
              <a:ext uri="{FF2B5EF4-FFF2-40B4-BE49-F238E27FC236}">
                <a16:creationId xmlns:a16="http://schemas.microsoft.com/office/drawing/2014/main" id="{B8EB9931-0C6E-4736-A931-8E3509428894}"/>
              </a:ext>
            </a:extLst>
          </p:cNvPr>
          <p:cNvSpPr/>
          <p:nvPr/>
        </p:nvSpPr>
        <p:spPr>
          <a:xfrm>
            <a:off x="1820198" y="3839020"/>
            <a:ext cx="778521" cy="75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Web Socket</a:t>
            </a:r>
          </a:p>
        </p:txBody>
      </p:sp>
      <p:sp>
        <p:nvSpPr>
          <p:cNvPr id="36" name="Arrow: Down 35">
            <a:extLst>
              <a:ext uri="{FF2B5EF4-FFF2-40B4-BE49-F238E27FC236}">
                <a16:creationId xmlns:a16="http://schemas.microsoft.com/office/drawing/2014/main" id="{3F4AD699-2F8F-471E-AD17-7BCA2EA8D53C}"/>
              </a:ext>
            </a:extLst>
          </p:cNvPr>
          <p:cNvSpPr/>
          <p:nvPr/>
        </p:nvSpPr>
        <p:spPr>
          <a:xfrm rot="5400000">
            <a:off x="1372906" y="4064310"/>
            <a:ext cx="211015" cy="261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Connector: Elbow 30">
            <a:extLst>
              <a:ext uri="{FF2B5EF4-FFF2-40B4-BE49-F238E27FC236}">
                <a16:creationId xmlns:a16="http://schemas.microsoft.com/office/drawing/2014/main" id="{5AFFA32E-6841-44A7-9DED-D075D59CBA0C}"/>
              </a:ext>
            </a:extLst>
          </p:cNvPr>
          <p:cNvCxnSpPr>
            <a:cxnSpLocks/>
          </p:cNvCxnSpPr>
          <p:nvPr/>
        </p:nvCxnSpPr>
        <p:spPr>
          <a:xfrm rot="5400000">
            <a:off x="4815824" y="2856131"/>
            <a:ext cx="1274131" cy="3422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8"/>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97" name="Google Shape;97;p18"/>
          <p:cNvSpPr txBox="1"/>
          <p:nvPr/>
        </p:nvSpPr>
        <p:spPr>
          <a:xfrm>
            <a:off x="134400" y="806350"/>
            <a:ext cx="8845200" cy="16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b="1" dirty="0">
                <a:solidFill>
                  <a:schemeClr val="tx1">
                    <a:lumMod val="95000"/>
                    <a:lumOff val="5000"/>
                  </a:schemeClr>
                </a:solidFill>
                <a:latin typeface="Poppins Medium"/>
                <a:ea typeface="Poppins Medium"/>
                <a:cs typeface="Poppins Medium"/>
                <a:sym typeface="Poppins Medium"/>
              </a:rPr>
              <a:t>List of features offered by the solution :</a:t>
            </a:r>
          </a:p>
          <a:p>
            <a:pPr marL="0" lvl="0" indent="0" algn="l" rtl="0">
              <a:lnSpc>
                <a:spcPct val="115000"/>
              </a:lnSpc>
              <a:spcBef>
                <a:spcPts val="0"/>
              </a:spcBef>
              <a:spcAft>
                <a:spcPts val="0"/>
              </a:spcAft>
              <a:buClr>
                <a:schemeClr val="dk1"/>
              </a:buClr>
              <a:buSzPts val="1100"/>
              <a:buFont typeface="Arial"/>
              <a:buNone/>
            </a:pPr>
            <a:endParaRPr lang="en-US" sz="1800" b="1" dirty="0">
              <a:solidFill>
                <a:schemeClr val="tx1">
                  <a:lumMod val="95000"/>
                  <a:lumOff val="5000"/>
                </a:schemeClr>
              </a:solidFill>
              <a:latin typeface="Poppins Medium"/>
              <a:ea typeface="Poppins Medium"/>
              <a:cs typeface="Poppins Medium"/>
              <a:sym typeface="Poppins Medium"/>
            </a:endParaRPr>
          </a:p>
          <a:p>
            <a:pPr marL="228600" indent="-228600">
              <a:buAutoNum type="arabicPeriod"/>
            </a:pPr>
            <a:r>
              <a:rPr lang="en-US" sz="1000" b="1" u="sng" dirty="0"/>
              <a:t>Natural Language Query Understanding:</a:t>
            </a:r>
          </a:p>
          <a:p>
            <a:endParaRPr lang="en-US" sz="1000" b="1" dirty="0"/>
          </a:p>
          <a:p>
            <a:pPr lvl="2"/>
            <a:r>
              <a:rPr lang="en-US" sz="1000" b="1" dirty="0"/>
              <a:t>            - Intent Recognition:</a:t>
            </a:r>
            <a:r>
              <a:rPr lang="en-US" sz="1000" dirty="0"/>
              <a:t> Accurately identifies what the user is trying to find or accomplish based on their natural language input.</a:t>
            </a:r>
          </a:p>
          <a:p>
            <a:r>
              <a:rPr lang="en-US" sz="1000" b="1" dirty="0"/>
              <a:t>            - Entity Extraction:</a:t>
            </a:r>
            <a:r>
              <a:rPr lang="en-US" sz="1000" dirty="0"/>
              <a:t> Detects and extracts relevant entities from user queries, such as locations, landmarks, or specific features.</a:t>
            </a:r>
          </a:p>
          <a:p>
            <a:r>
              <a:rPr lang="en-US" sz="1000" b="1" dirty="0"/>
              <a:t>            - Contextual Interpretation:</a:t>
            </a:r>
            <a:r>
              <a:rPr lang="en-US" sz="1000" dirty="0"/>
              <a:t> Understands and incorporates context from the query to refine the meaning and intent.</a:t>
            </a:r>
          </a:p>
          <a:p>
            <a:endParaRPr lang="en-US" sz="1000" dirty="0"/>
          </a:p>
          <a:p>
            <a:pPr marL="228600" indent="-228600">
              <a:buAutoNum type="arabicPeriod" startAt="2"/>
            </a:pPr>
            <a:r>
              <a:rPr lang="en-US" sz="1000" b="1" u="sng" dirty="0"/>
              <a:t>Context-Aware Enhancements;</a:t>
            </a:r>
          </a:p>
          <a:p>
            <a:endParaRPr lang="en-US" sz="1000" b="1" dirty="0"/>
          </a:p>
          <a:p>
            <a:r>
              <a:rPr lang="en-US" sz="1000" b="1" dirty="0"/>
              <a:t>            - Location Awareness:</a:t>
            </a:r>
            <a:r>
              <a:rPr lang="en-US" sz="1000" dirty="0"/>
              <a:t> Utilizes the user’s current location or specified location to provide relevant geospatial data.</a:t>
            </a:r>
          </a:p>
          <a:p>
            <a:r>
              <a:rPr lang="en-US" sz="1000" b="1" dirty="0"/>
              <a:t>            - Temporal Context:</a:t>
            </a:r>
            <a:r>
              <a:rPr lang="en-US" sz="1000" dirty="0"/>
              <a:t> Takes into account time-related factors, such as historical data, current trends, or future projections.</a:t>
            </a:r>
          </a:p>
          <a:p>
            <a:r>
              <a:rPr lang="en-US" sz="1000" b="1" dirty="0"/>
              <a:t>            - Personalization:</a:t>
            </a:r>
            <a:r>
              <a:rPr lang="en-US" sz="1000" dirty="0"/>
              <a:t> Adapts results based on user preferences, previous interactions, and behavioral patterns.</a:t>
            </a:r>
          </a:p>
          <a:p>
            <a:pPr>
              <a:buFont typeface="Arial" panose="020B0604020202020204" pitchFamily="34" charset="0"/>
              <a:buChar char="•"/>
            </a:pPr>
            <a:endParaRPr lang="en-US" sz="1000" dirty="0"/>
          </a:p>
          <a:p>
            <a:r>
              <a:rPr lang="en-US" sz="1100" dirty="0"/>
              <a:t>          A list of features offered by a solution typically includes its key functionalities, benefits, and capabilities. For example:</a:t>
            </a:r>
          </a:p>
          <a:p>
            <a:pPr lvl="2"/>
            <a:r>
              <a:rPr lang="en-US" sz="1100" b="1" dirty="0"/>
              <a:t>                 - User-friendly Interface</a:t>
            </a:r>
            <a:r>
              <a:rPr lang="en-US" sz="1100" dirty="0"/>
              <a:t>: Easy navigation and accessibility.</a:t>
            </a:r>
          </a:p>
          <a:p>
            <a:pPr lvl="2"/>
            <a:r>
              <a:rPr lang="en-US" sz="1100" b="1" dirty="0"/>
              <a:t>                 - Data Security</a:t>
            </a:r>
            <a:r>
              <a:rPr lang="en-US" sz="1100" dirty="0"/>
              <a:t>: Encryption and secure access controls.</a:t>
            </a:r>
          </a:p>
          <a:p>
            <a:pPr lvl="2"/>
            <a:r>
              <a:rPr lang="en-US" sz="1100" b="1" dirty="0"/>
              <a:t>                 - Scalability</a:t>
            </a:r>
            <a:r>
              <a:rPr lang="en-US" sz="1100" dirty="0"/>
              <a:t>: Ability to handle growth and increased demand.</a:t>
            </a:r>
          </a:p>
          <a:p>
            <a:pPr lvl="2"/>
            <a:r>
              <a:rPr lang="en-US" sz="1100" b="1" dirty="0"/>
              <a:t>                 - Integration</a:t>
            </a:r>
            <a:r>
              <a:rPr lang="en-US" sz="1100" dirty="0"/>
              <a:t>: Compatibility with other systems and applications.</a:t>
            </a:r>
          </a:p>
          <a:p>
            <a:pPr lvl="2"/>
            <a:r>
              <a:rPr lang="en-US" sz="1100" b="1" dirty="0"/>
              <a:t>                 - Customization</a:t>
            </a:r>
            <a:r>
              <a:rPr lang="en-US" sz="1100" dirty="0"/>
              <a:t>: Options for tailoring to specific needs.</a:t>
            </a:r>
          </a:p>
          <a:p>
            <a:pPr lvl="2"/>
            <a:r>
              <a:rPr lang="en-US" sz="1100" b="1" dirty="0"/>
              <a:t>                 - Real-time Analytics</a:t>
            </a:r>
            <a:r>
              <a:rPr lang="en-US" sz="1100" dirty="0"/>
              <a:t>: Immediate insights and data processing.</a:t>
            </a:r>
          </a:p>
          <a:p>
            <a:pPr lvl="2"/>
            <a:r>
              <a:rPr lang="en-US" sz="1100" b="1" dirty="0"/>
              <a:t>                 - Automation</a:t>
            </a:r>
            <a:r>
              <a:rPr lang="en-US" sz="1100" dirty="0"/>
              <a:t>: Streamlined and automated processes.</a:t>
            </a:r>
          </a:p>
          <a:p>
            <a:pPr lvl="2"/>
            <a:r>
              <a:rPr lang="en-US" sz="1100" b="1" dirty="0"/>
              <a:t>                 - Reporting</a:t>
            </a:r>
            <a:r>
              <a:rPr lang="en-US" sz="1100" dirty="0"/>
              <a:t>: Comprehensive and customizable </a:t>
            </a:r>
            <a:r>
              <a:rPr lang="en-US" sz="1100" dirty="0" err="1"/>
              <a:t>reportin</a:t>
            </a:r>
            <a:r>
              <a:rPr lang="en-US" sz="1100" dirty="0"/>
              <a:t> assistance.</a:t>
            </a:r>
          </a:p>
          <a:p>
            <a:pPr lvl="2"/>
            <a:r>
              <a:rPr lang="en-US" sz="1100" b="1" dirty="0"/>
              <a:t>                 - Support</a:t>
            </a:r>
            <a:r>
              <a:rPr lang="en-US" sz="1100" dirty="0"/>
              <a:t>: Access to customer service and technical This list can vary based on the specific </a:t>
            </a:r>
            <a:r>
              <a:rPr lang="en-IN" sz="1100" dirty="0"/>
              <a:t>solution or product in question</a:t>
            </a:r>
            <a:r>
              <a:rPr lang="en-IN" sz="1050" dirty="0"/>
              <a:t>.</a:t>
            </a:r>
            <a:endParaRPr lang="en-US" sz="1050" dirty="0"/>
          </a:p>
          <a:p>
            <a:pPr lvl="2">
              <a:buFont typeface="Arial" panose="020B0604020202020204" pitchFamily="34" charset="0"/>
              <a:buChar char="•"/>
            </a:pPr>
            <a:endParaRPr lang="en-US" sz="1000" dirty="0"/>
          </a:p>
          <a:p>
            <a:pPr marL="0" lvl="0" indent="0" algn="l" rtl="0">
              <a:lnSpc>
                <a:spcPct val="115000"/>
              </a:lnSpc>
              <a:spcBef>
                <a:spcPts val="0"/>
              </a:spcBef>
              <a:spcAft>
                <a:spcPts val="0"/>
              </a:spcAft>
              <a:buClr>
                <a:schemeClr val="dk1"/>
              </a:buClr>
              <a:buSzPts val="1100"/>
              <a:buFont typeface="Arial"/>
              <a:buNone/>
            </a:pPr>
            <a:endParaRPr lang="en-US" sz="1000" b="1" dirty="0">
              <a:solidFill>
                <a:schemeClr val="tx1">
                  <a:lumMod val="95000"/>
                  <a:lumOff val="5000"/>
                </a:schemeClr>
              </a:solidFill>
              <a:latin typeface="Poppins Medium"/>
              <a:ea typeface="Poppins Medium"/>
              <a:cs typeface="Poppins Medium"/>
              <a:sym typeface="Poppi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9"/>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05" name="Google Shape;105;p19"/>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b="1" i="1" u="sng" dirty="0">
                <a:solidFill>
                  <a:schemeClr val="tx1">
                    <a:lumMod val="95000"/>
                    <a:lumOff val="5000"/>
                  </a:schemeClr>
                </a:solidFill>
                <a:latin typeface="Poppins Medium"/>
                <a:ea typeface="Poppins Medium"/>
                <a:cs typeface="Poppins Medium"/>
                <a:sym typeface="Poppins Medium"/>
              </a:rPr>
              <a:t>Process flow diagram or Use-case diagram </a:t>
            </a:r>
            <a:r>
              <a:rPr lang="en-GB" dirty="0">
                <a:solidFill>
                  <a:schemeClr val="tx1">
                    <a:lumMod val="95000"/>
                    <a:lumOff val="5000"/>
                  </a:schemeClr>
                </a:solidFill>
                <a:latin typeface="Poppins Medium"/>
                <a:ea typeface="Poppins Medium"/>
                <a:cs typeface="Poppins Medium"/>
                <a:sym typeface="Poppins Medium"/>
              </a:rPr>
              <a:t>: </a:t>
            </a:r>
          </a:p>
        </p:txBody>
      </p:sp>
      <p:pic>
        <p:nvPicPr>
          <p:cNvPr id="3" name="Picture 2">
            <a:extLst>
              <a:ext uri="{FF2B5EF4-FFF2-40B4-BE49-F238E27FC236}">
                <a16:creationId xmlns:a16="http://schemas.microsoft.com/office/drawing/2014/main" id="{40E2C705-6CA4-4573-ADFE-90895FD4D098}"/>
              </a:ext>
            </a:extLst>
          </p:cNvPr>
          <p:cNvPicPr>
            <a:picLocks noChangeAspect="1"/>
          </p:cNvPicPr>
          <p:nvPr/>
        </p:nvPicPr>
        <p:blipFill>
          <a:blip r:embed="rId4"/>
          <a:stretch>
            <a:fillRect/>
          </a:stretch>
        </p:blipFill>
        <p:spPr>
          <a:xfrm>
            <a:off x="5865414" y="701231"/>
            <a:ext cx="2737998" cy="4391327"/>
          </a:xfrm>
          <a:prstGeom prst="rect">
            <a:avLst/>
          </a:prstGeom>
        </p:spPr>
      </p:pic>
      <p:sp>
        <p:nvSpPr>
          <p:cNvPr id="4" name="TextBox 3">
            <a:extLst>
              <a:ext uri="{FF2B5EF4-FFF2-40B4-BE49-F238E27FC236}">
                <a16:creationId xmlns:a16="http://schemas.microsoft.com/office/drawing/2014/main" id="{D166942F-A795-4386-88D0-923B1073C398}"/>
              </a:ext>
            </a:extLst>
          </p:cNvPr>
          <p:cNvSpPr txBox="1"/>
          <p:nvPr/>
        </p:nvSpPr>
        <p:spPr>
          <a:xfrm>
            <a:off x="361739" y="1563373"/>
            <a:ext cx="4210259" cy="3108543"/>
          </a:xfrm>
          <a:prstGeom prst="rect">
            <a:avLst/>
          </a:prstGeom>
          <a:noFill/>
        </p:spPr>
        <p:txBody>
          <a:bodyPr wrap="square" rtlCol="0">
            <a:spAutoFit/>
          </a:bodyPr>
          <a:lstStyle/>
          <a:p>
            <a:r>
              <a:rPr lang="en-IN" dirty="0"/>
              <a:t>This Picture shows the use Case diagram where:</a:t>
            </a:r>
          </a:p>
          <a:p>
            <a:endParaRPr lang="en-IN" dirty="0"/>
          </a:p>
          <a:p>
            <a:pPr marL="342900" indent="-342900">
              <a:buAutoNum type="arabicPeriod"/>
            </a:pPr>
            <a:r>
              <a:rPr lang="en-IN" dirty="0"/>
              <a:t>we understand the concept of this program </a:t>
            </a:r>
          </a:p>
          <a:p>
            <a:pPr marL="342900" indent="-342900">
              <a:buAutoNum type="arabicPeriod"/>
            </a:pPr>
            <a:endParaRPr lang="en-IN" dirty="0"/>
          </a:p>
          <a:p>
            <a:pPr marL="342900" indent="-342900">
              <a:buAutoNum type="arabicPeriod"/>
            </a:pPr>
            <a:r>
              <a:rPr lang="en-IN" dirty="0"/>
              <a:t>Easily understands by human mind</a:t>
            </a:r>
          </a:p>
          <a:p>
            <a:pPr marL="342900" indent="-342900">
              <a:buAutoNum type="arabicPeriod"/>
            </a:pPr>
            <a:endParaRPr lang="en-IN" dirty="0"/>
          </a:p>
          <a:p>
            <a:pPr marL="342900" indent="-342900">
              <a:buAutoNum type="arabicPeriod"/>
            </a:pPr>
            <a:r>
              <a:rPr lang="en-IN" dirty="0"/>
              <a:t>As per diagram we saw that there are flowchart where and how the code and user flow is going when he/she using the website and easily be trackable if any error came</a:t>
            </a:r>
          </a:p>
          <a:p>
            <a:pPr marL="342900" indent="-342900">
              <a:buAutoNum type="arabicPeriod"/>
            </a:pPr>
            <a:endParaRPr lang="en-IN" dirty="0"/>
          </a:p>
          <a:p>
            <a:pPr marL="342900" indent="-342900">
              <a:buAutoNum type="arabicPeriod"/>
            </a:pPr>
            <a:r>
              <a:rPr lang="en-IN" dirty="0"/>
              <a:t>Also manages the database where and how data are store in Lama model or any other LLM model</a:t>
            </a:r>
          </a:p>
        </p:txBody>
      </p:sp>
      <p:cxnSp>
        <p:nvCxnSpPr>
          <p:cNvPr id="6" name="Straight Connector 5">
            <a:extLst>
              <a:ext uri="{FF2B5EF4-FFF2-40B4-BE49-F238E27FC236}">
                <a16:creationId xmlns:a16="http://schemas.microsoft.com/office/drawing/2014/main" id="{8125A2B7-4399-4E46-8C0A-4D59C9906227}"/>
              </a:ext>
            </a:extLst>
          </p:cNvPr>
          <p:cNvCxnSpPr>
            <a:cxnSpLocks/>
          </p:cNvCxnSpPr>
          <p:nvPr/>
        </p:nvCxnSpPr>
        <p:spPr>
          <a:xfrm>
            <a:off x="5325626" y="602901"/>
            <a:ext cx="0" cy="4509753"/>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21" name="Google Shape;121;p21"/>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Solution Brief (Final statement):</a:t>
            </a:r>
          </a:p>
          <a:p>
            <a:pPr marL="0" lvl="0" indent="0" algn="just" rtl="0">
              <a:lnSpc>
                <a:spcPct val="115000"/>
              </a:lnSpc>
              <a:spcBef>
                <a:spcPts val="0"/>
              </a:spcBef>
              <a:spcAft>
                <a:spcPts val="500"/>
              </a:spcAft>
              <a:buNone/>
            </a:pPr>
            <a:r>
              <a:rPr lang="en-US" sz="1050" b="1" dirty="0">
                <a:solidFill>
                  <a:schemeClr val="dk1"/>
                </a:solidFill>
                <a:latin typeface="Poppins"/>
                <a:ea typeface="Poppins"/>
                <a:cs typeface="Poppins"/>
                <a:sym typeface="Poppins"/>
              </a:rPr>
              <a:t>Overview:</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This solution integrates Large Language Models (LLMs) and Natural Language Processing (NLP) to enhance the retrieval of geospatial data by interpreting and acting on user queries within their contextual framework. It aims to bridge the gap between complex geospatial datasets and user-friendly interactions.</a:t>
            </a:r>
          </a:p>
          <a:p>
            <a:pPr marL="0" lvl="0" indent="0" algn="just" rtl="0">
              <a:lnSpc>
                <a:spcPct val="115000"/>
              </a:lnSpc>
              <a:spcBef>
                <a:spcPts val="0"/>
              </a:spcBef>
              <a:spcAft>
                <a:spcPts val="500"/>
              </a:spcAft>
              <a:buNone/>
            </a:pPr>
            <a:endParaRPr lang="en-US" sz="900" dirty="0">
              <a:solidFill>
                <a:schemeClr val="dk1"/>
              </a:solidFill>
              <a:latin typeface="Poppins"/>
              <a:ea typeface="Poppins"/>
              <a:cs typeface="Poppins"/>
              <a:sym typeface="Poppins"/>
            </a:endParaRPr>
          </a:p>
          <a:p>
            <a:pPr marL="0" lvl="0" indent="0" algn="just" rtl="0">
              <a:lnSpc>
                <a:spcPct val="115000"/>
              </a:lnSpc>
              <a:spcBef>
                <a:spcPts val="0"/>
              </a:spcBef>
              <a:spcAft>
                <a:spcPts val="500"/>
              </a:spcAft>
              <a:buNone/>
            </a:pPr>
            <a:r>
              <a:rPr lang="en-US" sz="1100" b="1" i="1" dirty="0">
                <a:solidFill>
                  <a:schemeClr val="dk1"/>
                </a:solidFill>
                <a:latin typeface="Poppins"/>
                <a:ea typeface="Poppins"/>
                <a:cs typeface="Poppins"/>
                <a:sym typeface="Poppins"/>
              </a:rPr>
              <a:t>Key Components:</a:t>
            </a:r>
          </a:p>
          <a:p>
            <a:pPr marL="0" lvl="0" indent="0" algn="just" rtl="0">
              <a:lnSpc>
                <a:spcPct val="115000"/>
              </a:lnSpc>
              <a:spcBef>
                <a:spcPts val="0"/>
              </a:spcBef>
              <a:spcAft>
                <a:spcPts val="500"/>
              </a:spcAft>
              <a:buNone/>
            </a:pPr>
            <a:endParaRPr lang="en-US" sz="900" dirty="0">
              <a:solidFill>
                <a:schemeClr val="dk1"/>
              </a:solidFill>
              <a:latin typeface="Poppins"/>
              <a:ea typeface="Poppins"/>
              <a:cs typeface="Poppins"/>
              <a:sym typeface="Poppins"/>
            </a:endParaRPr>
          </a:p>
          <a:p>
            <a:pPr marL="0" lvl="0" indent="0" algn="just" rtl="0">
              <a:lnSpc>
                <a:spcPct val="115000"/>
              </a:lnSpc>
              <a:spcBef>
                <a:spcPts val="0"/>
              </a:spcBef>
              <a:spcAft>
                <a:spcPts val="500"/>
              </a:spcAft>
              <a:buNone/>
            </a:pPr>
            <a:r>
              <a:rPr lang="en-US" sz="900" b="1" dirty="0">
                <a:solidFill>
                  <a:schemeClr val="dk1"/>
                </a:solidFill>
                <a:latin typeface="Poppins"/>
                <a:ea typeface="Poppins"/>
                <a:cs typeface="Poppins"/>
                <a:sym typeface="Poppins"/>
              </a:rPr>
              <a:t>                         </a:t>
            </a:r>
            <a:r>
              <a:rPr lang="en-US" sz="1050" b="1" dirty="0">
                <a:solidFill>
                  <a:schemeClr val="dk1"/>
                </a:solidFill>
                <a:latin typeface="Poppins"/>
                <a:ea typeface="Poppins"/>
                <a:cs typeface="Poppins"/>
                <a:sym typeface="Poppins"/>
              </a:rPr>
              <a:t>1. Natural Language Processing (NLP):</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 </a:t>
            </a:r>
            <a:r>
              <a:rPr lang="en-US" sz="900" b="1" dirty="0">
                <a:solidFill>
                  <a:schemeClr val="dk1"/>
                </a:solidFill>
                <a:latin typeface="Poppins"/>
                <a:ea typeface="Poppins"/>
                <a:cs typeface="Poppins"/>
                <a:sym typeface="Poppins"/>
              </a:rPr>
              <a:t>Query</a:t>
            </a:r>
            <a:r>
              <a:rPr lang="en-US" sz="900" dirty="0">
                <a:solidFill>
                  <a:schemeClr val="dk1"/>
                </a:solidFill>
                <a:latin typeface="Poppins"/>
                <a:ea typeface="Poppins"/>
                <a:cs typeface="Poppins"/>
                <a:sym typeface="Poppins"/>
              </a:rPr>
              <a:t> </a:t>
            </a:r>
            <a:r>
              <a:rPr lang="en-US" sz="900" b="1" dirty="0">
                <a:solidFill>
                  <a:schemeClr val="dk1"/>
                </a:solidFill>
                <a:latin typeface="Poppins"/>
                <a:ea typeface="Poppins"/>
                <a:cs typeface="Poppins"/>
                <a:sym typeface="Poppins"/>
              </a:rPr>
              <a:t>Understanding</a:t>
            </a:r>
            <a:r>
              <a:rPr lang="en-US" sz="900" dirty="0">
                <a:solidFill>
                  <a:schemeClr val="dk1"/>
                </a:solidFill>
                <a:latin typeface="Poppins"/>
                <a:ea typeface="Poppins"/>
                <a:cs typeface="Poppins"/>
                <a:sym typeface="Poppins"/>
              </a:rPr>
              <a:t>: NLP interprets user queries, extracting key elements such as location, spatial relationships, and specific 			requirements.</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 </a:t>
            </a:r>
            <a:r>
              <a:rPr lang="en-US" sz="900" b="1" dirty="0">
                <a:solidFill>
                  <a:schemeClr val="dk1"/>
                </a:solidFill>
                <a:latin typeface="Poppins"/>
                <a:ea typeface="Poppins"/>
                <a:cs typeface="Poppins"/>
                <a:sym typeface="Poppins"/>
              </a:rPr>
              <a:t>Contextual Interpretation</a:t>
            </a:r>
            <a:r>
              <a:rPr lang="en-US" sz="900" dirty="0">
                <a:solidFill>
                  <a:schemeClr val="dk1"/>
                </a:solidFill>
                <a:latin typeface="Poppins"/>
                <a:ea typeface="Poppins"/>
                <a:cs typeface="Poppins"/>
                <a:sym typeface="Poppins"/>
              </a:rPr>
              <a:t>: LLMs assess the context of queries to grasp nuanced user intents, such as temporal factors or</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specific geographic references.</a:t>
            </a:r>
          </a:p>
          <a:p>
            <a:pPr marL="0" lvl="0" indent="0" algn="just" rtl="0">
              <a:lnSpc>
                <a:spcPct val="115000"/>
              </a:lnSpc>
              <a:spcBef>
                <a:spcPts val="0"/>
              </a:spcBef>
              <a:spcAft>
                <a:spcPts val="500"/>
              </a:spcAft>
              <a:buNone/>
            </a:pPr>
            <a:endParaRPr lang="en-US" sz="900" dirty="0">
              <a:solidFill>
                <a:schemeClr val="dk1"/>
              </a:solidFill>
              <a:latin typeface="Poppins"/>
              <a:ea typeface="Poppins"/>
              <a:cs typeface="Poppins"/>
              <a:sym typeface="Poppins"/>
            </a:endParaRPr>
          </a:p>
          <a:p>
            <a:pPr marL="0" lvl="0" indent="0" algn="just" rtl="0">
              <a:lnSpc>
                <a:spcPct val="115000"/>
              </a:lnSpc>
              <a:spcBef>
                <a:spcPts val="0"/>
              </a:spcBef>
              <a:spcAft>
                <a:spcPts val="500"/>
              </a:spcAft>
              <a:buNone/>
            </a:pPr>
            <a:r>
              <a:rPr lang="en-US" sz="900" b="1" dirty="0">
                <a:solidFill>
                  <a:schemeClr val="dk1"/>
                </a:solidFill>
                <a:latin typeface="Poppins"/>
                <a:ea typeface="Poppins"/>
                <a:cs typeface="Poppins"/>
                <a:sym typeface="Poppins"/>
              </a:rPr>
              <a:t>                        </a:t>
            </a:r>
            <a:r>
              <a:rPr lang="en-US" sz="1050" b="1" dirty="0">
                <a:solidFill>
                  <a:schemeClr val="dk1"/>
                </a:solidFill>
                <a:latin typeface="Poppins"/>
                <a:ea typeface="Poppins"/>
                <a:cs typeface="Poppins"/>
                <a:sym typeface="Poppins"/>
              </a:rPr>
              <a:t>2. Contextual Analysis:</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 </a:t>
            </a:r>
            <a:r>
              <a:rPr lang="en-US" sz="900" b="1" dirty="0">
                <a:solidFill>
                  <a:schemeClr val="dk1"/>
                </a:solidFill>
                <a:latin typeface="Poppins"/>
                <a:ea typeface="Poppins"/>
                <a:cs typeface="Poppins"/>
                <a:sym typeface="Poppins"/>
              </a:rPr>
              <a:t>Context Extraction</a:t>
            </a:r>
            <a:r>
              <a:rPr lang="en-US" sz="900" dirty="0">
                <a:solidFill>
                  <a:schemeClr val="dk1"/>
                </a:solidFill>
                <a:latin typeface="Poppins"/>
                <a:ea typeface="Poppins"/>
                <a:cs typeface="Poppins"/>
                <a:sym typeface="Poppins"/>
              </a:rPr>
              <a:t>: Analyzes contextual information from user inputs to refine and specify the geospatial data needed.</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 </a:t>
            </a:r>
            <a:r>
              <a:rPr lang="en-US" sz="900" b="1" dirty="0">
                <a:solidFill>
                  <a:schemeClr val="dk1"/>
                </a:solidFill>
                <a:latin typeface="Poppins"/>
                <a:ea typeface="Poppins"/>
                <a:cs typeface="Poppins"/>
                <a:sym typeface="Poppins"/>
              </a:rPr>
              <a:t>Relevance Scoring</a:t>
            </a:r>
            <a:r>
              <a:rPr lang="en-US" sz="900" dirty="0">
                <a:solidFill>
                  <a:schemeClr val="dk1"/>
                </a:solidFill>
                <a:latin typeface="Poppins"/>
                <a:ea typeface="Poppins"/>
                <a:cs typeface="Poppins"/>
                <a:sym typeface="Poppins"/>
              </a:rPr>
              <a:t>: Evaluates the relevance of geospatial data based on contextual factors, ensuring more accurate and 			pertinent results. quality and relevance of results.</a:t>
            </a:r>
          </a:p>
          <a:p>
            <a:pPr marL="0" lvl="0" indent="0" algn="just" rtl="0">
              <a:lnSpc>
                <a:spcPct val="115000"/>
              </a:lnSpc>
              <a:spcBef>
                <a:spcPts val="0"/>
              </a:spcBef>
              <a:spcAft>
                <a:spcPts val="500"/>
              </a:spcAft>
              <a:buNone/>
            </a:pPr>
            <a:endParaRPr lang="en-US" sz="900" dirty="0">
              <a:solidFill>
                <a:schemeClr val="dk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273C-B459-4535-A61D-18F67B0155D9}"/>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66A15691-680E-406D-B447-9F297031FE36}"/>
              </a:ext>
            </a:extLst>
          </p:cNvPr>
          <p:cNvSpPr>
            <a:spLocks noGrp="1"/>
          </p:cNvSpPr>
          <p:nvPr>
            <p:ph type="body" idx="1"/>
          </p:nvPr>
        </p:nvSpPr>
        <p:spPr/>
        <p:txBody>
          <a:bodyPr/>
          <a:lstStyle/>
          <a:p>
            <a:endParaRPr lang="en-IN"/>
          </a:p>
        </p:txBody>
      </p:sp>
      <p:pic>
        <p:nvPicPr>
          <p:cNvPr id="4" name="Google Shape;120;p21">
            <a:extLst>
              <a:ext uri="{FF2B5EF4-FFF2-40B4-BE49-F238E27FC236}">
                <a16:creationId xmlns:a16="http://schemas.microsoft.com/office/drawing/2014/main" id="{5AA80E5D-61A9-40CC-B51F-C98EC0183EF6}"/>
              </a:ext>
            </a:extLst>
          </p:cNvPr>
          <p:cNvPicPr preferRelativeResize="0"/>
          <p:nvPr/>
        </p:nvPicPr>
        <p:blipFill rotWithShape="1">
          <a:blip r:embed="rId2">
            <a:alphaModFix/>
          </a:blip>
          <a:srcRect/>
          <a:stretch/>
        </p:blipFill>
        <p:spPr>
          <a:xfrm>
            <a:off x="798" y="0"/>
            <a:ext cx="9142401" cy="5143499"/>
          </a:xfrm>
          <a:prstGeom prst="rect">
            <a:avLst/>
          </a:prstGeom>
          <a:noFill/>
          <a:ln>
            <a:noFill/>
          </a:ln>
        </p:spPr>
      </p:pic>
      <p:sp>
        <p:nvSpPr>
          <p:cNvPr id="5" name="TextBox 4">
            <a:extLst>
              <a:ext uri="{FF2B5EF4-FFF2-40B4-BE49-F238E27FC236}">
                <a16:creationId xmlns:a16="http://schemas.microsoft.com/office/drawing/2014/main" id="{0D272029-55F8-4602-8F31-2D792D85DFFE}"/>
              </a:ext>
            </a:extLst>
          </p:cNvPr>
          <p:cNvSpPr txBox="1"/>
          <p:nvPr/>
        </p:nvSpPr>
        <p:spPr>
          <a:xfrm>
            <a:off x="925649" y="796718"/>
            <a:ext cx="7816563" cy="4101572"/>
          </a:xfrm>
          <a:prstGeom prst="rect">
            <a:avLst/>
          </a:prstGeom>
          <a:noFill/>
        </p:spPr>
        <p:txBody>
          <a:bodyPr wrap="none" rtlCol="0">
            <a:spAutoFit/>
          </a:bodyPr>
          <a:lstStyle/>
          <a:p>
            <a:pPr marL="0" lvl="0" indent="0" algn="just" rtl="0">
              <a:lnSpc>
                <a:spcPct val="115000"/>
              </a:lnSpc>
              <a:spcBef>
                <a:spcPts val="0"/>
              </a:spcBef>
              <a:spcAft>
                <a:spcPts val="500"/>
              </a:spcAft>
              <a:buNone/>
            </a:pPr>
            <a:r>
              <a:rPr lang="en-US" sz="1000" b="1" dirty="0">
                <a:solidFill>
                  <a:schemeClr val="dk1"/>
                </a:solidFill>
                <a:latin typeface="Poppins"/>
                <a:ea typeface="Poppins"/>
                <a:cs typeface="Poppins"/>
                <a:sym typeface="Poppins"/>
              </a:rPr>
              <a:t>3. Geospatial Data Retrieval:</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 </a:t>
            </a:r>
            <a:r>
              <a:rPr lang="en-US" sz="900" b="1" dirty="0">
                <a:solidFill>
                  <a:schemeClr val="dk1"/>
                </a:solidFill>
                <a:latin typeface="Poppins"/>
                <a:ea typeface="Poppins"/>
                <a:cs typeface="Poppins"/>
                <a:sym typeface="Poppins"/>
              </a:rPr>
              <a:t>Data Querying:</a:t>
            </a:r>
            <a:r>
              <a:rPr lang="en-US" sz="900" dirty="0">
                <a:solidFill>
                  <a:schemeClr val="dk1"/>
                </a:solidFill>
                <a:latin typeface="Poppins"/>
                <a:ea typeface="Poppins"/>
                <a:cs typeface="Poppins"/>
                <a:sym typeface="Poppins"/>
              </a:rPr>
              <a:t>  Translates context-aware queries into precise requests for geospatial databases or APIs.</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 </a:t>
            </a:r>
            <a:r>
              <a:rPr lang="en-US" sz="900" b="1" dirty="0">
                <a:solidFill>
                  <a:schemeClr val="dk1"/>
                </a:solidFill>
                <a:latin typeface="Poppins"/>
                <a:ea typeface="Poppins"/>
                <a:cs typeface="Poppins"/>
                <a:sym typeface="Poppins"/>
              </a:rPr>
              <a:t>Dynamic Filtering:</a:t>
            </a:r>
            <a:r>
              <a:rPr lang="en-US" sz="900" dirty="0">
                <a:solidFill>
                  <a:schemeClr val="dk1"/>
                </a:solidFill>
                <a:latin typeface="Poppins"/>
                <a:ea typeface="Poppins"/>
                <a:cs typeface="Poppins"/>
                <a:sym typeface="Poppins"/>
              </a:rPr>
              <a:t> Retrieves and filters data based on contextual insights to enhance the </a:t>
            </a:r>
          </a:p>
          <a:p>
            <a:pPr marL="0" lvl="0" indent="0" algn="just" rtl="0">
              <a:lnSpc>
                <a:spcPct val="115000"/>
              </a:lnSpc>
              <a:spcBef>
                <a:spcPts val="0"/>
              </a:spcBef>
              <a:spcAft>
                <a:spcPts val="500"/>
              </a:spcAft>
              <a:buNone/>
            </a:pPr>
            <a:endParaRPr lang="en-US" sz="900" dirty="0">
              <a:solidFill>
                <a:schemeClr val="dk1"/>
              </a:solidFill>
              <a:latin typeface="Poppins"/>
              <a:ea typeface="Poppins"/>
              <a:cs typeface="Poppins"/>
              <a:sym typeface="Poppins"/>
            </a:endParaRPr>
          </a:p>
          <a:p>
            <a:pPr marL="0" lvl="0" indent="0" algn="just" rtl="0">
              <a:lnSpc>
                <a:spcPct val="115000"/>
              </a:lnSpc>
              <a:spcBef>
                <a:spcPts val="0"/>
              </a:spcBef>
              <a:spcAft>
                <a:spcPts val="500"/>
              </a:spcAft>
              <a:buNone/>
            </a:pPr>
            <a:r>
              <a:rPr lang="en-US" sz="1000" b="1" dirty="0">
                <a:solidFill>
                  <a:schemeClr val="dk1"/>
                </a:solidFill>
                <a:latin typeface="Poppins"/>
                <a:ea typeface="Poppins"/>
                <a:cs typeface="Poppins"/>
                <a:sym typeface="Poppins"/>
              </a:rPr>
              <a:t>4. User Interaction:</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 </a:t>
            </a:r>
            <a:r>
              <a:rPr lang="en-US" sz="900" b="1" dirty="0">
                <a:solidFill>
                  <a:schemeClr val="dk1"/>
                </a:solidFill>
                <a:latin typeface="Poppins"/>
                <a:ea typeface="Poppins"/>
                <a:cs typeface="Poppins"/>
                <a:sym typeface="Poppins"/>
              </a:rPr>
              <a:t>Intuitive Responses:</a:t>
            </a:r>
            <a:r>
              <a:rPr lang="en-US" sz="900" dirty="0">
                <a:solidFill>
                  <a:schemeClr val="dk1"/>
                </a:solidFill>
                <a:latin typeface="Poppins"/>
                <a:ea typeface="Poppins"/>
                <a:cs typeface="Poppins"/>
                <a:sym typeface="Poppins"/>
              </a:rPr>
              <a:t> Presents results in a user-friendly format, allowing for easy exploration and interaction with geospatial data.</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 </a:t>
            </a:r>
            <a:r>
              <a:rPr lang="en-US" sz="900" b="1" dirty="0">
                <a:solidFill>
                  <a:schemeClr val="dk1"/>
                </a:solidFill>
                <a:latin typeface="Poppins"/>
                <a:ea typeface="Poppins"/>
                <a:cs typeface="Poppins"/>
                <a:sym typeface="Poppins"/>
              </a:rPr>
              <a:t>Adaptive Feedback: </a:t>
            </a:r>
            <a:r>
              <a:rPr lang="en-US" sz="900" dirty="0">
                <a:solidFill>
                  <a:schemeClr val="dk1"/>
                </a:solidFill>
                <a:latin typeface="Poppins"/>
                <a:ea typeface="Poppins"/>
                <a:cs typeface="Poppins"/>
                <a:sym typeface="Poppins"/>
              </a:rPr>
              <a:t>Adjusts data retrieval and presentation based on user feedback and further queries.</a:t>
            </a:r>
          </a:p>
          <a:p>
            <a:pPr marL="0" lvl="0" indent="0" algn="just" rtl="0">
              <a:lnSpc>
                <a:spcPct val="115000"/>
              </a:lnSpc>
              <a:spcBef>
                <a:spcPts val="0"/>
              </a:spcBef>
              <a:spcAft>
                <a:spcPts val="500"/>
              </a:spcAft>
              <a:buNone/>
            </a:pPr>
            <a:endParaRPr lang="en-US" sz="900" dirty="0">
              <a:solidFill>
                <a:schemeClr val="dk1"/>
              </a:solidFill>
              <a:latin typeface="Poppins"/>
              <a:ea typeface="Poppins"/>
              <a:cs typeface="Poppins"/>
              <a:sym typeface="Poppins"/>
            </a:endParaRPr>
          </a:p>
          <a:p>
            <a:pPr marL="0" lvl="0" indent="0" algn="just" rtl="0">
              <a:lnSpc>
                <a:spcPct val="115000"/>
              </a:lnSpc>
              <a:spcBef>
                <a:spcPts val="0"/>
              </a:spcBef>
              <a:spcAft>
                <a:spcPts val="500"/>
              </a:spcAft>
              <a:buNone/>
            </a:pPr>
            <a:r>
              <a:rPr lang="en-US" sz="1050" b="1" dirty="0">
                <a:solidFill>
                  <a:schemeClr val="dk1"/>
                </a:solidFill>
                <a:latin typeface="Poppins"/>
                <a:ea typeface="Poppins"/>
                <a:cs typeface="Poppins"/>
                <a:sym typeface="Poppins"/>
              </a:rPr>
              <a:t>			</a:t>
            </a:r>
            <a:r>
              <a:rPr lang="en-US" sz="1600" b="1" i="1" dirty="0">
                <a:solidFill>
                  <a:schemeClr val="dk1"/>
                </a:solidFill>
                <a:latin typeface="Poppins"/>
                <a:ea typeface="Poppins"/>
                <a:cs typeface="Poppins"/>
                <a:sym typeface="Poppins"/>
              </a:rPr>
              <a:t>   </a:t>
            </a:r>
            <a:r>
              <a:rPr lang="en-US" sz="1600" b="1" i="1" u="sng" dirty="0">
                <a:solidFill>
                  <a:schemeClr val="dk1"/>
                </a:solidFill>
                <a:latin typeface="Poppins"/>
                <a:ea typeface="Poppins"/>
                <a:cs typeface="Poppins"/>
                <a:sym typeface="Poppins"/>
              </a:rPr>
              <a:t>Benefits</a:t>
            </a:r>
            <a:r>
              <a:rPr lang="en-US" sz="1600" i="1" u="sng" dirty="0">
                <a:solidFill>
                  <a:schemeClr val="dk1"/>
                </a:solidFill>
                <a:latin typeface="Poppins"/>
                <a:ea typeface="Poppins"/>
                <a:cs typeface="Poppins"/>
                <a:sym typeface="Poppins"/>
              </a:rPr>
              <a:t>:</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a:t>
            </a:r>
            <a:r>
              <a:rPr lang="en-US" sz="900" b="1" dirty="0">
                <a:solidFill>
                  <a:schemeClr val="dk1"/>
                </a:solidFill>
                <a:latin typeface="Poppins"/>
                <a:ea typeface="Poppins"/>
                <a:cs typeface="Poppins"/>
                <a:sym typeface="Poppins"/>
              </a:rPr>
              <a:t>Improved Accuracy</a:t>
            </a:r>
            <a:r>
              <a:rPr lang="en-US" sz="900" dirty="0">
                <a:solidFill>
                  <a:schemeClr val="dk1"/>
                </a:solidFill>
                <a:latin typeface="Poppins"/>
                <a:ea typeface="Poppins"/>
                <a:cs typeface="Poppins"/>
                <a:sym typeface="Poppins"/>
              </a:rPr>
              <a:t>: Enhanced retrieval precision by understanding and incorporating contextual details.</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a:t>
            </a:r>
            <a:r>
              <a:rPr lang="en-US" sz="900" b="1" dirty="0">
                <a:solidFill>
                  <a:schemeClr val="dk1"/>
                </a:solidFill>
                <a:latin typeface="Poppins"/>
                <a:ea typeface="Poppins"/>
                <a:cs typeface="Poppins"/>
                <a:sym typeface="Poppins"/>
              </a:rPr>
              <a:t>Enhanced Usability:</a:t>
            </a:r>
            <a:r>
              <a:rPr lang="en-US" sz="900" dirty="0">
                <a:solidFill>
                  <a:schemeClr val="dk1"/>
                </a:solidFill>
                <a:latin typeface="Poppins"/>
                <a:ea typeface="Poppins"/>
                <a:cs typeface="Poppins"/>
                <a:sym typeface="Poppins"/>
              </a:rPr>
              <a:t>  Simplifies complex data interactions through natural language, making geospatial data more accessible.</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a:t>
            </a:r>
            <a:r>
              <a:rPr lang="en-US" sz="900" b="1" dirty="0">
                <a:solidFill>
                  <a:schemeClr val="dk1"/>
                </a:solidFill>
                <a:latin typeface="Poppins"/>
                <a:ea typeface="Poppins"/>
                <a:cs typeface="Poppins"/>
                <a:sym typeface="Poppins"/>
              </a:rPr>
              <a:t>Efficient Information Access:</a:t>
            </a:r>
            <a:r>
              <a:rPr lang="en-US" sz="900" dirty="0">
                <a:solidFill>
                  <a:schemeClr val="dk1"/>
                </a:solidFill>
                <a:latin typeface="Poppins"/>
                <a:ea typeface="Poppins"/>
                <a:cs typeface="Poppins"/>
                <a:sym typeface="Poppins"/>
              </a:rPr>
              <a:t> Streamlines the process of obtaining relevant geospatial information, reducing time and effort.</a:t>
            </a:r>
          </a:p>
          <a:p>
            <a:pPr marL="0" lvl="0" indent="0" algn="just" rtl="0">
              <a:lnSpc>
                <a:spcPct val="115000"/>
              </a:lnSpc>
              <a:spcBef>
                <a:spcPts val="0"/>
              </a:spcBef>
              <a:spcAft>
                <a:spcPts val="500"/>
              </a:spcAft>
              <a:buNone/>
            </a:pPr>
            <a:endParaRPr lang="en-US" sz="900" dirty="0">
              <a:solidFill>
                <a:schemeClr val="dk1"/>
              </a:solidFill>
              <a:latin typeface="Poppins"/>
              <a:ea typeface="Poppins"/>
              <a:cs typeface="Poppins"/>
              <a:sym typeface="Poppins"/>
            </a:endParaRPr>
          </a:p>
          <a:p>
            <a:pPr marL="0" lvl="0" indent="0" algn="just" rtl="0">
              <a:lnSpc>
                <a:spcPct val="115000"/>
              </a:lnSpc>
              <a:spcBef>
                <a:spcPts val="0"/>
              </a:spcBef>
              <a:spcAft>
                <a:spcPts val="500"/>
              </a:spcAft>
              <a:buNone/>
            </a:pPr>
            <a:r>
              <a:rPr lang="en-US" sz="1050" b="1" dirty="0">
                <a:solidFill>
                  <a:schemeClr val="dk1"/>
                </a:solidFill>
                <a:latin typeface="Poppins"/>
                <a:ea typeface="Poppins"/>
                <a:cs typeface="Poppins"/>
                <a:sym typeface="Poppins"/>
              </a:rPr>
              <a:t>			</a:t>
            </a:r>
            <a:r>
              <a:rPr lang="en-US" sz="1600" b="1" i="1" u="sng" dirty="0">
                <a:solidFill>
                  <a:schemeClr val="dk1"/>
                </a:solidFill>
                <a:latin typeface="Poppins"/>
                <a:ea typeface="Poppins"/>
                <a:cs typeface="Poppins"/>
                <a:sym typeface="Poppins"/>
              </a:rPr>
              <a:t>Applications:</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a:t>
            </a:r>
            <a:r>
              <a:rPr lang="en-US" sz="900" b="1" dirty="0">
                <a:solidFill>
                  <a:schemeClr val="dk1"/>
                </a:solidFill>
                <a:latin typeface="Poppins"/>
                <a:ea typeface="Poppins"/>
                <a:cs typeface="Poppins"/>
                <a:sym typeface="Poppins"/>
              </a:rPr>
              <a:t>Urban Planning</a:t>
            </a:r>
            <a:r>
              <a:rPr lang="en-US" sz="900" dirty="0">
                <a:solidFill>
                  <a:schemeClr val="dk1"/>
                </a:solidFill>
                <a:latin typeface="Poppins"/>
                <a:ea typeface="Poppins"/>
                <a:cs typeface="Poppins"/>
                <a:sym typeface="Poppins"/>
              </a:rPr>
              <a:t>: Facilitates detailed and context-aware analysis for city planning and development.</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a:t>
            </a:r>
            <a:r>
              <a:rPr lang="en-US" sz="900" b="1" dirty="0">
                <a:solidFill>
                  <a:schemeClr val="dk1"/>
                </a:solidFill>
                <a:latin typeface="Poppins"/>
                <a:ea typeface="Poppins"/>
                <a:cs typeface="Poppins"/>
                <a:sym typeface="Poppins"/>
              </a:rPr>
              <a:t>Disaster Management:</a:t>
            </a:r>
            <a:r>
              <a:rPr lang="en-US" sz="900" dirty="0">
                <a:solidFill>
                  <a:schemeClr val="dk1"/>
                </a:solidFill>
                <a:latin typeface="Poppins"/>
                <a:ea typeface="Poppins"/>
                <a:cs typeface="Poppins"/>
                <a:sym typeface="Poppins"/>
              </a:rPr>
              <a:t> Provides precise data for emergency response based on current situational context.</a:t>
            </a:r>
          </a:p>
          <a:p>
            <a:pPr marL="0" lvl="0" indent="0" algn="just" rtl="0">
              <a:lnSpc>
                <a:spcPct val="115000"/>
              </a:lnSpc>
              <a:spcBef>
                <a:spcPts val="0"/>
              </a:spcBef>
              <a:spcAft>
                <a:spcPts val="500"/>
              </a:spcAft>
              <a:buNone/>
            </a:pPr>
            <a:r>
              <a:rPr lang="en-US" sz="900" dirty="0">
                <a:solidFill>
                  <a:schemeClr val="dk1"/>
                </a:solidFill>
                <a:latin typeface="Poppins"/>
                <a:ea typeface="Poppins"/>
                <a:cs typeface="Poppins"/>
                <a:sym typeface="Poppins"/>
              </a:rPr>
              <a:t>- </a:t>
            </a:r>
            <a:r>
              <a:rPr lang="en-US" sz="900" b="1" dirty="0">
                <a:solidFill>
                  <a:schemeClr val="dk1"/>
                </a:solidFill>
                <a:latin typeface="Poppins"/>
                <a:ea typeface="Poppins"/>
                <a:cs typeface="Poppins"/>
                <a:sym typeface="Poppins"/>
              </a:rPr>
              <a:t>Travel and Navigation:</a:t>
            </a:r>
            <a:r>
              <a:rPr lang="en-US" sz="900" dirty="0">
                <a:solidFill>
                  <a:schemeClr val="dk1"/>
                </a:solidFill>
                <a:latin typeface="Poppins"/>
                <a:ea typeface="Poppins"/>
                <a:cs typeface="Poppins"/>
                <a:sym typeface="Poppins"/>
              </a:rPr>
              <a:t> Enhances travel planning and route optimization with contextually relevant geospatial insights.</a:t>
            </a:r>
          </a:p>
        </p:txBody>
      </p:sp>
    </p:spTree>
    <p:extLst>
      <p:ext uri="{BB962C8B-B14F-4D97-AF65-F5344CB8AC3E}">
        <p14:creationId xmlns:p14="http://schemas.microsoft.com/office/powerpoint/2010/main" val="294609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3" end="13"/>
                                            </p:txEl>
                                          </p:spTgt>
                                        </p:tgtEl>
                                        <p:attrNameLst>
                                          <p:attrName>style.visibility</p:attrName>
                                        </p:attrNameLst>
                                      </p:cBhvr>
                                      <p:to>
                                        <p:strVal val="visible"/>
                                      </p:to>
                                    </p:set>
                                    <p:animEffect transition="in" filter="fade">
                                      <p:cBhvr>
                                        <p:cTn id="16"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6CD4-443F-4C4F-9AAA-DA6E9C205A3C}"/>
              </a:ext>
            </a:extLst>
          </p:cNvPr>
          <p:cNvSpPr>
            <a:spLocks noGrp="1"/>
          </p:cNvSpPr>
          <p:nvPr>
            <p:ph type="title"/>
          </p:nvPr>
        </p:nvSpPr>
        <p:spPr/>
        <p:txBody>
          <a:bodyPr/>
          <a:lstStyle/>
          <a:p>
            <a:endParaRPr lang="en-IN"/>
          </a:p>
        </p:txBody>
      </p:sp>
      <p:pic>
        <p:nvPicPr>
          <p:cNvPr id="3" name="Google Shape;72;p15">
            <a:extLst>
              <a:ext uri="{FF2B5EF4-FFF2-40B4-BE49-F238E27FC236}">
                <a16:creationId xmlns:a16="http://schemas.microsoft.com/office/drawing/2014/main" id="{AFDB04E7-4D4D-44A2-80B0-A944B8AA032D}"/>
              </a:ext>
            </a:extLst>
          </p:cNvPr>
          <p:cNvPicPr preferRelativeResize="0"/>
          <p:nvPr/>
        </p:nvPicPr>
        <p:blipFill rotWithShape="1">
          <a:blip r:embed="rId2">
            <a:alphaModFix/>
          </a:blip>
          <a:srcRect/>
          <a:stretch/>
        </p:blipFill>
        <p:spPr>
          <a:xfrm>
            <a:off x="798" y="0"/>
            <a:ext cx="9142401" cy="5143499"/>
          </a:xfrm>
          <a:prstGeom prst="rect">
            <a:avLst/>
          </a:prstGeom>
          <a:noFill/>
          <a:ln>
            <a:noFill/>
          </a:ln>
        </p:spPr>
      </p:pic>
      <p:sp>
        <p:nvSpPr>
          <p:cNvPr id="5" name="TextBox 4">
            <a:extLst>
              <a:ext uri="{FF2B5EF4-FFF2-40B4-BE49-F238E27FC236}">
                <a16:creationId xmlns:a16="http://schemas.microsoft.com/office/drawing/2014/main" id="{460565FE-AF4D-4B9A-8F4A-56FCE99B15E4}"/>
              </a:ext>
            </a:extLst>
          </p:cNvPr>
          <p:cNvSpPr txBox="1"/>
          <p:nvPr/>
        </p:nvSpPr>
        <p:spPr>
          <a:xfrm>
            <a:off x="1286188" y="1457010"/>
            <a:ext cx="6842928" cy="1354217"/>
          </a:xfrm>
          <a:prstGeom prst="rect">
            <a:avLst/>
          </a:prstGeom>
          <a:noFill/>
        </p:spPr>
        <p:txBody>
          <a:bodyPr wrap="square">
            <a:spAutoFit/>
          </a:bodyPr>
          <a:lstStyle/>
          <a:p>
            <a:r>
              <a:rPr lang="en-US" sz="1200" b="1" i="0" dirty="0">
                <a:solidFill>
                  <a:srgbClr val="212529"/>
                </a:solidFill>
                <a:effectLst/>
                <a:latin typeface="Poppins" panose="00000500000000000000" pitchFamily="2" charset="0"/>
              </a:rPr>
              <a:t>                      </a:t>
            </a:r>
          </a:p>
          <a:p>
            <a:r>
              <a:rPr lang="en-US" sz="1200" b="1" dirty="0">
                <a:solidFill>
                  <a:srgbClr val="212529"/>
                </a:solidFill>
                <a:latin typeface="Poppins" panose="00000500000000000000" pitchFamily="2" charset="0"/>
              </a:rPr>
              <a:t>                               </a:t>
            </a:r>
            <a:r>
              <a:rPr lang="en-US" sz="2800" b="1" i="0" dirty="0">
                <a:solidFill>
                  <a:srgbClr val="212529"/>
                </a:solidFill>
                <a:effectLst/>
                <a:latin typeface="Poppins" panose="00000500000000000000" pitchFamily="2" charset="0"/>
              </a:rPr>
              <a:t>Problem Statement 12</a:t>
            </a:r>
            <a:r>
              <a:rPr lang="en-US" sz="2800" b="0" i="0" dirty="0">
                <a:solidFill>
                  <a:srgbClr val="212529"/>
                </a:solidFill>
                <a:effectLst/>
                <a:latin typeface="Poppins" panose="00000500000000000000" pitchFamily="2" charset="0"/>
              </a:rPr>
              <a:t>:</a:t>
            </a:r>
          </a:p>
          <a:p>
            <a:r>
              <a:rPr lang="en-US" b="1" dirty="0">
                <a:solidFill>
                  <a:srgbClr val="212529"/>
                </a:solidFill>
                <a:latin typeface="Poppins" panose="00000500000000000000" pitchFamily="2" charset="0"/>
              </a:rPr>
              <a:t> </a:t>
            </a:r>
            <a:endParaRPr lang="en-US" dirty="0">
              <a:solidFill>
                <a:srgbClr val="212529"/>
              </a:solidFill>
              <a:latin typeface="Poppins" panose="00000500000000000000" pitchFamily="2" charset="0"/>
            </a:endParaRPr>
          </a:p>
          <a:p>
            <a:endParaRPr lang="en-US" b="0" i="0" dirty="0">
              <a:solidFill>
                <a:srgbClr val="212529"/>
              </a:solidFill>
              <a:effectLst/>
              <a:latin typeface="Poppins" panose="00000500000000000000" pitchFamily="2" charset="0"/>
            </a:endParaRPr>
          </a:p>
          <a:p>
            <a:r>
              <a:rPr lang="en-US" b="0" i="0" dirty="0">
                <a:solidFill>
                  <a:srgbClr val="212529"/>
                </a:solidFill>
                <a:effectLst/>
                <a:latin typeface="Poppins" panose="00000500000000000000" pitchFamily="2" charset="0"/>
              </a:rPr>
              <a:t>             Context-Aware Geospatial Data Retrieval using LLM/NLP</a:t>
            </a:r>
            <a:endParaRPr lang="en-IN" dirty="0"/>
          </a:p>
        </p:txBody>
      </p:sp>
    </p:spTree>
    <p:extLst>
      <p:ext uri="{BB962C8B-B14F-4D97-AF65-F5344CB8AC3E}">
        <p14:creationId xmlns:p14="http://schemas.microsoft.com/office/powerpoint/2010/main" val="2942777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4" name="Google Shape;13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rotWithShape="1">
          <a:blip r:embed="rId3">
            <a:alphaModFix/>
          </a:blip>
          <a:srcRect/>
          <a:stretch/>
        </p:blipFill>
        <p:spPr>
          <a:xfrm>
            <a:off x="798" y="0"/>
            <a:ext cx="9142401"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155E-099F-4F1F-882D-A865F68035D6}"/>
              </a:ext>
            </a:extLst>
          </p:cNvPr>
          <p:cNvSpPr>
            <a:spLocks noGrp="1"/>
          </p:cNvSpPr>
          <p:nvPr>
            <p:ph type="title"/>
          </p:nvPr>
        </p:nvSpPr>
        <p:spPr/>
        <p:txBody>
          <a:bodyPr/>
          <a:lstStyle/>
          <a:p>
            <a:endParaRPr lang="en-IN"/>
          </a:p>
        </p:txBody>
      </p:sp>
      <p:pic>
        <p:nvPicPr>
          <p:cNvPr id="3" name="Google Shape;72;p15">
            <a:extLst>
              <a:ext uri="{FF2B5EF4-FFF2-40B4-BE49-F238E27FC236}">
                <a16:creationId xmlns:a16="http://schemas.microsoft.com/office/drawing/2014/main" id="{679B3C49-C2B2-4123-B2BA-557E97F39A90}"/>
              </a:ext>
            </a:extLst>
          </p:cNvPr>
          <p:cNvPicPr preferRelativeResize="0"/>
          <p:nvPr/>
        </p:nvPicPr>
        <p:blipFill rotWithShape="1">
          <a:blip r:embed="rId2">
            <a:alphaModFix/>
          </a:blip>
          <a:srcRect/>
          <a:stretch/>
        </p:blipFill>
        <p:spPr>
          <a:xfrm>
            <a:off x="798" y="0"/>
            <a:ext cx="9142401" cy="5143499"/>
          </a:xfrm>
          <a:prstGeom prst="rect">
            <a:avLst/>
          </a:prstGeom>
          <a:noFill/>
          <a:ln>
            <a:noFill/>
          </a:ln>
        </p:spPr>
      </p:pic>
      <p:sp>
        <p:nvSpPr>
          <p:cNvPr id="4" name="TextBox 3">
            <a:extLst>
              <a:ext uri="{FF2B5EF4-FFF2-40B4-BE49-F238E27FC236}">
                <a16:creationId xmlns:a16="http://schemas.microsoft.com/office/drawing/2014/main" id="{B8E431FA-F1B5-4E8A-AAB3-6923727EE6DF}"/>
              </a:ext>
            </a:extLst>
          </p:cNvPr>
          <p:cNvSpPr txBox="1"/>
          <p:nvPr/>
        </p:nvSpPr>
        <p:spPr>
          <a:xfrm>
            <a:off x="446568" y="967564"/>
            <a:ext cx="4570482" cy="3877985"/>
          </a:xfrm>
          <a:prstGeom prst="rect">
            <a:avLst/>
          </a:prstGeom>
          <a:noFill/>
        </p:spPr>
        <p:txBody>
          <a:bodyPr wrap="none" rtlCol="0">
            <a:spAutoFit/>
          </a:bodyPr>
          <a:lstStyle/>
          <a:p>
            <a:r>
              <a:rPr lang="en-IN" sz="1800" b="1" dirty="0"/>
              <a:t>Introduction to member in my Team:</a:t>
            </a:r>
          </a:p>
          <a:p>
            <a:endParaRPr lang="en-IN" sz="1800" b="1" dirty="0"/>
          </a:p>
          <a:p>
            <a:r>
              <a:rPr lang="en-IN" dirty="0"/>
              <a:t>1. Gajjar Yash:</a:t>
            </a:r>
          </a:p>
          <a:p>
            <a:r>
              <a:rPr lang="en-IN" dirty="0"/>
              <a:t>	</a:t>
            </a:r>
          </a:p>
          <a:p>
            <a:r>
              <a:rPr lang="en-IN" dirty="0"/>
              <a:t>         Studying from LDRP Gandhinagar</a:t>
            </a:r>
          </a:p>
          <a:p>
            <a:r>
              <a:rPr lang="en-IN" dirty="0"/>
              <a:t>         Field : IT</a:t>
            </a:r>
          </a:p>
          <a:p>
            <a:r>
              <a:rPr lang="en-IN" dirty="0"/>
              <a:t>         Hobby : Space Tech and much more about space</a:t>
            </a:r>
          </a:p>
          <a:p>
            <a:endParaRPr lang="en-IN" dirty="0"/>
          </a:p>
          <a:p>
            <a:r>
              <a:rPr lang="en-IN" dirty="0"/>
              <a:t>2. </a:t>
            </a:r>
            <a:r>
              <a:rPr lang="en-IN" dirty="0" err="1"/>
              <a:t>Haridas</a:t>
            </a:r>
            <a:r>
              <a:rPr lang="en-IN" dirty="0"/>
              <a:t> Yadav:</a:t>
            </a:r>
          </a:p>
          <a:p>
            <a:r>
              <a:rPr lang="en-IN" dirty="0"/>
              <a:t>	</a:t>
            </a:r>
          </a:p>
          <a:p>
            <a:r>
              <a:rPr lang="en-IN" dirty="0"/>
              <a:t>         Studying from LDRP Gandhinagar</a:t>
            </a:r>
          </a:p>
          <a:p>
            <a:r>
              <a:rPr lang="en-IN" dirty="0"/>
              <a:t>         Field : CS </a:t>
            </a:r>
          </a:p>
          <a:p>
            <a:endParaRPr lang="en-IN" dirty="0"/>
          </a:p>
          <a:p>
            <a:r>
              <a:rPr lang="en-IN" dirty="0"/>
              <a:t>3. Shah Kirtan:</a:t>
            </a:r>
          </a:p>
          <a:p>
            <a:r>
              <a:rPr lang="en-IN" dirty="0"/>
              <a:t>	</a:t>
            </a:r>
          </a:p>
          <a:p>
            <a:r>
              <a:rPr lang="en-IN" dirty="0"/>
              <a:t>         Studying in 3</a:t>
            </a:r>
            <a:r>
              <a:rPr lang="en-IN" baseline="30000" dirty="0"/>
              <a:t>rd</a:t>
            </a:r>
            <a:r>
              <a:rPr lang="en-IN" dirty="0"/>
              <a:t> Sem from LDRP Gandhinagar</a:t>
            </a:r>
          </a:p>
          <a:p>
            <a:r>
              <a:rPr lang="en-IN" dirty="0"/>
              <a:t>         Field : CS 	</a:t>
            </a:r>
          </a:p>
        </p:txBody>
      </p:sp>
      <p:sp>
        <p:nvSpPr>
          <p:cNvPr id="5" name="Arrow: Right 4">
            <a:extLst>
              <a:ext uri="{FF2B5EF4-FFF2-40B4-BE49-F238E27FC236}">
                <a16:creationId xmlns:a16="http://schemas.microsoft.com/office/drawing/2014/main" id="{5B63BF39-E98F-435E-9A7D-C2515700701E}"/>
              </a:ext>
            </a:extLst>
          </p:cNvPr>
          <p:cNvSpPr/>
          <p:nvPr/>
        </p:nvSpPr>
        <p:spPr>
          <a:xfrm>
            <a:off x="744262" y="2017207"/>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F5D359D8-563A-4878-90BC-B62193FBB505}"/>
              </a:ext>
            </a:extLst>
          </p:cNvPr>
          <p:cNvSpPr/>
          <p:nvPr/>
        </p:nvSpPr>
        <p:spPr>
          <a:xfrm>
            <a:off x="744262" y="2254289"/>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D271A482-3294-4AA8-8F2F-05E46953AD1B}"/>
              </a:ext>
            </a:extLst>
          </p:cNvPr>
          <p:cNvSpPr/>
          <p:nvPr/>
        </p:nvSpPr>
        <p:spPr>
          <a:xfrm>
            <a:off x="744262" y="2480738"/>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EADC2BEA-E762-4CD3-908F-BCBFA94162FB}"/>
              </a:ext>
            </a:extLst>
          </p:cNvPr>
          <p:cNvSpPr/>
          <p:nvPr/>
        </p:nvSpPr>
        <p:spPr>
          <a:xfrm>
            <a:off x="744260" y="3286953"/>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FC7D581F-C6AE-468B-9364-65BAC19DE8BD}"/>
              </a:ext>
            </a:extLst>
          </p:cNvPr>
          <p:cNvSpPr/>
          <p:nvPr/>
        </p:nvSpPr>
        <p:spPr>
          <a:xfrm>
            <a:off x="745531" y="3514481"/>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6D10ADC-D400-4977-8522-F08DDCD81B9A}"/>
              </a:ext>
            </a:extLst>
          </p:cNvPr>
          <p:cNvSpPr/>
          <p:nvPr/>
        </p:nvSpPr>
        <p:spPr>
          <a:xfrm>
            <a:off x="744261" y="4387518"/>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CF01C7E-7C9C-4559-B5A1-4F8EF558519A}"/>
              </a:ext>
            </a:extLst>
          </p:cNvPr>
          <p:cNvSpPr/>
          <p:nvPr/>
        </p:nvSpPr>
        <p:spPr>
          <a:xfrm>
            <a:off x="744261" y="4567863"/>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44620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2" name="Google Shape;72;p15"/>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73" name="Google Shape;73;p15"/>
          <p:cNvSpPr txBox="1"/>
          <p:nvPr/>
        </p:nvSpPr>
        <p:spPr>
          <a:xfrm>
            <a:off x="109950" y="818550"/>
            <a:ext cx="8882100" cy="572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600" b="1" dirty="0">
                <a:solidFill>
                  <a:schemeClr val="dk1"/>
                </a:solidFill>
                <a:latin typeface="Poppins"/>
                <a:ea typeface="Poppins"/>
                <a:cs typeface="Poppins"/>
                <a:sym typeface="Poppins"/>
              </a:rPr>
              <a:t>Tools and Technology Used:</a:t>
            </a:r>
            <a:endParaRPr sz="1600" b="1" dirty="0">
              <a:solidFill>
                <a:schemeClr val="dk2"/>
              </a:solidFill>
              <a:latin typeface="Poppins"/>
              <a:ea typeface="Poppins"/>
              <a:cs typeface="Poppins"/>
              <a:sym typeface="Poppins"/>
            </a:endParaRPr>
          </a:p>
        </p:txBody>
      </p:sp>
      <p:sp>
        <p:nvSpPr>
          <p:cNvPr id="2" name="TextBox 1">
            <a:extLst>
              <a:ext uri="{FF2B5EF4-FFF2-40B4-BE49-F238E27FC236}">
                <a16:creationId xmlns:a16="http://schemas.microsoft.com/office/drawing/2014/main" id="{35FFC4EB-FE97-492A-A927-DB84F68288FB}"/>
              </a:ext>
            </a:extLst>
          </p:cNvPr>
          <p:cNvSpPr txBox="1"/>
          <p:nvPr/>
        </p:nvSpPr>
        <p:spPr>
          <a:xfrm>
            <a:off x="251808" y="1352522"/>
            <a:ext cx="8598384" cy="3323987"/>
          </a:xfrm>
          <a:prstGeom prst="rect">
            <a:avLst/>
          </a:prstGeom>
          <a:noFill/>
        </p:spPr>
        <p:txBody>
          <a:bodyPr wrap="square" rtlCol="0">
            <a:spAutoFit/>
          </a:bodyPr>
          <a:lstStyle/>
          <a:p>
            <a:r>
              <a:rPr lang="en-IN" b="1" dirty="0"/>
              <a:t>Tools &amp; technology usage :</a:t>
            </a:r>
          </a:p>
          <a:p>
            <a:endParaRPr lang="en-IN" b="1" dirty="0"/>
          </a:p>
          <a:p>
            <a:r>
              <a:rPr lang="en-IN" dirty="0"/>
              <a:t>      The Morden technology we used for LLM to get specific the given </a:t>
            </a:r>
            <a:r>
              <a:rPr lang="en-IN" dirty="0" err="1"/>
              <a:t>given</a:t>
            </a:r>
            <a:r>
              <a:rPr lang="en-IN" dirty="0"/>
              <a:t> data using AI/ML and the          predication should also be use to get-in detail and accurate answer from the predication</a:t>
            </a:r>
          </a:p>
          <a:p>
            <a:endParaRPr lang="en-IN" dirty="0"/>
          </a:p>
          <a:p>
            <a:r>
              <a:rPr lang="en-IN" dirty="0"/>
              <a:t>      Also the AI can help to direct detect and generate foreign soil and get blueprint from the given data, then after NLP can get be predicated from that given blueprint data and </a:t>
            </a:r>
            <a:r>
              <a:rPr lang="en-IN" dirty="0" err="1"/>
              <a:t>genrate</a:t>
            </a:r>
            <a:r>
              <a:rPr lang="en-IN" dirty="0"/>
              <a:t> accurate data from that given architecture</a:t>
            </a:r>
          </a:p>
          <a:p>
            <a:endParaRPr lang="en-IN" dirty="0"/>
          </a:p>
          <a:p>
            <a:r>
              <a:rPr lang="en-IN" dirty="0"/>
              <a:t>      Query Processing and Execution also help to connect direct to database where we store data in any syntax also we store multiple </a:t>
            </a:r>
            <a:r>
              <a:rPr lang="en-IN" dirty="0" err="1"/>
              <a:t>pararmeter</a:t>
            </a:r>
            <a:r>
              <a:rPr lang="en-IN" dirty="0"/>
              <a:t> from given </a:t>
            </a:r>
            <a:r>
              <a:rPr lang="en-IN" dirty="0" err="1"/>
              <a:t>api</a:t>
            </a:r>
            <a:r>
              <a:rPr lang="en-IN" dirty="0"/>
              <a:t> where we get predication data and make a log for AI bots</a:t>
            </a:r>
          </a:p>
          <a:p>
            <a:endParaRPr lang="en-IN" dirty="0"/>
          </a:p>
          <a:p>
            <a:r>
              <a:rPr lang="en-IN" dirty="0"/>
              <a:t>      </a:t>
            </a:r>
            <a:r>
              <a:rPr lang="en-IN" sz="1400" dirty="0"/>
              <a:t>Cloud Platforms and Infrastructure that we used to innovate something new to you and our project also that need some oracle database and a cloud platform </a:t>
            </a:r>
            <a:endParaRPr lang="en-IN" dirty="0"/>
          </a:p>
        </p:txBody>
      </p:sp>
      <p:sp>
        <p:nvSpPr>
          <p:cNvPr id="4" name="Arrow: Right 3">
            <a:extLst>
              <a:ext uri="{FF2B5EF4-FFF2-40B4-BE49-F238E27FC236}">
                <a16:creationId xmlns:a16="http://schemas.microsoft.com/office/drawing/2014/main" id="{FC86F545-5276-4E97-9AA8-DF5974F3FFE5}"/>
              </a:ext>
            </a:extLst>
          </p:cNvPr>
          <p:cNvSpPr/>
          <p:nvPr/>
        </p:nvSpPr>
        <p:spPr>
          <a:xfrm>
            <a:off x="404020" y="1868360"/>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47BB0919-B4EA-4CF4-BE6C-CDA17B0DAD9B}"/>
              </a:ext>
            </a:extLst>
          </p:cNvPr>
          <p:cNvSpPr/>
          <p:nvPr/>
        </p:nvSpPr>
        <p:spPr>
          <a:xfrm>
            <a:off x="404020" y="2511307"/>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BAFA3FDE-BBA1-4AF4-939F-068A9E1EB08D}"/>
              </a:ext>
            </a:extLst>
          </p:cNvPr>
          <p:cNvSpPr/>
          <p:nvPr/>
        </p:nvSpPr>
        <p:spPr>
          <a:xfrm>
            <a:off x="404019" y="3339755"/>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54CC6ED-EE63-446E-997A-940F895C3C0A}"/>
              </a:ext>
            </a:extLst>
          </p:cNvPr>
          <p:cNvSpPr/>
          <p:nvPr/>
        </p:nvSpPr>
        <p:spPr>
          <a:xfrm>
            <a:off x="404018" y="4198347"/>
            <a:ext cx="180771" cy="133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5A42-072A-4259-A951-42840456A21C}"/>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3ECD5AD9-BD04-4F23-85B1-EDAE4F43FAA8}"/>
              </a:ext>
            </a:extLst>
          </p:cNvPr>
          <p:cNvSpPr>
            <a:spLocks noGrp="1"/>
          </p:cNvSpPr>
          <p:nvPr>
            <p:ph type="body" idx="1"/>
          </p:nvPr>
        </p:nvSpPr>
        <p:spPr/>
        <p:txBody>
          <a:bodyPr/>
          <a:lstStyle/>
          <a:p>
            <a:endParaRPr lang="en-IN" dirty="0"/>
          </a:p>
        </p:txBody>
      </p:sp>
      <p:pic>
        <p:nvPicPr>
          <p:cNvPr id="4" name="Google Shape;112;p20">
            <a:extLst>
              <a:ext uri="{FF2B5EF4-FFF2-40B4-BE49-F238E27FC236}">
                <a16:creationId xmlns:a16="http://schemas.microsoft.com/office/drawing/2014/main" id="{0BD519AF-D729-4E49-9D02-F92EDBA1B43E}"/>
              </a:ext>
            </a:extLst>
          </p:cNvPr>
          <p:cNvPicPr preferRelativeResize="0"/>
          <p:nvPr/>
        </p:nvPicPr>
        <p:blipFill rotWithShape="1">
          <a:blip r:embed="rId2">
            <a:alphaModFix/>
          </a:blip>
          <a:srcRect/>
          <a:stretch/>
        </p:blipFill>
        <p:spPr>
          <a:xfrm>
            <a:off x="798" y="0"/>
            <a:ext cx="9142401" cy="5143499"/>
          </a:xfrm>
          <a:prstGeom prst="rect">
            <a:avLst/>
          </a:prstGeom>
          <a:noFill/>
          <a:ln>
            <a:noFill/>
          </a:ln>
        </p:spPr>
      </p:pic>
      <p:sp>
        <p:nvSpPr>
          <p:cNvPr id="6" name="TextBox 5">
            <a:extLst>
              <a:ext uri="{FF2B5EF4-FFF2-40B4-BE49-F238E27FC236}">
                <a16:creationId xmlns:a16="http://schemas.microsoft.com/office/drawing/2014/main" id="{2EF89C15-1808-4965-8B3D-27CC4EEC02F2}"/>
              </a:ext>
            </a:extLst>
          </p:cNvPr>
          <p:cNvSpPr txBox="1"/>
          <p:nvPr/>
        </p:nvSpPr>
        <p:spPr>
          <a:xfrm>
            <a:off x="442127" y="938742"/>
            <a:ext cx="8058777" cy="4416594"/>
          </a:xfrm>
          <a:prstGeom prst="rect">
            <a:avLst/>
          </a:prstGeom>
          <a:noFill/>
        </p:spPr>
        <p:txBody>
          <a:bodyPr wrap="square">
            <a:spAutoFit/>
          </a:bodyPr>
          <a:lstStyle/>
          <a:p>
            <a:r>
              <a:rPr lang="en-IN" b="1" dirty="0"/>
              <a:t>     The Technology we used for project:</a:t>
            </a:r>
          </a:p>
          <a:p>
            <a:pPr lvl="1"/>
            <a:endParaRPr lang="en-IN" dirty="0"/>
          </a:p>
          <a:p>
            <a:pPr lvl="1"/>
            <a:r>
              <a:rPr lang="en-US" sz="1050" b="1" u="sng" dirty="0"/>
              <a:t>1. Natural Language Processing (NLP) and Large Language Models (LLMs) :</a:t>
            </a:r>
          </a:p>
          <a:p>
            <a:pPr lvl="3"/>
            <a:r>
              <a:rPr lang="en-US" sz="1050" dirty="0"/>
              <a:t>              - Enables computers to understand and interact with human language through text and speech. (LLMs), like GPT-4, use vast amounts of data and complex algorithms to generate and interpret human-like text, enhancing applications such as chatbots and language translation.         </a:t>
            </a:r>
          </a:p>
          <a:p>
            <a:pPr marL="342900" lvl="1" indent="-342900">
              <a:buAutoNum type="arabicParenR"/>
            </a:pPr>
            <a:endParaRPr lang="en-IN" sz="1050" dirty="0"/>
          </a:p>
          <a:p>
            <a:pPr lvl="1"/>
            <a:r>
              <a:rPr lang="en-IN" sz="1050" b="1" u="sng" dirty="0"/>
              <a:t>2. Geospatial Databases and System :</a:t>
            </a:r>
          </a:p>
          <a:p>
            <a:pPr lvl="1"/>
            <a:r>
              <a:rPr lang="en-IN" sz="1050" dirty="0"/>
              <a:t>             - </a:t>
            </a:r>
            <a:r>
              <a:rPr lang="en-US" sz="1100" dirty="0"/>
              <a:t>manage and analyze spatial data, including geographic locations and features. They store, retrieve, and visualize data such as maps and coordinates for various applications.</a:t>
            </a:r>
            <a:endParaRPr lang="en-IN" sz="1100" dirty="0"/>
          </a:p>
          <a:p>
            <a:pPr marL="342900" lvl="1" indent="-342900">
              <a:buAutoNum type="arabicParenR"/>
            </a:pPr>
            <a:endParaRPr lang="en-IN" sz="1050" dirty="0"/>
          </a:p>
          <a:p>
            <a:pPr lvl="1"/>
            <a:r>
              <a:rPr lang="en-IN" sz="1050" b="1" u="sng" dirty="0"/>
              <a:t>3. Query Processing and Execution :</a:t>
            </a:r>
          </a:p>
          <a:p>
            <a:pPr lvl="1"/>
            <a:r>
              <a:rPr lang="en-IN" sz="1050" b="1" dirty="0"/>
              <a:t>             - </a:t>
            </a:r>
            <a:r>
              <a:rPr lang="en-US" sz="1050" dirty="0"/>
              <a:t>Query processing and execution involve parsing, optimizing, and running database queries to retrieve or manipulate data. It translates user requests into actions, ensuring efficient, accurate results.</a:t>
            </a:r>
          </a:p>
          <a:p>
            <a:pPr lvl="1"/>
            <a:endParaRPr lang="en-IN" sz="1050" dirty="0"/>
          </a:p>
          <a:p>
            <a:pPr lvl="1"/>
            <a:r>
              <a:rPr lang="en-IN" sz="1050" b="1" u="sng" dirty="0"/>
              <a:t>4. Database application :</a:t>
            </a:r>
          </a:p>
          <a:p>
            <a:pPr lvl="1"/>
            <a:r>
              <a:rPr lang="en-IN" sz="1050" b="1" dirty="0"/>
              <a:t>             </a:t>
            </a:r>
            <a:r>
              <a:rPr lang="en-IN" sz="1050" dirty="0"/>
              <a:t>- </a:t>
            </a:r>
            <a:r>
              <a:rPr lang="en-US" sz="1050" dirty="0"/>
              <a:t>A database application is software that interacts with a database to manage, retrieve, and manipulate data. It provides user interfaces and tools for efficient data handling and operations.</a:t>
            </a:r>
            <a:endParaRPr lang="en-IN" sz="1050" dirty="0"/>
          </a:p>
          <a:p>
            <a:pPr lvl="1"/>
            <a:endParaRPr lang="en-IN" sz="1050" b="1" dirty="0"/>
          </a:p>
          <a:p>
            <a:pPr lvl="1"/>
            <a:r>
              <a:rPr lang="en-IN" sz="1050" b="1" u="sng" dirty="0"/>
              <a:t>5. Data Integration and APIs;</a:t>
            </a:r>
          </a:p>
          <a:p>
            <a:pPr lvl="1"/>
            <a:r>
              <a:rPr lang="en-IN" sz="1050" dirty="0"/>
              <a:t>             - </a:t>
            </a:r>
            <a:r>
              <a:rPr lang="en-US" sz="1050" dirty="0"/>
              <a:t>Data integration combines data from various sources into a unified view, while APIs (Application Programming Interfaces) allow different software systems to communicate and exchange data, facilitating seamless integration and functionality.</a:t>
            </a:r>
            <a:endParaRPr lang="en-IN" sz="1050" dirty="0"/>
          </a:p>
          <a:p>
            <a:pPr lvl="1"/>
            <a:endParaRPr lang="en-IN" sz="1050" dirty="0"/>
          </a:p>
          <a:p>
            <a:pPr marL="342900" indent="-342900">
              <a:buAutoNum type="arabicParenR"/>
            </a:pPr>
            <a:endParaRPr lang="en-IN" sz="1050" dirty="0"/>
          </a:p>
          <a:p>
            <a:endParaRPr lang="en-IN" sz="1050" dirty="0"/>
          </a:p>
        </p:txBody>
      </p:sp>
      <p:cxnSp>
        <p:nvCxnSpPr>
          <p:cNvPr id="8" name="Straight Arrow Connector 7">
            <a:extLst>
              <a:ext uri="{FF2B5EF4-FFF2-40B4-BE49-F238E27FC236}">
                <a16:creationId xmlns:a16="http://schemas.microsoft.com/office/drawing/2014/main" id="{2C55BA6F-5EE6-49F7-AB24-8D3B6396E8C3}"/>
              </a:ext>
            </a:extLst>
          </p:cNvPr>
          <p:cNvCxnSpPr>
            <a:cxnSpLocks/>
          </p:cNvCxnSpPr>
          <p:nvPr/>
        </p:nvCxnSpPr>
        <p:spPr>
          <a:xfrm>
            <a:off x="432080" y="1082138"/>
            <a:ext cx="261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59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2F8-E872-49C7-BEFF-695321926EC3}"/>
              </a:ext>
            </a:extLst>
          </p:cNvPr>
          <p:cNvSpPr>
            <a:spLocks noGrp="1"/>
          </p:cNvSpPr>
          <p:nvPr>
            <p:ph type="title"/>
          </p:nvPr>
        </p:nvSpPr>
        <p:spPr/>
        <p:txBody>
          <a:bodyPr>
            <a:normAutofit/>
          </a:bodyPr>
          <a:lstStyle/>
          <a:p>
            <a:endParaRPr lang="en-IN" sz="1000"/>
          </a:p>
        </p:txBody>
      </p:sp>
      <p:sp>
        <p:nvSpPr>
          <p:cNvPr id="3" name="Text Placeholder 2">
            <a:extLst>
              <a:ext uri="{FF2B5EF4-FFF2-40B4-BE49-F238E27FC236}">
                <a16:creationId xmlns:a16="http://schemas.microsoft.com/office/drawing/2014/main" id="{7236B339-08B7-42EA-AF6A-829B6A265249}"/>
              </a:ext>
            </a:extLst>
          </p:cNvPr>
          <p:cNvSpPr>
            <a:spLocks noGrp="1"/>
          </p:cNvSpPr>
          <p:nvPr>
            <p:ph type="body" idx="1"/>
          </p:nvPr>
        </p:nvSpPr>
        <p:spPr/>
        <p:txBody>
          <a:bodyPr>
            <a:normAutofit/>
          </a:bodyPr>
          <a:lstStyle/>
          <a:p>
            <a:endParaRPr lang="en-IN" sz="1000"/>
          </a:p>
        </p:txBody>
      </p:sp>
      <p:pic>
        <p:nvPicPr>
          <p:cNvPr id="4" name="Google Shape;112;p20">
            <a:extLst>
              <a:ext uri="{FF2B5EF4-FFF2-40B4-BE49-F238E27FC236}">
                <a16:creationId xmlns:a16="http://schemas.microsoft.com/office/drawing/2014/main" id="{77ACA4AC-2B75-4F09-A4EF-311F7AD2365F}"/>
              </a:ext>
            </a:extLst>
          </p:cNvPr>
          <p:cNvPicPr preferRelativeResize="0"/>
          <p:nvPr/>
        </p:nvPicPr>
        <p:blipFill rotWithShape="1">
          <a:blip r:embed="rId2">
            <a:alphaModFix/>
          </a:blip>
          <a:srcRect/>
          <a:stretch/>
        </p:blipFill>
        <p:spPr>
          <a:xfrm>
            <a:off x="798" y="0"/>
            <a:ext cx="9142401" cy="5143499"/>
          </a:xfrm>
          <a:prstGeom prst="rect">
            <a:avLst/>
          </a:prstGeom>
          <a:noFill/>
          <a:ln>
            <a:noFill/>
          </a:ln>
        </p:spPr>
      </p:pic>
      <p:sp>
        <p:nvSpPr>
          <p:cNvPr id="6" name="TextBox 5">
            <a:extLst>
              <a:ext uri="{FF2B5EF4-FFF2-40B4-BE49-F238E27FC236}">
                <a16:creationId xmlns:a16="http://schemas.microsoft.com/office/drawing/2014/main" id="{7CF2E69D-682F-4147-A93A-D339615FEA7E}"/>
              </a:ext>
            </a:extLst>
          </p:cNvPr>
          <p:cNvSpPr txBox="1"/>
          <p:nvPr/>
        </p:nvSpPr>
        <p:spPr>
          <a:xfrm>
            <a:off x="311700" y="935705"/>
            <a:ext cx="8520600" cy="1223412"/>
          </a:xfrm>
          <a:prstGeom prst="rect">
            <a:avLst/>
          </a:prstGeom>
          <a:noFill/>
        </p:spPr>
        <p:txBody>
          <a:bodyPr wrap="square">
            <a:spAutoFit/>
          </a:bodyPr>
          <a:lstStyle/>
          <a:p>
            <a:pPr lvl="1"/>
            <a:r>
              <a:rPr lang="en-IN" sz="1050" b="1" u="sng" dirty="0"/>
              <a:t>6. Machine Learning and Analytics :</a:t>
            </a:r>
          </a:p>
          <a:p>
            <a:pPr lvl="1"/>
            <a:r>
              <a:rPr lang="en-IN" sz="1050" dirty="0"/>
              <a:t>             - </a:t>
            </a:r>
            <a:r>
              <a:rPr lang="en-US" sz="1050" dirty="0"/>
              <a:t>Machine learning uses algorithms to analyze data, identify patterns, and make predictions or decisions. Analytics involves interpreting data to uncover insights and trends, guiding informed decision-making and strategic actions.</a:t>
            </a:r>
            <a:endParaRPr lang="en-IN" sz="1050" dirty="0"/>
          </a:p>
          <a:p>
            <a:pPr lvl="1"/>
            <a:endParaRPr lang="en-IN" sz="1050" b="1" dirty="0"/>
          </a:p>
          <a:p>
            <a:pPr lvl="1"/>
            <a:r>
              <a:rPr lang="en-IN" sz="1050" b="1" u="sng" dirty="0"/>
              <a:t>7. Cloud Platforms and Infrastructure ;</a:t>
            </a:r>
          </a:p>
          <a:p>
            <a:pPr lvl="1"/>
            <a:r>
              <a:rPr lang="en-IN" sz="1050" dirty="0"/>
              <a:t>             - </a:t>
            </a:r>
            <a:r>
              <a:rPr lang="en-US" sz="1050" dirty="0"/>
              <a:t>Cloud platforms provide scalable, on-demand computing resources and services over the internet, while infrastructure refers to the underlying hardware and software that supports these services, enabling flexible, cost-efficient IT solutions.</a:t>
            </a:r>
            <a:endParaRPr lang="en-IN" sz="1050" dirty="0"/>
          </a:p>
        </p:txBody>
      </p:sp>
    </p:spTree>
    <p:extLst>
      <p:ext uri="{BB962C8B-B14F-4D97-AF65-F5344CB8AC3E}">
        <p14:creationId xmlns:p14="http://schemas.microsoft.com/office/powerpoint/2010/main" val="142540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65" name="Google Shape;65;p14"/>
          <p:cNvSpPr txBox="1"/>
          <p:nvPr/>
        </p:nvSpPr>
        <p:spPr>
          <a:xfrm>
            <a:off x="109950" y="806350"/>
            <a:ext cx="8894100" cy="59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b="1" u="sng" dirty="0">
                <a:solidFill>
                  <a:schemeClr val="dk1"/>
                </a:solidFill>
                <a:latin typeface="Poppins"/>
                <a:ea typeface="Poppins"/>
                <a:cs typeface="Poppins"/>
                <a:sym typeface="Poppins"/>
              </a:rPr>
              <a:t>Detailed solution and Approach :</a:t>
            </a:r>
          </a:p>
          <a:p>
            <a:pPr marL="0" lvl="0" indent="0" algn="just" rtl="0">
              <a:lnSpc>
                <a:spcPct val="115000"/>
              </a:lnSpc>
              <a:spcBef>
                <a:spcPts val="0"/>
              </a:spcBef>
              <a:spcAft>
                <a:spcPts val="500"/>
              </a:spcAft>
              <a:buNone/>
            </a:pPr>
            <a:endParaRPr sz="1800" b="1" u="sng" dirty="0">
              <a:latin typeface="Poppins"/>
              <a:ea typeface="Poppins"/>
              <a:cs typeface="Poppins"/>
              <a:sym typeface="Poppins"/>
            </a:endParaRPr>
          </a:p>
        </p:txBody>
      </p:sp>
      <p:sp>
        <p:nvSpPr>
          <p:cNvPr id="2" name="TextBox 1">
            <a:extLst>
              <a:ext uri="{FF2B5EF4-FFF2-40B4-BE49-F238E27FC236}">
                <a16:creationId xmlns:a16="http://schemas.microsoft.com/office/drawing/2014/main" id="{436FBEB0-77DC-4652-9650-A21A4BF824AD}"/>
              </a:ext>
            </a:extLst>
          </p:cNvPr>
          <p:cNvSpPr txBox="1"/>
          <p:nvPr/>
        </p:nvSpPr>
        <p:spPr>
          <a:xfrm>
            <a:off x="109950" y="1185843"/>
            <a:ext cx="8692350" cy="4393639"/>
          </a:xfrm>
          <a:prstGeom prst="rect">
            <a:avLst/>
          </a:prstGeom>
          <a:noFill/>
        </p:spPr>
        <p:txBody>
          <a:bodyPr wrap="square" rtlCol="0">
            <a:spAutoFit/>
          </a:bodyPr>
          <a:lstStyle/>
          <a:p>
            <a:pPr marL="0" lvl="0" indent="0" algn="just" rtl="0">
              <a:lnSpc>
                <a:spcPct val="115000"/>
              </a:lnSpc>
              <a:spcBef>
                <a:spcPts val="0"/>
              </a:spcBef>
              <a:spcAft>
                <a:spcPts val="500"/>
              </a:spcAft>
              <a:buNone/>
            </a:pPr>
            <a:r>
              <a:rPr lang="en-US" sz="900" dirty="0">
                <a:latin typeface="Poppins"/>
                <a:ea typeface="Poppins"/>
                <a:cs typeface="Poppins"/>
                <a:sym typeface="Poppins"/>
              </a:rPr>
              <a:t>Context-aware geospatial data retrieval using Large Language Models (LLMs) and Natural Language Processing (NLP) is a fascinating and rapidly evolving area that merges spatial data with advanced language understanding. Here’s an overview of how this might work:</a:t>
            </a:r>
          </a:p>
          <a:p>
            <a:pPr marL="0" lvl="0" indent="0" algn="just" rtl="0">
              <a:lnSpc>
                <a:spcPct val="115000"/>
              </a:lnSpc>
              <a:spcBef>
                <a:spcPts val="0"/>
              </a:spcBef>
              <a:spcAft>
                <a:spcPts val="500"/>
              </a:spcAft>
              <a:buNone/>
            </a:pPr>
            <a:endParaRPr lang="en-US" sz="900" dirty="0">
              <a:latin typeface="Poppins"/>
              <a:ea typeface="Poppins"/>
              <a:cs typeface="Poppins"/>
              <a:sym typeface="Poppins"/>
            </a:endParaRPr>
          </a:p>
          <a:p>
            <a:pPr marL="0" lvl="0" indent="0" algn="just" rtl="0">
              <a:lnSpc>
                <a:spcPct val="115000"/>
              </a:lnSpc>
              <a:spcBef>
                <a:spcPts val="0"/>
              </a:spcBef>
              <a:spcAft>
                <a:spcPts val="500"/>
              </a:spcAft>
              <a:buNone/>
            </a:pPr>
            <a:r>
              <a:rPr lang="en-US" sz="900" b="1" dirty="0">
                <a:latin typeface="Poppins"/>
                <a:ea typeface="Poppins"/>
                <a:cs typeface="Poppins"/>
                <a:sym typeface="Poppins"/>
              </a:rPr>
              <a:t> 1. </a:t>
            </a:r>
            <a:r>
              <a:rPr lang="en-US" sz="1050" b="1" dirty="0">
                <a:latin typeface="Poppins"/>
                <a:ea typeface="Poppins"/>
                <a:cs typeface="Poppins"/>
                <a:sym typeface="Poppins"/>
              </a:rPr>
              <a:t>Understanding Geospatial Data</a:t>
            </a:r>
          </a:p>
          <a:p>
            <a:pPr marL="0" lvl="0" indent="0" algn="just" rtl="0">
              <a:lnSpc>
                <a:spcPct val="115000"/>
              </a:lnSpc>
              <a:spcBef>
                <a:spcPts val="0"/>
              </a:spcBef>
              <a:spcAft>
                <a:spcPts val="500"/>
              </a:spcAft>
              <a:buNone/>
            </a:pPr>
            <a:r>
              <a:rPr lang="en-US" sz="900" dirty="0">
                <a:latin typeface="Poppins"/>
                <a:ea typeface="Poppins"/>
                <a:cs typeface="Poppins"/>
                <a:sym typeface="Poppins"/>
              </a:rPr>
              <a:t>	- </a:t>
            </a:r>
            <a:r>
              <a:rPr lang="en-US" sz="900" dirty="0">
                <a:solidFill>
                  <a:schemeClr val="tx1">
                    <a:lumMod val="95000"/>
                    <a:lumOff val="5000"/>
                  </a:schemeClr>
                </a:solidFill>
                <a:latin typeface="Poppins"/>
                <a:ea typeface="Poppins"/>
                <a:cs typeface="Poppins"/>
                <a:sym typeface="Poppins"/>
              </a:rPr>
              <a:t>Geospatial data refers to information about geographic locations and features on the Earth's surface. It includes data such as coordinates, boundaries, elevation, land use, and more. This data can be stored in various formats such as GIS (Geographic Information Systems) databases, shapefiles, and raster data.</a:t>
            </a:r>
          </a:p>
          <a:p>
            <a:pPr marL="0" lvl="0" indent="0" algn="just" rtl="0">
              <a:lnSpc>
                <a:spcPct val="115000"/>
              </a:lnSpc>
              <a:spcBef>
                <a:spcPts val="0"/>
              </a:spcBef>
              <a:spcAft>
                <a:spcPts val="500"/>
              </a:spcAft>
              <a:buNone/>
            </a:pPr>
            <a:endParaRPr lang="en-US" sz="900" dirty="0">
              <a:latin typeface="Poppins"/>
              <a:ea typeface="Poppins"/>
              <a:cs typeface="Poppins"/>
              <a:sym typeface="Poppins"/>
            </a:endParaRPr>
          </a:p>
          <a:p>
            <a:pPr marL="0" lvl="0" indent="0" algn="just" rtl="0">
              <a:lnSpc>
                <a:spcPct val="115000"/>
              </a:lnSpc>
              <a:spcBef>
                <a:spcPts val="0"/>
              </a:spcBef>
              <a:spcAft>
                <a:spcPts val="500"/>
              </a:spcAft>
              <a:buNone/>
            </a:pPr>
            <a:r>
              <a:rPr lang="en-US" sz="1050" b="1" dirty="0">
                <a:latin typeface="Poppins"/>
                <a:ea typeface="Poppins"/>
                <a:cs typeface="Poppins"/>
                <a:sym typeface="Poppins"/>
              </a:rPr>
              <a:t>2. Context-Aware Retrieval :</a:t>
            </a:r>
          </a:p>
          <a:p>
            <a:pPr marL="0" lvl="0" indent="0" algn="just" rtl="0">
              <a:lnSpc>
                <a:spcPct val="115000"/>
              </a:lnSpc>
              <a:spcBef>
                <a:spcPts val="0"/>
              </a:spcBef>
              <a:spcAft>
                <a:spcPts val="500"/>
              </a:spcAft>
              <a:buNone/>
            </a:pPr>
            <a:r>
              <a:rPr lang="en-US" sz="900" dirty="0">
                <a:latin typeface="Poppins"/>
                <a:ea typeface="Poppins"/>
                <a:cs typeface="Poppins"/>
                <a:sym typeface="Poppins"/>
              </a:rPr>
              <a:t>	- Context-aware retrieval means that the system understands and interprets the context of the user's query to provide relevant 		    geospatial information. This can include:</a:t>
            </a:r>
          </a:p>
          <a:p>
            <a:pPr marL="0" lvl="0" indent="0" algn="just" rtl="0">
              <a:lnSpc>
                <a:spcPct val="115000"/>
              </a:lnSpc>
              <a:spcBef>
                <a:spcPts val="0"/>
              </a:spcBef>
              <a:spcAft>
                <a:spcPts val="500"/>
              </a:spcAft>
              <a:buNone/>
            </a:pPr>
            <a:endParaRPr lang="en-US" sz="900" dirty="0">
              <a:latin typeface="Poppins"/>
              <a:ea typeface="Poppins"/>
              <a:cs typeface="Poppins"/>
              <a:sym typeface="Poppins"/>
            </a:endParaRPr>
          </a:p>
          <a:p>
            <a:pPr marL="0" lvl="0" indent="0" algn="just" rtl="0">
              <a:lnSpc>
                <a:spcPct val="115000"/>
              </a:lnSpc>
              <a:spcBef>
                <a:spcPts val="0"/>
              </a:spcBef>
              <a:spcAft>
                <a:spcPts val="500"/>
              </a:spcAft>
              <a:buNone/>
            </a:pPr>
            <a:r>
              <a:rPr lang="en-US" sz="1050" b="1" dirty="0">
                <a:latin typeface="Poppins"/>
                <a:ea typeface="Poppins"/>
                <a:cs typeface="Poppins"/>
                <a:sym typeface="Poppins"/>
              </a:rPr>
              <a:t>3. Integration of LLMs and NLP:</a:t>
            </a:r>
          </a:p>
          <a:p>
            <a:pPr marL="0" lvl="0" indent="0" algn="just" rtl="0">
              <a:lnSpc>
                <a:spcPct val="115000"/>
              </a:lnSpc>
              <a:spcBef>
                <a:spcPts val="0"/>
              </a:spcBef>
              <a:spcAft>
                <a:spcPts val="500"/>
              </a:spcAft>
              <a:buNone/>
            </a:pPr>
            <a:r>
              <a:rPr lang="en-US" sz="900" dirty="0">
                <a:latin typeface="Poppins"/>
                <a:ea typeface="Poppins"/>
                <a:cs typeface="Poppins"/>
                <a:sym typeface="Poppins"/>
              </a:rPr>
              <a:t>	- LLMs like GPT-4 can be leveraged to enhance geospatial data retrieval by using their language understanding capabilities:</a:t>
            </a:r>
          </a:p>
          <a:p>
            <a:pPr marL="0" lvl="0" indent="0" algn="just" rtl="0">
              <a:lnSpc>
                <a:spcPct val="115000"/>
              </a:lnSpc>
              <a:spcBef>
                <a:spcPts val="0"/>
              </a:spcBef>
              <a:spcAft>
                <a:spcPts val="500"/>
              </a:spcAft>
              <a:buNone/>
            </a:pPr>
            <a:r>
              <a:rPr lang="en-US" sz="900" dirty="0">
                <a:latin typeface="Poppins"/>
                <a:ea typeface="Poppins"/>
                <a:cs typeface="Poppins"/>
                <a:sym typeface="Poppins"/>
              </a:rPr>
              <a:t>	- Contextual Understanding: By analyzing the context in which a query is made, LLMs can provide more accurate results. For example, if a user frequently searches for restaurants, the system can prioritize restaurant-related results.</a:t>
            </a:r>
          </a:p>
          <a:p>
            <a:pPr marL="0" lvl="0" indent="0" algn="just" rtl="0">
              <a:lnSpc>
                <a:spcPct val="115000"/>
              </a:lnSpc>
              <a:spcBef>
                <a:spcPts val="0"/>
              </a:spcBef>
              <a:spcAft>
                <a:spcPts val="500"/>
              </a:spcAft>
              <a:buNone/>
            </a:pPr>
            <a:r>
              <a:rPr lang="en-US" sz="900" dirty="0">
                <a:latin typeface="Poppins"/>
                <a:ea typeface="Poppins"/>
                <a:cs typeface="Poppins"/>
                <a:sym typeface="Poppins"/>
              </a:rPr>
              <a:t>	- Data Enrichment: LLMs can help in enriching geospatial data by generating descriptions, summaries, and insights based on the 	   available data.</a:t>
            </a:r>
          </a:p>
          <a:p>
            <a:pPr marL="0" lvl="0" indent="0" algn="just" rtl="0">
              <a:lnSpc>
                <a:spcPct val="115000"/>
              </a:lnSpc>
              <a:spcBef>
                <a:spcPts val="0"/>
              </a:spcBef>
              <a:spcAft>
                <a:spcPts val="500"/>
              </a:spcAft>
              <a:buNone/>
            </a:pPr>
            <a:endParaRPr lang="en-US" sz="900" b="1" dirty="0">
              <a:latin typeface="Poppins"/>
              <a:ea typeface="Poppins"/>
              <a:cs typeface="Poppins"/>
              <a:sym typeface="Poppins"/>
            </a:endParaRPr>
          </a:p>
          <a:p>
            <a:pPr marL="0" lvl="0" indent="0" algn="just" rtl="0">
              <a:lnSpc>
                <a:spcPct val="115000"/>
              </a:lnSpc>
              <a:spcBef>
                <a:spcPts val="0"/>
              </a:spcBef>
              <a:spcAft>
                <a:spcPts val="500"/>
              </a:spcAft>
              <a:buNone/>
            </a:pPr>
            <a:endParaRPr lang="en-US" sz="900" dirty="0">
              <a:latin typeface="Poppins"/>
              <a:ea typeface="Poppins"/>
              <a:cs typeface="Poppins"/>
              <a:sym typeface="Poppins"/>
            </a:endParaRPr>
          </a:p>
          <a:p>
            <a:endParaRPr lang="en-IN"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F01F-84F6-4384-B280-7B62DBCE18DA}"/>
              </a:ext>
            </a:extLst>
          </p:cNvPr>
          <p:cNvSpPr>
            <a:spLocks noGrp="1"/>
          </p:cNvSpPr>
          <p:nvPr>
            <p:ph type="title"/>
          </p:nvPr>
        </p:nvSpPr>
        <p:spPr/>
        <p:txBody>
          <a:bodyPr>
            <a:normAutofit fontScale="90000"/>
          </a:bodyPr>
          <a:lstStyle/>
          <a:p>
            <a:endParaRPr lang="en-IN" dirty="0"/>
          </a:p>
        </p:txBody>
      </p:sp>
      <p:sp>
        <p:nvSpPr>
          <p:cNvPr id="3" name="Text Placeholder 2">
            <a:extLst>
              <a:ext uri="{FF2B5EF4-FFF2-40B4-BE49-F238E27FC236}">
                <a16:creationId xmlns:a16="http://schemas.microsoft.com/office/drawing/2014/main" id="{7AE8A1EA-5084-4716-B9E2-A1EFCBAB7466}"/>
              </a:ext>
            </a:extLst>
          </p:cNvPr>
          <p:cNvSpPr>
            <a:spLocks noGrp="1"/>
          </p:cNvSpPr>
          <p:nvPr>
            <p:ph type="body" idx="1"/>
          </p:nvPr>
        </p:nvSpPr>
        <p:spPr/>
        <p:txBody>
          <a:bodyPr/>
          <a:lstStyle/>
          <a:p>
            <a:endParaRPr lang="en-IN" dirty="0"/>
          </a:p>
        </p:txBody>
      </p:sp>
      <p:pic>
        <p:nvPicPr>
          <p:cNvPr id="4" name="Google Shape;64;p14">
            <a:extLst>
              <a:ext uri="{FF2B5EF4-FFF2-40B4-BE49-F238E27FC236}">
                <a16:creationId xmlns:a16="http://schemas.microsoft.com/office/drawing/2014/main" id="{9431DA36-F866-4619-B3F6-3D48039A39C9}"/>
              </a:ext>
            </a:extLst>
          </p:cNvPr>
          <p:cNvPicPr preferRelativeResize="0"/>
          <p:nvPr/>
        </p:nvPicPr>
        <p:blipFill rotWithShape="1">
          <a:blip r:embed="rId2">
            <a:alphaModFix/>
          </a:blip>
          <a:srcRect/>
          <a:stretch/>
        </p:blipFill>
        <p:spPr>
          <a:xfrm>
            <a:off x="798" y="0"/>
            <a:ext cx="9142401" cy="5143499"/>
          </a:xfrm>
          <a:prstGeom prst="rect">
            <a:avLst/>
          </a:prstGeom>
          <a:noFill/>
          <a:ln>
            <a:noFill/>
          </a:ln>
        </p:spPr>
      </p:pic>
      <p:sp>
        <p:nvSpPr>
          <p:cNvPr id="5" name="Google Shape;65;p14">
            <a:extLst>
              <a:ext uri="{FF2B5EF4-FFF2-40B4-BE49-F238E27FC236}">
                <a16:creationId xmlns:a16="http://schemas.microsoft.com/office/drawing/2014/main" id="{01350DDE-FEB7-4C37-9982-7204F17303DB}"/>
              </a:ext>
            </a:extLst>
          </p:cNvPr>
          <p:cNvSpPr txBox="1"/>
          <p:nvPr/>
        </p:nvSpPr>
        <p:spPr>
          <a:xfrm>
            <a:off x="109950" y="806350"/>
            <a:ext cx="8894100" cy="59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US" sz="900" b="1" dirty="0">
                <a:latin typeface="Poppins"/>
                <a:ea typeface="Poppins"/>
                <a:cs typeface="Poppins"/>
                <a:sym typeface="Poppins"/>
              </a:rPr>
              <a:t> 4. System Architecture :</a:t>
            </a:r>
          </a:p>
          <a:p>
            <a:pPr marL="0" lvl="0" indent="0" algn="just" rtl="0">
              <a:lnSpc>
                <a:spcPct val="115000"/>
              </a:lnSpc>
              <a:spcBef>
                <a:spcPts val="0"/>
              </a:spcBef>
              <a:spcAft>
                <a:spcPts val="500"/>
              </a:spcAft>
              <a:buNone/>
            </a:pPr>
            <a:r>
              <a:rPr lang="en-US" sz="900" b="1" dirty="0">
                <a:latin typeface="Poppins"/>
                <a:ea typeface="Poppins"/>
                <a:cs typeface="Poppins"/>
                <a:sym typeface="Poppins"/>
              </a:rPr>
              <a:t>                         </a:t>
            </a:r>
            <a:r>
              <a:rPr lang="en-US" sz="900" dirty="0">
                <a:latin typeface="Poppins"/>
                <a:ea typeface="Poppins"/>
                <a:cs typeface="Poppins"/>
                <a:sym typeface="Poppins"/>
              </a:rPr>
              <a:t>- A typical system for context-aware geospatial data retrieval might involve:</a:t>
            </a:r>
          </a:p>
          <a:p>
            <a:pPr marL="0" lvl="0" indent="0" algn="just" rtl="0">
              <a:lnSpc>
                <a:spcPct val="115000"/>
              </a:lnSpc>
              <a:spcBef>
                <a:spcPts val="0"/>
              </a:spcBef>
              <a:spcAft>
                <a:spcPts val="500"/>
              </a:spcAft>
              <a:buNone/>
            </a:pPr>
            <a:r>
              <a:rPr lang="en-US" sz="900" b="1" dirty="0">
                <a:latin typeface="Poppins"/>
                <a:ea typeface="Poppins"/>
                <a:cs typeface="Poppins"/>
                <a:sym typeface="Poppins"/>
              </a:rPr>
              <a:t>	</a:t>
            </a:r>
            <a:r>
              <a:rPr lang="en-US" sz="900" dirty="0">
                <a:latin typeface="Poppins"/>
                <a:ea typeface="Poppins"/>
                <a:cs typeface="Poppins"/>
                <a:sym typeface="Poppins"/>
              </a:rPr>
              <a:t>1. Data Storage: A geospatial database or GIS system to store and manage geospatial data.</a:t>
            </a:r>
          </a:p>
          <a:p>
            <a:pPr marL="0" lvl="0" indent="0" algn="just" rtl="0">
              <a:lnSpc>
                <a:spcPct val="115000"/>
              </a:lnSpc>
              <a:spcBef>
                <a:spcPts val="0"/>
              </a:spcBef>
              <a:spcAft>
                <a:spcPts val="500"/>
              </a:spcAft>
              <a:buNone/>
            </a:pPr>
            <a:r>
              <a:rPr lang="en-US" sz="900" dirty="0">
                <a:latin typeface="Poppins"/>
                <a:ea typeface="Poppins"/>
                <a:cs typeface="Poppins"/>
                <a:sym typeface="Poppins"/>
              </a:rPr>
              <a:t>	2.NLP Processing: A module using LLMs to process and interpret natural language queries.</a:t>
            </a:r>
          </a:p>
          <a:p>
            <a:pPr marL="0" lvl="0" indent="0" algn="just" rtl="0">
              <a:lnSpc>
                <a:spcPct val="115000"/>
              </a:lnSpc>
              <a:spcBef>
                <a:spcPts val="0"/>
              </a:spcBef>
              <a:spcAft>
                <a:spcPts val="500"/>
              </a:spcAft>
              <a:buNone/>
            </a:pPr>
            <a:r>
              <a:rPr lang="en-US" sz="900" dirty="0">
                <a:latin typeface="Poppins"/>
                <a:ea typeface="Poppins"/>
                <a:cs typeface="Poppins"/>
                <a:sym typeface="Poppins"/>
              </a:rPr>
              <a:t>	3. Context Analysis: A system to analyze the user's context, including location, preferences, and history.</a:t>
            </a:r>
          </a:p>
          <a:p>
            <a:pPr marL="0" lvl="0" indent="0" algn="just" rtl="0">
              <a:lnSpc>
                <a:spcPct val="115000"/>
              </a:lnSpc>
              <a:spcBef>
                <a:spcPts val="0"/>
              </a:spcBef>
              <a:spcAft>
                <a:spcPts val="500"/>
              </a:spcAft>
              <a:buNone/>
            </a:pPr>
            <a:r>
              <a:rPr lang="en-US" sz="900" dirty="0">
                <a:latin typeface="Poppins"/>
                <a:ea typeface="Poppins"/>
                <a:cs typeface="Poppins"/>
                <a:sym typeface="Poppins"/>
              </a:rPr>
              <a:t>	4. Query Execution: A component that translates interpreted queries into spatial queries that can be executed</a:t>
            </a:r>
          </a:p>
          <a:p>
            <a:pPr marL="0" lvl="0" indent="0" algn="just" rtl="0">
              <a:lnSpc>
                <a:spcPct val="115000"/>
              </a:lnSpc>
              <a:spcBef>
                <a:spcPts val="0"/>
              </a:spcBef>
              <a:spcAft>
                <a:spcPts val="500"/>
              </a:spcAft>
              <a:buNone/>
            </a:pPr>
            <a:r>
              <a:rPr lang="en-US" sz="900" dirty="0">
                <a:latin typeface="Poppins"/>
                <a:ea typeface="Poppins"/>
                <a:cs typeface="Poppins"/>
                <a:sym typeface="Poppins"/>
              </a:rPr>
              <a:t>                                   against the geospatial database.</a:t>
            </a:r>
          </a:p>
          <a:p>
            <a:pPr marL="0" lvl="0" indent="0" algn="just" rtl="0">
              <a:lnSpc>
                <a:spcPct val="115000"/>
              </a:lnSpc>
              <a:spcBef>
                <a:spcPts val="0"/>
              </a:spcBef>
              <a:spcAft>
                <a:spcPts val="500"/>
              </a:spcAft>
              <a:buNone/>
            </a:pPr>
            <a:r>
              <a:rPr lang="en-US" sz="900" dirty="0">
                <a:latin typeface="Poppins"/>
                <a:ea typeface="Poppins"/>
                <a:cs typeface="Poppins"/>
                <a:sym typeface="Poppins"/>
              </a:rPr>
              <a:t>	5. Results Aggregation: Aggregating results and possibly providing additional insights or recommendations</a:t>
            </a:r>
            <a:r>
              <a:rPr lang="en-US" sz="900" b="1" dirty="0">
                <a:latin typeface="Poppins"/>
                <a:ea typeface="Poppins"/>
                <a:cs typeface="Poppins"/>
                <a:sym typeface="Poppins"/>
              </a:rPr>
              <a:t>.</a:t>
            </a:r>
          </a:p>
          <a:p>
            <a:pPr marL="0" lvl="0" indent="0" algn="just" rtl="0">
              <a:lnSpc>
                <a:spcPct val="115000"/>
              </a:lnSpc>
              <a:spcBef>
                <a:spcPts val="0"/>
              </a:spcBef>
              <a:spcAft>
                <a:spcPts val="500"/>
              </a:spcAft>
              <a:buNone/>
            </a:pPr>
            <a:endParaRPr lang="en-US" sz="900" b="1" dirty="0">
              <a:latin typeface="Poppins"/>
              <a:ea typeface="Poppins"/>
              <a:cs typeface="Poppins"/>
              <a:sym typeface="Poppins"/>
            </a:endParaRPr>
          </a:p>
          <a:p>
            <a:pPr marL="0" lvl="0" indent="0" algn="just" rtl="0">
              <a:lnSpc>
                <a:spcPct val="115000"/>
              </a:lnSpc>
              <a:spcBef>
                <a:spcPts val="0"/>
              </a:spcBef>
              <a:spcAft>
                <a:spcPts val="500"/>
              </a:spcAft>
              <a:buNone/>
            </a:pPr>
            <a:r>
              <a:rPr lang="en-US" sz="900" b="1" dirty="0">
                <a:latin typeface="Poppins"/>
                <a:ea typeface="Poppins"/>
                <a:cs typeface="Poppins"/>
                <a:sym typeface="Poppins"/>
              </a:rPr>
              <a:t>5. Applications :</a:t>
            </a:r>
          </a:p>
          <a:p>
            <a:pPr marL="0" lvl="0" indent="0" algn="just" rtl="0">
              <a:lnSpc>
                <a:spcPct val="115000"/>
              </a:lnSpc>
              <a:spcBef>
                <a:spcPts val="0"/>
              </a:spcBef>
              <a:spcAft>
                <a:spcPts val="500"/>
              </a:spcAft>
              <a:buNone/>
            </a:pPr>
            <a:r>
              <a:rPr lang="en-US" sz="900" dirty="0">
                <a:latin typeface="Poppins"/>
                <a:ea typeface="Poppins"/>
                <a:cs typeface="Poppins"/>
                <a:sym typeface="Poppins"/>
              </a:rPr>
              <a:t>              1. Navigation**: Enhancing GPS-based navigation systems by understanding and predicting user needs and preferences.</a:t>
            </a:r>
          </a:p>
          <a:p>
            <a:pPr lvl="0" algn="just" rtl="0">
              <a:lnSpc>
                <a:spcPct val="115000"/>
              </a:lnSpc>
              <a:spcBef>
                <a:spcPts val="0"/>
              </a:spcBef>
              <a:spcAft>
                <a:spcPts val="500"/>
              </a:spcAft>
            </a:pPr>
            <a:r>
              <a:rPr lang="en-US" sz="900" dirty="0">
                <a:latin typeface="Poppins"/>
                <a:ea typeface="Poppins"/>
                <a:cs typeface="Poppins"/>
                <a:sym typeface="Poppins"/>
              </a:rPr>
              <a:t>              2. Urban Planning**: Assisting city planners by retrieving and analyzing relevant spatial data based on specific queries or scenarios.</a:t>
            </a:r>
          </a:p>
          <a:p>
            <a:pPr lvl="0" algn="just" rtl="0">
              <a:lnSpc>
                <a:spcPct val="115000"/>
              </a:lnSpc>
              <a:spcBef>
                <a:spcPts val="0"/>
              </a:spcBef>
              <a:spcAft>
                <a:spcPts val="500"/>
              </a:spcAft>
            </a:pPr>
            <a:r>
              <a:rPr lang="en-US" sz="900" dirty="0">
                <a:latin typeface="Poppins"/>
                <a:ea typeface="Poppins"/>
                <a:cs typeface="Poppins"/>
                <a:sym typeface="Poppins"/>
              </a:rPr>
              <a:t>              3. Emergency Services**: Helping in emergency response by quickly retrieving relevant spatial data based on real-time queries.</a:t>
            </a:r>
          </a:p>
          <a:p>
            <a:pPr lvl="0" algn="just" rtl="0">
              <a:lnSpc>
                <a:spcPct val="115000"/>
              </a:lnSpc>
              <a:spcBef>
                <a:spcPts val="0"/>
              </a:spcBef>
              <a:spcAft>
                <a:spcPts val="500"/>
              </a:spcAft>
            </a:pPr>
            <a:endParaRPr lang="en-US" sz="900" dirty="0">
              <a:latin typeface="Poppins"/>
              <a:ea typeface="Poppins"/>
              <a:cs typeface="Poppins"/>
              <a:sym typeface="Poppins"/>
            </a:endParaRPr>
          </a:p>
          <a:p>
            <a:pPr marL="0" lvl="0" indent="0" algn="just" rtl="0">
              <a:lnSpc>
                <a:spcPct val="115000"/>
              </a:lnSpc>
              <a:spcBef>
                <a:spcPts val="0"/>
              </a:spcBef>
              <a:spcAft>
                <a:spcPts val="500"/>
              </a:spcAft>
              <a:buNone/>
            </a:pPr>
            <a:r>
              <a:rPr lang="en-US" sz="900" b="1" dirty="0">
                <a:latin typeface="Poppins"/>
                <a:ea typeface="Poppins"/>
                <a:cs typeface="Poppins"/>
                <a:sym typeface="Poppins"/>
              </a:rPr>
              <a:t>6. Challenges :</a:t>
            </a:r>
          </a:p>
          <a:p>
            <a:pPr marL="0" lvl="0" indent="0" algn="just" rtl="0">
              <a:lnSpc>
                <a:spcPct val="115000"/>
              </a:lnSpc>
              <a:spcBef>
                <a:spcPts val="0"/>
              </a:spcBef>
              <a:spcAft>
                <a:spcPts val="500"/>
              </a:spcAft>
              <a:buNone/>
            </a:pPr>
            <a:r>
              <a:rPr lang="en-US" sz="900" dirty="0">
                <a:latin typeface="Poppins"/>
                <a:ea typeface="Poppins"/>
                <a:cs typeface="Poppins"/>
                <a:sym typeface="Poppins"/>
              </a:rPr>
              <a:t>              - Data Quality: Ensuring the accuracy and completeness of geospatial data.</a:t>
            </a:r>
          </a:p>
          <a:p>
            <a:pPr marL="0" lvl="0" indent="0" algn="just" rtl="0">
              <a:lnSpc>
                <a:spcPct val="115000"/>
              </a:lnSpc>
              <a:spcBef>
                <a:spcPts val="0"/>
              </a:spcBef>
              <a:spcAft>
                <a:spcPts val="500"/>
              </a:spcAft>
              <a:buNone/>
            </a:pPr>
            <a:r>
              <a:rPr lang="en-US" sz="900" dirty="0">
                <a:latin typeface="Poppins"/>
                <a:ea typeface="Poppins"/>
                <a:cs typeface="Poppins"/>
                <a:sym typeface="Poppins"/>
              </a:rPr>
              <a:t>              - Complex Queries: Handling complex and ambiguous queries effectively.</a:t>
            </a:r>
          </a:p>
          <a:p>
            <a:pPr marL="0" lvl="0" indent="0" algn="just" rtl="0">
              <a:lnSpc>
                <a:spcPct val="115000"/>
              </a:lnSpc>
              <a:spcBef>
                <a:spcPts val="0"/>
              </a:spcBef>
              <a:spcAft>
                <a:spcPts val="500"/>
              </a:spcAft>
              <a:buNone/>
            </a:pPr>
            <a:r>
              <a:rPr lang="en-US" sz="900" dirty="0">
                <a:latin typeface="Poppins"/>
                <a:ea typeface="Poppins"/>
                <a:cs typeface="Poppins"/>
                <a:sym typeface="Poppins"/>
              </a:rPr>
              <a:t>              - Integration: Seamlessly integrating LLMs with geospatial databases and ensuring efficient performance.</a:t>
            </a:r>
          </a:p>
          <a:p>
            <a:pPr lvl="0" algn="just" rtl="0">
              <a:lnSpc>
                <a:spcPct val="115000"/>
              </a:lnSpc>
              <a:spcBef>
                <a:spcPts val="0"/>
              </a:spcBef>
              <a:spcAft>
                <a:spcPts val="500"/>
              </a:spcAft>
            </a:pPr>
            <a:endParaRPr lang="en-US" sz="900" dirty="0">
              <a:latin typeface="Poppins"/>
              <a:ea typeface="Poppins"/>
              <a:cs typeface="Poppins"/>
              <a:sym typeface="Poppins"/>
            </a:endParaRPr>
          </a:p>
          <a:p>
            <a:pPr marL="0" lvl="0" indent="0" algn="just" rtl="0">
              <a:lnSpc>
                <a:spcPct val="115000"/>
              </a:lnSpc>
              <a:spcBef>
                <a:spcPts val="0"/>
              </a:spcBef>
              <a:spcAft>
                <a:spcPts val="500"/>
              </a:spcAft>
              <a:buNone/>
            </a:pPr>
            <a:endParaRPr lang="en-US" sz="900" b="1" dirty="0">
              <a:latin typeface="Poppins"/>
              <a:ea typeface="Poppins"/>
              <a:cs typeface="Poppins"/>
              <a:sym typeface="Poppins"/>
            </a:endParaRPr>
          </a:p>
          <a:p>
            <a:pPr marL="0" lvl="0" indent="0" algn="just" rtl="0">
              <a:lnSpc>
                <a:spcPct val="115000"/>
              </a:lnSpc>
              <a:spcBef>
                <a:spcPts val="0"/>
              </a:spcBef>
              <a:spcAft>
                <a:spcPts val="500"/>
              </a:spcAft>
              <a:buNone/>
            </a:pPr>
            <a:endParaRPr lang="en-US" sz="900" b="1" dirty="0">
              <a:latin typeface="Poppins"/>
              <a:ea typeface="Poppins"/>
              <a:cs typeface="Poppins"/>
              <a:sym typeface="Poppins"/>
            </a:endParaRPr>
          </a:p>
        </p:txBody>
      </p:sp>
    </p:spTree>
    <p:extLst>
      <p:ext uri="{BB962C8B-B14F-4D97-AF65-F5344CB8AC3E}">
        <p14:creationId xmlns:p14="http://schemas.microsoft.com/office/powerpoint/2010/main" val="281220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6"/>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81" name="Google Shape;81;p16"/>
          <p:cNvSpPr txBox="1"/>
          <p:nvPr/>
        </p:nvSpPr>
        <p:spPr>
          <a:xfrm>
            <a:off x="109950" y="818549"/>
            <a:ext cx="8882100" cy="572700"/>
          </a:xfrm>
          <a:prstGeom prst="rect">
            <a:avLst/>
          </a:prstGeom>
          <a:noFill/>
          <a:ln>
            <a:noFill/>
          </a:ln>
        </p:spPr>
        <p:txBody>
          <a:bodyPr spcFirstLastPara="1" wrap="square" lIns="91425" tIns="91425" rIns="91425" bIns="91425" anchor="t" anchorCtr="0">
            <a:noAutofit/>
          </a:bodyPr>
          <a:lstStyle/>
          <a:p>
            <a:pPr marL="0" lvl="0" indent="0" rtl="0">
              <a:spcBef>
                <a:spcPts val="1200"/>
              </a:spcBef>
              <a:spcAft>
                <a:spcPts val="0"/>
              </a:spcAft>
              <a:buClr>
                <a:schemeClr val="dk1"/>
              </a:buClr>
              <a:buSzPts val="1100"/>
              <a:buFont typeface="Arial"/>
              <a:buNone/>
            </a:pPr>
            <a:r>
              <a:rPr lang="en-GB" sz="1600" dirty="0">
                <a:solidFill>
                  <a:schemeClr val="tx1">
                    <a:lumMod val="95000"/>
                    <a:lumOff val="5000"/>
                  </a:schemeClr>
                </a:solidFill>
                <a:latin typeface="Poppins Medium"/>
                <a:ea typeface="Poppins Medium"/>
                <a:cs typeface="Poppins Medium"/>
                <a:sym typeface="Poppins Medium"/>
              </a:rPr>
              <a:t>			</a:t>
            </a:r>
            <a:r>
              <a:rPr lang="en-GB" sz="1600" b="1" dirty="0">
                <a:solidFill>
                  <a:schemeClr val="tx1">
                    <a:lumMod val="95000"/>
                    <a:lumOff val="5000"/>
                  </a:schemeClr>
                </a:solidFill>
                <a:latin typeface="Poppins Medium"/>
                <a:ea typeface="Poppins Medium"/>
                <a:cs typeface="Poppins Medium"/>
                <a:sym typeface="Poppins Medium"/>
              </a:rPr>
              <a:t>Opportunity &amp; better Ideas</a:t>
            </a:r>
            <a:r>
              <a:rPr lang="en-GB" sz="1600" b="1" dirty="0">
                <a:solidFill>
                  <a:srgbClr val="616161"/>
                </a:solidFill>
                <a:latin typeface="Poppins Medium"/>
                <a:ea typeface="Poppins Medium"/>
                <a:cs typeface="Poppins Medium"/>
                <a:sym typeface="Poppins Medium"/>
              </a:rPr>
              <a:t> :</a:t>
            </a:r>
            <a:endParaRPr sz="1600" b="1" dirty="0">
              <a:solidFill>
                <a:srgbClr val="616161"/>
              </a:solidFill>
              <a:latin typeface="Poppins Medium"/>
              <a:ea typeface="Poppins Medium"/>
              <a:cs typeface="Poppins Medium"/>
              <a:sym typeface="Poppins Medium"/>
            </a:endParaRPr>
          </a:p>
          <a:p>
            <a:pPr marL="114300" lvl="0" algn="l" rtl="0">
              <a:spcBef>
                <a:spcPts val="1200"/>
              </a:spcBef>
              <a:spcAft>
                <a:spcPts val="0"/>
              </a:spcAft>
              <a:buClr>
                <a:srgbClr val="616161"/>
              </a:buClr>
              <a:buSzPts val="1800"/>
            </a:pPr>
            <a:r>
              <a:rPr lang="en-GB" b="1" dirty="0">
                <a:solidFill>
                  <a:schemeClr val="tx1">
                    <a:lumMod val="95000"/>
                    <a:lumOff val="5000"/>
                  </a:schemeClr>
                </a:solidFill>
                <a:latin typeface="Poppins"/>
                <a:ea typeface="Poppins"/>
                <a:cs typeface="Poppins"/>
                <a:sym typeface="Poppins"/>
              </a:rPr>
              <a:t>Q1</a:t>
            </a:r>
            <a:r>
              <a:rPr lang="en-GB" dirty="0">
                <a:solidFill>
                  <a:srgbClr val="616161"/>
                </a:solidFill>
                <a:latin typeface="Poppins"/>
                <a:ea typeface="Poppins"/>
                <a:cs typeface="Poppins"/>
                <a:sym typeface="Poppins"/>
              </a:rPr>
              <a:t>. How different is it from any of the other existing ideas?</a:t>
            </a:r>
          </a:p>
        </p:txBody>
      </p:sp>
      <p:sp>
        <p:nvSpPr>
          <p:cNvPr id="2" name="TextBox 1">
            <a:extLst>
              <a:ext uri="{FF2B5EF4-FFF2-40B4-BE49-F238E27FC236}">
                <a16:creationId xmlns:a16="http://schemas.microsoft.com/office/drawing/2014/main" id="{4D11A5FD-8F22-4B99-8F44-FD048158537D}"/>
              </a:ext>
            </a:extLst>
          </p:cNvPr>
          <p:cNvSpPr txBox="1"/>
          <p:nvPr/>
        </p:nvSpPr>
        <p:spPr>
          <a:xfrm>
            <a:off x="151950" y="1682385"/>
            <a:ext cx="8781571" cy="3539430"/>
          </a:xfrm>
          <a:prstGeom prst="rect">
            <a:avLst/>
          </a:prstGeom>
          <a:noFill/>
        </p:spPr>
        <p:txBody>
          <a:bodyPr wrap="none" rtlCol="0">
            <a:spAutoFit/>
          </a:bodyPr>
          <a:lstStyle/>
          <a:p>
            <a:r>
              <a:rPr lang="en-IN" dirty="0"/>
              <a:t>Ans :  </a:t>
            </a:r>
            <a:r>
              <a:rPr lang="en-US" dirty="0"/>
              <a:t>To assess how a solution's features differ from existing ideas, consider the following points:</a:t>
            </a:r>
          </a:p>
          <a:p>
            <a:endParaRPr lang="en-US" dirty="0"/>
          </a:p>
          <a:p>
            <a:r>
              <a:rPr lang="en-US" b="1" dirty="0"/>
              <a:t>1. Innovation</a:t>
            </a:r>
            <a:r>
              <a:rPr lang="en-US" dirty="0"/>
              <a:t>: Does the solution introduce novel functionalities or improvements that aren't available</a:t>
            </a:r>
          </a:p>
          <a:p>
            <a:r>
              <a:rPr lang="en-US" dirty="0"/>
              <a:t>                       in current solutions?</a:t>
            </a:r>
          </a:p>
          <a:p>
            <a:r>
              <a:rPr lang="en-US" b="1" dirty="0"/>
              <a:t>2. Integration</a:t>
            </a:r>
            <a:r>
              <a:rPr lang="en-US" dirty="0"/>
              <a:t>: How does it integrate with existing systems compared to other solutions? Is it more</a:t>
            </a:r>
          </a:p>
          <a:p>
            <a:r>
              <a:rPr lang="en-US" dirty="0"/>
              <a:t>                      seamless or flexible?</a:t>
            </a:r>
          </a:p>
          <a:p>
            <a:r>
              <a:rPr lang="en-US" b="1" dirty="0"/>
              <a:t>3. Usability</a:t>
            </a:r>
            <a:r>
              <a:rPr lang="en-US" dirty="0"/>
              <a:t>: Are there unique aspects of the user experience that set it apart, such as a more intuitive</a:t>
            </a:r>
          </a:p>
          <a:p>
            <a:r>
              <a:rPr lang="en-US" dirty="0"/>
              <a:t>                      interface or advanced customization options?</a:t>
            </a:r>
          </a:p>
          <a:p>
            <a:r>
              <a:rPr lang="en-US" b="1" dirty="0"/>
              <a:t>4. Performance</a:t>
            </a:r>
            <a:r>
              <a:rPr lang="en-US" dirty="0"/>
              <a:t>: Does it offer superior performance, scalability, or efficiency compared to existing solutions?</a:t>
            </a:r>
          </a:p>
          <a:p>
            <a:endParaRPr lang="en-US" dirty="0"/>
          </a:p>
          <a:p>
            <a:r>
              <a:rPr lang="en-US" b="1" dirty="0"/>
              <a:t>5. Cost</a:t>
            </a:r>
            <a:r>
              <a:rPr lang="en-US" dirty="0"/>
              <a:t>: Is it more cost-effective or offer better value compared to similar options?</a:t>
            </a:r>
          </a:p>
          <a:p>
            <a:endParaRPr lang="en-US" dirty="0"/>
          </a:p>
          <a:p>
            <a:r>
              <a:rPr lang="en-US" b="1" dirty="0"/>
              <a:t>6. Support and Services</a:t>
            </a:r>
            <a:r>
              <a:rPr lang="en-US" dirty="0"/>
              <a:t>: How does its customer support or additional services compare in terms of quality</a:t>
            </a:r>
          </a:p>
          <a:p>
            <a:r>
              <a:rPr lang="en-US" dirty="0"/>
              <a:t>                                       and accessibility?</a:t>
            </a:r>
          </a:p>
          <a:p>
            <a:r>
              <a:rPr lang="en-US" b="1" dirty="0"/>
              <a:t>7. Security and Compliance</a:t>
            </a:r>
            <a:r>
              <a:rPr lang="en-US" dirty="0"/>
              <a:t>: </a:t>
            </a:r>
            <a:r>
              <a:rPr lang="en-US" sz="1200" dirty="0"/>
              <a:t>Are its security measures or compliance features more robust than those of competitors?</a:t>
            </a:r>
          </a:p>
          <a:p>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3357</Words>
  <Application>Microsoft Office PowerPoint</Application>
  <PresentationFormat>On-screen Show (16:9)</PresentationFormat>
  <Paragraphs>292</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Poppins Medium</vt:lpstr>
      <vt:lpstr>Poppins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Yash Gajjar</cp:lastModifiedBy>
  <cp:revision>121</cp:revision>
  <dcterms:modified xsi:type="dcterms:W3CDTF">2024-07-26T17:54:09Z</dcterms:modified>
</cp:coreProperties>
</file>