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chive" panose="020B0604020202020204" charset="0"/>
      <p:regular r:id="rId16"/>
    </p:embeddedFont>
    <p:embeddedFont>
      <p:font typeface="Montserrat" panose="00000500000000000000" pitchFamily="2" charset="0"/>
      <p:regular r:id="rId17"/>
    </p:embeddedFont>
    <p:embeddedFont>
      <p:font typeface="Montserrat Bold" panose="020B0604020202020204" charset="0"/>
      <p:regular r:id="rId18"/>
    </p:embeddedFont>
    <p:embeddedFont>
      <p:font typeface="Montserrat Classic" panose="020B0604020202020204" charset="0"/>
      <p:regular r:id="rId19"/>
    </p:embeddedFont>
    <p:embeddedFont>
      <p:font typeface="Montserrat Classic Bold" panose="020B0604020202020204" charset="0"/>
      <p:regular r:id="rId20"/>
    </p:embeddedFont>
    <p:embeddedFont>
      <p:font typeface="Montserrat Italics"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86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35.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36.png"/><Relationship Id="rId3" Type="http://schemas.openxmlformats.org/officeDocument/2006/relationships/image" Target="../media/image6.svg"/><Relationship Id="rId7" Type="http://schemas.openxmlformats.org/officeDocument/2006/relationships/image" Target="../media/image1.png"/><Relationship Id="rId12"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21.png"/><Relationship Id="rId5" Type="http://schemas.openxmlformats.org/officeDocument/2006/relationships/image" Target="../media/image35.png"/><Relationship Id="rId15" Type="http://schemas.openxmlformats.org/officeDocument/2006/relationships/image" Target="../media/image4.svg"/><Relationship Id="rId10" Type="http://schemas.openxmlformats.org/officeDocument/2006/relationships/image" Target="../media/image14.svg"/><Relationship Id="rId4" Type="http://schemas.openxmlformats.org/officeDocument/2006/relationships/image" Target="../media/image23.png"/><Relationship Id="rId9" Type="http://schemas.openxmlformats.org/officeDocument/2006/relationships/image" Target="../media/image13.png"/><Relationship Id="rId1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svg"/><Relationship Id="rId3" Type="http://schemas.openxmlformats.org/officeDocument/2006/relationships/image" Target="../media/image16.svg"/><Relationship Id="rId7" Type="http://schemas.openxmlformats.org/officeDocument/2006/relationships/image" Target="../media/image22.svg"/><Relationship Id="rId12"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3" Type="http://schemas.openxmlformats.org/officeDocument/2006/relationships/image" Target="../media/image8.svg"/><Relationship Id="rId7" Type="http://schemas.openxmlformats.org/officeDocument/2006/relationships/image" Target="../media/image1.png"/><Relationship Id="rId12" Type="http://schemas.openxmlformats.org/officeDocument/2006/relationships/image" Target="../media/image16.svg"/><Relationship Id="rId2" Type="http://schemas.openxmlformats.org/officeDocument/2006/relationships/image" Target="../media/image7.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7.jpeg"/><Relationship Id="rId11" Type="http://schemas.openxmlformats.org/officeDocument/2006/relationships/image" Target="../media/image15.pn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4.svg"/><Relationship Id="rId4" Type="http://schemas.openxmlformats.org/officeDocument/2006/relationships/image" Target="../media/image5.png"/><Relationship Id="rId9" Type="http://schemas.openxmlformats.org/officeDocument/2006/relationships/image" Target="../media/image13.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4.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21.png"/><Relationship Id="rId17" Type="http://schemas.openxmlformats.org/officeDocument/2006/relationships/image" Target="../media/image3.png"/><Relationship Id="rId2" Type="http://schemas.openxmlformats.org/officeDocument/2006/relationships/image" Target="../media/image7.png"/><Relationship Id="rId16" Type="http://schemas.openxmlformats.org/officeDocument/2006/relationships/image" Target="../media/image2.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0.svg"/><Relationship Id="rId5" Type="http://schemas.openxmlformats.org/officeDocument/2006/relationships/image" Target="../media/image6.svg"/><Relationship Id="rId15" Type="http://schemas.openxmlformats.org/officeDocument/2006/relationships/image" Target="../media/image1.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svg"/><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18" Type="http://schemas.openxmlformats.org/officeDocument/2006/relationships/image" Target="../media/image18.svg"/><Relationship Id="rId3" Type="http://schemas.openxmlformats.org/officeDocument/2006/relationships/image" Target="../media/image8.svg"/><Relationship Id="rId21" Type="http://schemas.openxmlformats.org/officeDocument/2006/relationships/image" Target="../media/image3.png"/><Relationship Id="rId7" Type="http://schemas.openxmlformats.org/officeDocument/2006/relationships/image" Target="../media/image1.png"/><Relationship Id="rId12" Type="http://schemas.openxmlformats.org/officeDocument/2006/relationships/image" Target="../media/image25.svg"/><Relationship Id="rId17" Type="http://schemas.openxmlformats.org/officeDocument/2006/relationships/image" Target="../media/image17.png"/><Relationship Id="rId2" Type="http://schemas.openxmlformats.org/officeDocument/2006/relationships/image" Target="../media/image7.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4.png"/><Relationship Id="rId5" Type="http://schemas.openxmlformats.org/officeDocument/2006/relationships/image" Target="../media/image6.svg"/><Relationship Id="rId15" Type="http://schemas.openxmlformats.org/officeDocument/2006/relationships/image" Target="../media/image15.png"/><Relationship Id="rId10" Type="http://schemas.openxmlformats.org/officeDocument/2006/relationships/image" Target="../media/image14.sv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3.png"/><Relationship Id="rId14" Type="http://schemas.openxmlformats.org/officeDocument/2006/relationships/image" Target="../media/image22.svg"/><Relationship Id="rId22"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png"/><Relationship Id="rId18" Type="http://schemas.openxmlformats.org/officeDocument/2006/relationships/image" Target="../media/image12.svg"/><Relationship Id="rId3" Type="http://schemas.openxmlformats.org/officeDocument/2006/relationships/image" Target="../media/image8.svg"/><Relationship Id="rId7" Type="http://schemas.openxmlformats.org/officeDocument/2006/relationships/image" Target="../media/image4.svg"/><Relationship Id="rId12" Type="http://schemas.openxmlformats.org/officeDocument/2006/relationships/image" Target="../media/image22.svg"/><Relationship Id="rId17" Type="http://schemas.openxmlformats.org/officeDocument/2006/relationships/image" Target="../media/image11.png"/><Relationship Id="rId2" Type="http://schemas.openxmlformats.org/officeDocument/2006/relationships/image" Target="../media/image7.png"/><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5.png"/><Relationship Id="rId10" Type="http://schemas.openxmlformats.org/officeDocument/2006/relationships/image" Target="../media/image26.jpe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png"/><Relationship Id="rId18" Type="http://schemas.openxmlformats.org/officeDocument/2006/relationships/image" Target="../media/image31.svg"/><Relationship Id="rId3" Type="http://schemas.openxmlformats.org/officeDocument/2006/relationships/image" Target="../media/image18.svg"/><Relationship Id="rId7" Type="http://schemas.openxmlformats.org/officeDocument/2006/relationships/image" Target="../media/image8.svg"/><Relationship Id="rId12" Type="http://schemas.openxmlformats.org/officeDocument/2006/relationships/image" Target="../media/image29.png"/><Relationship Id="rId17" Type="http://schemas.openxmlformats.org/officeDocument/2006/relationships/image" Target="../media/image30.png"/><Relationship Id="rId2" Type="http://schemas.openxmlformats.org/officeDocument/2006/relationships/image" Target="../media/image17.png"/><Relationship Id="rId16" Type="http://schemas.openxmlformats.org/officeDocument/2006/relationships/image" Target="../media/image14.svg"/><Relationship Id="rId20"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8.svg"/><Relationship Id="rId5" Type="http://schemas.openxmlformats.org/officeDocument/2006/relationships/image" Target="../media/image20.svg"/><Relationship Id="rId15" Type="http://schemas.openxmlformats.org/officeDocument/2006/relationships/image" Target="../media/image13.png"/><Relationship Id="rId10" Type="http://schemas.openxmlformats.org/officeDocument/2006/relationships/image" Target="../media/image27.png"/><Relationship Id="rId19" Type="http://schemas.openxmlformats.org/officeDocument/2006/relationships/image" Target="../media/image3.png"/><Relationship Id="rId4" Type="http://schemas.openxmlformats.org/officeDocument/2006/relationships/image" Target="../media/image19.png"/><Relationship Id="rId9" Type="http://schemas.openxmlformats.org/officeDocument/2006/relationships/image" Target="../media/image22.svg"/><Relationship Id="rId1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1.png"/><Relationship Id="rId12" Type="http://schemas.openxmlformats.org/officeDocument/2006/relationships/image" Target="../media/image8.svg"/><Relationship Id="rId2" Type="http://schemas.openxmlformats.org/officeDocument/2006/relationships/image" Target="../media/image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14.svg"/><Relationship Id="rId4" Type="http://schemas.openxmlformats.org/officeDocument/2006/relationships/image" Target="../media/image32.png"/><Relationship Id="rId9" Type="http://schemas.openxmlformats.org/officeDocument/2006/relationships/image" Target="../media/image13.pn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21.png"/><Relationship Id="rId12" Type="http://schemas.openxmlformats.org/officeDocument/2006/relationships/image" Target="../media/image14.svg"/><Relationship Id="rId2" Type="http://schemas.openxmlformats.org/officeDocument/2006/relationships/image" Target="../media/image7.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18" Type="http://schemas.openxmlformats.org/officeDocument/2006/relationships/image" Target="../media/image4.sv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23.png"/><Relationship Id="rId17" Type="http://schemas.openxmlformats.org/officeDocument/2006/relationships/image" Target="../media/image3.png"/><Relationship Id="rId2" Type="http://schemas.openxmlformats.org/officeDocument/2006/relationships/image" Target="../media/image15.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4.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23.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34.png"/><Relationship Id="rId2" Type="http://schemas.openxmlformats.org/officeDocument/2006/relationships/image" Target="../media/image15.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4.sv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 name="Freeform 3"/>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2057400" y="6139593"/>
            <a:ext cx="4122905" cy="1088090"/>
          </a:xfrm>
          <a:prstGeom prst="rect">
            <a:avLst/>
          </a:prstGeom>
          <a:solidFill>
            <a:srgbClr val="F2BE40"/>
          </a:solidFill>
        </p:spPr>
      </p:sp>
      <p:sp>
        <p:nvSpPr>
          <p:cNvPr id="6" name="TextBox 6"/>
          <p:cNvSpPr txBox="1"/>
          <p:nvPr/>
        </p:nvSpPr>
        <p:spPr>
          <a:xfrm>
            <a:off x="2057400" y="2324100"/>
            <a:ext cx="8846239" cy="3747517"/>
          </a:xfrm>
          <a:prstGeom prst="rect">
            <a:avLst/>
          </a:prstGeom>
        </p:spPr>
        <p:txBody>
          <a:bodyPr lIns="0" tIns="0" rIns="0" bIns="0" rtlCol="0" anchor="t">
            <a:spAutoFit/>
          </a:bodyPr>
          <a:lstStyle/>
          <a:p>
            <a:pPr algn="l">
              <a:lnSpc>
                <a:spcPts val="9672"/>
              </a:lnSpc>
            </a:pPr>
            <a:r>
              <a:rPr lang="en-US" sz="10400">
                <a:solidFill>
                  <a:srgbClr val="3B41C9"/>
                </a:solidFill>
                <a:latin typeface="Archive"/>
                <a:ea typeface="Archive"/>
                <a:cs typeface="Archive"/>
                <a:sym typeface="Archive"/>
              </a:rPr>
              <a:t>LIBRARY MANAGEMENT</a:t>
            </a:r>
          </a:p>
          <a:p>
            <a:pPr algn="l">
              <a:lnSpc>
                <a:spcPts val="9672"/>
              </a:lnSpc>
            </a:pPr>
            <a:r>
              <a:rPr lang="en-US" sz="10400">
                <a:solidFill>
                  <a:srgbClr val="3B41C9"/>
                </a:solidFill>
                <a:latin typeface="Archive"/>
                <a:ea typeface="Archive"/>
                <a:cs typeface="Archive"/>
                <a:sym typeface="Archive"/>
              </a:rPr>
              <a:t>SYSTEM</a:t>
            </a:r>
          </a:p>
        </p:txBody>
      </p:sp>
      <p:sp>
        <p:nvSpPr>
          <p:cNvPr id="7" name="Freeform 7"/>
          <p:cNvSpPr/>
          <p:nvPr/>
        </p:nvSpPr>
        <p:spPr>
          <a:xfrm>
            <a:off x="10189994" y="4246480"/>
            <a:ext cx="11595316" cy="11595316"/>
          </a:xfrm>
          <a:custGeom>
            <a:avLst/>
            <a:gdLst/>
            <a:ahLst/>
            <a:cxnLst/>
            <a:rect l="l" t="t" r="r" b="b"/>
            <a:pathLst>
              <a:path w="11595316" h="11595316">
                <a:moveTo>
                  <a:pt x="0" y="0"/>
                </a:moveTo>
                <a:lnTo>
                  <a:pt x="11595316" y="0"/>
                </a:lnTo>
                <a:lnTo>
                  <a:pt x="11595316" y="11595316"/>
                </a:lnTo>
                <a:lnTo>
                  <a:pt x="0" y="11595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0358577" y="2848317"/>
            <a:ext cx="6412043" cy="5698703"/>
          </a:xfrm>
          <a:custGeom>
            <a:avLst/>
            <a:gdLst/>
            <a:ahLst/>
            <a:cxnLst/>
            <a:rect l="l" t="t" r="r" b="b"/>
            <a:pathLst>
              <a:path w="6412043" h="5698703">
                <a:moveTo>
                  <a:pt x="0" y="0"/>
                </a:moveTo>
                <a:lnTo>
                  <a:pt x="6412042" y="0"/>
                </a:lnTo>
                <a:lnTo>
                  <a:pt x="6412042" y="5698704"/>
                </a:lnTo>
                <a:lnTo>
                  <a:pt x="0" y="569870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9490245" y="9491801"/>
            <a:ext cx="1674107" cy="1674107"/>
          </a:xfrm>
          <a:custGeom>
            <a:avLst/>
            <a:gdLst/>
            <a:ahLst/>
            <a:cxnLst/>
            <a:rect l="l" t="t" r="r" b="b"/>
            <a:pathLst>
              <a:path w="1674107" h="1674107">
                <a:moveTo>
                  <a:pt x="0" y="0"/>
                </a:moveTo>
                <a:lnTo>
                  <a:pt x="1674108" y="0"/>
                </a:lnTo>
                <a:lnTo>
                  <a:pt x="1674108" y="1674107"/>
                </a:lnTo>
                <a:lnTo>
                  <a:pt x="0" y="167410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rot="5400000">
            <a:off x="16492243" y="3848951"/>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6" name="Freeform 16"/>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7" name="Freeform 17"/>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8" name="Freeform 18"/>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9" name="Freeform 19"/>
          <p:cNvSpPr/>
          <p:nvPr/>
        </p:nvSpPr>
        <p:spPr>
          <a:xfrm>
            <a:off x="1028700" y="5928660"/>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0" name="TextBox 20"/>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
        <p:nvSpPr>
          <p:cNvPr id="21" name="TextBox 21"/>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2" name="TextBox 22"/>
          <p:cNvSpPr txBox="1"/>
          <p:nvPr/>
        </p:nvSpPr>
        <p:spPr>
          <a:xfrm>
            <a:off x="2387138" y="1111554"/>
            <a:ext cx="1922187"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3" name="TextBox 23"/>
          <p:cNvSpPr txBox="1"/>
          <p:nvPr/>
        </p:nvSpPr>
        <p:spPr>
          <a:xfrm>
            <a:off x="2187105" y="6398840"/>
            <a:ext cx="3863494" cy="702945"/>
          </a:xfrm>
          <a:prstGeom prst="rect">
            <a:avLst/>
          </a:prstGeom>
        </p:spPr>
        <p:txBody>
          <a:bodyPr lIns="0" tIns="0" rIns="0" bIns="0" rtlCol="0" anchor="t">
            <a:spAutoFit/>
          </a:bodyPr>
          <a:lstStyle/>
          <a:p>
            <a:pPr algn="ctr">
              <a:lnSpc>
                <a:spcPts val="5115"/>
              </a:lnSpc>
            </a:pPr>
            <a:r>
              <a:rPr lang="en-US" sz="5500">
                <a:solidFill>
                  <a:srgbClr val="3B41C9"/>
                </a:solidFill>
                <a:latin typeface="Archive"/>
                <a:ea typeface="Archive"/>
                <a:cs typeface="Archive"/>
                <a:sym typeface="Archive"/>
              </a:rPr>
              <a:t>PYTHON</a:t>
            </a:r>
          </a:p>
        </p:txBody>
      </p:sp>
      <p:sp>
        <p:nvSpPr>
          <p:cNvPr id="24" name="TextBox 24"/>
          <p:cNvSpPr txBox="1"/>
          <p:nvPr/>
        </p:nvSpPr>
        <p:spPr>
          <a:xfrm>
            <a:off x="2057400" y="7603054"/>
            <a:ext cx="7418329" cy="377190"/>
          </a:xfrm>
          <a:prstGeom prst="rect">
            <a:avLst/>
          </a:prstGeom>
        </p:spPr>
        <p:txBody>
          <a:bodyPr lIns="0" tIns="0" rIns="0" bIns="0" rtlCol="0" anchor="t">
            <a:spAutoFit/>
          </a:bodyPr>
          <a:lstStyle/>
          <a:p>
            <a:pPr algn="l">
              <a:lnSpc>
                <a:spcPts val="3150"/>
              </a:lnSpc>
            </a:pPr>
            <a:r>
              <a:rPr lang="en-US" sz="2100">
                <a:solidFill>
                  <a:srgbClr val="3B41C9"/>
                </a:solidFill>
                <a:latin typeface="Montserrat"/>
                <a:ea typeface="Montserrat"/>
                <a:cs typeface="Montserrat"/>
                <a:sym typeface="Montserrat"/>
              </a:rPr>
              <a:t>First Presentation - Project Overview</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471108"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8068" r="-51930"/>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6423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8422729" y="28832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8575967" y="32029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
        <p:nvSpPr>
          <p:cNvPr id="20" name="TextBox 20"/>
          <p:cNvSpPr txBox="1"/>
          <p:nvPr/>
        </p:nvSpPr>
        <p:spPr>
          <a:xfrm>
            <a:off x="9842542" y="3120385"/>
            <a:ext cx="5484660" cy="535339"/>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STUDENT PANEL FLOW</a:t>
            </a:r>
          </a:p>
        </p:txBody>
      </p:sp>
      <p:sp>
        <p:nvSpPr>
          <p:cNvPr id="21" name="Freeform 21"/>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Freeform 22"/>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8575967" y="4321523"/>
            <a:ext cx="7049373" cy="458724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Student Panel provides the following options:</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AutoNum type="arabicPeriod"/>
            </a:pPr>
            <a:r>
              <a:rPr lang="en-US" sz="2400">
                <a:solidFill>
                  <a:srgbClr val="3B41C9"/>
                </a:solidFill>
                <a:latin typeface="Montserrat"/>
                <a:ea typeface="Montserrat"/>
                <a:cs typeface="Montserrat"/>
                <a:sym typeface="Montserrat"/>
              </a:rPr>
              <a:t>Issue a New Book: The student enters their ID and the book’s UPC code to issue a book.</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Return a Book: The student can return a book by entering their ID and the Book ID.</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View All Issued Books: Students can check which books they have currently issued.</a:t>
            </a:r>
          </a:p>
          <a:p>
            <a:pPr algn="l">
              <a:lnSpc>
                <a:spcPts val="3359"/>
              </a:lnSpc>
            </a:pPr>
            <a:endParaRPr lang="en-US" sz="2400">
              <a:solidFill>
                <a:srgbClr val="3B41C9"/>
              </a:solidFill>
              <a:latin typeface="Montserrat"/>
              <a:ea typeface="Montserrat"/>
              <a:cs typeface="Montserrat"/>
              <a:sym typeface="Montserrat"/>
            </a:endParaRPr>
          </a:p>
        </p:txBody>
      </p:sp>
      <p:sp>
        <p:nvSpPr>
          <p:cNvPr id="25" name="AutoShape 2">
            <a:extLst>
              <a:ext uri="{FF2B5EF4-FFF2-40B4-BE49-F238E27FC236}">
                <a16:creationId xmlns:a16="http://schemas.microsoft.com/office/drawing/2014/main" id="{CE94123D-4B7E-60DF-A504-E15588E474AF}"/>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6" name="Freeform 3">
            <a:extLst>
              <a:ext uri="{FF2B5EF4-FFF2-40B4-BE49-F238E27FC236}">
                <a16:creationId xmlns:a16="http://schemas.microsoft.com/office/drawing/2014/main" id="{27B1572C-AC8E-8420-A9CD-C058CA1ECDE2}"/>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4">
            <a:extLst>
              <a:ext uri="{FF2B5EF4-FFF2-40B4-BE49-F238E27FC236}">
                <a16:creationId xmlns:a16="http://schemas.microsoft.com/office/drawing/2014/main" id="{D942009D-A71B-A79E-76E3-54E855668FD3}"/>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TextBox 20">
            <a:extLst>
              <a:ext uri="{FF2B5EF4-FFF2-40B4-BE49-F238E27FC236}">
                <a16:creationId xmlns:a16="http://schemas.microsoft.com/office/drawing/2014/main" id="{7C67B150-EAA8-F466-8DE1-836C615B63A0}"/>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rot="-5400000">
            <a:off x="-5733756" y="489444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a:off x="1603982" y="5553445"/>
            <a:ext cx="2902539" cy="2999690"/>
            <a:chOff x="0" y="0"/>
            <a:chExt cx="6362700" cy="6575666"/>
          </a:xfrm>
        </p:grpSpPr>
        <p:sp>
          <p:nvSpPr>
            <p:cNvPr id="7" name="Freeform 7"/>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4"/>
              <a:stretch>
                <a:fillRect l="-1215" r="-1215"/>
              </a:stretch>
            </a:blipFill>
          </p:spPr>
        </p:sp>
      </p:grpSp>
      <p:grpSp>
        <p:nvGrpSpPr>
          <p:cNvPr id="8" name="Group 8"/>
          <p:cNvGrpSpPr>
            <a:grpSpLocks noChangeAspect="1"/>
          </p:cNvGrpSpPr>
          <p:nvPr/>
        </p:nvGrpSpPr>
        <p:grpSpPr>
          <a:xfrm>
            <a:off x="1603982" y="2298660"/>
            <a:ext cx="2902539" cy="2999690"/>
            <a:chOff x="0" y="0"/>
            <a:chExt cx="6362700" cy="6575666"/>
          </a:xfrm>
        </p:grpSpPr>
        <p:sp>
          <p:nvSpPr>
            <p:cNvPr id="9" name="Freeform 9"/>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5"/>
              <a:stretch>
                <a:fillRect l="-5529" r="-54470"/>
              </a:stretch>
            </a:blipFill>
          </p:spPr>
        </p:sp>
      </p:grpSp>
      <p:grpSp>
        <p:nvGrpSpPr>
          <p:cNvPr id="10" name="Group 10"/>
          <p:cNvGrpSpPr>
            <a:grpSpLocks noChangeAspect="1"/>
          </p:cNvGrpSpPr>
          <p:nvPr/>
        </p:nvGrpSpPr>
        <p:grpSpPr>
          <a:xfrm>
            <a:off x="4764550" y="2298660"/>
            <a:ext cx="2902539" cy="2999690"/>
            <a:chOff x="0" y="0"/>
            <a:chExt cx="6362700" cy="6575666"/>
          </a:xfrm>
        </p:grpSpPr>
        <p:sp>
          <p:nvSpPr>
            <p:cNvPr id="11" name="Freeform 11"/>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6"/>
              <a:stretch>
                <a:fillRect t="-20931" b="-20931"/>
              </a:stretch>
            </a:blipFill>
          </p:spPr>
        </p:sp>
      </p:grpSp>
      <p:grpSp>
        <p:nvGrpSpPr>
          <p:cNvPr id="12" name="Group 12"/>
          <p:cNvGrpSpPr/>
          <p:nvPr/>
        </p:nvGrpSpPr>
        <p:grpSpPr>
          <a:xfrm>
            <a:off x="4764550" y="5553445"/>
            <a:ext cx="2902539" cy="2999690"/>
            <a:chOff x="0" y="0"/>
            <a:chExt cx="764455" cy="790042"/>
          </a:xfrm>
        </p:grpSpPr>
        <p:sp>
          <p:nvSpPr>
            <p:cNvPr id="13" name="Freeform 13"/>
            <p:cNvSpPr/>
            <p:nvPr/>
          </p:nvSpPr>
          <p:spPr>
            <a:xfrm>
              <a:off x="0" y="0"/>
              <a:ext cx="764455" cy="790042"/>
            </a:xfrm>
            <a:custGeom>
              <a:avLst/>
              <a:gdLst/>
              <a:ahLst/>
              <a:cxnLst/>
              <a:rect l="l" t="t" r="r" b="b"/>
              <a:pathLst>
                <a:path w="764455" h="790042">
                  <a:moveTo>
                    <a:pt x="136032" y="0"/>
                  </a:moveTo>
                  <a:lnTo>
                    <a:pt x="628423" y="0"/>
                  </a:lnTo>
                  <a:cubicBezTo>
                    <a:pt x="664501" y="0"/>
                    <a:pt x="699101" y="14332"/>
                    <a:pt x="724612" y="39843"/>
                  </a:cubicBezTo>
                  <a:cubicBezTo>
                    <a:pt x="750123" y="65354"/>
                    <a:pt x="764455" y="99954"/>
                    <a:pt x="764455" y="136032"/>
                  </a:cubicBezTo>
                  <a:lnTo>
                    <a:pt x="764455" y="654010"/>
                  </a:lnTo>
                  <a:cubicBezTo>
                    <a:pt x="764455" y="729138"/>
                    <a:pt x="703551" y="790042"/>
                    <a:pt x="628423" y="790042"/>
                  </a:cubicBezTo>
                  <a:lnTo>
                    <a:pt x="136032" y="790042"/>
                  </a:lnTo>
                  <a:cubicBezTo>
                    <a:pt x="60904" y="790042"/>
                    <a:pt x="0" y="729138"/>
                    <a:pt x="0" y="654010"/>
                  </a:cubicBezTo>
                  <a:lnTo>
                    <a:pt x="0" y="136032"/>
                  </a:lnTo>
                  <a:cubicBezTo>
                    <a:pt x="0" y="60904"/>
                    <a:pt x="60904" y="0"/>
                    <a:pt x="136032" y="0"/>
                  </a:cubicBezTo>
                  <a:close/>
                </a:path>
              </a:pathLst>
            </a:custGeom>
            <a:solidFill>
              <a:srgbClr val="181818"/>
            </a:solidFill>
          </p:spPr>
        </p:sp>
        <p:sp>
          <p:nvSpPr>
            <p:cNvPr id="14" name="TextBox 14"/>
            <p:cNvSpPr txBox="1"/>
            <p:nvPr/>
          </p:nvSpPr>
          <p:spPr>
            <a:xfrm>
              <a:off x="0" y="0"/>
              <a:ext cx="764455" cy="790042"/>
            </a:xfrm>
            <a:prstGeom prst="rect">
              <a:avLst/>
            </a:prstGeom>
          </p:spPr>
          <p:txBody>
            <a:bodyPr lIns="50800" tIns="50800" rIns="50800" bIns="50800" rtlCol="0" anchor="ctr"/>
            <a:lstStyle/>
            <a:p>
              <a:pPr algn="ctr">
                <a:lnSpc>
                  <a:spcPts val="2160"/>
                </a:lnSpc>
              </a:pPr>
              <a:endParaRPr/>
            </a:p>
          </p:txBody>
        </p:sp>
      </p:grpSp>
      <p:sp>
        <p:nvSpPr>
          <p:cNvPr id="15" name="AutoShape 15"/>
          <p:cNvSpPr/>
          <p:nvPr/>
        </p:nvSpPr>
        <p:spPr>
          <a:xfrm>
            <a:off x="9183274" y="3920205"/>
            <a:ext cx="2501641" cy="525486"/>
          </a:xfrm>
          <a:prstGeom prst="rect">
            <a:avLst/>
          </a:prstGeom>
          <a:solidFill>
            <a:srgbClr val="F2BE40"/>
          </a:solidFill>
        </p:spPr>
      </p:sp>
      <p:sp>
        <p:nvSpPr>
          <p:cNvPr id="16" name="Freeform 16"/>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Freeform 19"/>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Freeform 20"/>
          <p:cNvSpPr/>
          <p:nvPr/>
        </p:nvSpPr>
        <p:spPr>
          <a:xfrm>
            <a:off x="8722135"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1" name="Freeform 21"/>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2" name="Freeform 22"/>
          <p:cNvSpPr/>
          <p:nvPr/>
        </p:nvSpPr>
        <p:spPr>
          <a:xfrm>
            <a:off x="5055316" y="5892787"/>
            <a:ext cx="2321007" cy="2321007"/>
          </a:xfrm>
          <a:custGeom>
            <a:avLst/>
            <a:gdLst/>
            <a:ahLst/>
            <a:cxnLst/>
            <a:rect l="l" t="t" r="r" b="b"/>
            <a:pathLst>
              <a:path w="2321007" h="2321007">
                <a:moveTo>
                  <a:pt x="0" y="0"/>
                </a:moveTo>
                <a:lnTo>
                  <a:pt x="2321007" y="0"/>
                </a:lnTo>
                <a:lnTo>
                  <a:pt x="2321007" y="2321007"/>
                </a:lnTo>
                <a:lnTo>
                  <a:pt x="0" y="2321007"/>
                </a:lnTo>
                <a:lnTo>
                  <a:pt x="0" y="0"/>
                </a:lnTo>
                <a:close/>
              </a:path>
            </a:pathLst>
          </a:custGeom>
          <a:blipFill>
            <a:blip r:embed="rId13"/>
            <a:stretch>
              <a:fillRect/>
            </a:stretch>
          </a:blipFill>
        </p:spPr>
      </p:sp>
      <p:sp>
        <p:nvSpPr>
          <p:cNvPr id="24" name="TextBox 24"/>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5" name="TextBox 25"/>
          <p:cNvSpPr txBox="1"/>
          <p:nvPr/>
        </p:nvSpPr>
        <p:spPr>
          <a:xfrm>
            <a:off x="2387138" y="1111554"/>
            <a:ext cx="1873259"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6" name="TextBox 26"/>
          <p:cNvSpPr txBox="1"/>
          <p:nvPr/>
        </p:nvSpPr>
        <p:spPr>
          <a:xfrm>
            <a:off x="9183274" y="2803273"/>
            <a:ext cx="6733224"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UPCOMING WORK</a:t>
            </a:r>
          </a:p>
        </p:txBody>
      </p:sp>
      <p:sp>
        <p:nvSpPr>
          <p:cNvPr id="27" name="TextBox 27"/>
          <p:cNvSpPr txBox="1"/>
          <p:nvPr/>
        </p:nvSpPr>
        <p:spPr>
          <a:xfrm>
            <a:off x="9261975" y="4080269"/>
            <a:ext cx="2344239" cy="262509"/>
          </a:xfrm>
          <a:prstGeom prst="rect">
            <a:avLst/>
          </a:prstGeom>
        </p:spPr>
        <p:txBody>
          <a:bodyPr lIns="0" tIns="0" rIns="0" bIns="0" rtlCol="0" anchor="t">
            <a:spAutoFit/>
          </a:bodyPr>
          <a:lstStyle/>
          <a:p>
            <a:pPr algn="ctr">
              <a:lnSpc>
                <a:spcPts val="1952"/>
              </a:lnSpc>
            </a:pPr>
            <a:r>
              <a:rPr lang="en-US" sz="2099">
                <a:solidFill>
                  <a:srgbClr val="3B41C9"/>
                </a:solidFill>
                <a:latin typeface="Archive"/>
                <a:ea typeface="Archive"/>
                <a:cs typeface="Archive"/>
                <a:sym typeface="Archive"/>
              </a:rPr>
              <a:t>NEXT STEPS</a:t>
            </a:r>
          </a:p>
        </p:txBody>
      </p:sp>
      <p:sp>
        <p:nvSpPr>
          <p:cNvPr id="28" name="TextBox 28"/>
          <p:cNvSpPr txBox="1"/>
          <p:nvPr/>
        </p:nvSpPr>
        <p:spPr>
          <a:xfrm>
            <a:off x="9163637" y="4769541"/>
            <a:ext cx="7099620" cy="727709"/>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Feature Implementation:</a:t>
            </a:r>
            <a:r>
              <a:rPr lang="en-US" sz="2100">
                <a:solidFill>
                  <a:srgbClr val="3B41C9"/>
                </a:solidFill>
                <a:latin typeface="Montserrat"/>
                <a:ea typeface="Montserrat"/>
                <a:cs typeface="Montserrat"/>
                <a:sym typeface="Montserrat"/>
              </a:rPr>
              <a:t> We will add more features to enhance the functionality of the system,</a:t>
            </a:r>
          </a:p>
        </p:txBody>
      </p:sp>
      <p:sp>
        <p:nvSpPr>
          <p:cNvPr id="29" name="TextBox 29"/>
          <p:cNvSpPr txBox="1"/>
          <p:nvPr/>
        </p:nvSpPr>
        <p:spPr>
          <a:xfrm>
            <a:off x="9163637" y="5716325"/>
            <a:ext cx="7099620" cy="1099184"/>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Testing and Debugging:</a:t>
            </a:r>
            <a:r>
              <a:rPr lang="en-US" sz="2100">
                <a:solidFill>
                  <a:srgbClr val="3B41C9"/>
                </a:solidFill>
                <a:latin typeface="Montserrat"/>
                <a:ea typeface="Montserrat"/>
                <a:cs typeface="Montserrat"/>
                <a:sym typeface="Montserrat"/>
              </a:rPr>
              <a:t> We will continue testing the system to ensure it is robust and free from bugs.</a:t>
            </a:r>
          </a:p>
          <a:p>
            <a:pPr algn="l">
              <a:lnSpc>
                <a:spcPts val="2940"/>
              </a:lnSpc>
            </a:pPr>
            <a:endParaRPr lang="en-US" sz="2100">
              <a:solidFill>
                <a:srgbClr val="3B41C9"/>
              </a:solidFill>
              <a:latin typeface="Montserrat"/>
              <a:ea typeface="Montserrat"/>
              <a:cs typeface="Montserrat"/>
              <a:sym typeface="Montserrat"/>
            </a:endParaRPr>
          </a:p>
        </p:txBody>
      </p:sp>
      <p:sp>
        <p:nvSpPr>
          <p:cNvPr id="30" name="TextBox 30"/>
          <p:cNvSpPr txBox="1"/>
          <p:nvPr/>
        </p:nvSpPr>
        <p:spPr>
          <a:xfrm>
            <a:off x="9163637" y="6751394"/>
            <a:ext cx="7099620" cy="1099184"/>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Final Presentation: </a:t>
            </a:r>
            <a:r>
              <a:rPr lang="en-US" sz="2100">
                <a:solidFill>
                  <a:srgbClr val="3B41C9"/>
                </a:solidFill>
                <a:latin typeface="Montserrat"/>
                <a:ea typeface="Montserrat"/>
                <a:cs typeface="Montserrat"/>
                <a:sym typeface="Montserrat"/>
              </a:rPr>
              <a:t>Prepare for the final presentation where we will demonstrate the complete system and submit the documentation.</a:t>
            </a:r>
          </a:p>
        </p:txBody>
      </p:sp>
      <p:sp>
        <p:nvSpPr>
          <p:cNvPr id="31" name="AutoShape 2">
            <a:extLst>
              <a:ext uri="{FF2B5EF4-FFF2-40B4-BE49-F238E27FC236}">
                <a16:creationId xmlns:a16="http://schemas.microsoft.com/office/drawing/2014/main" id="{A2D7C0AC-6A46-6066-C937-ABC513916F84}"/>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2" name="Freeform 3">
            <a:extLst>
              <a:ext uri="{FF2B5EF4-FFF2-40B4-BE49-F238E27FC236}">
                <a16:creationId xmlns:a16="http://schemas.microsoft.com/office/drawing/2014/main" id="{DA3CC931-72CE-A7E6-25C7-E2D1B2914BD3}"/>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3" name="Freeform 4">
            <a:extLst>
              <a:ext uri="{FF2B5EF4-FFF2-40B4-BE49-F238E27FC236}">
                <a16:creationId xmlns:a16="http://schemas.microsoft.com/office/drawing/2014/main" id="{F7924B65-77A5-2C6C-1D4B-5282A467198D}"/>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4" name="TextBox 20">
            <a:extLst>
              <a:ext uri="{FF2B5EF4-FFF2-40B4-BE49-F238E27FC236}">
                <a16:creationId xmlns:a16="http://schemas.microsoft.com/office/drawing/2014/main" id="{950ED4A1-888D-7D1E-EAA6-8AC35AD2EF1D}"/>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7" name="TextBox 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8" name="TextBox 8"/>
          <p:cNvSpPr txBox="1"/>
          <p:nvPr/>
        </p:nvSpPr>
        <p:spPr>
          <a:xfrm>
            <a:off x="2387138" y="1111554"/>
            <a:ext cx="2032550"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9" name="TextBox 9"/>
          <p:cNvSpPr txBox="1"/>
          <p:nvPr/>
        </p:nvSpPr>
        <p:spPr>
          <a:xfrm>
            <a:off x="3103112" y="2373689"/>
            <a:ext cx="12083549" cy="857250"/>
          </a:xfrm>
          <a:prstGeom prst="rect">
            <a:avLst/>
          </a:prstGeom>
        </p:spPr>
        <p:txBody>
          <a:bodyPr lIns="0" tIns="0" rIns="0" bIns="0" rtlCol="0" anchor="t">
            <a:spAutoFit/>
          </a:bodyPr>
          <a:lstStyle/>
          <a:p>
            <a:pPr algn="ctr">
              <a:lnSpc>
                <a:spcPts val="6600"/>
              </a:lnSpc>
            </a:pPr>
            <a:r>
              <a:rPr lang="en-US" sz="6000">
                <a:solidFill>
                  <a:srgbClr val="3B41C9"/>
                </a:solidFill>
                <a:latin typeface="Archive"/>
                <a:ea typeface="Archive"/>
                <a:cs typeface="Archive"/>
                <a:sym typeface="Archive"/>
              </a:rPr>
              <a:t>CREDIT &amp; TEAM CONTRIBUTIONS</a:t>
            </a:r>
          </a:p>
        </p:txBody>
      </p:sp>
      <p:sp>
        <p:nvSpPr>
          <p:cNvPr id="10" name="TextBox 10"/>
          <p:cNvSpPr txBox="1"/>
          <p:nvPr/>
        </p:nvSpPr>
        <p:spPr>
          <a:xfrm>
            <a:off x="4689402" y="4573530"/>
            <a:ext cx="339614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DHRUV GUPTA</a:t>
            </a:r>
          </a:p>
        </p:txBody>
      </p:sp>
      <p:sp>
        <p:nvSpPr>
          <p:cNvPr id="11" name="TextBox 11"/>
          <p:cNvSpPr txBox="1"/>
          <p:nvPr/>
        </p:nvSpPr>
        <p:spPr>
          <a:xfrm>
            <a:off x="1293258" y="4573530"/>
            <a:ext cx="339614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YASH GARG</a:t>
            </a:r>
          </a:p>
        </p:txBody>
      </p:sp>
      <p:sp>
        <p:nvSpPr>
          <p:cNvPr id="12" name="TextBox 12"/>
          <p:cNvSpPr txBox="1"/>
          <p:nvPr/>
        </p:nvSpPr>
        <p:spPr>
          <a:xfrm>
            <a:off x="7401700" y="4573530"/>
            <a:ext cx="519052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APURVA BANSAL</a:t>
            </a:r>
          </a:p>
        </p:txBody>
      </p:sp>
      <p:sp>
        <p:nvSpPr>
          <p:cNvPr id="13" name="TextBox 13"/>
          <p:cNvSpPr txBox="1"/>
          <p:nvPr/>
        </p:nvSpPr>
        <p:spPr>
          <a:xfrm>
            <a:off x="4419688" y="5183660"/>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MySQL Integration</a:t>
            </a:r>
          </a:p>
        </p:txBody>
      </p:sp>
      <p:sp>
        <p:nvSpPr>
          <p:cNvPr id="14" name="TextBox 14"/>
          <p:cNvSpPr txBox="1"/>
          <p:nvPr/>
        </p:nvSpPr>
        <p:spPr>
          <a:xfrm>
            <a:off x="1088610" y="5183660"/>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Programming</a:t>
            </a:r>
          </a:p>
        </p:txBody>
      </p:sp>
      <p:sp>
        <p:nvSpPr>
          <p:cNvPr id="15" name="TextBox 15"/>
          <p:cNvSpPr txBox="1"/>
          <p:nvPr/>
        </p:nvSpPr>
        <p:spPr>
          <a:xfrm>
            <a:off x="8164033" y="5183660"/>
            <a:ext cx="3665858" cy="304165"/>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Interface Design</a:t>
            </a:r>
          </a:p>
        </p:txBody>
      </p:sp>
      <p:sp>
        <p:nvSpPr>
          <p:cNvPr id="16" name="TextBox 16"/>
          <p:cNvSpPr txBox="1"/>
          <p:nvPr/>
        </p:nvSpPr>
        <p:spPr>
          <a:xfrm>
            <a:off x="1793329" y="6571794"/>
            <a:ext cx="15290563" cy="2453005"/>
          </a:xfrm>
          <a:prstGeom prst="rect">
            <a:avLst/>
          </a:prstGeom>
        </p:spPr>
        <p:txBody>
          <a:bodyPr lIns="0" tIns="0" rIns="0" bIns="0" rtlCol="0" anchor="t">
            <a:spAutoFit/>
          </a:bodyPr>
          <a:lstStyle/>
          <a:p>
            <a:pPr algn="ctr">
              <a:lnSpc>
                <a:spcPts val="3919"/>
              </a:lnSpc>
            </a:pPr>
            <a:r>
              <a:rPr lang="en-US" sz="2799" b="1">
                <a:solidFill>
                  <a:srgbClr val="3B41C9"/>
                </a:solidFill>
                <a:latin typeface="Montserrat Bold"/>
                <a:ea typeface="Montserrat Bold"/>
                <a:cs typeface="Montserrat Bold"/>
                <a:sym typeface="Montserrat Bold"/>
              </a:rPr>
              <a:t>Special Thanks</a:t>
            </a:r>
          </a:p>
          <a:p>
            <a:pPr algn="ctr">
              <a:lnSpc>
                <a:spcPts val="3919"/>
              </a:lnSpc>
            </a:pPr>
            <a:endParaRPr lang="en-US" sz="2799" b="1">
              <a:solidFill>
                <a:srgbClr val="3B41C9"/>
              </a:solidFill>
              <a:latin typeface="Montserrat Bold"/>
              <a:ea typeface="Montserrat Bold"/>
              <a:cs typeface="Montserrat Bold"/>
              <a:sym typeface="Montserrat Bold"/>
            </a:endParaRPr>
          </a:p>
          <a:p>
            <a:pPr algn="ctr">
              <a:lnSpc>
                <a:spcPts val="3919"/>
              </a:lnSpc>
            </a:pPr>
            <a:r>
              <a:rPr lang="en-US" sz="2799">
                <a:solidFill>
                  <a:srgbClr val="3B41C9"/>
                </a:solidFill>
                <a:latin typeface="Montserrat"/>
                <a:ea typeface="Montserrat"/>
                <a:cs typeface="Montserrat"/>
                <a:sym typeface="Montserrat"/>
              </a:rPr>
              <a:t>We would like to extend our gratitude to our professors and peers for their guidance and support throughout this project.</a:t>
            </a:r>
          </a:p>
          <a:p>
            <a:pPr algn="ctr">
              <a:lnSpc>
                <a:spcPts val="3919"/>
              </a:lnSpc>
            </a:pPr>
            <a:endParaRPr lang="en-US" sz="2799">
              <a:solidFill>
                <a:srgbClr val="3B41C9"/>
              </a:solidFill>
              <a:latin typeface="Montserrat"/>
              <a:ea typeface="Montserrat"/>
              <a:cs typeface="Montserrat"/>
              <a:sym typeface="Montserrat"/>
            </a:endParaRPr>
          </a:p>
        </p:txBody>
      </p:sp>
      <p:sp>
        <p:nvSpPr>
          <p:cNvPr id="17" name="Freeform 17"/>
          <p:cNvSpPr/>
          <p:nvPr/>
        </p:nvSpPr>
        <p:spPr>
          <a:xfrm>
            <a:off x="-2057400" y="82296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2621968"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1028700" y="6438985"/>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4" name="TextBox 24"/>
          <p:cNvSpPr txBox="1"/>
          <p:nvPr/>
        </p:nvSpPr>
        <p:spPr>
          <a:xfrm>
            <a:off x="12010640" y="4573530"/>
            <a:ext cx="5190524" cy="488569"/>
          </a:xfrm>
          <a:prstGeom prst="rect">
            <a:avLst/>
          </a:prstGeom>
        </p:spPr>
        <p:txBody>
          <a:bodyPr lIns="0" tIns="0" rIns="0" bIns="0" rtlCol="0" anchor="t">
            <a:spAutoFit/>
          </a:bodyPr>
          <a:lstStyle/>
          <a:p>
            <a:pPr algn="ctr">
              <a:lnSpc>
                <a:spcPts val="3968"/>
              </a:lnSpc>
            </a:pPr>
            <a:r>
              <a:rPr lang="en-US" sz="3200">
                <a:solidFill>
                  <a:srgbClr val="3B41C9"/>
                </a:solidFill>
                <a:latin typeface="Archive"/>
                <a:ea typeface="Archive"/>
                <a:cs typeface="Archive"/>
                <a:sym typeface="Archive"/>
              </a:rPr>
              <a:t>RITESH KUMAR SINHA</a:t>
            </a:r>
          </a:p>
        </p:txBody>
      </p:sp>
      <p:sp>
        <p:nvSpPr>
          <p:cNvPr id="25" name="TextBox 25"/>
          <p:cNvSpPr txBox="1"/>
          <p:nvPr/>
        </p:nvSpPr>
        <p:spPr>
          <a:xfrm>
            <a:off x="12898587" y="5183660"/>
            <a:ext cx="3665858" cy="618490"/>
          </a:xfrm>
          <a:prstGeom prst="rect">
            <a:avLst/>
          </a:prstGeom>
        </p:spPr>
        <p:txBody>
          <a:bodyPr lIns="0" tIns="0" rIns="0" bIns="0" rtlCol="0" anchor="t">
            <a:spAutoFit/>
          </a:bodyPr>
          <a:lstStyle/>
          <a:p>
            <a:pPr algn="ctr">
              <a:lnSpc>
                <a:spcPts val="2480"/>
              </a:lnSpc>
            </a:pPr>
            <a:r>
              <a:rPr lang="en-US" sz="2000" b="1">
                <a:solidFill>
                  <a:srgbClr val="F2BE40"/>
                </a:solidFill>
                <a:latin typeface="Montserrat Bold"/>
                <a:ea typeface="Montserrat Bold"/>
                <a:cs typeface="Montserrat Bold"/>
                <a:sym typeface="Montserrat Bold"/>
              </a:rPr>
              <a:t>Admin &amp; Student Panel Development</a:t>
            </a:r>
          </a:p>
        </p:txBody>
      </p:sp>
      <p:sp>
        <p:nvSpPr>
          <p:cNvPr id="26" name="TextBox 26"/>
          <p:cNvSpPr txBox="1"/>
          <p:nvPr/>
        </p:nvSpPr>
        <p:spPr>
          <a:xfrm>
            <a:off x="4453384" y="4204087"/>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252</a:t>
            </a:r>
          </a:p>
        </p:txBody>
      </p:sp>
      <p:sp>
        <p:nvSpPr>
          <p:cNvPr id="27" name="TextBox 27"/>
          <p:cNvSpPr txBox="1"/>
          <p:nvPr/>
        </p:nvSpPr>
        <p:spPr>
          <a:xfrm>
            <a:off x="1122306" y="4204087"/>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197</a:t>
            </a:r>
          </a:p>
        </p:txBody>
      </p:sp>
      <p:sp>
        <p:nvSpPr>
          <p:cNvPr id="28" name="TextBox 28"/>
          <p:cNvSpPr txBox="1"/>
          <p:nvPr/>
        </p:nvSpPr>
        <p:spPr>
          <a:xfrm>
            <a:off x="8197729" y="4204087"/>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259</a:t>
            </a:r>
          </a:p>
        </p:txBody>
      </p:sp>
      <p:sp>
        <p:nvSpPr>
          <p:cNvPr id="29" name="TextBox 29"/>
          <p:cNvSpPr txBox="1"/>
          <p:nvPr/>
        </p:nvSpPr>
        <p:spPr>
          <a:xfrm>
            <a:off x="12932283" y="4204087"/>
            <a:ext cx="3665858" cy="304165"/>
          </a:xfrm>
          <a:prstGeom prst="rect">
            <a:avLst/>
          </a:prstGeom>
        </p:spPr>
        <p:txBody>
          <a:bodyPr lIns="0" tIns="0" rIns="0" bIns="0" rtlCol="0" anchor="t">
            <a:spAutoFit/>
          </a:bodyPr>
          <a:lstStyle/>
          <a:p>
            <a:pPr algn="ctr">
              <a:lnSpc>
                <a:spcPts val="2480"/>
              </a:lnSpc>
            </a:pPr>
            <a:r>
              <a:rPr lang="en-US" sz="2000" b="1">
                <a:solidFill>
                  <a:srgbClr val="181818"/>
                </a:solidFill>
                <a:latin typeface="Montserrat Bold"/>
                <a:ea typeface="Montserrat Bold"/>
                <a:cs typeface="Montserrat Bold"/>
                <a:sym typeface="Montserrat Bold"/>
              </a:rPr>
              <a:t>258</a:t>
            </a:r>
          </a:p>
        </p:txBody>
      </p:sp>
      <p:sp>
        <p:nvSpPr>
          <p:cNvPr id="30" name="AutoShape 2">
            <a:extLst>
              <a:ext uri="{FF2B5EF4-FFF2-40B4-BE49-F238E27FC236}">
                <a16:creationId xmlns:a16="http://schemas.microsoft.com/office/drawing/2014/main" id="{75B37160-8A15-B933-598F-11699DE43766}"/>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1" name="Freeform 3">
            <a:extLst>
              <a:ext uri="{FF2B5EF4-FFF2-40B4-BE49-F238E27FC236}">
                <a16:creationId xmlns:a16="http://schemas.microsoft.com/office/drawing/2014/main" id="{140B216B-C7BA-32F4-7444-A52849BC3C1D}"/>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2" name="Freeform 4">
            <a:extLst>
              <a:ext uri="{FF2B5EF4-FFF2-40B4-BE49-F238E27FC236}">
                <a16:creationId xmlns:a16="http://schemas.microsoft.com/office/drawing/2014/main" id="{EC39BA13-59D1-2EC2-6A2E-62E7604DE4C8}"/>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3" name="TextBox 20">
            <a:extLst>
              <a:ext uri="{FF2B5EF4-FFF2-40B4-BE49-F238E27FC236}">
                <a16:creationId xmlns:a16="http://schemas.microsoft.com/office/drawing/2014/main" id="{31415E19-B5D3-3F83-7D5B-229D061F1CC1}"/>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7" name="TextBox 7"/>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8" name="TextBox 8"/>
          <p:cNvSpPr txBox="1"/>
          <p:nvPr/>
        </p:nvSpPr>
        <p:spPr>
          <a:xfrm>
            <a:off x="2387138" y="1111554"/>
            <a:ext cx="1980665"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9" name="Freeform 9"/>
          <p:cNvSpPr/>
          <p:nvPr/>
        </p:nvSpPr>
        <p:spPr>
          <a:xfrm>
            <a:off x="-280546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1845833" y="1971868"/>
            <a:ext cx="6343265" cy="6343265"/>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BE4A"/>
            </a:solidFill>
          </p:spPr>
        </p:sp>
      </p:grpSp>
      <p:grpSp>
        <p:nvGrpSpPr>
          <p:cNvPr id="12" name="Group 12"/>
          <p:cNvGrpSpPr>
            <a:grpSpLocks noChangeAspect="1"/>
          </p:cNvGrpSpPr>
          <p:nvPr/>
        </p:nvGrpSpPr>
        <p:grpSpPr>
          <a:xfrm>
            <a:off x="2182595" y="2308642"/>
            <a:ext cx="5669739" cy="5669717"/>
            <a:chOff x="0" y="0"/>
            <a:chExt cx="6350000" cy="6349975"/>
          </a:xfrm>
        </p:grpSpPr>
        <p:sp>
          <p:nvSpPr>
            <p:cNvPr id="13" name="Freeform 1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37593" t="-76257" b="-30133"/>
              </a:stretch>
            </a:blipFill>
          </p:spPr>
        </p:sp>
      </p:grpSp>
      <p:sp>
        <p:nvSpPr>
          <p:cNvPr id="14" name="Freeform 1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7" name="Freeform 1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TextBox 18"/>
          <p:cNvSpPr txBox="1"/>
          <p:nvPr/>
        </p:nvSpPr>
        <p:spPr>
          <a:xfrm>
            <a:off x="9203997" y="2185646"/>
            <a:ext cx="7099620" cy="33718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CONCLUSION &amp; Q&amp;A</a:t>
            </a:r>
          </a:p>
          <a:p>
            <a:pPr algn="l">
              <a:lnSpc>
                <a:spcPts val="6600"/>
              </a:lnSpc>
            </a:pPr>
            <a:endParaRPr lang="en-US" sz="6000">
              <a:solidFill>
                <a:srgbClr val="3B41C9"/>
              </a:solidFill>
              <a:latin typeface="Archive"/>
              <a:ea typeface="Archive"/>
              <a:cs typeface="Archive"/>
              <a:sym typeface="Archive"/>
            </a:endParaRPr>
          </a:p>
          <a:p>
            <a:pPr algn="l">
              <a:lnSpc>
                <a:spcPts val="6600"/>
              </a:lnSpc>
            </a:pPr>
            <a:endParaRPr lang="en-US" sz="6000">
              <a:solidFill>
                <a:srgbClr val="3B41C9"/>
              </a:solidFill>
              <a:latin typeface="Archive"/>
              <a:ea typeface="Archive"/>
              <a:cs typeface="Archive"/>
              <a:sym typeface="Archive"/>
            </a:endParaRPr>
          </a:p>
        </p:txBody>
      </p:sp>
      <p:sp>
        <p:nvSpPr>
          <p:cNvPr id="19" name="Freeform 19"/>
          <p:cNvSpPr/>
          <p:nvPr/>
        </p:nvSpPr>
        <p:spPr>
          <a:xfrm rot="-5400000">
            <a:off x="-514765" y="5143085"/>
            <a:ext cx="2059059" cy="1029529"/>
          </a:xfrm>
          <a:custGeom>
            <a:avLst/>
            <a:gdLst/>
            <a:ahLst/>
            <a:cxnLst/>
            <a:rect l="l" t="t" r="r" b="b"/>
            <a:pathLst>
              <a:path w="2059059" h="1029529">
                <a:moveTo>
                  <a:pt x="0" y="0"/>
                </a:moveTo>
                <a:lnTo>
                  <a:pt x="2059059" y="0"/>
                </a:lnTo>
                <a:lnTo>
                  <a:pt x="2059059" y="1029530"/>
                </a:lnTo>
                <a:lnTo>
                  <a:pt x="0" y="102953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0" name="Freeform 20"/>
          <p:cNvSpPr/>
          <p:nvPr/>
        </p:nvSpPr>
        <p:spPr>
          <a:xfrm>
            <a:off x="16559687" y="4030768"/>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1" name="Freeform 21"/>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TextBox 22"/>
          <p:cNvSpPr txBox="1"/>
          <p:nvPr/>
        </p:nvSpPr>
        <p:spPr>
          <a:xfrm>
            <a:off x="9203997" y="4330153"/>
            <a:ext cx="7099620" cy="4442459"/>
          </a:xfrm>
          <a:prstGeom prst="rect">
            <a:avLst/>
          </a:prstGeom>
        </p:spPr>
        <p:txBody>
          <a:bodyPr lIns="0" tIns="0" rIns="0" bIns="0" rtlCol="0" anchor="t">
            <a:spAutoFit/>
          </a:bodyPr>
          <a:lstStyle/>
          <a:p>
            <a:pPr algn="l">
              <a:lnSpc>
                <a:spcPts val="2940"/>
              </a:lnSpc>
            </a:pPr>
            <a:r>
              <a:rPr lang="en-US" sz="2100" b="1">
                <a:solidFill>
                  <a:srgbClr val="3B41C9"/>
                </a:solidFill>
                <a:latin typeface="Montserrat Bold"/>
                <a:ea typeface="Montserrat Bold"/>
                <a:cs typeface="Montserrat Bold"/>
                <a:sym typeface="Montserrat Bold"/>
              </a:rPr>
              <a:t>Summary:</a:t>
            </a:r>
          </a:p>
          <a:p>
            <a:pPr algn="l">
              <a:lnSpc>
                <a:spcPts val="2940"/>
              </a:lnSpc>
            </a:pPr>
            <a:r>
              <a:rPr lang="en-US" sz="2100">
                <a:solidFill>
                  <a:srgbClr val="3B41C9"/>
                </a:solidFill>
                <a:latin typeface="Montserrat"/>
                <a:ea typeface="Montserrat"/>
                <a:cs typeface="Montserrat"/>
                <a:sym typeface="Montserrat"/>
              </a:rPr>
              <a:t>In this presentation, we have provided an overview of our Python Library Management System, including its key modules, MySQL integration, and user interfaces. We have also outlined the program flow and credited the team members for their contributions.</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r>
              <a:rPr lang="en-US" sz="2100" b="1">
                <a:solidFill>
                  <a:srgbClr val="3B41C9"/>
                </a:solidFill>
                <a:latin typeface="Montserrat Bold"/>
                <a:ea typeface="Montserrat Bold"/>
                <a:cs typeface="Montserrat Bold"/>
                <a:sym typeface="Montserrat Bold"/>
              </a:rPr>
              <a:t>Q&amp;A:</a:t>
            </a:r>
          </a:p>
          <a:p>
            <a:pPr algn="l">
              <a:lnSpc>
                <a:spcPts val="2940"/>
              </a:lnSpc>
            </a:pPr>
            <a:r>
              <a:rPr lang="en-US" sz="2100">
                <a:solidFill>
                  <a:srgbClr val="3B41C9"/>
                </a:solidFill>
                <a:latin typeface="Montserrat"/>
                <a:ea typeface="Montserrat"/>
                <a:cs typeface="Montserrat"/>
                <a:sym typeface="Montserrat"/>
              </a:rPr>
              <a:t>We welcome any questions or feedback from the audience.</a:t>
            </a:r>
          </a:p>
          <a:p>
            <a:pPr algn="l">
              <a:lnSpc>
                <a:spcPts val="2940"/>
              </a:lnSpc>
            </a:pPr>
            <a:endParaRPr lang="en-US" sz="2100">
              <a:solidFill>
                <a:srgbClr val="3B41C9"/>
              </a:solidFill>
              <a:latin typeface="Montserrat"/>
              <a:ea typeface="Montserrat"/>
              <a:cs typeface="Montserrat"/>
              <a:sym typeface="Montserrat"/>
            </a:endParaRPr>
          </a:p>
        </p:txBody>
      </p:sp>
      <p:sp>
        <p:nvSpPr>
          <p:cNvPr id="23" name="TextBox 23"/>
          <p:cNvSpPr txBox="1"/>
          <p:nvPr/>
        </p:nvSpPr>
        <p:spPr>
          <a:xfrm>
            <a:off x="9203997" y="8801616"/>
            <a:ext cx="6084477" cy="356234"/>
          </a:xfrm>
          <a:prstGeom prst="rect">
            <a:avLst/>
          </a:prstGeom>
        </p:spPr>
        <p:txBody>
          <a:bodyPr lIns="0" tIns="0" rIns="0" bIns="0" rtlCol="0" anchor="t">
            <a:spAutoFit/>
          </a:bodyPr>
          <a:lstStyle/>
          <a:p>
            <a:pPr algn="l">
              <a:lnSpc>
                <a:spcPts val="2940"/>
              </a:lnSpc>
            </a:pPr>
            <a:r>
              <a:rPr lang="en-US" sz="2100" i="1">
                <a:solidFill>
                  <a:srgbClr val="F2BE40"/>
                </a:solidFill>
                <a:latin typeface="Montserrat Italics"/>
                <a:ea typeface="Montserrat Italics"/>
                <a:cs typeface="Montserrat Italics"/>
                <a:sym typeface="Montserrat Italics"/>
              </a:rPr>
              <a:t>Thank you for your attention!</a:t>
            </a:r>
          </a:p>
        </p:txBody>
      </p:sp>
      <p:sp>
        <p:nvSpPr>
          <p:cNvPr id="24" name="AutoShape 2">
            <a:extLst>
              <a:ext uri="{FF2B5EF4-FFF2-40B4-BE49-F238E27FC236}">
                <a16:creationId xmlns:a16="http://schemas.microsoft.com/office/drawing/2014/main" id="{0E470D7F-69BA-8048-3C3E-FA5F5839E284}"/>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5" name="Freeform 3">
            <a:extLst>
              <a:ext uri="{FF2B5EF4-FFF2-40B4-BE49-F238E27FC236}">
                <a16:creationId xmlns:a16="http://schemas.microsoft.com/office/drawing/2014/main" id="{2227F666-3196-F4CE-9921-DBBCD9AA1244}"/>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4">
            <a:extLst>
              <a:ext uri="{FF2B5EF4-FFF2-40B4-BE49-F238E27FC236}">
                <a16:creationId xmlns:a16="http://schemas.microsoft.com/office/drawing/2014/main" id="{EF5E891E-AF8A-0E6B-E8CF-49DCBA7AC967}"/>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7" name="TextBox 20">
            <a:extLst>
              <a:ext uri="{FF2B5EF4-FFF2-40B4-BE49-F238E27FC236}">
                <a16:creationId xmlns:a16="http://schemas.microsoft.com/office/drawing/2014/main" id="{A4BADF6A-DE95-90C8-94B1-57835738E05D}"/>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1276745" y="5424647"/>
            <a:ext cx="10181313" cy="10181313"/>
          </a:xfrm>
          <a:custGeom>
            <a:avLst/>
            <a:gdLst/>
            <a:ahLst/>
            <a:cxnLst/>
            <a:rect l="l" t="t" r="r" b="b"/>
            <a:pathLst>
              <a:path w="10181313" h="10181313">
                <a:moveTo>
                  <a:pt x="0" y="0"/>
                </a:moveTo>
                <a:lnTo>
                  <a:pt x="10181314" y="0"/>
                </a:lnTo>
                <a:lnTo>
                  <a:pt x="10181314" y="10181313"/>
                </a:lnTo>
                <a:lnTo>
                  <a:pt x="0" y="101813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9144000" y="9430736"/>
            <a:ext cx="1674107" cy="1674107"/>
          </a:xfrm>
          <a:custGeom>
            <a:avLst/>
            <a:gdLst/>
            <a:ahLst/>
            <a:cxnLst/>
            <a:rect l="l" t="t" r="r" b="b"/>
            <a:pathLst>
              <a:path w="1674107" h="1674107">
                <a:moveTo>
                  <a:pt x="0" y="0"/>
                </a:moveTo>
                <a:lnTo>
                  <a:pt x="1674107" y="0"/>
                </a:lnTo>
                <a:lnTo>
                  <a:pt x="1674107" y="1674108"/>
                </a:lnTo>
                <a:lnTo>
                  <a:pt x="0" y="16741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flipH="1">
            <a:off x="559709" y="8100527"/>
            <a:ext cx="1712527" cy="1712527"/>
          </a:xfrm>
          <a:custGeom>
            <a:avLst/>
            <a:gdLst/>
            <a:ahLst/>
            <a:cxnLst/>
            <a:rect l="l" t="t" r="r" b="b"/>
            <a:pathLst>
              <a:path w="1712527" h="1712527">
                <a:moveTo>
                  <a:pt x="1712527" y="0"/>
                </a:moveTo>
                <a:lnTo>
                  <a:pt x="0" y="0"/>
                </a:lnTo>
                <a:lnTo>
                  <a:pt x="0" y="1712528"/>
                </a:lnTo>
                <a:lnTo>
                  <a:pt x="1712527" y="1712528"/>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2138971" y="148167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856264" y="5983779"/>
            <a:ext cx="387272" cy="387272"/>
          </a:xfrm>
          <a:custGeom>
            <a:avLst/>
            <a:gdLst/>
            <a:ahLst/>
            <a:cxnLst/>
            <a:rect l="l" t="t" r="r" b="b"/>
            <a:pathLst>
              <a:path w="387272" h="387272">
                <a:moveTo>
                  <a:pt x="0" y="0"/>
                </a:moveTo>
                <a:lnTo>
                  <a:pt x="387272" y="0"/>
                </a:lnTo>
                <a:lnTo>
                  <a:pt x="387272" y="387272"/>
                </a:lnTo>
                <a:lnTo>
                  <a:pt x="0" y="3872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8289462" y="2709258"/>
            <a:ext cx="9998538" cy="6549042"/>
          </a:xfrm>
          <a:custGeom>
            <a:avLst/>
            <a:gdLst/>
            <a:ahLst/>
            <a:cxnLst/>
            <a:rect l="l" t="t" r="r" b="b"/>
            <a:pathLst>
              <a:path w="9998538" h="6549042">
                <a:moveTo>
                  <a:pt x="0" y="0"/>
                </a:moveTo>
                <a:lnTo>
                  <a:pt x="9998538" y="0"/>
                </a:lnTo>
                <a:lnTo>
                  <a:pt x="9998538" y="6549042"/>
                </a:lnTo>
                <a:lnTo>
                  <a:pt x="0" y="6549042"/>
                </a:lnTo>
                <a:lnTo>
                  <a:pt x="0" y="0"/>
                </a:lnTo>
                <a:close/>
              </a:path>
            </a:pathLst>
          </a:custGeom>
          <a:blipFill>
            <a:blip r:embed="rId14"/>
            <a:stretch>
              <a:fillRect/>
            </a:stretch>
          </a:blipFill>
        </p:spPr>
      </p:sp>
      <p:sp>
        <p:nvSpPr>
          <p:cNvPr id="13" name="TextBox 13"/>
          <p:cNvSpPr txBox="1"/>
          <p:nvPr/>
        </p:nvSpPr>
        <p:spPr>
          <a:xfrm>
            <a:off x="2129518" y="3646314"/>
            <a:ext cx="9255173" cy="1506855"/>
          </a:xfrm>
          <a:prstGeom prst="rect">
            <a:avLst/>
          </a:prstGeom>
        </p:spPr>
        <p:txBody>
          <a:bodyPr lIns="0" tIns="0" rIns="0" bIns="0" rtlCol="0" anchor="t">
            <a:spAutoFit/>
          </a:bodyPr>
          <a:lstStyle/>
          <a:p>
            <a:pPr algn="l">
              <a:lnSpc>
                <a:spcPts val="11160"/>
              </a:lnSpc>
            </a:pPr>
            <a:r>
              <a:rPr lang="en-US" sz="12000">
                <a:solidFill>
                  <a:srgbClr val="3B41C9"/>
                </a:solidFill>
                <a:latin typeface="Archive"/>
                <a:ea typeface="Archive"/>
                <a:cs typeface="Archive"/>
                <a:sym typeface="Archive"/>
              </a:rPr>
              <a:t>THANK YOU</a:t>
            </a:r>
          </a:p>
        </p:txBody>
      </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07516"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grpSp>
        <p:nvGrpSpPr>
          <p:cNvPr id="17" name="Group 17"/>
          <p:cNvGrpSpPr/>
          <p:nvPr/>
        </p:nvGrpSpPr>
        <p:grpSpPr>
          <a:xfrm>
            <a:off x="2272236" y="5771612"/>
            <a:ext cx="3271523" cy="811605"/>
            <a:chOff x="0" y="0"/>
            <a:chExt cx="5431329" cy="1347414"/>
          </a:xfrm>
        </p:grpSpPr>
        <p:sp>
          <p:nvSpPr>
            <p:cNvPr id="18" name="Freeform 18"/>
            <p:cNvSpPr/>
            <p:nvPr/>
          </p:nvSpPr>
          <p:spPr>
            <a:xfrm>
              <a:off x="0" y="0"/>
              <a:ext cx="5431329" cy="1347414"/>
            </a:xfrm>
            <a:custGeom>
              <a:avLst/>
              <a:gdLst/>
              <a:ahLst/>
              <a:cxnLst/>
              <a:rect l="l" t="t" r="r" b="b"/>
              <a:pathLst>
                <a:path w="5431329" h="1347414">
                  <a:moveTo>
                    <a:pt x="0" y="0"/>
                  </a:moveTo>
                  <a:lnTo>
                    <a:pt x="0" y="1347414"/>
                  </a:lnTo>
                  <a:lnTo>
                    <a:pt x="5431329" y="1347414"/>
                  </a:lnTo>
                  <a:lnTo>
                    <a:pt x="5431329" y="0"/>
                  </a:lnTo>
                  <a:lnTo>
                    <a:pt x="0" y="0"/>
                  </a:lnTo>
                  <a:close/>
                  <a:moveTo>
                    <a:pt x="5370369" y="1286454"/>
                  </a:moveTo>
                  <a:lnTo>
                    <a:pt x="59690" y="1286454"/>
                  </a:lnTo>
                  <a:lnTo>
                    <a:pt x="59690" y="59690"/>
                  </a:lnTo>
                  <a:lnTo>
                    <a:pt x="5370369" y="59690"/>
                  </a:lnTo>
                  <a:lnTo>
                    <a:pt x="5370369" y="1286454"/>
                  </a:lnTo>
                  <a:close/>
                </a:path>
              </a:pathLst>
            </a:custGeom>
            <a:solidFill>
              <a:srgbClr val="F2BE40"/>
            </a:solidFill>
          </p:spPr>
        </p:sp>
      </p:grpSp>
      <p:sp>
        <p:nvSpPr>
          <p:cNvPr id="19" name="TextBox 19"/>
          <p:cNvSpPr txBox="1"/>
          <p:nvPr/>
        </p:nvSpPr>
        <p:spPr>
          <a:xfrm>
            <a:off x="2272236" y="5958975"/>
            <a:ext cx="3271523" cy="38925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SEE YOU SOON</a:t>
            </a:r>
          </a:p>
        </p:txBody>
      </p:sp>
      <p:sp>
        <p:nvSpPr>
          <p:cNvPr id="20" name="AutoShape 2">
            <a:extLst>
              <a:ext uri="{FF2B5EF4-FFF2-40B4-BE49-F238E27FC236}">
                <a16:creationId xmlns:a16="http://schemas.microsoft.com/office/drawing/2014/main" id="{6631B02F-DB6E-0B15-D9D1-532361895FC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1" name="Freeform 3">
            <a:extLst>
              <a:ext uri="{FF2B5EF4-FFF2-40B4-BE49-F238E27FC236}">
                <a16:creationId xmlns:a16="http://schemas.microsoft.com/office/drawing/2014/main" id="{63BEA08A-DC44-5B2A-36B5-E116C5686883}"/>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2" name="Freeform 4">
            <a:extLst>
              <a:ext uri="{FF2B5EF4-FFF2-40B4-BE49-F238E27FC236}">
                <a16:creationId xmlns:a16="http://schemas.microsoft.com/office/drawing/2014/main" id="{97A7D724-9425-0819-4130-9BE2613F1E5C}"/>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3" name="TextBox 20">
            <a:extLst>
              <a:ext uri="{FF2B5EF4-FFF2-40B4-BE49-F238E27FC236}">
                <a16:creationId xmlns:a16="http://schemas.microsoft.com/office/drawing/2014/main" id="{720E605E-2788-6274-1A9E-5913AF5ED9CC}"/>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76095" y="-238207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0547637" y="5450554"/>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0088090" y="2278922"/>
            <a:ext cx="6343265" cy="6343265"/>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BE4A"/>
            </a:solidFill>
          </p:spPr>
        </p:sp>
      </p:grpSp>
      <p:grpSp>
        <p:nvGrpSpPr>
          <p:cNvPr id="9" name="Group 9"/>
          <p:cNvGrpSpPr>
            <a:grpSpLocks noChangeAspect="1"/>
          </p:cNvGrpSpPr>
          <p:nvPr/>
        </p:nvGrpSpPr>
        <p:grpSpPr>
          <a:xfrm>
            <a:off x="10424853" y="2615696"/>
            <a:ext cx="5669739" cy="5669717"/>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t="-450" b="-450"/>
              </a:stretch>
            </a:blipFill>
          </p:spPr>
        </p:sp>
      </p:grpSp>
      <p:sp>
        <p:nvSpPr>
          <p:cNvPr id="11" name="Freeform 11"/>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538046" y="5199518"/>
            <a:ext cx="646697" cy="502072"/>
          </a:xfrm>
          <a:custGeom>
            <a:avLst/>
            <a:gdLst/>
            <a:ahLst/>
            <a:cxnLst/>
            <a:rect l="l" t="t" r="r" b="b"/>
            <a:pathLst>
              <a:path w="646697" h="502072">
                <a:moveTo>
                  <a:pt x="0" y="0"/>
                </a:moveTo>
                <a:lnTo>
                  <a:pt x="646697" y="0"/>
                </a:lnTo>
                <a:lnTo>
                  <a:pt x="646697" y="502072"/>
                </a:lnTo>
                <a:lnTo>
                  <a:pt x="0" y="50207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a:off x="716896" y="681317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8" name="Freeform 18"/>
          <p:cNvSpPr/>
          <p:nvPr/>
        </p:nvSpPr>
        <p:spPr>
          <a:xfrm>
            <a:off x="4796729" y="-332880"/>
            <a:ext cx="2366598" cy="1183299"/>
          </a:xfrm>
          <a:custGeom>
            <a:avLst/>
            <a:gdLst/>
            <a:ahLst/>
            <a:cxnLst/>
            <a:rect l="l" t="t" r="r" b="b"/>
            <a:pathLst>
              <a:path w="2366598" h="1183299">
                <a:moveTo>
                  <a:pt x="0" y="0"/>
                </a:moveTo>
                <a:lnTo>
                  <a:pt x="2366598" y="0"/>
                </a:lnTo>
                <a:lnTo>
                  <a:pt x="2366598" y="1183299"/>
                </a:lnTo>
                <a:lnTo>
                  <a:pt x="0" y="118329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19"/>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0" name="Freeform 20"/>
          <p:cNvSpPr/>
          <p:nvPr/>
        </p:nvSpPr>
        <p:spPr>
          <a:xfrm flipH="1">
            <a:off x="71565" y="8502486"/>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22" name="TextBox 22"/>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3" name="TextBox 23"/>
          <p:cNvSpPr txBox="1"/>
          <p:nvPr/>
        </p:nvSpPr>
        <p:spPr>
          <a:xfrm>
            <a:off x="2387138" y="1111554"/>
            <a:ext cx="1893696"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4" name="TextBox 24"/>
          <p:cNvSpPr txBox="1"/>
          <p:nvPr/>
        </p:nvSpPr>
        <p:spPr>
          <a:xfrm>
            <a:off x="2387138" y="5086350"/>
            <a:ext cx="7475333" cy="2223770"/>
          </a:xfrm>
          <a:prstGeom prst="rect">
            <a:avLst/>
          </a:prstGeom>
        </p:spPr>
        <p:txBody>
          <a:bodyPr lIns="0" tIns="0" rIns="0" bIns="0" rtlCol="0" anchor="t">
            <a:spAutoFit/>
          </a:bodyPr>
          <a:lstStyle/>
          <a:p>
            <a:pPr algn="l">
              <a:lnSpc>
                <a:spcPts val="4480"/>
              </a:lnSpc>
            </a:pPr>
            <a:r>
              <a:rPr lang="en-US" sz="3200">
                <a:solidFill>
                  <a:srgbClr val="3B41C9"/>
                </a:solidFill>
                <a:latin typeface="Montserrat"/>
                <a:ea typeface="Montserrat"/>
                <a:cs typeface="Montserrat"/>
                <a:sym typeface="Montserrat"/>
              </a:rPr>
              <a:t>A Python-based library management system with a MySQL backend.</a:t>
            </a:r>
          </a:p>
          <a:p>
            <a:pPr algn="l">
              <a:lnSpc>
                <a:spcPts val="4480"/>
              </a:lnSpc>
            </a:pPr>
            <a:endParaRPr lang="en-US" sz="3200">
              <a:solidFill>
                <a:srgbClr val="3B41C9"/>
              </a:solidFill>
              <a:latin typeface="Montserrat"/>
              <a:ea typeface="Montserrat"/>
              <a:cs typeface="Montserrat"/>
              <a:sym typeface="Montserrat"/>
            </a:endParaRPr>
          </a:p>
        </p:txBody>
      </p:sp>
      <p:sp>
        <p:nvSpPr>
          <p:cNvPr id="25" name="TextBox 25"/>
          <p:cNvSpPr txBox="1"/>
          <p:nvPr/>
        </p:nvSpPr>
        <p:spPr>
          <a:xfrm>
            <a:off x="2387138" y="7069804"/>
            <a:ext cx="6084477" cy="967105"/>
          </a:xfrm>
          <a:prstGeom prst="rect">
            <a:avLst/>
          </a:prstGeom>
        </p:spPr>
        <p:txBody>
          <a:bodyPr lIns="0" tIns="0" rIns="0" bIns="0" rtlCol="0" anchor="t">
            <a:spAutoFit/>
          </a:bodyPr>
          <a:lstStyle/>
          <a:p>
            <a:pPr algn="l">
              <a:lnSpc>
                <a:spcPts val="3919"/>
              </a:lnSpc>
            </a:pPr>
            <a:r>
              <a:rPr lang="en-US" sz="2799" i="1">
                <a:solidFill>
                  <a:srgbClr val="181818"/>
                </a:solidFill>
                <a:latin typeface="Montserrat Italics"/>
                <a:ea typeface="Montserrat Italics"/>
                <a:cs typeface="Montserrat Italics"/>
                <a:sym typeface="Montserrat Italics"/>
              </a:rPr>
              <a:t>To manage library books and student records efficiently.</a:t>
            </a:r>
          </a:p>
        </p:txBody>
      </p:sp>
      <p:sp>
        <p:nvSpPr>
          <p:cNvPr id="26" name="TextBox 26"/>
          <p:cNvSpPr txBox="1"/>
          <p:nvPr/>
        </p:nvSpPr>
        <p:spPr>
          <a:xfrm>
            <a:off x="2272236" y="3707479"/>
            <a:ext cx="7415585" cy="909955"/>
          </a:xfrm>
          <a:prstGeom prst="rect">
            <a:avLst/>
          </a:prstGeom>
        </p:spPr>
        <p:txBody>
          <a:bodyPr lIns="0" tIns="0" rIns="0" bIns="0" rtlCol="0" anchor="t">
            <a:spAutoFit/>
          </a:bodyPr>
          <a:lstStyle/>
          <a:p>
            <a:pPr algn="l">
              <a:lnSpc>
                <a:spcPts val="7039"/>
              </a:lnSpc>
            </a:pPr>
            <a:r>
              <a:rPr lang="en-US" sz="6399">
                <a:solidFill>
                  <a:srgbClr val="3B41C9"/>
                </a:solidFill>
                <a:latin typeface="Archive"/>
                <a:ea typeface="Archive"/>
                <a:cs typeface="Archive"/>
                <a:sym typeface="Archive"/>
              </a:rPr>
              <a:t>INTRODUCTION</a:t>
            </a:r>
          </a:p>
        </p:txBody>
      </p:sp>
      <p:sp>
        <p:nvSpPr>
          <p:cNvPr id="31" name="AutoShape 2">
            <a:extLst>
              <a:ext uri="{FF2B5EF4-FFF2-40B4-BE49-F238E27FC236}">
                <a16:creationId xmlns:a16="http://schemas.microsoft.com/office/drawing/2014/main" id="{F3654930-5446-B351-C7D5-1DA1F3C5DA37}"/>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2" name="Freeform 3">
            <a:extLst>
              <a:ext uri="{FF2B5EF4-FFF2-40B4-BE49-F238E27FC236}">
                <a16:creationId xmlns:a16="http://schemas.microsoft.com/office/drawing/2014/main" id="{1777655D-4C74-3587-6AE5-8B8368692DFD}"/>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3" name="Freeform 4">
            <a:extLst>
              <a:ext uri="{FF2B5EF4-FFF2-40B4-BE49-F238E27FC236}">
                <a16:creationId xmlns:a16="http://schemas.microsoft.com/office/drawing/2014/main" id="{5BA8563E-E812-732B-EE91-F811057F5DB7}"/>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34" name="TextBox 20">
            <a:extLst>
              <a:ext uri="{FF2B5EF4-FFF2-40B4-BE49-F238E27FC236}">
                <a16:creationId xmlns:a16="http://schemas.microsoft.com/office/drawing/2014/main" id="{747DDC06-8E8A-982D-0755-6E1161E389D8}"/>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 name="Freeform 4"/>
          <p:cNvSpPr/>
          <p:nvPr/>
        </p:nvSpPr>
        <p:spPr>
          <a:xfrm>
            <a:off x="16747760" y="811834"/>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849519" y="913593"/>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360807" y="-4834609"/>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7" name="Group 7"/>
          <p:cNvGrpSpPr>
            <a:grpSpLocks noChangeAspect="1"/>
          </p:cNvGrpSpPr>
          <p:nvPr/>
        </p:nvGrpSpPr>
        <p:grpSpPr>
          <a:xfrm>
            <a:off x="2003878" y="2209377"/>
            <a:ext cx="5470886" cy="9036813"/>
            <a:chOff x="0" y="0"/>
            <a:chExt cx="3844290" cy="6350000"/>
          </a:xfrm>
        </p:grpSpPr>
        <p:sp>
          <p:nvSpPr>
            <p:cNvPr id="8" name="Freeform 8"/>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10"/>
              <a:stretch>
                <a:fillRect l="-74011" r="-74011"/>
              </a:stretch>
            </a:blipFill>
          </p:spPr>
        </p:sp>
      </p:grpSp>
      <p:sp>
        <p:nvSpPr>
          <p:cNvPr id="9" name="TextBox 9"/>
          <p:cNvSpPr txBox="1"/>
          <p:nvPr/>
        </p:nvSpPr>
        <p:spPr>
          <a:xfrm>
            <a:off x="1498742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
        <p:nvSpPr>
          <p:cNvPr id="10" name="TextBox 10"/>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F2BE40"/>
                </a:solidFill>
                <a:latin typeface="Montserrat Classic Bold"/>
                <a:ea typeface="Montserrat Classic Bold"/>
                <a:cs typeface="Montserrat Classic Bold"/>
                <a:sym typeface="Montserrat Classic Bold"/>
              </a:rPr>
              <a:t>SRM</a:t>
            </a:r>
          </a:p>
        </p:txBody>
      </p:sp>
      <p:sp>
        <p:nvSpPr>
          <p:cNvPr id="11" name="TextBox 11"/>
          <p:cNvSpPr txBox="1"/>
          <p:nvPr/>
        </p:nvSpPr>
        <p:spPr>
          <a:xfrm>
            <a:off x="2387138" y="1111554"/>
            <a:ext cx="1792704" cy="389255"/>
          </a:xfrm>
          <a:prstGeom prst="rect">
            <a:avLst/>
          </a:prstGeom>
        </p:spPr>
        <p:txBody>
          <a:bodyPr lIns="0" tIns="0" rIns="0" bIns="0" rtlCol="0" anchor="t">
            <a:spAutoFit/>
          </a:bodyPr>
          <a:lstStyle/>
          <a:p>
            <a:pPr algn="l">
              <a:lnSpc>
                <a:spcPts val="3220"/>
              </a:lnSpc>
            </a:pPr>
            <a:r>
              <a:rPr lang="en-US" sz="2300">
                <a:solidFill>
                  <a:srgbClr val="F2BE40"/>
                </a:solidFill>
                <a:latin typeface="Montserrat"/>
                <a:ea typeface="Montserrat"/>
                <a:cs typeface="Montserrat"/>
                <a:sym typeface="Montserrat"/>
              </a:rPr>
              <a:t>UNIVERSITY</a:t>
            </a:r>
          </a:p>
        </p:txBody>
      </p:sp>
      <p:sp>
        <p:nvSpPr>
          <p:cNvPr id="12" name="TextBox 12"/>
          <p:cNvSpPr txBox="1"/>
          <p:nvPr/>
        </p:nvSpPr>
        <p:spPr>
          <a:xfrm>
            <a:off x="8438236" y="4328729"/>
            <a:ext cx="8725953" cy="727709"/>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Our system connects to a MySQL database, which stores all the data related to books and student transactions.</a:t>
            </a:r>
          </a:p>
        </p:txBody>
      </p:sp>
      <p:sp>
        <p:nvSpPr>
          <p:cNvPr id="13" name="TextBox 13"/>
          <p:cNvSpPr txBox="1"/>
          <p:nvPr/>
        </p:nvSpPr>
        <p:spPr>
          <a:xfrm>
            <a:off x="8438236" y="5779024"/>
            <a:ext cx="8725953" cy="1099184"/>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The Admin Panel is where all administrative tasks are performed. This includes viewing all issued books, editing book records, and managing student information</a:t>
            </a:r>
          </a:p>
        </p:txBody>
      </p:sp>
      <p:sp>
        <p:nvSpPr>
          <p:cNvPr id="14" name="TextBox 14"/>
          <p:cNvSpPr txBox="1"/>
          <p:nvPr/>
        </p:nvSpPr>
        <p:spPr>
          <a:xfrm>
            <a:off x="8438236" y="2591347"/>
            <a:ext cx="7415585" cy="909955"/>
          </a:xfrm>
          <a:prstGeom prst="rect">
            <a:avLst/>
          </a:prstGeom>
        </p:spPr>
        <p:txBody>
          <a:bodyPr lIns="0" tIns="0" rIns="0" bIns="0" rtlCol="0" anchor="t">
            <a:spAutoFit/>
          </a:bodyPr>
          <a:lstStyle/>
          <a:p>
            <a:pPr algn="l">
              <a:lnSpc>
                <a:spcPts val="7039"/>
              </a:lnSpc>
            </a:pPr>
            <a:r>
              <a:rPr lang="en-US" sz="6399">
                <a:solidFill>
                  <a:srgbClr val="3B41C9"/>
                </a:solidFill>
                <a:latin typeface="Archive"/>
                <a:ea typeface="Archive"/>
                <a:cs typeface="Archive"/>
                <a:sym typeface="Archive"/>
              </a:rPr>
              <a:t>SYSTEM MODULES</a:t>
            </a:r>
          </a:p>
        </p:txBody>
      </p:sp>
      <p:sp>
        <p:nvSpPr>
          <p:cNvPr id="15" name="Freeform 15"/>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a:off x="724763" y="790195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20"/>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1" name="Freeform 21"/>
          <p:cNvSpPr/>
          <p:nvPr/>
        </p:nvSpPr>
        <p:spPr>
          <a:xfrm>
            <a:off x="6749574" y="3550615"/>
            <a:ext cx="1076362" cy="1076362"/>
          </a:xfrm>
          <a:custGeom>
            <a:avLst/>
            <a:gdLst/>
            <a:ahLst/>
            <a:cxnLst/>
            <a:rect l="l" t="t" r="r" b="b"/>
            <a:pathLst>
              <a:path w="1076362" h="1076362">
                <a:moveTo>
                  <a:pt x="0" y="0"/>
                </a:moveTo>
                <a:lnTo>
                  <a:pt x="1076362" y="0"/>
                </a:lnTo>
                <a:lnTo>
                  <a:pt x="1076362" y="1076361"/>
                </a:lnTo>
                <a:lnTo>
                  <a:pt x="0" y="10763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6902812" y="385646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3" name="Freeform 23"/>
          <p:cNvSpPr/>
          <p:nvPr/>
        </p:nvSpPr>
        <p:spPr>
          <a:xfrm>
            <a:off x="6749574" y="4984348"/>
            <a:ext cx="1076362" cy="1076362"/>
          </a:xfrm>
          <a:custGeom>
            <a:avLst/>
            <a:gdLst/>
            <a:ahLst/>
            <a:cxnLst/>
            <a:rect l="l" t="t" r="r" b="b"/>
            <a:pathLst>
              <a:path w="1076362" h="1076362">
                <a:moveTo>
                  <a:pt x="0" y="0"/>
                </a:moveTo>
                <a:lnTo>
                  <a:pt x="1076362" y="0"/>
                </a:lnTo>
                <a:lnTo>
                  <a:pt x="1076362" y="1076361"/>
                </a:lnTo>
                <a:lnTo>
                  <a:pt x="0" y="10763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p:cNvSpPr txBox="1"/>
          <p:nvPr/>
        </p:nvSpPr>
        <p:spPr>
          <a:xfrm>
            <a:off x="6902812" y="5296825"/>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5" name="TextBox 25"/>
          <p:cNvSpPr txBox="1"/>
          <p:nvPr/>
        </p:nvSpPr>
        <p:spPr>
          <a:xfrm>
            <a:off x="8438236" y="3870355"/>
            <a:ext cx="4055714"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DATABASE CONNECTION</a:t>
            </a:r>
          </a:p>
        </p:txBody>
      </p:sp>
      <p:sp>
        <p:nvSpPr>
          <p:cNvPr id="26" name="TextBox 26"/>
          <p:cNvSpPr txBox="1"/>
          <p:nvPr/>
        </p:nvSpPr>
        <p:spPr>
          <a:xfrm>
            <a:off x="8438236" y="5304088"/>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a:t>
            </a:r>
          </a:p>
        </p:txBody>
      </p:sp>
      <p:sp>
        <p:nvSpPr>
          <p:cNvPr id="27" name="Freeform 27"/>
          <p:cNvSpPr/>
          <p:nvPr/>
        </p:nvSpPr>
        <p:spPr>
          <a:xfrm rot="-5400000">
            <a:off x="-636187" y="4551851"/>
            <a:ext cx="2366598" cy="1183299"/>
          </a:xfrm>
          <a:custGeom>
            <a:avLst/>
            <a:gdLst/>
            <a:ahLst/>
            <a:cxnLst/>
            <a:rect l="l" t="t" r="r" b="b"/>
            <a:pathLst>
              <a:path w="2366598" h="1183299">
                <a:moveTo>
                  <a:pt x="0" y="0"/>
                </a:moveTo>
                <a:lnTo>
                  <a:pt x="2366597" y="0"/>
                </a:lnTo>
                <a:lnTo>
                  <a:pt x="2366597" y="1183298"/>
                </a:lnTo>
                <a:lnTo>
                  <a:pt x="0" y="1183298"/>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Freeform 28"/>
          <p:cNvSpPr/>
          <p:nvPr/>
        </p:nvSpPr>
        <p:spPr>
          <a:xfrm>
            <a:off x="6151829" y="1732722"/>
            <a:ext cx="1674107" cy="1674107"/>
          </a:xfrm>
          <a:custGeom>
            <a:avLst/>
            <a:gdLst/>
            <a:ahLst/>
            <a:cxnLst/>
            <a:rect l="l" t="t" r="r" b="b"/>
            <a:pathLst>
              <a:path w="1674107" h="1674107">
                <a:moveTo>
                  <a:pt x="0" y="0"/>
                </a:moveTo>
                <a:lnTo>
                  <a:pt x="1674107" y="0"/>
                </a:lnTo>
                <a:lnTo>
                  <a:pt x="1674107" y="1674107"/>
                </a:lnTo>
                <a:lnTo>
                  <a:pt x="0" y="167410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9" name="TextBox 29"/>
          <p:cNvSpPr txBox="1"/>
          <p:nvPr/>
        </p:nvSpPr>
        <p:spPr>
          <a:xfrm>
            <a:off x="8438236" y="7600793"/>
            <a:ext cx="8725953" cy="1099184"/>
          </a:xfrm>
          <a:prstGeom prst="rect">
            <a:avLst/>
          </a:prstGeom>
        </p:spPr>
        <p:txBody>
          <a:bodyPr lIns="0" tIns="0" rIns="0" bIns="0" rtlCol="0" anchor="t">
            <a:spAutoFit/>
          </a:bodyPr>
          <a:lstStyle/>
          <a:p>
            <a:pPr algn="l">
              <a:lnSpc>
                <a:spcPts val="2940"/>
              </a:lnSpc>
            </a:pPr>
            <a:r>
              <a:rPr lang="en-US" sz="2100">
                <a:solidFill>
                  <a:srgbClr val="3B41C9"/>
                </a:solidFill>
                <a:latin typeface="Montserrat"/>
                <a:ea typeface="Montserrat"/>
                <a:cs typeface="Montserrat"/>
                <a:sym typeface="Montserrat"/>
              </a:rPr>
              <a:t>The Student Panel provides students with options to issue new books, return books they have borrowed, and view the books currently issued under their name</a:t>
            </a:r>
          </a:p>
        </p:txBody>
      </p:sp>
      <p:sp>
        <p:nvSpPr>
          <p:cNvPr id="30" name="TextBox 30"/>
          <p:cNvSpPr txBox="1"/>
          <p:nvPr/>
        </p:nvSpPr>
        <p:spPr>
          <a:xfrm>
            <a:off x="8438236" y="7125858"/>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a:t>
            </a:r>
          </a:p>
        </p:txBody>
      </p:sp>
      <p:sp>
        <p:nvSpPr>
          <p:cNvPr id="31" name="Freeform 31"/>
          <p:cNvSpPr/>
          <p:nvPr/>
        </p:nvSpPr>
        <p:spPr>
          <a:xfrm>
            <a:off x="6749574" y="6806117"/>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2"/>
          <p:cNvSpPr txBox="1"/>
          <p:nvPr/>
        </p:nvSpPr>
        <p:spPr>
          <a:xfrm>
            <a:off x="6902812" y="7118595"/>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5" name="Freeform 5"/>
          <p:cNvSpPr/>
          <p:nvPr/>
        </p:nvSpPr>
        <p:spPr>
          <a:xfrm rot="-5400000" flipH="1">
            <a:off x="16575473"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flipH="1">
            <a:off x="16101527" y="8014764"/>
            <a:ext cx="1712527" cy="1712527"/>
          </a:xfrm>
          <a:custGeom>
            <a:avLst/>
            <a:gdLst/>
            <a:ahLst/>
            <a:cxnLst/>
            <a:rect l="l" t="t" r="r" b="b"/>
            <a:pathLst>
              <a:path w="1712527" h="1712527">
                <a:moveTo>
                  <a:pt x="1712528" y="0"/>
                </a:moveTo>
                <a:lnTo>
                  <a:pt x="0" y="0"/>
                </a:lnTo>
                <a:lnTo>
                  <a:pt x="0" y="1712527"/>
                </a:lnTo>
                <a:lnTo>
                  <a:pt x="1712528" y="1712527"/>
                </a:lnTo>
                <a:lnTo>
                  <a:pt x="1712528"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601556" y="4497773"/>
            <a:ext cx="4149477" cy="4114800"/>
            <a:chOff x="0" y="0"/>
            <a:chExt cx="6888894" cy="6831323"/>
          </a:xfrm>
        </p:grpSpPr>
        <p:sp>
          <p:nvSpPr>
            <p:cNvPr id="8" name="Freeform 8"/>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9" name="Group 9"/>
          <p:cNvGrpSpPr/>
          <p:nvPr/>
        </p:nvGrpSpPr>
        <p:grpSpPr>
          <a:xfrm>
            <a:off x="3656413" y="3477891"/>
            <a:ext cx="2039763" cy="203976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grpSp>
        <p:nvGrpSpPr>
          <p:cNvPr id="11" name="Group 11"/>
          <p:cNvGrpSpPr/>
          <p:nvPr/>
        </p:nvGrpSpPr>
        <p:grpSpPr>
          <a:xfrm>
            <a:off x="7069261" y="4497773"/>
            <a:ext cx="4149477" cy="4114800"/>
            <a:chOff x="0" y="0"/>
            <a:chExt cx="6888894" cy="6831323"/>
          </a:xfrm>
        </p:grpSpPr>
        <p:sp>
          <p:nvSpPr>
            <p:cNvPr id="12" name="Freeform 12"/>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3" name="Group 13"/>
          <p:cNvGrpSpPr/>
          <p:nvPr/>
        </p:nvGrpSpPr>
        <p:grpSpPr>
          <a:xfrm>
            <a:off x="8124118" y="3477891"/>
            <a:ext cx="2039763" cy="2039763"/>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sp>
        <p:nvSpPr>
          <p:cNvPr id="15" name="Freeform 15"/>
          <p:cNvSpPr/>
          <p:nvPr/>
        </p:nvSpPr>
        <p:spPr>
          <a:xfrm>
            <a:off x="-2057400" y="-20574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1536966" y="4497773"/>
            <a:ext cx="4149477" cy="4114800"/>
            <a:chOff x="0" y="0"/>
            <a:chExt cx="6888894" cy="6831323"/>
          </a:xfrm>
        </p:grpSpPr>
        <p:sp>
          <p:nvSpPr>
            <p:cNvPr id="17" name="Freeform 17"/>
            <p:cNvSpPr/>
            <p:nvPr/>
          </p:nvSpPr>
          <p:spPr>
            <a:xfrm>
              <a:off x="0" y="0"/>
              <a:ext cx="6888893" cy="6831323"/>
            </a:xfrm>
            <a:custGeom>
              <a:avLst/>
              <a:gdLst/>
              <a:ahLst/>
              <a:cxnLst/>
              <a:rect l="l" t="t" r="r" b="b"/>
              <a:pathLst>
                <a:path w="6888893" h="6831323">
                  <a:moveTo>
                    <a:pt x="0" y="0"/>
                  </a:moveTo>
                  <a:lnTo>
                    <a:pt x="0" y="6831323"/>
                  </a:lnTo>
                  <a:lnTo>
                    <a:pt x="6888893" y="6831323"/>
                  </a:lnTo>
                  <a:lnTo>
                    <a:pt x="6888893" y="0"/>
                  </a:lnTo>
                  <a:lnTo>
                    <a:pt x="0" y="0"/>
                  </a:lnTo>
                  <a:close/>
                  <a:moveTo>
                    <a:pt x="6827934" y="6770363"/>
                  </a:moveTo>
                  <a:lnTo>
                    <a:pt x="59690" y="6770363"/>
                  </a:lnTo>
                  <a:lnTo>
                    <a:pt x="59690" y="59690"/>
                  </a:lnTo>
                  <a:lnTo>
                    <a:pt x="6827934" y="59690"/>
                  </a:lnTo>
                  <a:lnTo>
                    <a:pt x="6827934" y="6770363"/>
                  </a:lnTo>
                  <a:close/>
                </a:path>
              </a:pathLst>
            </a:custGeom>
            <a:solidFill>
              <a:srgbClr val="F2BE40"/>
            </a:solidFill>
          </p:spPr>
        </p:sp>
      </p:grpSp>
      <p:grpSp>
        <p:nvGrpSpPr>
          <p:cNvPr id="18" name="Group 18"/>
          <p:cNvGrpSpPr/>
          <p:nvPr/>
        </p:nvGrpSpPr>
        <p:grpSpPr>
          <a:xfrm>
            <a:off x="12591823" y="3477891"/>
            <a:ext cx="2039763" cy="2039763"/>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B41C9"/>
            </a:solidFill>
          </p:spPr>
        </p:sp>
      </p:grpSp>
      <p:sp>
        <p:nvSpPr>
          <p:cNvPr id="20" name="Freeform 20"/>
          <p:cNvSpPr/>
          <p:nvPr/>
        </p:nvSpPr>
        <p:spPr>
          <a:xfrm>
            <a:off x="16153608" y="2854233"/>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a:off x="1028700" y="661292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Freeform 22"/>
          <p:cNvSpPr/>
          <p:nvPr/>
        </p:nvSpPr>
        <p:spPr>
          <a:xfrm>
            <a:off x="4192586" y="4057682"/>
            <a:ext cx="967418" cy="932239"/>
          </a:xfrm>
          <a:custGeom>
            <a:avLst/>
            <a:gdLst/>
            <a:ahLst/>
            <a:cxnLst/>
            <a:rect l="l" t="t" r="r" b="b"/>
            <a:pathLst>
              <a:path w="967418" h="932239">
                <a:moveTo>
                  <a:pt x="0" y="0"/>
                </a:moveTo>
                <a:lnTo>
                  <a:pt x="967418" y="0"/>
                </a:lnTo>
                <a:lnTo>
                  <a:pt x="967418" y="932240"/>
                </a:lnTo>
                <a:lnTo>
                  <a:pt x="0" y="9322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a:off x="12507103" y="3477891"/>
            <a:ext cx="2124484" cy="1969976"/>
          </a:xfrm>
          <a:custGeom>
            <a:avLst/>
            <a:gdLst/>
            <a:ahLst/>
            <a:cxnLst/>
            <a:rect l="l" t="t" r="r" b="b"/>
            <a:pathLst>
              <a:path w="2124484" h="1969976">
                <a:moveTo>
                  <a:pt x="0" y="0"/>
                </a:moveTo>
                <a:lnTo>
                  <a:pt x="2124484" y="0"/>
                </a:lnTo>
                <a:lnTo>
                  <a:pt x="2124484" y="1969976"/>
                </a:lnTo>
                <a:lnTo>
                  <a:pt x="0" y="1969976"/>
                </a:lnTo>
                <a:lnTo>
                  <a:pt x="0" y="0"/>
                </a:lnTo>
                <a:close/>
              </a:path>
            </a:pathLst>
          </a:custGeom>
          <a:blipFill>
            <a:blip r:embed="rId12"/>
            <a:stretch>
              <a:fillRect t="-3921" b="-3921"/>
            </a:stretch>
          </a:blipFill>
        </p:spPr>
      </p:sp>
      <p:sp>
        <p:nvSpPr>
          <p:cNvPr id="25" name="TextBox 2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26" name="TextBox 26"/>
          <p:cNvSpPr txBox="1"/>
          <p:nvPr/>
        </p:nvSpPr>
        <p:spPr>
          <a:xfrm>
            <a:off x="2387138" y="1111554"/>
            <a:ext cx="1805448"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27" name="TextBox 27"/>
          <p:cNvSpPr txBox="1"/>
          <p:nvPr/>
        </p:nvSpPr>
        <p:spPr>
          <a:xfrm>
            <a:off x="3851664" y="2202821"/>
            <a:ext cx="10584673" cy="857250"/>
          </a:xfrm>
          <a:prstGeom prst="rect">
            <a:avLst/>
          </a:prstGeom>
        </p:spPr>
        <p:txBody>
          <a:bodyPr lIns="0" tIns="0" rIns="0" bIns="0" rtlCol="0" anchor="t">
            <a:spAutoFit/>
          </a:bodyPr>
          <a:lstStyle/>
          <a:p>
            <a:pPr algn="ctr">
              <a:lnSpc>
                <a:spcPts val="6600"/>
              </a:lnSpc>
            </a:pPr>
            <a:r>
              <a:rPr lang="en-US" sz="6000">
                <a:solidFill>
                  <a:srgbClr val="3B41C9"/>
                </a:solidFill>
                <a:latin typeface="Archive"/>
                <a:ea typeface="Archive"/>
                <a:cs typeface="Archive"/>
                <a:sym typeface="Archive"/>
              </a:rPr>
              <a:t>MYSQL INTEGRATION</a:t>
            </a:r>
          </a:p>
        </p:txBody>
      </p:sp>
      <p:sp>
        <p:nvSpPr>
          <p:cNvPr id="28" name="TextBox 28"/>
          <p:cNvSpPr txBox="1"/>
          <p:nvPr/>
        </p:nvSpPr>
        <p:spPr>
          <a:xfrm>
            <a:off x="3040533" y="7151756"/>
            <a:ext cx="3271523" cy="935354"/>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The system connects to MySQL using Python's mysql.connector module.</a:t>
            </a:r>
          </a:p>
        </p:txBody>
      </p:sp>
      <p:sp>
        <p:nvSpPr>
          <p:cNvPr id="29" name="TextBox 29"/>
          <p:cNvSpPr txBox="1"/>
          <p:nvPr/>
        </p:nvSpPr>
        <p:spPr>
          <a:xfrm>
            <a:off x="7508238" y="6994593"/>
            <a:ext cx="3271523" cy="1249679"/>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The system prompts the user for corrections and provides instructions for fixing common issues.</a:t>
            </a:r>
          </a:p>
        </p:txBody>
      </p:sp>
      <p:sp>
        <p:nvSpPr>
          <p:cNvPr id="30" name="TextBox 30"/>
          <p:cNvSpPr txBox="1"/>
          <p:nvPr/>
        </p:nvSpPr>
        <p:spPr>
          <a:xfrm>
            <a:off x="3040533" y="5935290"/>
            <a:ext cx="3271523" cy="78930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DATABASE CONNECTION</a:t>
            </a:r>
          </a:p>
        </p:txBody>
      </p:sp>
      <p:sp>
        <p:nvSpPr>
          <p:cNvPr id="31" name="TextBox 31"/>
          <p:cNvSpPr txBox="1"/>
          <p:nvPr/>
        </p:nvSpPr>
        <p:spPr>
          <a:xfrm>
            <a:off x="11971214" y="5935290"/>
            <a:ext cx="3271523" cy="78930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DATABASE MANAGEMENT</a:t>
            </a:r>
          </a:p>
        </p:txBody>
      </p:sp>
      <p:sp>
        <p:nvSpPr>
          <p:cNvPr id="32" name="TextBox 32"/>
          <p:cNvSpPr txBox="1"/>
          <p:nvPr/>
        </p:nvSpPr>
        <p:spPr>
          <a:xfrm>
            <a:off x="7508238" y="6135315"/>
            <a:ext cx="3271523" cy="389255"/>
          </a:xfrm>
          <a:prstGeom prst="rect">
            <a:avLst/>
          </a:prstGeom>
        </p:spPr>
        <p:txBody>
          <a:bodyPr lIns="0" tIns="0" rIns="0" bIns="0" rtlCol="0" anchor="t">
            <a:spAutoFit/>
          </a:bodyPr>
          <a:lstStyle/>
          <a:p>
            <a:pPr algn="ctr">
              <a:lnSpc>
                <a:spcPts val="3219"/>
              </a:lnSpc>
            </a:pPr>
            <a:r>
              <a:rPr lang="en-US" sz="2299" b="1">
                <a:solidFill>
                  <a:srgbClr val="3B41C9"/>
                </a:solidFill>
                <a:latin typeface="Montserrat Classic Bold"/>
                <a:ea typeface="Montserrat Classic Bold"/>
                <a:cs typeface="Montserrat Classic Bold"/>
                <a:sym typeface="Montserrat Classic Bold"/>
              </a:rPr>
              <a:t>ERROR HANDLING</a:t>
            </a:r>
          </a:p>
        </p:txBody>
      </p:sp>
      <p:sp>
        <p:nvSpPr>
          <p:cNvPr id="33" name="TextBox 33"/>
          <p:cNvSpPr txBox="1"/>
          <p:nvPr/>
        </p:nvSpPr>
        <p:spPr>
          <a:xfrm>
            <a:off x="11975943" y="6996692"/>
            <a:ext cx="3271523" cy="1249679"/>
          </a:xfrm>
          <a:prstGeom prst="rect">
            <a:avLst/>
          </a:prstGeom>
        </p:spPr>
        <p:txBody>
          <a:bodyPr lIns="0" tIns="0" rIns="0" bIns="0" rtlCol="0" anchor="t">
            <a:spAutoFit/>
          </a:bodyPr>
          <a:lstStyle/>
          <a:p>
            <a:pPr algn="ctr">
              <a:lnSpc>
                <a:spcPts val="2520"/>
              </a:lnSpc>
            </a:pPr>
            <a:r>
              <a:rPr lang="en-US" sz="1800">
                <a:solidFill>
                  <a:srgbClr val="3B41C9"/>
                </a:solidFill>
                <a:latin typeface="Montserrat"/>
                <a:ea typeface="Montserrat"/>
                <a:cs typeface="Montserrat"/>
                <a:sym typeface="Montserrat"/>
              </a:rPr>
              <a:t>If the specified database does not exist, the program automatically creates it and sets it up for use</a:t>
            </a:r>
          </a:p>
        </p:txBody>
      </p:sp>
      <p:sp>
        <p:nvSpPr>
          <p:cNvPr id="34" name="Freeform 34"/>
          <p:cNvSpPr/>
          <p:nvPr/>
        </p:nvSpPr>
        <p:spPr>
          <a:xfrm>
            <a:off x="1655771"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5" name="Freeform 35"/>
          <p:cNvSpPr/>
          <p:nvPr/>
        </p:nvSpPr>
        <p:spPr>
          <a:xfrm>
            <a:off x="1028700"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6" name="Freeform 36"/>
          <p:cNvSpPr/>
          <p:nvPr/>
        </p:nvSpPr>
        <p:spPr>
          <a:xfrm>
            <a:off x="1836042"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7" name="Freeform 37"/>
          <p:cNvSpPr/>
          <p:nvPr/>
        </p:nvSpPr>
        <p:spPr>
          <a:xfrm rot="-10800000">
            <a:off x="1201178"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8" name="Freeform 38"/>
          <p:cNvSpPr/>
          <p:nvPr/>
        </p:nvSpPr>
        <p:spPr>
          <a:xfrm>
            <a:off x="8646257" y="4057682"/>
            <a:ext cx="995487" cy="923088"/>
          </a:xfrm>
          <a:custGeom>
            <a:avLst/>
            <a:gdLst/>
            <a:ahLst/>
            <a:cxnLst/>
            <a:rect l="l" t="t" r="r" b="b"/>
            <a:pathLst>
              <a:path w="995487" h="923088">
                <a:moveTo>
                  <a:pt x="0" y="0"/>
                </a:moveTo>
                <a:lnTo>
                  <a:pt x="995486" y="0"/>
                </a:lnTo>
                <a:lnTo>
                  <a:pt x="995486" y="923088"/>
                </a:lnTo>
                <a:lnTo>
                  <a:pt x="0" y="923088"/>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9" name="AutoShape 2">
            <a:extLst>
              <a:ext uri="{FF2B5EF4-FFF2-40B4-BE49-F238E27FC236}">
                <a16:creationId xmlns:a16="http://schemas.microsoft.com/office/drawing/2014/main" id="{5528DB65-51A3-3863-2277-0903B73E7A3F}"/>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40" name="Freeform 3">
            <a:extLst>
              <a:ext uri="{FF2B5EF4-FFF2-40B4-BE49-F238E27FC236}">
                <a16:creationId xmlns:a16="http://schemas.microsoft.com/office/drawing/2014/main" id="{25106B7B-FC7B-A424-32D0-911BCEA78A37}"/>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41" name="Freeform 4">
            <a:extLst>
              <a:ext uri="{FF2B5EF4-FFF2-40B4-BE49-F238E27FC236}">
                <a16:creationId xmlns:a16="http://schemas.microsoft.com/office/drawing/2014/main" id="{0068C430-25E4-4AA6-4775-53D1D2D7A15E}"/>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42" name="TextBox 20">
            <a:extLst>
              <a:ext uri="{FF2B5EF4-FFF2-40B4-BE49-F238E27FC236}">
                <a16:creationId xmlns:a16="http://schemas.microsoft.com/office/drawing/2014/main" id="{50A09EFD-A700-5B55-A905-11D861B3A6E9}"/>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3210297" y="-4497556"/>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10182603" y="1606973"/>
            <a:ext cx="5254888" cy="8680027"/>
            <a:chOff x="0" y="0"/>
            <a:chExt cx="3844290" cy="6350000"/>
          </a:xfrm>
        </p:grpSpPr>
        <p:sp>
          <p:nvSpPr>
            <p:cNvPr id="4" name="Freeform 4"/>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4"/>
              <a:stretch>
                <a:fillRect l="-4026" r="-4026"/>
              </a:stretch>
            </a:blipFill>
          </p:spPr>
        </p:sp>
      </p:grpSp>
      <p:sp>
        <p:nvSpPr>
          <p:cNvPr id="5" name="Freeform 5"/>
          <p:cNvSpPr/>
          <p:nvPr/>
        </p:nvSpPr>
        <p:spPr>
          <a:xfrm rot="5400000">
            <a:off x="16743706" y="5143085"/>
            <a:ext cx="2059059" cy="1029529"/>
          </a:xfrm>
          <a:custGeom>
            <a:avLst/>
            <a:gdLst/>
            <a:ahLst/>
            <a:cxnLst/>
            <a:rect l="l" t="t" r="r" b="b"/>
            <a:pathLst>
              <a:path w="2059059" h="1029529">
                <a:moveTo>
                  <a:pt x="0" y="0"/>
                </a:moveTo>
                <a:lnTo>
                  <a:pt x="2059059" y="0"/>
                </a:lnTo>
                <a:lnTo>
                  <a:pt x="2059059" y="1029530"/>
                </a:lnTo>
                <a:lnTo>
                  <a:pt x="0" y="10295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AutoShape 10"/>
          <p:cNvSpPr/>
          <p:nvPr/>
        </p:nvSpPr>
        <p:spPr>
          <a:xfrm>
            <a:off x="14716004" y="1028700"/>
            <a:ext cx="2543296" cy="0"/>
          </a:xfrm>
          <a:prstGeom prst="line">
            <a:avLst/>
          </a:prstGeom>
          <a:ln w="581025" cap="rnd">
            <a:solidFill>
              <a:srgbClr val="FFFFFF"/>
            </a:solidFill>
            <a:prstDash val="solid"/>
            <a:headEnd type="none" w="sm" len="sm"/>
            <a:tailEnd type="none" w="sm" len="sm"/>
          </a:ln>
        </p:spPr>
      </p:sp>
      <p:sp>
        <p:nvSpPr>
          <p:cNvPr id="13" name="Freeform 13"/>
          <p:cNvSpPr/>
          <p:nvPr/>
        </p:nvSpPr>
        <p:spPr>
          <a:xfrm>
            <a:off x="-1538046" y="8748954"/>
            <a:ext cx="3076092" cy="3076092"/>
          </a:xfrm>
          <a:custGeom>
            <a:avLst/>
            <a:gdLst/>
            <a:ahLst/>
            <a:cxnLst/>
            <a:rect l="l" t="t" r="r" b="b"/>
            <a:pathLst>
              <a:path w="3076092" h="3076092">
                <a:moveTo>
                  <a:pt x="0" y="0"/>
                </a:moveTo>
                <a:lnTo>
                  <a:pt x="3076092" y="0"/>
                </a:lnTo>
                <a:lnTo>
                  <a:pt x="3076092" y="3076092"/>
                </a:lnTo>
                <a:lnTo>
                  <a:pt x="0" y="307609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a:off x="10811640" y="1609725"/>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5" name="Freeform 15"/>
          <p:cNvSpPr/>
          <p:nvPr/>
        </p:nvSpPr>
        <p:spPr>
          <a:xfrm>
            <a:off x="817767" y="6783105"/>
            <a:ext cx="421865" cy="421865"/>
          </a:xfrm>
          <a:custGeom>
            <a:avLst/>
            <a:gdLst/>
            <a:ahLst/>
            <a:cxnLst/>
            <a:rect l="l" t="t" r="r" b="b"/>
            <a:pathLst>
              <a:path w="421865" h="421865">
                <a:moveTo>
                  <a:pt x="0" y="0"/>
                </a:moveTo>
                <a:lnTo>
                  <a:pt x="421866" y="0"/>
                </a:lnTo>
                <a:lnTo>
                  <a:pt x="421866"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TextBox 16"/>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7" name="TextBox 17"/>
          <p:cNvSpPr txBox="1"/>
          <p:nvPr/>
        </p:nvSpPr>
        <p:spPr>
          <a:xfrm>
            <a:off x="2387138" y="1111554"/>
            <a:ext cx="1846407"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8" name="TextBox 18"/>
          <p:cNvSpPr txBox="1"/>
          <p:nvPr/>
        </p:nvSpPr>
        <p:spPr>
          <a:xfrm>
            <a:off x="1809317" y="4677867"/>
            <a:ext cx="7099620" cy="4813934"/>
          </a:xfrm>
          <a:prstGeom prst="rect">
            <a:avLst/>
          </a:prstGeom>
        </p:spPr>
        <p:txBody>
          <a:bodyPr lIns="0" tIns="0" rIns="0" bIns="0" rtlCol="0" anchor="t">
            <a:spAutoFit/>
          </a:bodyPr>
          <a:lstStyle/>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View All Issued Books:</a:t>
            </a:r>
            <a:r>
              <a:rPr lang="en-US" sz="2100">
                <a:solidFill>
                  <a:srgbClr val="3B41C9"/>
                </a:solidFill>
                <a:latin typeface="Montserrat"/>
                <a:ea typeface="Montserrat"/>
                <a:cs typeface="Montserrat"/>
                <a:sym typeface="Montserrat"/>
              </a:rPr>
              <a:t> Administrators can see a list of all books currently issued, along with the student details.</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Edit Book Data:</a:t>
            </a:r>
            <a:r>
              <a:rPr lang="en-US" sz="2100">
                <a:solidFill>
                  <a:srgbClr val="3B41C9"/>
                </a:solidFill>
                <a:latin typeface="Montserrat"/>
                <a:ea typeface="Montserrat"/>
                <a:cs typeface="Montserrat"/>
                <a:sym typeface="Montserrat"/>
              </a:rPr>
              <a:t> Administrators can edit the data associated with a book, such as updating the book ID or student information.</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Delete Records:</a:t>
            </a:r>
            <a:r>
              <a:rPr lang="en-US" sz="2100">
                <a:solidFill>
                  <a:srgbClr val="3B41C9"/>
                </a:solidFill>
                <a:latin typeface="Montserrat"/>
                <a:ea typeface="Montserrat"/>
                <a:cs typeface="Montserrat"/>
                <a:sym typeface="Montserrat"/>
              </a:rPr>
              <a:t> The admin has the ability to delete records of returned books or incorrect entries.</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endParaRPr lang="en-US" sz="2100">
              <a:solidFill>
                <a:srgbClr val="3B41C9"/>
              </a:solidFill>
              <a:latin typeface="Montserrat"/>
              <a:ea typeface="Montserrat"/>
              <a:cs typeface="Montserrat"/>
              <a:sym typeface="Montserrat"/>
            </a:endParaRPr>
          </a:p>
        </p:txBody>
      </p:sp>
      <p:sp>
        <p:nvSpPr>
          <p:cNvPr id="19" name="TextBox 19"/>
          <p:cNvSpPr txBox="1"/>
          <p:nvPr/>
        </p:nvSpPr>
        <p:spPr>
          <a:xfrm>
            <a:off x="2057400" y="2876570"/>
            <a:ext cx="7099620"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USER INTERFACES</a:t>
            </a:r>
          </a:p>
        </p:txBody>
      </p:sp>
      <p:sp>
        <p:nvSpPr>
          <p:cNvPr id="21" name="TextBox 21"/>
          <p:cNvSpPr txBox="1"/>
          <p:nvPr/>
        </p:nvSpPr>
        <p:spPr>
          <a:xfrm>
            <a:off x="2087604" y="3925760"/>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a:t>
            </a:r>
          </a:p>
        </p:txBody>
      </p:sp>
      <p:sp>
        <p:nvSpPr>
          <p:cNvPr id="22" name="AutoShape 2">
            <a:extLst>
              <a:ext uri="{FF2B5EF4-FFF2-40B4-BE49-F238E27FC236}">
                <a16:creationId xmlns:a16="http://schemas.microsoft.com/office/drawing/2014/main" id="{454CA1EE-22AB-C0F5-BB4B-1F0E877E480D}"/>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3" name="Freeform 3">
            <a:extLst>
              <a:ext uri="{FF2B5EF4-FFF2-40B4-BE49-F238E27FC236}">
                <a16:creationId xmlns:a16="http://schemas.microsoft.com/office/drawing/2014/main" id="{44B1F643-5E70-6B70-0D6C-FFC5D793C3BE}"/>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4">
            <a:extLst>
              <a:ext uri="{FF2B5EF4-FFF2-40B4-BE49-F238E27FC236}">
                <a16:creationId xmlns:a16="http://schemas.microsoft.com/office/drawing/2014/main" id="{519780C2-521F-70C4-2A7B-57FC6E4D2CAA}"/>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5" name="TextBox 20">
            <a:extLst>
              <a:ext uri="{FF2B5EF4-FFF2-40B4-BE49-F238E27FC236}">
                <a16:creationId xmlns:a16="http://schemas.microsoft.com/office/drawing/2014/main" id="{35965435-3B33-5FE7-72CA-1008B61E33FC}"/>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63257" y="-19054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4360807" y="-4834609"/>
            <a:ext cx="10155406" cy="10155406"/>
          </a:xfrm>
          <a:custGeom>
            <a:avLst/>
            <a:gdLst/>
            <a:ahLst/>
            <a:cxnLst/>
            <a:rect l="l" t="t" r="r" b="b"/>
            <a:pathLst>
              <a:path w="10155406" h="10155406">
                <a:moveTo>
                  <a:pt x="0" y="0"/>
                </a:moveTo>
                <a:lnTo>
                  <a:pt x="10155406" y="0"/>
                </a:lnTo>
                <a:lnTo>
                  <a:pt x="10155406" y="10155406"/>
                </a:lnTo>
                <a:lnTo>
                  <a:pt x="0" y="101554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a:grpSpLocks noChangeAspect="1"/>
          </p:cNvGrpSpPr>
          <p:nvPr/>
        </p:nvGrpSpPr>
        <p:grpSpPr>
          <a:xfrm>
            <a:off x="2003878" y="2209377"/>
            <a:ext cx="5470886" cy="9036813"/>
            <a:chOff x="0" y="0"/>
            <a:chExt cx="3844290" cy="6350000"/>
          </a:xfrm>
        </p:grpSpPr>
        <p:sp>
          <p:nvSpPr>
            <p:cNvPr id="8" name="Freeform 8"/>
            <p:cNvSpPr/>
            <p:nvPr/>
          </p:nvSpPr>
          <p:spPr>
            <a:xfrm>
              <a:off x="0" y="0"/>
              <a:ext cx="3843020" cy="6350000"/>
            </a:xfrm>
            <a:custGeom>
              <a:avLst/>
              <a:gdLst/>
              <a:ahLst/>
              <a:cxnLst/>
              <a:rect l="l" t="t" r="r" b="b"/>
              <a:pathLst>
                <a:path w="3843020" h="6350000">
                  <a:moveTo>
                    <a:pt x="1205230" y="0"/>
                  </a:moveTo>
                  <a:lnTo>
                    <a:pt x="2637790" y="0"/>
                  </a:lnTo>
                  <a:cubicBezTo>
                    <a:pt x="3303270" y="0"/>
                    <a:pt x="3843020" y="539750"/>
                    <a:pt x="3843020" y="1205230"/>
                  </a:cubicBezTo>
                  <a:lnTo>
                    <a:pt x="3843020" y="6350000"/>
                  </a:lnTo>
                  <a:lnTo>
                    <a:pt x="3843020" y="6350000"/>
                  </a:lnTo>
                  <a:lnTo>
                    <a:pt x="0" y="6350000"/>
                  </a:lnTo>
                  <a:lnTo>
                    <a:pt x="0" y="6350000"/>
                  </a:lnTo>
                  <a:lnTo>
                    <a:pt x="0" y="1205230"/>
                  </a:lnTo>
                  <a:cubicBezTo>
                    <a:pt x="0" y="539750"/>
                    <a:pt x="539750" y="0"/>
                    <a:pt x="1205230" y="0"/>
                  </a:cubicBezTo>
                  <a:close/>
                </a:path>
              </a:pathLst>
            </a:custGeom>
            <a:blipFill>
              <a:blip r:embed="rId6"/>
              <a:stretch>
                <a:fillRect l="-3194" r="-3194"/>
              </a:stretch>
            </a:blipFill>
          </p:spPr>
        </p:sp>
      </p:grpSp>
      <p:sp>
        <p:nvSpPr>
          <p:cNvPr id="10" name="TextBox 10"/>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F2BE40"/>
                </a:solidFill>
                <a:latin typeface="Montserrat Classic Bold"/>
                <a:ea typeface="Montserrat Classic Bold"/>
                <a:cs typeface="Montserrat Classic Bold"/>
                <a:sym typeface="Montserrat Classic Bold"/>
              </a:rPr>
              <a:t>SRM</a:t>
            </a:r>
          </a:p>
        </p:txBody>
      </p:sp>
      <p:sp>
        <p:nvSpPr>
          <p:cNvPr id="11" name="TextBox 11"/>
          <p:cNvSpPr txBox="1"/>
          <p:nvPr/>
        </p:nvSpPr>
        <p:spPr>
          <a:xfrm>
            <a:off x="2387138" y="1111554"/>
            <a:ext cx="1900110" cy="389255"/>
          </a:xfrm>
          <a:prstGeom prst="rect">
            <a:avLst/>
          </a:prstGeom>
        </p:spPr>
        <p:txBody>
          <a:bodyPr lIns="0" tIns="0" rIns="0" bIns="0" rtlCol="0" anchor="t">
            <a:spAutoFit/>
          </a:bodyPr>
          <a:lstStyle/>
          <a:p>
            <a:pPr algn="l">
              <a:lnSpc>
                <a:spcPts val="3220"/>
              </a:lnSpc>
            </a:pPr>
            <a:r>
              <a:rPr lang="en-US" sz="2300">
                <a:solidFill>
                  <a:srgbClr val="F2BE40"/>
                </a:solidFill>
                <a:latin typeface="Montserrat"/>
                <a:ea typeface="Montserrat"/>
                <a:cs typeface="Montserrat"/>
                <a:sym typeface="Montserrat"/>
              </a:rPr>
              <a:t>UNIVERSITY</a:t>
            </a:r>
          </a:p>
        </p:txBody>
      </p:sp>
      <p:sp>
        <p:nvSpPr>
          <p:cNvPr id="12" name="Freeform 12"/>
          <p:cNvSpPr/>
          <p:nvPr/>
        </p:nvSpPr>
        <p:spPr>
          <a:xfrm>
            <a:off x="10764451" y="1310857"/>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724763" y="7901952"/>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a:off x="16930687"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a:off x="16303617" y="9024799"/>
            <a:ext cx="467003" cy="467003"/>
          </a:xfrm>
          <a:custGeom>
            <a:avLst/>
            <a:gdLst/>
            <a:ahLst/>
            <a:cxnLst/>
            <a:rect l="l" t="t" r="r" b="b"/>
            <a:pathLst>
              <a:path w="467003" h="467003">
                <a:moveTo>
                  <a:pt x="0" y="0"/>
                </a:moveTo>
                <a:lnTo>
                  <a:pt x="467002" y="0"/>
                </a:lnTo>
                <a:lnTo>
                  <a:pt x="467002" y="467002"/>
                </a:lnTo>
                <a:lnTo>
                  <a:pt x="0" y="46700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a:off x="17110959"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10800000">
            <a:off x="16476095"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8" name="Freeform 18"/>
          <p:cNvSpPr/>
          <p:nvPr/>
        </p:nvSpPr>
        <p:spPr>
          <a:xfrm rot="-5400000">
            <a:off x="-636187" y="4551851"/>
            <a:ext cx="2366598" cy="1183299"/>
          </a:xfrm>
          <a:custGeom>
            <a:avLst/>
            <a:gdLst/>
            <a:ahLst/>
            <a:cxnLst/>
            <a:rect l="l" t="t" r="r" b="b"/>
            <a:pathLst>
              <a:path w="2366598" h="1183299">
                <a:moveTo>
                  <a:pt x="0" y="0"/>
                </a:moveTo>
                <a:lnTo>
                  <a:pt x="2366597" y="0"/>
                </a:lnTo>
                <a:lnTo>
                  <a:pt x="2366597" y="1183298"/>
                </a:lnTo>
                <a:lnTo>
                  <a:pt x="0" y="118329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TextBox 19"/>
          <p:cNvSpPr txBox="1"/>
          <p:nvPr/>
        </p:nvSpPr>
        <p:spPr>
          <a:xfrm>
            <a:off x="8692711" y="4768703"/>
            <a:ext cx="7099620" cy="4442459"/>
          </a:xfrm>
          <a:prstGeom prst="rect">
            <a:avLst/>
          </a:prstGeom>
        </p:spPr>
        <p:txBody>
          <a:bodyPr lIns="0" tIns="0" rIns="0" bIns="0" rtlCol="0" anchor="t">
            <a:spAutoFit/>
          </a:bodyPr>
          <a:lstStyle/>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Issue a New Book:</a:t>
            </a:r>
            <a:r>
              <a:rPr lang="en-US" sz="2100">
                <a:solidFill>
                  <a:srgbClr val="3B41C9"/>
                </a:solidFill>
                <a:latin typeface="Montserrat"/>
                <a:ea typeface="Montserrat"/>
                <a:cs typeface="Montserrat"/>
                <a:sym typeface="Montserrat"/>
              </a:rPr>
              <a:t> Students can issue a new book by providing their student ID and the book’s unique code.</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Return a Book: </a:t>
            </a:r>
            <a:r>
              <a:rPr lang="en-US" sz="2100">
                <a:solidFill>
                  <a:srgbClr val="3B41C9"/>
                </a:solidFill>
                <a:latin typeface="Montserrat"/>
                <a:ea typeface="Montserrat"/>
                <a:cs typeface="Montserrat"/>
                <a:sym typeface="Montserrat"/>
              </a:rPr>
              <a:t>Students can return a previously issued book by confirming their student ID and the book ID.</a:t>
            </a:r>
          </a:p>
          <a:p>
            <a:pPr algn="l">
              <a:lnSpc>
                <a:spcPts val="2940"/>
              </a:lnSpc>
            </a:pPr>
            <a:endParaRPr lang="en-US" sz="2100">
              <a:solidFill>
                <a:srgbClr val="3B41C9"/>
              </a:solidFill>
              <a:latin typeface="Montserrat"/>
              <a:ea typeface="Montserrat"/>
              <a:cs typeface="Montserrat"/>
              <a:sym typeface="Montserrat"/>
            </a:endParaRPr>
          </a:p>
          <a:p>
            <a:pPr marL="453395" lvl="1" indent="-226697" algn="l">
              <a:lnSpc>
                <a:spcPts val="2940"/>
              </a:lnSpc>
              <a:buFont typeface="Arial"/>
              <a:buChar char="•"/>
            </a:pPr>
            <a:r>
              <a:rPr lang="en-US" sz="2100" b="1">
                <a:solidFill>
                  <a:srgbClr val="3B41C9"/>
                </a:solidFill>
                <a:latin typeface="Montserrat Bold"/>
                <a:ea typeface="Montserrat Bold"/>
                <a:cs typeface="Montserrat Bold"/>
                <a:sym typeface="Montserrat Bold"/>
              </a:rPr>
              <a:t>View Issued Books: </a:t>
            </a:r>
            <a:r>
              <a:rPr lang="en-US" sz="2100">
                <a:solidFill>
                  <a:srgbClr val="3B41C9"/>
                </a:solidFill>
                <a:latin typeface="Montserrat"/>
                <a:ea typeface="Montserrat"/>
                <a:cs typeface="Montserrat"/>
                <a:sym typeface="Montserrat"/>
              </a:rPr>
              <a:t>Students can view a list of all books they have currently issued.</a:t>
            </a:r>
          </a:p>
          <a:p>
            <a:pPr algn="l">
              <a:lnSpc>
                <a:spcPts val="2940"/>
              </a:lnSpc>
            </a:pPr>
            <a:endParaRPr lang="en-US" sz="2100">
              <a:solidFill>
                <a:srgbClr val="3B41C9"/>
              </a:solidFill>
              <a:latin typeface="Montserrat"/>
              <a:ea typeface="Montserrat"/>
              <a:cs typeface="Montserrat"/>
              <a:sym typeface="Montserrat"/>
            </a:endParaRPr>
          </a:p>
          <a:p>
            <a:pPr algn="l">
              <a:lnSpc>
                <a:spcPts val="2940"/>
              </a:lnSpc>
            </a:pPr>
            <a:endParaRPr lang="en-US" sz="2100">
              <a:solidFill>
                <a:srgbClr val="3B41C9"/>
              </a:solidFill>
              <a:latin typeface="Montserrat"/>
              <a:ea typeface="Montserrat"/>
              <a:cs typeface="Montserrat"/>
              <a:sym typeface="Montserrat"/>
            </a:endParaRPr>
          </a:p>
        </p:txBody>
      </p:sp>
      <p:sp>
        <p:nvSpPr>
          <p:cNvPr id="20" name="TextBox 20"/>
          <p:cNvSpPr txBox="1"/>
          <p:nvPr/>
        </p:nvSpPr>
        <p:spPr>
          <a:xfrm>
            <a:off x="8940794" y="2967406"/>
            <a:ext cx="7099620"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USER INTERFACES</a:t>
            </a:r>
          </a:p>
        </p:txBody>
      </p:sp>
      <p:sp>
        <p:nvSpPr>
          <p:cNvPr id="21" name="TextBox 21"/>
          <p:cNvSpPr txBox="1"/>
          <p:nvPr/>
        </p:nvSpPr>
        <p:spPr>
          <a:xfrm>
            <a:off x="8970997" y="4016596"/>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a:t>
            </a:r>
          </a:p>
        </p:txBody>
      </p:sp>
      <p:sp>
        <p:nvSpPr>
          <p:cNvPr id="22" name="AutoShape 2">
            <a:extLst>
              <a:ext uri="{FF2B5EF4-FFF2-40B4-BE49-F238E27FC236}">
                <a16:creationId xmlns:a16="http://schemas.microsoft.com/office/drawing/2014/main" id="{C6DC5166-ABF9-1C1D-B0AB-0DFBD13F25E4}"/>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3" name="Freeform 3">
            <a:extLst>
              <a:ext uri="{FF2B5EF4-FFF2-40B4-BE49-F238E27FC236}">
                <a16:creationId xmlns:a16="http://schemas.microsoft.com/office/drawing/2014/main" id="{25D6721A-5068-1498-2D7E-6DB1736013F1}"/>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4" name="Freeform 4">
            <a:extLst>
              <a:ext uri="{FF2B5EF4-FFF2-40B4-BE49-F238E27FC236}">
                <a16:creationId xmlns:a16="http://schemas.microsoft.com/office/drawing/2014/main" id="{55DB79A5-F62D-4B14-3531-942836CF35C3}"/>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5" name="TextBox 20">
            <a:extLst>
              <a:ext uri="{FF2B5EF4-FFF2-40B4-BE49-F238E27FC236}">
                <a16:creationId xmlns:a16="http://schemas.microsoft.com/office/drawing/2014/main" id="{CBC2B172-96A7-2D33-32B9-CE1CCC517F38}"/>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030359" y="2780031"/>
            <a:ext cx="4322506" cy="4467185"/>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1215" r="-1215"/>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185468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1028700"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Freeform 19"/>
          <p:cNvSpPr/>
          <p:nvPr/>
        </p:nvSpPr>
        <p:spPr>
          <a:xfrm>
            <a:off x="6983576"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20"/>
          <p:cNvSpPr txBox="1"/>
          <p:nvPr/>
        </p:nvSpPr>
        <p:spPr>
          <a:xfrm>
            <a:off x="1181938"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1" name="TextBox 21"/>
          <p:cNvSpPr txBox="1"/>
          <p:nvPr/>
        </p:nvSpPr>
        <p:spPr>
          <a:xfrm>
            <a:off x="7136814"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2" name="TextBox 22"/>
          <p:cNvSpPr txBox="1"/>
          <p:nvPr/>
        </p:nvSpPr>
        <p:spPr>
          <a:xfrm>
            <a:off x="2245203" y="7817852"/>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USER SELECTION</a:t>
            </a:r>
          </a:p>
        </p:txBody>
      </p:sp>
      <p:sp>
        <p:nvSpPr>
          <p:cNvPr id="23" name="TextBox 23"/>
          <p:cNvSpPr txBox="1"/>
          <p:nvPr/>
        </p:nvSpPr>
        <p:spPr>
          <a:xfrm>
            <a:off x="8277688" y="7817852"/>
            <a:ext cx="3271523"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ADMIN PANEL FLOW</a:t>
            </a:r>
          </a:p>
        </p:txBody>
      </p:sp>
      <p:sp>
        <p:nvSpPr>
          <p:cNvPr id="24" name="Freeform 24"/>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5" name="Freeform 25"/>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6" name="Freeform 26"/>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7" name="Group 27"/>
          <p:cNvGrpSpPr>
            <a:grpSpLocks noChangeAspect="1"/>
          </p:cNvGrpSpPr>
          <p:nvPr/>
        </p:nvGrpSpPr>
        <p:grpSpPr>
          <a:xfrm>
            <a:off x="6983576" y="2780031"/>
            <a:ext cx="4322506" cy="4467185"/>
            <a:chOff x="0" y="0"/>
            <a:chExt cx="6362700" cy="6575666"/>
          </a:xfrm>
        </p:grpSpPr>
        <p:sp>
          <p:nvSpPr>
            <p:cNvPr id="28" name="Freeform 28"/>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5"/>
              <a:stretch>
                <a:fillRect l="-4312" r="-15993" b="-70670"/>
              </a:stretch>
            </a:blipFill>
          </p:spPr>
        </p:sp>
      </p:grpSp>
      <p:grpSp>
        <p:nvGrpSpPr>
          <p:cNvPr id="29" name="Group 29"/>
          <p:cNvGrpSpPr>
            <a:grpSpLocks noChangeAspect="1"/>
          </p:cNvGrpSpPr>
          <p:nvPr/>
        </p:nvGrpSpPr>
        <p:grpSpPr>
          <a:xfrm>
            <a:off x="13016828" y="2780031"/>
            <a:ext cx="4322506" cy="4467185"/>
            <a:chOff x="0" y="0"/>
            <a:chExt cx="6362700" cy="6575666"/>
          </a:xfrm>
        </p:grpSpPr>
        <p:sp>
          <p:nvSpPr>
            <p:cNvPr id="30" name="Freeform 30"/>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6"/>
              <a:stretch>
                <a:fillRect l="-7840" r="-52158"/>
              </a:stretch>
            </a:blipFill>
          </p:spPr>
        </p:sp>
      </p:grpSp>
      <p:sp>
        <p:nvSpPr>
          <p:cNvPr id="31" name="Freeform 31"/>
          <p:cNvSpPr/>
          <p:nvPr/>
        </p:nvSpPr>
        <p:spPr>
          <a:xfrm>
            <a:off x="12860988" y="74981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TextBox 32"/>
          <p:cNvSpPr txBox="1"/>
          <p:nvPr/>
        </p:nvSpPr>
        <p:spPr>
          <a:xfrm>
            <a:off x="13014226" y="78178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03</a:t>
            </a:r>
          </a:p>
        </p:txBody>
      </p:sp>
      <p:sp>
        <p:nvSpPr>
          <p:cNvPr id="33" name="TextBox 33"/>
          <p:cNvSpPr txBox="1"/>
          <p:nvPr/>
        </p:nvSpPr>
        <p:spPr>
          <a:xfrm>
            <a:off x="14087090" y="7817852"/>
            <a:ext cx="4040655" cy="389255"/>
          </a:xfrm>
          <a:prstGeom prst="rect">
            <a:avLst/>
          </a:prstGeom>
        </p:spPr>
        <p:txBody>
          <a:bodyPr lIns="0" tIns="0" rIns="0" bIns="0" rtlCol="0" anchor="t">
            <a:spAutoFit/>
          </a:bodyPr>
          <a:lstStyle/>
          <a:p>
            <a:pPr algn="l">
              <a:lnSpc>
                <a:spcPts val="3219"/>
              </a:lnSpc>
            </a:pPr>
            <a:r>
              <a:rPr lang="en-US" sz="2299" b="1">
                <a:solidFill>
                  <a:srgbClr val="3B41C9"/>
                </a:solidFill>
                <a:latin typeface="Montserrat Classic Bold"/>
                <a:ea typeface="Montserrat Classic Bold"/>
                <a:cs typeface="Montserrat Classic Bold"/>
                <a:sym typeface="Montserrat Classic Bold"/>
              </a:rPr>
              <a:t>STUDENT PANEL FLOW</a:t>
            </a:r>
          </a:p>
        </p:txBody>
      </p:sp>
      <p:sp>
        <p:nvSpPr>
          <p:cNvPr id="34" name="AutoShape 2">
            <a:extLst>
              <a:ext uri="{FF2B5EF4-FFF2-40B4-BE49-F238E27FC236}">
                <a16:creationId xmlns:a16="http://schemas.microsoft.com/office/drawing/2014/main" id="{B7D709FD-FD97-0575-E5B1-A4FFE91F1F7A}"/>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35" name="Freeform 3">
            <a:extLst>
              <a:ext uri="{FF2B5EF4-FFF2-40B4-BE49-F238E27FC236}">
                <a16:creationId xmlns:a16="http://schemas.microsoft.com/office/drawing/2014/main" id="{AEA90FBA-C5E9-89EF-36FA-91F5E2DF09DA}"/>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6" name="Freeform 4">
            <a:extLst>
              <a:ext uri="{FF2B5EF4-FFF2-40B4-BE49-F238E27FC236}">
                <a16:creationId xmlns:a16="http://schemas.microsoft.com/office/drawing/2014/main" id="{D9FDEBC1-FC4A-CCD6-AF54-11E882E630D7}"/>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7" name="TextBox 20">
            <a:extLst>
              <a:ext uri="{FF2B5EF4-FFF2-40B4-BE49-F238E27FC236}">
                <a16:creationId xmlns:a16="http://schemas.microsoft.com/office/drawing/2014/main" id="{EB628614-4D69-1E70-562D-A9909AE9DB02}"/>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1471108"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l="-1215" r="-1215"/>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185468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8422729" y="3302311"/>
            <a:ext cx="1076362" cy="1076362"/>
          </a:xfrm>
          <a:custGeom>
            <a:avLst/>
            <a:gdLst/>
            <a:ahLst/>
            <a:cxnLst/>
            <a:rect l="l" t="t" r="r" b="b"/>
            <a:pathLst>
              <a:path w="1076362" h="1076362">
                <a:moveTo>
                  <a:pt x="0" y="0"/>
                </a:moveTo>
                <a:lnTo>
                  <a:pt x="1076362" y="0"/>
                </a:lnTo>
                <a:lnTo>
                  <a:pt x="1076362" y="1076362"/>
                </a:lnTo>
                <a:lnTo>
                  <a:pt x="0" y="1076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9" name="TextBox 19"/>
          <p:cNvSpPr txBox="1"/>
          <p:nvPr/>
        </p:nvSpPr>
        <p:spPr>
          <a:xfrm>
            <a:off x="8575967" y="3622052"/>
            <a:ext cx="769886" cy="389255"/>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01</a:t>
            </a:r>
          </a:p>
        </p:txBody>
      </p:sp>
      <p:sp>
        <p:nvSpPr>
          <p:cNvPr id="20" name="TextBox 20"/>
          <p:cNvSpPr txBox="1"/>
          <p:nvPr/>
        </p:nvSpPr>
        <p:spPr>
          <a:xfrm>
            <a:off x="9842542" y="3539485"/>
            <a:ext cx="4488026" cy="535339"/>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USER SELECTION</a:t>
            </a:r>
          </a:p>
        </p:txBody>
      </p:sp>
      <p:sp>
        <p:nvSpPr>
          <p:cNvPr id="21" name="Freeform 21"/>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Freeform 22"/>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Freeform 23"/>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TextBox 24"/>
          <p:cNvSpPr txBox="1"/>
          <p:nvPr/>
        </p:nvSpPr>
        <p:spPr>
          <a:xfrm>
            <a:off x="8575967" y="4740623"/>
            <a:ext cx="7049373" cy="374904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program begins by displaying a welcome screen where the user is prompted to select their role:-</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Font typeface="Arial"/>
              <a:buChar char="•"/>
            </a:pPr>
            <a:r>
              <a:rPr lang="en-US" sz="2400">
                <a:solidFill>
                  <a:srgbClr val="3B41C9"/>
                </a:solidFill>
                <a:latin typeface="Montserrat"/>
                <a:ea typeface="Montserrat"/>
                <a:cs typeface="Montserrat"/>
                <a:sym typeface="Montserrat"/>
              </a:rPr>
              <a:t>Admin Login</a:t>
            </a:r>
          </a:p>
          <a:p>
            <a:pPr marL="518160" lvl="1" indent="-259080" algn="l">
              <a:lnSpc>
                <a:spcPts val="3359"/>
              </a:lnSpc>
              <a:buFont typeface="Arial"/>
              <a:buChar char="•"/>
            </a:pPr>
            <a:r>
              <a:rPr lang="en-US" sz="2400">
                <a:solidFill>
                  <a:srgbClr val="3B41C9"/>
                </a:solidFill>
                <a:latin typeface="Montserrat"/>
                <a:ea typeface="Montserrat"/>
                <a:cs typeface="Montserrat"/>
                <a:sym typeface="Montserrat"/>
              </a:rPr>
              <a:t>Student Login</a:t>
            </a:r>
          </a:p>
          <a:p>
            <a:pPr algn="l">
              <a:lnSpc>
                <a:spcPts val="3359"/>
              </a:lnSpc>
            </a:pPr>
            <a:endParaRPr lang="en-US" sz="2400">
              <a:solidFill>
                <a:srgbClr val="3B41C9"/>
              </a:solidFill>
              <a:latin typeface="Montserrat"/>
              <a:ea typeface="Montserrat"/>
              <a:cs typeface="Montserrat"/>
              <a:sym typeface="Montserrat"/>
            </a:endParaRPr>
          </a:p>
          <a:p>
            <a:pPr algn="l">
              <a:lnSpc>
                <a:spcPts val="3359"/>
              </a:lnSpc>
            </a:pPr>
            <a:r>
              <a:rPr lang="en-US" sz="2400">
                <a:solidFill>
                  <a:srgbClr val="3B41C9"/>
                </a:solidFill>
                <a:latin typeface="Montserrat"/>
                <a:ea typeface="Montserrat"/>
                <a:cs typeface="Montserrat"/>
                <a:sym typeface="Montserrat"/>
              </a:rPr>
              <a:t>Users also have the option to exit the program.</a:t>
            </a:r>
          </a:p>
        </p:txBody>
      </p:sp>
      <p:sp>
        <p:nvSpPr>
          <p:cNvPr id="25" name="AutoShape 2">
            <a:extLst>
              <a:ext uri="{FF2B5EF4-FFF2-40B4-BE49-F238E27FC236}">
                <a16:creationId xmlns:a16="http://schemas.microsoft.com/office/drawing/2014/main" id="{38483E7C-23E3-CB33-20B2-884A7841A5F9}"/>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6" name="Freeform 3">
            <a:extLst>
              <a:ext uri="{FF2B5EF4-FFF2-40B4-BE49-F238E27FC236}">
                <a16:creationId xmlns:a16="http://schemas.microsoft.com/office/drawing/2014/main" id="{24E84415-0705-83F5-7B1D-64562295A076}"/>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4">
            <a:extLst>
              <a:ext uri="{FF2B5EF4-FFF2-40B4-BE49-F238E27FC236}">
                <a16:creationId xmlns:a16="http://schemas.microsoft.com/office/drawing/2014/main" id="{BA25DDF7-CD91-1513-C57E-E100FB981996}"/>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8" name="TextBox 20">
            <a:extLst>
              <a:ext uri="{FF2B5EF4-FFF2-40B4-BE49-F238E27FC236}">
                <a16:creationId xmlns:a16="http://schemas.microsoft.com/office/drawing/2014/main" id="{C164DEBD-D79C-DDE6-5ABA-0BF76DB0C76B}"/>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4422662" y="-271867"/>
            <a:ext cx="5153784" cy="2576892"/>
          </a:xfrm>
          <a:custGeom>
            <a:avLst/>
            <a:gdLst/>
            <a:ahLst/>
            <a:cxnLst/>
            <a:rect l="l" t="t" r="r" b="b"/>
            <a:pathLst>
              <a:path w="5153784" h="2576892">
                <a:moveTo>
                  <a:pt x="0" y="0"/>
                </a:moveTo>
                <a:lnTo>
                  <a:pt x="5153784" y="0"/>
                </a:lnTo>
                <a:lnTo>
                  <a:pt x="5153784" y="2576892"/>
                </a:lnTo>
                <a:lnTo>
                  <a:pt x="0" y="2576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6" name="Freeform 6"/>
          <p:cNvSpPr/>
          <p:nvPr/>
        </p:nvSpPr>
        <p:spPr>
          <a:xfrm>
            <a:off x="14987423" y="7866359"/>
            <a:ext cx="8696364" cy="8696364"/>
          </a:xfrm>
          <a:custGeom>
            <a:avLst/>
            <a:gdLst/>
            <a:ahLst/>
            <a:cxnLst/>
            <a:rect l="l" t="t" r="r" b="b"/>
            <a:pathLst>
              <a:path w="8696364" h="8696364">
                <a:moveTo>
                  <a:pt x="0" y="0"/>
                </a:moveTo>
                <a:lnTo>
                  <a:pt x="8696364" y="0"/>
                </a:lnTo>
                <a:lnTo>
                  <a:pt x="8696364" y="8696364"/>
                </a:lnTo>
                <a:lnTo>
                  <a:pt x="0" y="8696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339334"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6712263" y="9024799"/>
            <a:ext cx="467003" cy="467003"/>
          </a:xfrm>
          <a:custGeom>
            <a:avLst/>
            <a:gdLst/>
            <a:ahLst/>
            <a:cxnLst/>
            <a:rect l="l" t="t" r="r" b="b"/>
            <a:pathLst>
              <a:path w="467003" h="467003">
                <a:moveTo>
                  <a:pt x="0" y="0"/>
                </a:moveTo>
                <a:lnTo>
                  <a:pt x="467003" y="0"/>
                </a:lnTo>
                <a:lnTo>
                  <a:pt x="467003" y="467002"/>
                </a:lnTo>
                <a:lnTo>
                  <a:pt x="0" y="4670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7519606" y="9157850"/>
            <a:ext cx="122046" cy="200900"/>
          </a:xfrm>
          <a:custGeom>
            <a:avLst/>
            <a:gdLst/>
            <a:ahLst/>
            <a:cxnLst/>
            <a:rect l="l" t="t" r="r" b="b"/>
            <a:pathLst>
              <a:path w="122046" h="200900">
                <a:moveTo>
                  <a:pt x="0" y="0"/>
                </a:moveTo>
                <a:lnTo>
                  <a:pt x="122046" y="0"/>
                </a:lnTo>
                <a:lnTo>
                  <a:pt x="122046"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a:off x="16884741" y="9157850"/>
            <a:ext cx="122046" cy="200900"/>
          </a:xfrm>
          <a:custGeom>
            <a:avLst/>
            <a:gdLst/>
            <a:ahLst/>
            <a:cxnLst/>
            <a:rect l="l" t="t" r="r" b="b"/>
            <a:pathLst>
              <a:path w="122046" h="200900">
                <a:moveTo>
                  <a:pt x="0" y="0"/>
                </a:moveTo>
                <a:lnTo>
                  <a:pt x="122047" y="0"/>
                </a:lnTo>
                <a:lnTo>
                  <a:pt x="122047" y="200900"/>
                </a:lnTo>
                <a:lnTo>
                  <a:pt x="0" y="200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flipH="1">
            <a:off x="0" y="8574473"/>
            <a:ext cx="1712527" cy="1712527"/>
          </a:xfrm>
          <a:custGeom>
            <a:avLst/>
            <a:gdLst/>
            <a:ahLst/>
            <a:cxnLst/>
            <a:rect l="l" t="t" r="r" b="b"/>
            <a:pathLst>
              <a:path w="1712527" h="1712527">
                <a:moveTo>
                  <a:pt x="1712527" y="0"/>
                </a:moveTo>
                <a:lnTo>
                  <a:pt x="0" y="0"/>
                </a:lnTo>
                <a:lnTo>
                  <a:pt x="0" y="1712527"/>
                </a:lnTo>
                <a:lnTo>
                  <a:pt x="1712527" y="1712527"/>
                </a:lnTo>
                <a:lnTo>
                  <a:pt x="1712527"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a:grpSpLocks noChangeAspect="1"/>
          </p:cNvGrpSpPr>
          <p:nvPr/>
        </p:nvGrpSpPr>
        <p:grpSpPr>
          <a:xfrm>
            <a:off x="9516679" y="2634123"/>
            <a:ext cx="6312443" cy="6523727"/>
            <a:chOff x="0" y="0"/>
            <a:chExt cx="6362700" cy="6575666"/>
          </a:xfrm>
        </p:grpSpPr>
        <p:sp>
          <p:nvSpPr>
            <p:cNvPr id="13" name="Freeform 13"/>
            <p:cNvSpPr/>
            <p:nvPr/>
          </p:nvSpPr>
          <p:spPr>
            <a:xfrm>
              <a:off x="6350" y="6350"/>
              <a:ext cx="6350012" cy="6562979"/>
            </a:xfrm>
            <a:custGeom>
              <a:avLst/>
              <a:gdLst/>
              <a:ahLst/>
              <a:cxnLst/>
              <a:rect l="l" t="t" r="r" b="b"/>
              <a:pathLst>
                <a:path w="6350012" h="6562979">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12"/>
              <a:stretch>
                <a:fillRect b="-41863"/>
              </a:stretch>
            </a:blipFill>
          </p:spPr>
        </p:sp>
      </p:grpSp>
      <p:sp>
        <p:nvSpPr>
          <p:cNvPr id="15" name="TextBox 15"/>
          <p:cNvSpPr txBox="1"/>
          <p:nvPr/>
        </p:nvSpPr>
        <p:spPr>
          <a:xfrm>
            <a:off x="803856" y="1092417"/>
            <a:ext cx="1468380" cy="389255"/>
          </a:xfrm>
          <a:prstGeom prst="rect">
            <a:avLst/>
          </a:prstGeom>
        </p:spPr>
        <p:txBody>
          <a:bodyPr lIns="0" tIns="0" rIns="0" bIns="0" rtlCol="0" anchor="t">
            <a:spAutoFit/>
          </a:bodyPr>
          <a:lstStyle/>
          <a:p>
            <a:pPr algn="r">
              <a:lnSpc>
                <a:spcPts val="3220"/>
              </a:lnSpc>
            </a:pPr>
            <a:r>
              <a:rPr lang="en-US" sz="2300" b="1">
                <a:solidFill>
                  <a:srgbClr val="3B41C9"/>
                </a:solidFill>
                <a:latin typeface="Montserrat Classic Bold"/>
                <a:ea typeface="Montserrat Classic Bold"/>
                <a:cs typeface="Montserrat Classic Bold"/>
                <a:sym typeface="Montserrat Classic Bold"/>
              </a:rPr>
              <a:t>SRM</a:t>
            </a:r>
          </a:p>
        </p:txBody>
      </p:sp>
      <p:sp>
        <p:nvSpPr>
          <p:cNvPr id="16" name="TextBox 16"/>
          <p:cNvSpPr txBox="1"/>
          <p:nvPr/>
        </p:nvSpPr>
        <p:spPr>
          <a:xfrm>
            <a:off x="2387138" y="1111554"/>
            <a:ext cx="2064234" cy="389255"/>
          </a:xfrm>
          <a:prstGeom prst="rect">
            <a:avLst/>
          </a:prstGeom>
        </p:spPr>
        <p:txBody>
          <a:bodyPr lIns="0" tIns="0" rIns="0" bIns="0" rtlCol="0" anchor="t">
            <a:spAutoFit/>
          </a:bodyPr>
          <a:lstStyle/>
          <a:p>
            <a:pPr algn="l">
              <a:lnSpc>
                <a:spcPts val="3220"/>
              </a:lnSpc>
            </a:pPr>
            <a:r>
              <a:rPr lang="en-US" sz="2300">
                <a:solidFill>
                  <a:srgbClr val="3B41C9"/>
                </a:solidFill>
                <a:latin typeface="Montserrat"/>
                <a:ea typeface="Montserrat"/>
                <a:cs typeface="Montserrat"/>
                <a:sym typeface="Montserrat"/>
              </a:rPr>
              <a:t>UNIVERSITY</a:t>
            </a:r>
          </a:p>
        </p:txBody>
      </p:sp>
      <p:sp>
        <p:nvSpPr>
          <p:cNvPr id="17" name="TextBox 17"/>
          <p:cNvSpPr txBox="1"/>
          <p:nvPr/>
        </p:nvSpPr>
        <p:spPr>
          <a:xfrm>
            <a:off x="6499246" y="1261256"/>
            <a:ext cx="5958575" cy="857250"/>
          </a:xfrm>
          <a:prstGeom prst="rect">
            <a:avLst/>
          </a:prstGeom>
        </p:spPr>
        <p:txBody>
          <a:bodyPr lIns="0" tIns="0" rIns="0" bIns="0" rtlCol="0" anchor="t">
            <a:spAutoFit/>
          </a:bodyPr>
          <a:lstStyle/>
          <a:p>
            <a:pPr algn="l">
              <a:lnSpc>
                <a:spcPts val="6600"/>
              </a:lnSpc>
            </a:pPr>
            <a:r>
              <a:rPr lang="en-US" sz="6000">
                <a:solidFill>
                  <a:srgbClr val="3B41C9"/>
                </a:solidFill>
                <a:latin typeface="Archive"/>
                <a:ea typeface="Archive"/>
                <a:cs typeface="Archive"/>
                <a:sym typeface="Archive"/>
              </a:rPr>
              <a:t>PROGRAM FLOW</a:t>
            </a:r>
          </a:p>
        </p:txBody>
      </p:sp>
      <p:sp>
        <p:nvSpPr>
          <p:cNvPr id="18" name="Freeform 18"/>
          <p:cNvSpPr/>
          <p:nvPr/>
        </p:nvSpPr>
        <p:spPr>
          <a:xfrm>
            <a:off x="12246889" y="8177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19"/>
          <p:cNvSpPr/>
          <p:nvPr/>
        </p:nvSpPr>
        <p:spPr>
          <a:xfrm>
            <a:off x="818597" y="9047367"/>
            <a:ext cx="421865" cy="421865"/>
          </a:xfrm>
          <a:custGeom>
            <a:avLst/>
            <a:gdLst/>
            <a:ahLst/>
            <a:cxnLst/>
            <a:rect l="l" t="t" r="r" b="b"/>
            <a:pathLst>
              <a:path w="421865" h="421865">
                <a:moveTo>
                  <a:pt x="0" y="0"/>
                </a:moveTo>
                <a:lnTo>
                  <a:pt x="421865" y="0"/>
                </a:lnTo>
                <a:lnTo>
                  <a:pt x="421865" y="421866"/>
                </a:lnTo>
                <a:lnTo>
                  <a:pt x="0" y="4218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20"/>
          <p:cNvSpPr/>
          <p:nvPr/>
        </p:nvSpPr>
        <p:spPr>
          <a:xfrm>
            <a:off x="6077381" y="1907574"/>
            <a:ext cx="421865" cy="421865"/>
          </a:xfrm>
          <a:custGeom>
            <a:avLst/>
            <a:gdLst/>
            <a:ahLst/>
            <a:cxnLst/>
            <a:rect l="l" t="t" r="r" b="b"/>
            <a:pathLst>
              <a:path w="421865" h="421865">
                <a:moveTo>
                  <a:pt x="0" y="0"/>
                </a:moveTo>
                <a:lnTo>
                  <a:pt x="421865" y="0"/>
                </a:lnTo>
                <a:lnTo>
                  <a:pt x="421865" y="421865"/>
                </a:lnTo>
                <a:lnTo>
                  <a:pt x="0" y="42186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1" name="Group 21"/>
          <p:cNvGrpSpPr/>
          <p:nvPr/>
        </p:nvGrpSpPr>
        <p:grpSpPr>
          <a:xfrm>
            <a:off x="1538046" y="2883211"/>
            <a:ext cx="7202611" cy="6025552"/>
            <a:chOff x="0" y="0"/>
            <a:chExt cx="9603481" cy="8034069"/>
          </a:xfrm>
        </p:grpSpPr>
        <p:sp>
          <p:nvSpPr>
            <p:cNvPr id="22" name="Freeform 22"/>
            <p:cNvSpPr/>
            <p:nvPr/>
          </p:nvSpPr>
          <p:spPr>
            <a:xfrm>
              <a:off x="0" y="0"/>
              <a:ext cx="1435149" cy="1435149"/>
            </a:xfrm>
            <a:custGeom>
              <a:avLst/>
              <a:gdLst/>
              <a:ahLst/>
              <a:cxnLst/>
              <a:rect l="l" t="t" r="r" b="b"/>
              <a:pathLst>
                <a:path w="1435149" h="1435149">
                  <a:moveTo>
                    <a:pt x="0" y="0"/>
                  </a:moveTo>
                  <a:lnTo>
                    <a:pt x="1435149" y="0"/>
                  </a:lnTo>
                  <a:lnTo>
                    <a:pt x="1435149" y="1435149"/>
                  </a:lnTo>
                  <a:lnTo>
                    <a:pt x="0" y="14351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TextBox 23"/>
            <p:cNvSpPr txBox="1"/>
            <p:nvPr/>
          </p:nvSpPr>
          <p:spPr>
            <a:xfrm>
              <a:off x="204317" y="442196"/>
              <a:ext cx="1026514" cy="503132"/>
            </a:xfrm>
            <a:prstGeom prst="rect">
              <a:avLst/>
            </a:prstGeom>
          </p:spPr>
          <p:txBody>
            <a:bodyPr lIns="0" tIns="0" rIns="0" bIns="0" rtlCol="0" anchor="t">
              <a:spAutoFit/>
            </a:bodyPr>
            <a:lstStyle/>
            <a:p>
              <a:pPr algn="ctr">
                <a:lnSpc>
                  <a:spcPts val="3219"/>
                </a:lnSpc>
              </a:pPr>
              <a:r>
                <a:rPr lang="en-US" sz="2299">
                  <a:solidFill>
                    <a:srgbClr val="3B41C9"/>
                  </a:solidFill>
                  <a:latin typeface="Montserrat Classic"/>
                  <a:ea typeface="Montserrat Classic"/>
                  <a:cs typeface="Montserrat Classic"/>
                  <a:sym typeface="Montserrat Classic"/>
                </a:rPr>
                <a:t>02</a:t>
              </a:r>
            </a:p>
          </p:txBody>
        </p:sp>
        <p:sp>
          <p:nvSpPr>
            <p:cNvPr id="24" name="TextBox 24"/>
            <p:cNvSpPr txBox="1"/>
            <p:nvPr/>
          </p:nvSpPr>
          <p:spPr>
            <a:xfrm>
              <a:off x="1893084" y="338457"/>
              <a:ext cx="5984035" cy="691560"/>
            </a:xfrm>
            <a:prstGeom prst="rect">
              <a:avLst/>
            </a:prstGeom>
          </p:spPr>
          <p:txBody>
            <a:bodyPr lIns="0" tIns="0" rIns="0" bIns="0" rtlCol="0" anchor="t">
              <a:spAutoFit/>
            </a:bodyPr>
            <a:lstStyle/>
            <a:p>
              <a:pPr algn="l">
                <a:lnSpc>
                  <a:spcPts val="4417"/>
                </a:lnSpc>
              </a:pPr>
              <a:r>
                <a:rPr lang="en-US" sz="3155" b="1">
                  <a:solidFill>
                    <a:srgbClr val="3B41C9"/>
                  </a:solidFill>
                  <a:latin typeface="Montserrat Classic Bold"/>
                  <a:ea typeface="Montserrat Classic Bold"/>
                  <a:cs typeface="Montserrat Classic Bold"/>
                  <a:sym typeface="Montserrat Classic Bold"/>
                </a:rPr>
                <a:t>ADMIN PANEL FLOW</a:t>
              </a:r>
            </a:p>
          </p:txBody>
        </p:sp>
        <p:sp>
          <p:nvSpPr>
            <p:cNvPr id="25" name="TextBox 25"/>
            <p:cNvSpPr txBox="1"/>
            <p:nvPr/>
          </p:nvSpPr>
          <p:spPr>
            <a:xfrm>
              <a:off x="204317" y="1930449"/>
              <a:ext cx="9399164" cy="6103620"/>
            </a:xfrm>
            <a:prstGeom prst="rect">
              <a:avLst/>
            </a:prstGeom>
          </p:spPr>
          <p:txBody>
            <a:bodyPr lIns="0" tIns="0" rIns="0" bIns="0" rtlCol="0" anchor="t">
              <a:spAutoFit/>
            </a:bodyPr>
            <a:lstStyle/>
            <a:p>
              <a:pPr algn="l">
                <a:lnSpc>
                  <a:spcPts val="3359"/>
                </a:lnSpc>
              </a:pPr>
              <a:r>
                <a:rPr lang="en-US" sz="2400">
                  <a:solidFill>
                    <a:srgbClr val="3B41C9"/>
                  </a:solidFill>
                  <a:latin typeface="Montserrat"/>
                  <a:ea typeface="Montserrat"/>
                  <a:cs typeface="Montserrat"/>
                  <a:sym typeface="Montserrat"/>
                </a:rPr>
                <a:t>The Admin Panel allows the admin to:</a:t>
              </a:r>
            </a:p>
            <a:p>
              <a:pPr algn="l">
                <a:lnSpc>
                  <a:spcPts val="3359"/>
                </a:lnSpc>
              </a:pPr>
              <a:endParaRPr lang="en-US" sz="2400">
                <a:solidFill>
                  <a:srgbClr val="3B41C9"/>
                </a:solidFill>
                <a:latin typeface="Montserrat"/>
                <a:ea typeface="Montserrat"/>
                <a:cs typeface="Montserrat"/>
                <a:sym typeface="Montserrat"/>
              </a:endParaRPr>
            </a:p>
            <a:p>
              <a:pPr marL="518160" lvl="1" indent="-259080" algn="l">
                <a:lnSpc>
                  <a:spcPts val="3359"/>
                </a:lnSpc>
                <a:buAutoNum type="arabicPeriod"/>
              </a:pPr>
              <a:r>
                <a:rPr lang="en-US" sz="2400">
                  <a:solidFill>
                    <a:srgbClr val="3B41C9"/>
                  </a:solidFill>
                  <a:latin typeface="Montserrat"/>
                  <a:ea typeface="Montserrat"/>
                  <a:cs typeface="Montserrat"/>
                  <a:sym typeface="Montserrat"/>
                </a:rPr>
                <a:t>View All Issued Books: Displays a list of all books currently issued to students.</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Edit Issued Books Data: Allows the admin to update records if needed (for example, correcting a Book ID).</a:t>
              </a:r>
            </a:p>
            <a:p>
              <a:pPr marL="518160" lvl="1" indent="-259080" algn="l">
                <a:lnSpc>
                  <a:spcPts val="3359"/>
                </a:lnSpc>
                <a:buAutoNum type="arabicPeriod"/>
              </a:pPr>
              <a:r>
                <a:rPr lang="en-US" sz="2400">
                  <a:solidFill>
                    <a:srgbClr val="3B41C9"/>
                  </a:solidFill>
                  <a:latin typeface="Montserrat"/>
                  <a:ea typeface="Montserrat"/>
                  <a:cs typeface="Montserrat"/>
                  <a:sym typeface="Montserrat"/>
                </a:rPr>
                <a:t>Delete Record: The admin can remove a student's issued book record from the database.</a:t>
              </a:r>
            </a:p>
            <a:p>
              <a:pPr algn="l">
                <a:lnSpc>
                  <a:spcPts val="3359"/>
                </a:lnSpc>
              </a:pPr>
              <a:endParaRPr lang="en-US" sz="2400">
                <a:solidFill>
                  <a:srgbClr val="3B41C9"/>
                </a:solidFill>
                <a:latin typeface="Montserrat"/>
                <a:ea typeface="Montserrat"/>
                <a:cs typeface="Montserrat"/>
                <a:sym typeface="Montserrat"/>
              </a:endParaRPr>
            </a:p>
          </p:txBody>
        </p:sp>
      </p:grpSp>
      <p:sp>
        <p:nvSpPr>
          <p:cNvPr id="26" name="AutoShape 2">
            <a:extLst>
              <a:ext uri="{FF2B5EF4-FFF2-40B4-BE49-F238E27FC236}">
                <a16:creationId xmlns:a16="http://schemas.microsoft.com/office/drawing/2014/main" id="{E5E21974-26B4-739F-3597-C5F07A161EB2}"/>
              </a:ext>
            </a:extLst>
          </p:cNvPr>
          <p:cNvSpPr/>
          <p:nvPr/>
        </p:nvSpPr>
        <p:spPr>
          <a:xfrm>
            <a:off x="14716004" y="1028700"/>
            <a:ext cx="2543296" cy="0"/>
          </a:xfrm>
          <a:prstGeom prst="line">
            <a:avLst/>
          </a:prstGeom>
          <a:ln w="581025" cap="rnd">
            <a:solidFill>
              <a:srgbClr val="3B41C9"/>
            </a:solidFill>
            <a:prstDash val="solid"/>
            <a:headEnd type="none" w="sm" len="sm"/>
            <a:tailEnd type="none" w="sm" len="sm"/>
          </a:ln>
        </p:spPr>
      </p:sp>
      <p:sp>
        <p:nvSpPr>
          <p:cNvPr id="27" name="Freeform 3">
            <a:extLst>
              <a:ext uri="{FF2B5EF4-FFF2-40B4-BE49-F238E27FC236}">
                <a16:creationId xmlns:a16="http://schemas.microsoft.com/office/drawing/2014/main" id="{A70DBB88-58AA-32D8-DA8B-6D76CAEE0DA8}"/>
              </a:ext>
            </a:extLst>
          </p:cNvPr>
          <p:cNvSpPr/>
          <p:nvPr/>
        </p:nvSpPr>
        <p:spPr>
          <a:xfrm>
            <a:off x="16778761" y="832130"/>
            <a:ext cx="433731" cy="433731"/>
          </a:xfrm>
          <a:custGeom>
            <a:avLst/>
            <a:gdLst/>
            <a:ahLst/>
            <a:cxnLst/>
            <a:rect l="l" t="t" r="r" b="b"/>
            <a:pathLst>
              <a:path w="433731" h="433731">
                <a:moveTo>
                  <a:pt x="0" y="0"/>
                </a:moveTo>
                <a:lnTo>
                  <a:pt x="433731" y="0"/>
                </a:lnTo>
                <a:lnTo>
                  <a:pt x="433731" y="433731"/>
                </a:lnTo>
                <a:lnTo>
                  <a:pt x="0" y="4337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4">
            <a:extLst>
              <a:ext uri="{FF2B5EF4-FFF2-40B4-BE49-F238E27FC236}">
                <a16:creationId xmlns:a16="http://schemas.microsoft.com/office/drawing/2014/main" id="{2CF96B3F-532E-F97F-C024-F49FDA88DC3E}"/>
              </a:ext>
            </a:extLst>
          </p:cNvPr>
          <p:cNvSpPr/>
          <p:nvPr/>
        </p:nvSpPr>
        <p:spPr>
          <a:xfrm>
            <a:off x="16878490" y="933888"/>
            <a:ext cx="230213" cy="230213"/>
          </a:xfrm>
          <a:custGeom>
            <a:avLst/>
            <a:gdLst/>
            <a:ahLst/>
            <a:cxnLst/>
            <a:rect l="l" t="t" r="r" b="b"/>
            <a:pathLst>
              <a:path w="230213" h="230213">
                <a:moveTo>
                  <a:pt x="0" y="0"/>
                </a:moveTo>
                <a:lnTo>
                  <a:pt x="230213" y="0"/>
                </a:lnTo>
                <a:lnTo>
                  <a:pt x="230213" y="230213"/>
                </a:lnTo>
                <a:lnTo>
                  <a:pt x="0" y="23021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9" name="TextBox 20">
            <a:extLst>
              <a:ext uri="{FF2B5EF4-FFF2-40B4-BE49-F238E27FC236}">
                <a16:creationId xmlns:a16="http://schemas.microsoft.com/office/drawing/2014/main" id="{C745194A-C2B2-34AC-3361-EA13C7F3F904}"/>
              </a:ext>
            </a:extLst>
          </p:cNvPr>
          <p:cNvSpPr txBox="1"/>
          <p:nvPr/>
        </p:nvSpPr>
        <p:spPr>
          <a:xfrm>
            <a:off x="15027782" y="937406"/>
            <a:ext cx="1275835" cy="266700"/>
          </a:xfrm>
          <a:prstGeom prst="rect">
            <a:avLst/>
          </a:prstGeom>
        </p:spPr>
        <p:txBody>
          <a:bodyPr lIns="0" tIns="0" rIns="0" bIns="0" rtlCol="0" anchor="t">
            <a:spAutoFit/>
          </a:bodyPr>
          <a:lstStyle/>
          <a:p>
            <a:pPr algn="l">
              <a:lnSpc>
                <a:spcPts val="2160"/>
              </a:lnSpc>
            </a:pPr>
            <a:r>
              <a:rPr lang="en-US" sz="1800" dirty="0">
                <a:solidFill>
                  <a:srgbClr val="FFFFFF"/>
                </a:solidFill>
                <a:latin typeface="Montserrat"/>
                <a:ea typeface="Montserrat"/>
                <a:cs typeface="Montserrat"/>
                <a:sym typeface="Montserrat"/>
              </a:rPr>
              <a:t>Search . .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755</Words>
  <Application>Microsoft Office PowerPoint</Application>
  <PresentationFormat>Custom</PresentationFormat>
  <Paragraphs>142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Montserrat Classic Bold</vt:lpstr>
      <vt:lpstr>Calibri</vt:lpstr>
      <vt:lpstr>Montserrat Classic</vt:lpstr>
      <vt:lpstr>Montserrat Bold</vt:lpstr>
      <vt:lpstr>Montserrat Italics</vt:lpstr>
      <vt:lpstr>Archive</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Library Project</dc:title>
  <cp:lastModifiedBy>Yash Garg</cp:lastModifiedBy>
  <cp:revision>2</cp:revision>
  <dcterms:created xsi:type="dcterms:W3CDTF">2006-08-16T00:00:00Z</dcterms:created>
  <dcterms:modified xsi:type="dcterms:W3CDTF">2024-09-05T18:09:16Z</dcterms:modified>
  <dc:identifier>DAGPzof7qZ4</dc:identifier>
</cp:coreProperties>
</file>