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handoutMasterIdLst>
    <p:handoutMasterId r:id="rId55"/>
  </p:handoutMasterIdLst>
  <p:sldIdLst>
    <p:sldId id="317" r:id="rId5"/>
    <p:sldId id="307" r:id="rId6"/>
    <p:sldId id="308" r:id="rId7"/>
    <p:sldId id="309" r:id="rId8"/>
    <p:sldId id="318" r:id="rId9"/>
    <p:sldId id="278" r:id="rId10"/>
    <p:sldId id="263" r:id="rId11"/>
    <p:sldId id="319" r:id="rId12"/>
    <p:sldId id="310" r:id="rId13"/>
    <p:sldId id="311" r:id="rId14"/>
    <p:sldId id="312" r:id="rId15"/>
    <p:sldId id="316" r:id="rId16"/>
    <p:sldId id="314" r:id="rId17"/>
    <p:sldId id="315" r:id="rId18"/>
    <p:sldId id="304"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1" d="100"/>
          <a:sy n="81" d="100"/>
        </p:scale>
        <p:origin x="754" y="6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928211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263571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4265570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19</a:t>
            </a:fld>
            <a:endParaRPr lang="en-US" noProof="0" dirty="0"/>
          </a:p>
        </p:txBody>
      </p:sp>
    </p:spTree>
    <p:extLst>
      <p:ext uri="{BB962C8B-B14F-4D97-AF65-F5344CB8AC3E}">
        <p14:creationId xmlns:p14="http://schemas.microsoft.com/office/powerpoint/2010/main" val="68951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58055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2164409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22</a:t>
            </a:fld>
            <a:endParaRPr lang="en-US" noProof="0" dirty="0"/>
          </a:p>
        </p:txBody>
      </p:sp>
    </p:spTree>
    <p:extLst>
      <p:ext uri="{BB962C8B-B14F-4D97-AF65-F5344CB8AC3E}">
        <p14:creationId xmlns:p14="http://schemas.microsoft.com/office/powerpoint/2010/main" val="543429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23</a:t>
            </a:fld>
            <a:endParaRPr lang="en-US" noProof="0" dirty="0"/>
          </a:p>
        </p:txBody>
      </p:sp>
    </p:spTree>
    <p:extLst>
      <p:ext uri="{BB962C8B-B14F-4D97-AF65-F5344CB8AC3E}">
        <p14:creationId xmlns:p14="http://schemas.microsoft.com/office/powerpoint/2010/main" val="2000826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24</a:t>
            </a:fld>
            <a:endParaRPr lang="en-US" noProof="0" dirty="0"/>
          </a:p>
        </p:txBody>
      </p:sp>
    </p:spTree>
    <p:extLst>
      <p:ext uri="{BB962C8B-B14F-4D97-AF65-F5344CB8AC3E}">
        <p14:creationId xmlns:p14="http://schemas.microsoft.com/office/powerpoint/2010/main" val="3011543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25</a:t>
            </a:fld>
            <a:endParaRPr lang="en-US" noProof="0" dirty="0"/>
          </a:p>
        </p:txBody>
      </p:sp>
    </p:spTree>
    <p:extLst>
      <p:ext uri="{BB962C8B-B14F-4D97-AF65-F5344CB8AC3E}">
        <p14:creationId xmlns:p14="http://schemas.microsoft.com/office/powerpoint/2010/main" val="1203024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26</a:t>
            </a:fld>
            <a:endParaRPr lang="en-US" noProof="0" dirty="0"/>
          </a:p>
        </p:txBody>
      </p:sp>
    </p:spTree>
    <p:extLst>
      <p:ext uri="{BB962C8B-B14F-4D97-AF65-F5344CB8AC3E}">
        <p14:creationId xmlns:p14="http://schemas.microsoft.com/office/powerpoint/2010/main" val="420927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27</a:t>
            </a:fld>
            <a:endParaRPr lang="en-US" noProof="0" dirty="0"/>
          </a:p>
        </p:txBody>
      </p:sp>
    </p:spTree>
    <p:extLst>
      <p:ext uri="{BB962C8B-B14F-4D97-AF65-F5344CB8AC3E}">
        <p14:creationId xmlns:p14="http://schemas.microsoft.com/office/powerpoint/2010/main" val="1353908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28</a:t>
            </a:fld>
            <a:endParaRPr lang="en-US" noProof="0" dirty="0"/>
          </a:p>
        </p:txBody>
      </p:sp>
    </p:spTree>
    <p:extLst>
      <p:ext uri="{BB962C8B-B14F-4D97-AF65-F5344CB8AC3E}">
        <p14:creationId xmlns:p14="http://schemas.microsoft.com/office/powerpoint/2010/main" val="2897226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29</a:t>
            </a:fld>
            <a:endParaRPr lang="en-US" noProof="0" dirty="0"/>
          </a:p>
        </p:txBody>
      </p:sp>
    </p:spTree>
    <p:extLst>
      <p:ext uri="{BB962C8B-B14F-4D97-AF65-F5344CB8AC3E}">
        <p14:creationId xmlns:p14="http://schemas.microsoft.com/office/powerpoint/2010/main" val="2112746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30</a:t>
            </a:fld>
            <a:endParaRPr lang="en-US" noProof="0" dirty="0"/>
          </a:p>
        </p:txBody>
      </p:sp>
    </p:spTree>
    <p:extLst>
      <p:ext uri="{BB962C8B-B14F-4D97-AF65-F5344CB8AC3E}">
        <p14:creationId xmlns:p14="http://schemas.microsoft.com/office/powerpoint/2010/main" val="131584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31</a:t>
            </a:fld>
            <a:endParaRPr lang="en-US" noProof="0" dirty="0"/>
          </a:p>
        </p:txBody>
      </p:sp>
    </p:spTree>
    <p:extLst>
      <p:ext uri="{BB962C8B-B14F-4D97-AF65-F5344CB8AC3E}">
        <p14:creationId xmlns:p14="http://schemas.microsoft.com/office/powerpoint/2010/main" val="1841385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32</a:t>
            </a:fld>
            <a:endParaRPr lang="en-US" noProof="0" dirty="0"/>
          </a:p>
        </p:txBody>
      </p:sp>
    </p:spTree>
    <p:extLst>
      <p:ext uri="{BB962C8B-B14F-4D97-AF65-F5344CB8AC3E}">
        <p14:creationId xmlns:p14="http://schemas.microsoft.com/office/powerpoint/2010/main" val="3620305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33</a:t>
            </a:fld>
            <a:endParaRPr lang="en-US" noProof="0" dirty="0"/>
          </a:p>
        </p:txBody>
      </p:sp>
    </p:spTree>
    <p:extLst>
      <p:ext uri="{BB962C8B-B14F-4D97-AF65-F5344CB8AC3E}">
        <p14:creationId xmlns:p14="http://schemas.microsoft.com/office/powerpoint/2010/main" val="4244619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34</a:t>
            </a:fld>
            <a:endParaRPr lang="en-US" noProof="0" dirty="0"/>
          </a:p>
        </p:txBody>
      </p:sp>
    </p:spTree>
    <p:extLst>
      <p:ext uri="{BB962C8B-B14F-4D97-AF65-F5344CB8AC3E}">
        <p14:creationId xmlns:p14="http://schemas.microsoft.com/office/powerpoint/2010/main" val="1457836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35</a:t>
            </a:fld>
            <a:endParaRPr lang="en-US" noProof="0" dirty="0"/>
          </a:p>
        </p:txBody>
      </p:sp>
    </p:spTree>
    <p:extLst>
      <p:ext uri="{BB962C8B-B14F-4D97-AF65-F5344CB8AC3E}">
        <p14:creationId xmlns:p14="http://schemas.microsoft.com/office/powerpoint/2010/main" val="4260959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36</a:t>
            </a:fld>
            <a:endParaRPr lang="en-US" noProof="0" dirty="0"/>
          </a:p>
        </p:txBody>
      </p:sp>
    </p:spTree>
    <p:extLst>
      <p:ext uri="{BB962C8B-B14F-4D97-AF65-F5344CB8AC3E}">
        <p14:creationId xmlns:p14="http://schemas.microsoft.com/office/powerpoint/2010/main" val="1437160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37</a:t>
            </a:fld>
            <a:endParaRPr lang="en-US" noProof="0" dirty="0"/>
          </a:p>
        </p:txBody>
      </p:sp>
    </p:spTree>
    <p:extLst>
      <p:ext uri="{BB962C8B-B14F-4D97-AF65-F5344CB8AC3E}">
        <p14:creationId xmlns:p14="http://schemas.microsoft.com/office/powerpoint/2010/main" val="1714895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38</a:t>
            </a:fld>
            <a:endParaRPr lang="en-US" noProof="0" dirty="0"/>
          </a:p>
        </p:txBody>
      </p:sp>
    </p:spTree>
    <p:extLst>
      <p:ext uri="{BB962C8B-B14F-4D97-AF65-F5344CB8AC3E}">
        <p14:creationId xmlns:p14="http://schemas.microsoft.com/office/powerpoint/2010/main" val="2400176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39</a:t>
            </a:fld>
            <a:endParaRPr lang="en-US" noProof="0" dirty="0"/>
          </a:p>
        </p:txBody>
      </p:sp>
    </p:spTree>
    <p:extLst>
      <p:ext uri="{BB962C8B-B14F-4D97-AF65-F5344CB8AC3E}">
        <p14:creationId xmlns:p14="http://schemas.microsoft.com/office/powerpoint/2010/main" val="804426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40</a:t>
            </a:fld>
            <a:endParaRPr lang="en-US" noProof="0" dirty="0"/>
          </a:p>
        </p:txBody>
      </p:sp>
    </p:spTree>
    <p:extLst>
      <p:ext uri="{BB962C8B-B14F-4D97-AF65-F5344CB8AC3E}">
        <p14:creationId xmlns:p14="http://schemas.microsoft.com/office/powerpoint/2010/main" val="978757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41</a:t>
            </a:fld>
            <a:endParaRPr lang="en-US" noProof="0" dirty="0"/>
          </a:p>
        </p:txBody>
      </p:sp>
    </p:spTree>
    <p:extLst>
      <p:ext uri="{BB962C8B-B14F-4D97-AF65-F5344CB8AC3E}">
        <p14:creationId xmlns:p14="http://schemas.microsoft.com/office/powerpoint/2010/main" val="2018303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42</a:t>
            </a:fld>
            <a:endParaRPr lang="en-US" noProof="0" dirty="0"/>
          </a:p>
        </p:txBody>
      </p:sp>
    </p:spTree>
    <p:extLst>
      <p:ext uri="{BB962C8B-B14F-4D97-AF65-F5344CB8AC3E}">
        <p14:creationId xmlns:p14="http://schemas.microsoft.com/office/powerpoint/2010/main" val="40393442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43</a:t>
            </a:fld>
            <a:endParaRPr lang="en-US" noProof="0" dirty="0"/>
          </a:p>
        </p:txBody>
      </p:sp>
    </p:spTree>
    <p:extLst>
      <p:ext uri="{BB962C8B-B14F-4D97-AF65-F5344CB8AC3E}">
        <p14:creationId xmlns:p14="http://schemas.microsoft.com/office/powerpoint/2010/main" val="2738734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44</a:t>
            </a:fld>
            <a:endParaRPr lang="en-US" noProof="0" dirty="0"/>
          </a:p>
        </p:txBody>
      </p:sp>
    </p:spTree>
    <p:extLst>
      <p:ext uri="{BB962C8B-B14F-4D97-AF65-F5344CB8AC3E}">
        <p14:creationId xmlns:p14="http://schemas.microsoft.com/office/powerpoint/2010/main" val="3857938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45</a:t>
            </a:fld>
            <a:endParaRPr lang="en-US" noProof="0" dirty="0"/>
          </a:p>
        </p:txBody>
      </p:sp>
    </p:spTree>
    <p:extLst>
      <p:ext uri="{BB962C8B-B14F-4D97-AF65-F5344CB8AC3E}">
        <p14:creationId xmlns:p14="http://schemas.microsoft.com/office/powerpoint/2010/main" val="21708828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46</a:t>
            </a:fld>
            <a:endParaRPr lang="en-US" noProof="0" dirty="0"/>
          </a:p>
        </p:txBody>
      </p:sp>
    </p:spTree>
    <p:extLst>
      <p:ext uri="{BB962C8B-B14F-4D97-AF65-F5344CB8AC3E}">
        <p14:creationId xmlns:p14="http://schemas.microsoft.com/office/powerpoint/2010/main" val="28583605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47</a:t>
            </a:fld>
            <a:endParaRPr lang="en-US" noProof="0" dirty="0"/>
          </a:p>
        </p:txBody>
      </p:sp>
    </p:spTree>
    <p:extLst>
      <p:ext uri="{BB962C8B-B14F-4D97-AF65-F5344CB8AC3E}">
        <p14:creationId xmlns:p14="http://schemas.microsoft.com/office/powerpoint/2010/main" val="26266227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48</a:t>
            </a:fld>
            <a:endParaRPr lang="en-US" noProof="0" dirty="0"/>
          </a:p>
        </p:txBody>
      </p:sp>
    </p:spTree>
    <p:extLst>
      <p:ext uri="{BB962C8B-B14F-4D97-AF65-F5344CB8AC3E}">
        <p14:creationId xmlns:p14="http://schemas.microsoft.com/office/powerpoint/2010/main" val="3121351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49</a:t>
            </a:fld>
            <a:endParaRPr lang="en-US" noProof="0" dirty="0"/>
          </a:p>
        </p:txBody>
      </p:sp>
    </p:spTree>
    <p:extLst>
      <p:ext uri="{BB962C8B-B14F-4D97-AF65-F5344CB8AC3E}">
        <p14:creationId xmlns:p14="http://schemas.microsoft.com/office/powerpoint/2010/main" val="107391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51066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659829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BASIC PYTHON – DATA – MANIPULATION - OBJECTIVE</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pic>
        <p:nvPicPr>
          <p:cNvPr id="10" name="Picture 9">
            <a:extLst>
              <a:ext uri="{FF2B5EF4-FFF2-40B4-BE49-F238E27FC236}">
                <a16:creationId xmlns:a16="http://schemas.microsoft.com/office/drawing/2014/main" id="{7A76AB85-23F3-0959-89DE-6EC8A9EC956D}"/>
              </a:ext>
            </a:extLst>
          </p:cNvPr>
          <p:cNvPicPr>
            <a:picLocks noChangeAspect="1"/>
          </p:cNvPicPr>
          <p:nvPr/>
        </p:nvPicPr>
        <p:blipFill>
          <a:blip r:embed="rId3"/>
          <a:stretch>
            <a:fillRect/>
          </a:stretch>
        </p:blipFill>
        <p:spPr>
          <a:xfrm>
            <a:off x="0" y="261495"/>
            <a:ext cx="10526594" cy="6335009"/>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6FFF5EA-E133-968C-C5FE-657D4084E7AD}"/>
              </a:ext>
            </a:extLst>
          </p:cNvPr>
          <p:cNvPicPr>
            <a:picLocks noChangeAspect="1"/>
          </p:cNvPicPr>
          <p:nvPr/>
        </p:nvPicPr>
        <p:blipFill>
          <a:blip r:embed="rId3"/>
          <a:stretch>
            <a:fillRect/>
          </a:stretch>
        </p:blipFill>
        <p:spPr>
          <a:xfrm>
            <a:off x="0" y="1295102"/>
            <a:ext cx="10469436" cy="4267796"/>
          </a:xfrm>
          <a:prstGeom prst="rect">
            <a:avLst/>
          </a:prstGeom>
        </p:spPr>
      </p:pic>
    </p:spTree>
    <p:extLst>
      <p:ext uri="{BB962C8B-B14F-4D97-AF65-F5344CB8AC3E}">
        <p14:creationId xmlns:p14="http://schemas.microsoft.com/office/powerpoint/2010/main" val="85990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0" y="3601039"/>
            <a:ext cx="10360152" cy="914400"/>
          </a:xfrm>
        </p:spPr>
        <p:txBody>
          <a:bodyPr/>
          <a:lstStyle/>
          <a:p>
            <a:r>
              <a:rPr lang="en-US" sz="3600" dirty="0" err="1"/>
              <a:t>len</a:t>
            </a:r>
            <a:r>
              <a:rPr lang="en-US" sz="3600" dirty="0"/>
              <a:t>() Function:</a:t>
            </a:r>
            <a:br>
              <a:rPr lang="en-US" sz="2400" dirty="0"/>
            </a:br>
            <a:br>
              <a:rPr lang="en-US" sz="2400" dirty="0"/>
            </a:br>
            <a:r>
              <a:rPr lang="en-US" sz="2400" dirty="0"/>
              <a:t>---</a:t>
            </a:r>
            <a:r>
              <a:rPr lang="en-US" sz="2000" dirty="0"/>
              <a:t>The </a:t>
            </a:r>
            <a:r>
              <a:rPr lang="en-US" sz="2000" dirty="0" err="1"/>
              <a:t>len</a:t>
            </a:r>
            <a:r>
              <a:rPr lang="en-US" sz="2000" dirty="0"/>
              <a:t>() function in Python is a built-in function used to determine the length or size of an object.  </a:t>
            </a:r>
            <a:br>
              <a:rPr lang="en-US" sz="2000" dirty="0"/>
            </a:br>
            <a:br>
              <a:rPr lang="en-US" sz="2000" dirty="0"/>
            </a:br>
            <a:r>
              <a:rPr lang="en-US" sz="2000" dirty="0"/>
              <a:t>---It's primarily used with data structures like strings, lists, tuples, dictionaries, and sets to find the number of elements contained within them.</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53780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pic>
        <p:nvPicPr>
          <p:cNvPr id="13" name="Picture 12">
            <a:extLst>
              <a:ext uri="{FF2B5EF4-FFF2-40B4-BE49-F238E27FC236}">
                <a16:creationId xmlns:a16="http://schemas.microsoft.com/office/drawing/2014/main" id="{EFF9FA99-46FB-4E7C-4C19-A4B90491269A}"/>
              </a:ext>
            </a:extLst>
          </p:cNvPr>
          <p:cNvPicPr>
            <a:picLocks noChangeAspect="1"/>
          </p:cNvPicPr>
          <p:nvPr/>
        </p:nvPicPr>
        <p:blipFill>
          <a:blip r:embed="rId3"/>
          <a:stretch>
            <a:fillRect/>
          </a:stretch>
        </p:blipFill>
        <p:spPr>
          <a:xfrm>
            <a:off x="0" y="552048"/>
            <a:ext cx="10469436" cy="5753903"/>
          </a:xfrm>
          <a:prstGeom prst="rect">
            <a:avLst/>
          </a:prstGeom>
        </p:spPr>
      </p:pic>
    </p:spTree>
    <p:extLst>
      <p:ext uri="{BB962C8B-B14F-4D97-AF65-F5344CB8AC3E}">
        <p14:creationId xmlns:p14="http://schemas.microsoft.com/office/powerpoint/2010/main" val="413214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14</a:t>
            </a:fld>
            <a:endParaRPr lang="en-US" dirty="0"/>
          </a:p>
        </p:txBody>
      </p:sp>
      <p:pic>
        <p:nvPicPr>
          <p:cNvPr id="9" name="Picture 8">
            <a:extLst>
              <a:ext uri="{FF2B5EF4-FFF2-40B4-BE49-F238E27FC236}">
                <a16:creationId xmlns:a16="http://schemas.microsoft.com/office/drawing/2014/main" id="{79376D25-FE59-6DDC-57BF-42800CC44AE3}"/>
              </a:ext>
            </a:extLst>
          </p:cNvPr>
          <p:cNvPicPr>
            <a:picLocks noChangeAspect="1"/>
          </p:cNvPicPr>
          <p:nvPr/>
        </p:nvPicPr>
        <p:blipFill>
          <a:blip r:embed="rId3"/>
          <a:stretch>
            <a:fillRect/>
          </a:stretch>
        </p:blipFill>
        <p:spPr>
          <a:xfrm>
            <a:off x="0" y="1128391"/>
            <a:ext cx="10498015" cy="4601217"/>
          </a:xfrm>
          <a:prstGeom prst="rect">
            <a:avLst/>
          </a:prstGeom>
        </p:spPr>
      </p:pic>
    </p:spTree>
    <p:extLst>
      <p:ext uri="{BB962C8B-B14F-4D97-AF65-F5344CB8AC3E}">
        <p14:creationId xmlns:p14="http://schemas.microsoft.com/office/powerpoint/2010/main" val="306499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0" y="914400"/>
            <a:ext cx="9125146" cy="5029200"/>
          </a:xfrm>
        </p:spPr>
        <p:txBody>
          <a:bodyPr/>
          <a:lstStyle/>
          <a:p>
            <a:r>
              <a:rPr lang="en-US" sz="1600" dirty="0"/>
              <a:t> </a:t>
            </a:r>
            <a:r>
              <a:rPr lang="en-US" sz="4000" dirty="0"/>
              <a:t>sum() Function:</a:t>
            </a:r>
            <a:br>
              <a:rPr lang="en-US" sz="1600" dirty="0"/>
            </a:br>
            <a:br>
              <a:rPr lang="en-US" sz="1600" dirty="0"/>
            </a:br>
            <a:r>
              <a:rPr lang="en-US" sz="1600" dirty="0"/>
              <a:t> ---The sum() function in Python calculates the total sum of numeric elements in an </a:t>
            </a:r>
            <a:r>
              <a:rPr lang="en-US" sz="1600" dirty="0" err="1"/>
              <a:t>iterable</a:t>
            </a:r>
            <a:r>
              <a:rPr lang="en-US" sz="1600" dirty="0"/>
              <a:t>, like lists or tuples, with    an optional starting value.</a:t>
            </a:r>
            <a:br>
              <a:rPr lang="en-US" sz="1600" dirty="0"/>
            </a:br>
            <a:br>
              <a:rPr lang="en-US" sz="1600" dirty="0"/>
            </a:br>
            <a:r>
              <a:rPr lang="en-US" sz="1600" dirty="0"/>
              <a:t> ---It's succinctly expressed as sum(</a:t>
            </a:r>
            <a:r>
              <a:rPr lang="en-US" sz="1600" dirty="0" err="1"/>
              <a:t>iterable</a:t>
            </a:r>
            <a:r>
              <a:rPr lang="en-US" sz="1600" dirty="0"/>
              <a:t>, start=0), where </a:t>
            </a:r>
            <a:r>
              <a:rPr lang="en-US" sz="1600" dirty="0" err="1"/>
              <a:t>iterable</a:t>
            </a:r>
            <a:r>
              <a:rPr lang="en-US" sz="1600" dirty="0"/>
              <a:t> contains numeric values to be summed, and start is    an optional value added to the sum.</a:t>
            </a:r>
            <a:br>
              <a:rPr lang="en-US" sz="1600" dirty="0"/>
            </a:br>
            <a:br>
              <a:rPr lang="en-US" sz="1600" dirty="0"/>
            </a:br>
            <a:r>
              <a:rPr lang="en-US" sz="1600" dirty="0"/>
              <a:t> ---This function is handy for aggregating numerical data and computing totals efficiently in various programming tasks.</a:t>
            </a:r>
          </a:p>
        </p:txBody>
      </p:sp>
    </p:spTree>
    <p:extLst>
      <p:ext uri="{BB962C8B-B14F-4D97-AF65-F5344CB8AC3E}">
        <p14:creationId xmlns:p14="http://schemas.microsoft.com/office/powerpoint/2010/main" val="218882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863DF1-982C-E168-3C02-C03FB77C1C3F}"/>
              </a:ext>
            </a:extLst>
          </p:cNvPr>
          <p:cNvPicPr>
            <a:picLocks noChangeAspect="1"/>
          </p:cNvPicPr>
          <p:nvPr/>
        </p:nvPicPr>
        <p:blipFill>
          <a:blip r:embed="rId3"/>
          <a:stretch>
            <a:fillRect/>
          </a:stretch>
        </p:blipFill>
        <p:spPr>
          <a:xfrm>
            <a:off x="0" y="90021"/>
            <a:ext cx="10498015" cy="6677957"/>
          </a:xfrm>
          <a:prstGeom prst="rect">
            <a:avLst/>
          </a:prstGeom>
        </p:spPr>
      </p:pic>
    </p:spTree>
    <p:extLst>
      <p:ext uri="{BB962C8B-B14F-4D97-AF65-F5344CB8AC3E}">
        <p14:creationId xmlns:p14="http://schemas.microsoft.com/office/powerpoint/2010/main" val="2714712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365914-34AD-11D3-ADDF-7D03B569B5CD}"/>
              </a:ext>
            </a:extLst>
          </p:cNvPr>
          <p:cNvPicPr>
            <a:picLocks noChangeAspect="1"/>
          </p:cNvPicPr>
          <p:nvPr/>
        </p:nvPicPr>
        <p:blipFill>
          <a:blip r:embed="rId3"/>
          <a:stretch>
            <a:fillRect/>
          </a:stretch>
        </p:blipFill>
        <p:spPr>
          <a:xfrm>
            <a:off x="0" y="1697895"/>
            <a:ext cx="10450383" cy="2953162"/>
          </a:xfrm>
          <a:prstGeom prst="rect">
            <a:avLst/>
          </a:prstGeom>
        </p:spPr>
      </p:pic>
    </p:spTree>
    <p:extLst>
      <p:ext uri="{BB962C8B-B14F-4D97-AF65-F5344CB8AC3E}">
        <p14:creationId xmlns:p14="http://schemas.microsoft.com/office/powerpoint/2010/main" val="189434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5793D-1B0B-8581-5E8A-A8A09BCB516C}"/>
              </a:ext>
            </a:extLst>
          </p:cNvPr>
          <p:cNvSpPr>
            <a:spLocks noGrp="1"/>
          </p:cNvSpPr>
          <p:nvPr>
            <p:ph type="ctrTitle"/>
          </p:nvPr>
        </p:nvSpPr>
        <p:spPr>
          <a:xfrm>
            <a:off x="0" y="914400"/>
            <a:ext cx="9275975" cy="5029200"/>
          </a:xfrm>
        </p:spPr>
        <p:txBody>
          <a:bodyPr/>
          <a:lstStyle/>
          <a:p>
            <a:r>
              <a:rPr lang="en-US" sz="2800" dirty="0"/>
              <a:t>max() Function:</a:t>
            </a:r>
            <a:br>
              <a:rPr lang="en-US" sz="1800" dirty="0"/>
            </a:br>
            <a:br>
              <a:rPr lang="en-US" sz="1800" dirty="0"/>
            </a:br>
            <a:r>
              <a:rPr lang="en-US" sz="1800" dirty="0"/>
              <a:t>.---The max() function in Python returns the maximum value from a sequence or collection.</a:t>
            </a:r>
            <a:br>
              <a:rPr lang="en-US" sz="1800" dirty="0"/>
            </a:br>
            <a:br>
              <a:rPr lang="en-US" sz="1800" dirty="0"/>
            </a:br>
            <a:r>
              <a:rPr lang="en-US" sz="1800" dirty="0"/>
              <a:t>---Its syntax, max(</a:t>
            </a:r>
            <a:r>
              <a:rPr lang="en-US" sz="1800" dirty="0" err="1"/>
              <a:t>iterable</a:t>
            </a:r>
            <a:r>
              <a:rPr lang="en-US" sz="1800" dirty="0"/>
              <a:t>, *</a:t>
            </a:r>
            <a:r>
              <a:rPr lang="en-US" sz="1800" dirty="0" err="1"/>
              <a:t>iterables</a:t>
            </a:r>
            <a:r>
              <a:rPr lang="en-US" sz="1800" dirty="0"/>
              <a:t>, key=default, default=object), allows comparison of multiple sequences with optional key      functions</a:t>
            </a:r>
            <a:br>
              <a:rPr lang="en-US" sz="1800" dirty="0"/>
            </a:br>
            <a:br>
              <a:rPr lang="en-US" sz="1800" dirty="0"/>
            </a:br>
            <a:r>
              <a:rPr lang="en-US" sz="1800" dirty="0"/>
              <a:t>. ---Parameters include the </a:t>
            </a:r>
            <a:r>
              <a:rPr lang="en-US" sz="1800" dirty="0" err="1"/>
              <a:t>iterable</a:t>
            </a:r>
            <a:r>
              <a:rPr lang="en-US" sz="1800" dirty="0"/>
              <a:t>(s) to analyze, a comparison key, and a default value if the sequence is empty.</a:t>
            </a:r>
            <a:br>
              <a:rPr lang="en-US" sz="1800" dirty="0"/>
            </a:br>
            <a:br>
              <a:rPr lang="en-US" sz="1800" dirty="0"/>
            </a:br>
            <a:r>
              <a:rPr lang="en-US" sz="1800" dirty="0"/>
              <a:t>---For example, max([3, 7, 2, 5]) returns 7. It's essential for quickly identifying the highest value in data sets, aiding in tasks like finding the largest    number in a list or selecting the latest timestamp in a dataset.</a:t>
            </a:r>
          </a:p>
        </p:txBody>
      </p:sp>
    </p:spTree>
    <p:extLst>
      <p:ext uri="{BB962C8B-B14F-4D97-AF65-F5344CB8AC3E}">
        <p14:creationId xmlns:p14="http://schemas.microsoft.com/office/powerpoint/2010/main" val="169621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22DEF3-5A07-B023-7088-0CF1530807E5}"/>
              </a:ext>
            </a:extLst>
          </p:cNvPr>
          <p:cNvPicPr>
            <a:picLocks noChangeAspect="1"/>
          </p:cNvPicPr>
          <p:nvPr/>
        </p:nvPicPr>
        <p:blipFill>
          <a:blip r:embed="rId3"/>
          <a:stretch>
            <a:fillRect/>
          </a:stretch>
        </p:blipFill>
        <p:spPr>
          <a:xfrm>
            <a:off x="0" y="0"/>
            <a:ext cx="10296343" cy="6858000"/>
          </a:xfrm>
          <a:prstGeom prst="rect">
            <a:avLst/>
          </a:prstGeom>
        </p:spPr>
      </p:pic>
    </p:spTree>
    <p:extLst>
      <p:ext uri="{BB962C8B-B14F-4D97-AF65-F5344CB8AC3E}">
        <p14:creationId xmlns:p14="http://schemas.microsoft.com/office/powerpoint/2010/main" val="212349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7D306BF-0146-9008-B939-FDD5C6EAB3A2}"/>
              </a:ext>
            </a:extLst>
          </p:cNvPr>
          <p:cNvSpPr>
            <a:spLocks noGrp="1"/>
          </p:cNvSpPr>
          <p:nvPr>
            <p:ph idx="1"/>
          </p:nvPr>
        </p:nvSpPr>
        <p:spPr>
          <a:xfrm>
            <a:off x="3149381" y="1089085"/>
            <a:ext cx="9165167" cy="4679830"/>
          </a:xfrm>
        </p:spPr>
        <p:txBody>
          <a:bodyPr>
            <a:normAutofit lnSpcReduction="10000"/>
          </a:bodyPr>
          <a:lstStyle/>
          <a:p>
            <a:pPr algn="ctr"/>
            <a:r>
              <a:rPr lang="en-US" dirty="0"/>
              <a:t>INTRODUCTION</a:t>
            </a:r>
          </a:p>
          <a:p>
            <a:pPr algn="l"/>
            <a:endParaRPr lang="en-US" dirty="0"/>
          </a:p>
          <a:p>
            <a:pPr algn="l"/>
            <a:endParaRPr lang="en-US" dirty="0"/>
          </a:p>
          <a:p>
            <a:pPr algn="l"/>
            <a:r>
              <a:rPr lang="en-US" sz="1700" dirty="0"/>
              <a:t>Python is a high-level programming language known for its simplicity and readability.</a:t>
            </a:r>
          </a:p>
          <a:p>
            <a:pPr algn="l"/>
            <a:r>
              <a:rPr lang="en-US" sz="1700" dirty="0"/>
              <a:t> It features dynamic typing, making it flexible for various tasks. </a:t>
            </a:r>
          </a:p>
          <a:p>
            <a:pPr algn="l"/>
            <a:r>
              <a:rPr lang="en-US" sz="1700" dirty="0"/>
              <a:t>Basic Python syntax includes indentation for code blocks and the use of colons to denote the beginning of control flow statements like loops and conditionals.</a:t>
            </a:r>
          </a:p>
          <a:p>
            <a:pPr algn="l"/>
            <a:r>
              <a:rPr lang="en-US" sz="1700" dirty="0"/>
              <a:t> Variables are dynamically typed, eliminating the need for explicit declarations. Python supports various data types like integers, floats, strings, lists, tuples, and dictionaries. Functions are defined using the 'def' keyword, and modules can be imported to extend functionality.</a:t>
            </a:r>
          </a:p>
          <a:p>
            <a:pPr algn="l"/>
            <a:r>
              <a:rPr lang="en-US" sz="1700" dirty="0"/>
              <a:t> Python's extensive standard library offers modules for diverse purposes, making it suitable for beginners and experienced programmers alike.</a:t>
            </a:r>
          </a:p>
        </p:txBody>
      </p:sp>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C20624-BAD1-5914-8424-FD0E175C6D29}"/>
              </a:ext>
            </a:extLst>
          </p:cNvPr>
          <p:cNvSpPr>
            <a:spLocks noGrp="1"/>
          </p:cNvSpPr>
          <p:nvPr>
            <p:ph type="ctrTitle"/>
          </p:nvPr>
        </p:nvSpPr>
        <p:spPr>
          <a:xfrm>
            <a:off x="0" y="914400"/>
            <a:ext cx="10869106" cy="5029200"/>
          </a:xfrm>
        </p:spPr>
        <p:txBody>
          <a:bodyPr/>
          <a:lstStyle/>
          <a:p>
            <a:r>
              <a:rPr lang="en-US" sz="3200" dirty="0"/>
              <a:t>min() Function:.</a:t>
            </a:r>
            <a:br>
              <a:rPr lang="en-US" sz="2000" dirty="0"/>
            </a:br>
            <a:br>
              <a:rPr lang="en-US" sz="2000" dirty="0"/>
            </a:br>
            <a:r>
              <a:rPr lang="en-US" sz="2000" dirty="0"/>
              <a:t>---The min() function in Python returns the minimum value from a sequence or collection.</a:t>
            </a:r>
            <a:br>
              <a:rPr lang="en-US" sz="2000" dirty="0"/>
            </a:br>
            <a:br>
              <a:rPr lang="en-US" sz="2000" dirty="0"/>
            </a:br>
            <a:r>
              <a:rPr lang="en-US" sz="2000" dirty="0"/>
              <a:t>---Its syntax, min(</a:t>
            </a:r>
            <a:r>
              <a:rPr lang="en-US" sz="2000" dirty="0" err="1"/>
              <a:t>iterable</a:t>
            </a:r>
            <a:r>
              <a:rPr lang="en-US" sz="2000" dirty="0"/>
              <a:t>, *</a:t>
            </a:r>
            <a:r>
              <a:rPr lang="en-US" sz="2000" dirty="0" err="1"/>
              <a:t>iterables</a:t>
            </a:r>
            <a:r>
              <a:rPr lang="en-US" sz="2000" dirty="0"/>
              <a:t>, key=default, default=object), allows comparison of multiple sequences with optional key   functions.</a:t>
            </a:r>
            <a:br>
              <a:rPr lang="en-US" sz="2000" dirty="0"/>
            </a:br>
            <a:br>
              <a:rPr lang="en-US" sz="2000" dirty="0"/>
            </a:br>
            <a:r>
              <a:rPr lang="en-US" sz="2000" dirty="0"/>
              <a:t>---Parameters include the </a:t>
            </a:r>
            <a:r>
              <a:rPr lang="en-US" sz="2000" dirty="0" err="1"/>
              <a:t>iterable</a:t>
            </a:r>
            <a:r>
              <a:rPr lang="en-US" sz="2000" dirty="0"/>
              <a:t>(s) to analyze, a comparison key, and a default value if the sequence is empty.    For example, min([3, 7, 2, 5]) returns 2. </a:t>
            </a:r>
            <a:br>
              <a:rPr lang="en-US" sz="2000" dirty="0"/>
            </a:br>
            <a:br>
              <a:rPr lang="en-US" sz="2000" dirty="0"/>
            </a:br>
            <a:r>
              <a:rPr lang="en-US" sz="2000" dirty="0"/>
              <a:t>---It's crucial for quickly identifying the smallest value in data sets, aiding in tasks like finding the smallest number in    a list or selecting the earliest timestamp in a dataset.</a:t>
            </a:r>
          </a:p>
        </p:txBody>
      </p:sp>
    </p:spTree>
    <p:extLst>
      <p:ext uri="{BB962C8B-B14F-4D97-AF65-F5344CB8AC3E}">
        <p14:creationId xmlns:p14="http://schemas.microsoft.com/office/powerpoint/2010/main" val="2297901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F82C161-5AC4-2885-2CB0-FC258BC9189A}"/>
              </a:ext>
            </a:extLst>
          </p:cNvPr>
          <p:cNvPicPr>
            <a:picLocks noChangeAspect="1"/>
          </p:cNvPicPr>
          <p:nvPr/>
        </p:nvPicPr>
        <p:blipFill>
          <a:blip r:embed="rId3"/>
          <a:stretch>
            <a:fillRect/>
          </a:stretch>
        </p:blipFill>
        <p:spPr>
          <a:xfrm>
            <a:off x="0" y="0"/>
            <a:ext cx="10103632" cy="6858000"/>
          </a:xfrm>
          <a:prstGeom prst="rect">
            <a:avLst/>
          </a:prstGeom>
        </p:spPr>
      </p:pic>
    </p:spTree>
    <p:extLst>
      <p:ext uri="{BB962C8B-B14F-4D97-AF65-F5344CB8AC3E}">
        <p14:creationId xmlns:p14="http://schemas.microsoft.com/office/powerpoint/2010/main" val="328834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26FBEA-3E15-711B-872B-962DD8CBAFA4}"/>
              </a:ext>
            </a:extLst>
          </p:cNvPr>
          <p:cNvPicPr>
            <a:picLocks noChangeAspect="1"/>
          </p:cNvPicPr>
          <p:nvPr/>
        </p:nvPicPr>
        <p:blipFill>
          <a:blip r:embed="rId3"/>
          <a:stretch>
            <a:fillRect/>
          </a:stretch>
        </p:blipFill>
        <p:spPr>
          <a:xfrm>
            <a:off x="0" y="1610863"/>
            <a:ext cx="10450383" cy="3372321"/>
          </a:xfrm>
          <a:prstGeom prst="rect">
            <a:avLst/>
          </a:prstGeom>
        </p:spPr>
      </p:pic>
    </p:spTree>
    <p:extLst>
      <p:ext uri="{BB962C8B-B14F-4D97-AF65-F5344CB8AC3E}">
        <p14:creationId xmlns:p14="http://schemas.microsoft.com/office/powerpoint/2010/main" val="3764688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0" y="942681"/>
            <a:ext cx="9775596" cy="5029200"/>
          </a:xfrm>
        </p:spPr>
        <p:txBody>
          <a:bodyPr/>
          <a:lstStyle/>
          <a:p>
            <a:r>
              <a:rPr lang="en-US" sz="3200" dirty="0"/>
              <a:t>abs() Function:</a:t>
            </a:r>
            <a:br>
              <a:rPr lang="en-US" sz="2000" dirty="0"/>
            </a:br>
            <a:br>
              <a:rPr lang="en-US" sz="2000" dirty="0"/>
            </a:br>
            <a:r>
              <a:rPr lang="en-US" sz="2000" dirty="0"/>
              <a:t>.---The abs() function in Python returns the absolute value of a number, disregarding its sign.</a:t>
            </a:r>
            <a:br>
              <a:rPr lang="en-US" sz="2000" dirty="0"/>
            </a:br>
            <a:br>
              <a:rPr lang="en-US" sz="2000" dirty="0"/>
            </a:br>
            <a:r>
              <a:rPr lang="en-US" sz="2000" dirty="0"/>
              <a:t>---Its syntax is abs(x), where x is the number whose absolute value is sought. For instance, abs(-5) returns 5.</a:t>
            </a:r>
            <a:br>
              <a:rPr lang="en-US" sz="2000" dirty="0"/>
            </a:br>
            <a:br>
              <a:rPr lang="en-US" sz="2000" dirty="0"/>
            </a:br>
            <a:r>
              <a:rPr lang="en-US" sz="2000" dirty="0"/>
              <a:t>---It's essential for tasks like distance calculation, error handling, and ensuring positive values in mathematical operations.</a:t>
            </a:r>
          </a:p>
        </p:txBody>
      </p:sp>
    </p:spTree>
    <p:extLst>
      <p:ext uri="{BB962C8B-B14F-4D97-AF65-F5344CB8AC3E}">
        <p14:creationId xmlns:p14="http://schemas.microsoft.com/office/powerpoint/2010/main" val="3225228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00EC7E5-5641-60AD-DDE2-1885FF3F0245}"/>
              </a:ext>
            </a:extLst>
          </p:cNvPr>
          <p:cNvPicPr>
            <a:picLocks noChangeAspect="1"/>
          </p:cNvPicPr>
          <p:nvPr/>
        </p:nvPicPr>
        <p:blipFill>
          <a:blip r:embed="rId3"/>
          <a:stretch>
            <a:fillRect/>
          </a:stretch>
        </p:blipFill>
        <p:spPr>
          <a:xfrm>
            <a:off x="0" y="70969"/>
            <a:ext cx="10478962" cy="6716062"/>
          </a:xfrm>
          <a:prstGeom prst="rect">
            <a:avLst/>
          </a:prstGeom>
        </p:spPr>
      </p:pic>
    </p:spTree>
    <p:extLst>
      <p:ext uri="{BB962C8B-B14F-4D97-AF65-F5344CB8AC3E}">
        <p14:creationId xmlns:p14="http://schemas.microsoft.com/office/powerpoint/2010/main" val="352482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300695-EF22-0F8E-4268-D10A2E7EF445}"/>
              </a:ext>
            </a:extLst>
          </p:cNvPr>
          <p:cNvPicPr>
            <a:picLocks noChangeAspect="1"/>
          </p:cNvPicPr>
          <p:nvPr/>
        </p:nvPicPr>
        <p:blipFill>
          <a:blip r:embed="rId3"/>
          <a:stretch>
            <a:fillRect/>
          </a:stretch>
        </p:blipFill>
        <p:spPr>
          <a:xfrm>
            <a:off x="0" y="1790471"/>
            <a:ext cx="10469436" cy="3277057"/>
          </a:xfrm>
          <a:prstGeom prst="rect">
            <a:avLst/>
          </a:prstGeom>
        </p:spPr>
      </p:pic>
    </p:spTree>
    <p:extLst>
      <p:ext uri="{BB962C8B-B14F-4D97-AF65-F5344CB8AC3E}">
        <p14:creationId xmlns:p14="http://schemas.microsoft.com/office/powerpoint/2010/main" val="3273678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0" y="1074656"/>
            <a:ext cx="10171522" cy="5029200"/>
          </a:xfrm>
        </p:spPr>
        <p:txBody>
          <a:bodyPr/>
          <a:lstStyle/>
          <a:p>
            <a:r>
              <a:rPr lang="en-US" sz="3200" dirty="0"/>
              <a:t>sorted() Function:</a:t>
            </a:r>
            <a:br>
              <a:rPr lang="en-US" sz="2000" dirty="0"/>
            </a:br>
            <a:br>
              <a:rPr lang="en-US" sz="2000" dirty="0"/>
            </a:br>
            <a:r>
              <a:rPr lang="en-US" sz="2000" dirty="0"/>
              <a:t>.---The sorted() function in Python returns a sorted list from the elements of an </a:t>
            </a:r>
            <a:r>
              <a:rPr lang="en-US" sz="2000" dirty="0" err="1"/>
              <a:t>iterable</a:t>
            </a:r>
            <a:r>
              <a:rPr lang="en-US" sz="2000" dirty="0"/>
              <a:t>.---Its syntax is sorted(</a:t>
            </a:r>
            <a:r>
              <a:rPr lang="en-US" sz="2000" dirty="0" err="1"/>
              <a:t>iterable</a:t>
            </a:r>
            <a:r>
              <a:rPr lang="en-US" sz="2000" dirty="0"/>
              <a:t>, key=None, reverse=False).</a:t>
            </a:r>
            <a:br>
              <a:rPr lang="en-US" sz="2000" dirty="0"/>
            </a:br>
            <a:br>
              <a:rPr lang="en-US" sz="2000" dirty="0"/>
            </a:br>
            <a:r>
              <a:rPr lang="en-US" sz="2000" dirty="0"/>
              <a:t> ---Parameters include the </a:t>
            </a:r>
            <a:r>
              <a:rPr lang="en-US" sz="2000" dirty="0" err="1"/>
              <a:t>iterable</a:t>
            </a:r>
            <a:r>
              <a:rPr lang="en-US" sz="2000" dirty="0"/>
              <a:t> to sort, an optional key function for custom sorting, and a flag for reverse sorting.</a:t>
            </a:r>
            <a:br>
              <a:rPr lang="en-US" sz="2000" dirty="0"/>
            </a:br>
            <a:br>
              <a:rPr lang="en-US" sz="2000" dirty="0"/>
            </a:br>
            <a:r>
              <a:rPr lang="en-US" sz="2000" dirty="0"/>
              <a:t> ---For example, sorted([3, 1, 4, 2]) returns [1, 2, 3, 4].</a:t>
            </a:r>
            <a:br>
              <a:rPr lang="en-US" sz="2000" dirty="0"/>
            </a:br>
            <a:br>
              <a:rPr lang="en-US" sz="2000" dirty="0"/>
            </a:br>
            <a:r>
              <a:rPr lang="en-US" sz="2000" dirty="0"/>
              <a:t> ---It's valuable for arranging data in ascending or descending order, aiding in tasks like sorting lists, tuples, or   dictionaries based on specific criteria.</a:t>
            </a:r>
          </a:p>
        </p:txBody>
      </p:sp>
    </p:spTree>
    <p:extLst>
      <p:ext uri="{BB962C8B-B14F-4D97-AF65-F5344CB8AC3E}">
        <p14:creationId xmlns:p14="http://schemas.microsoft.com/office/powerpoint/2010/main" val="2407019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D74198-E969-E051-B1CD-43372A8433DE}"/>
              </a:ext>
            </a:extLst>
          </p:cNvPr>
          <p:cNvPicPr>
            <a:picLocks noChangeAspect="1"/>
          </p:cNvPicPr>
          <p:nvPr/>
        </p:nvPicPr>
        <p:blipFill>
          <a:blip r:embed="rId3"/>
          <a:stretch>
            <a:fillRect/>
          </a:stretch>
        </p:blipFill>
        <p:spPr>
          <a:xfrm>
            <a:off x="0" y="261396"/>
            <a:ext cx="10507541" cy="6354062"/>
          </a:xfrm>
          <a:prstGeom prst="rect">
            <a:avLst/>
          </a:prstGeom>
        </p:spPr>
      </p:pic>
    </p:spTree>
    <p:extLst>
      <p:ext uri="{BB962C8B-B14F-4D97-AF65-F5344CB8AC3E}">
        <p14:creationId xmlns:p14="http://schemas.microsoft.com/office/powerpoint/2010/main" val="4058977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C956222-45E9-F26D-30D8-78FA11C40000}"/>
              </a:ext>
            </a:extLst>
          </p:cNvPr>
          <p:cNvPicPr>
            <a:picLocks noChangeAspect="1"/>
          </p:cNvPicPr>
          <p:nvPr/>
        </p:nvPicPr>
        <p:blipFill>
          <a:blip r:embed="rId3"/>
          <a:stretch>
            <a:fillRect/>
          </a:stretch>
        </p:blipFill>
        <p:spPr>
          <a:xfrm>
            <a:off x="0" y="1976235"/>
            <a:ext cx="10440857" cy="2905530"/>
          </a:xfrm>
          <a:prstGeom prst="rect">
            <a:avLst/>
          </a:prstGeom>
        </p:spPr>
      </p:pic>
    </p:spTree>
    <p:extLst>
      <p:ext uri="{BB962C8B-B14F-4D97-AF65-F5344CB8AC3E}">
        <p14:creationId xmlns:p14="http://schemas.microsoft.com/office/powerpoint/2010/main" val="634549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0" y="914400"/>
            <a:ext cx="10878532" cy="5029200"/>
          </a:xfrm>
        </p:spPr>
        <p:txBody>
          <a:bodyPr/>
          <a:lstStyle/>
          <a:p>
            <a:r>
              <a:rPr lang="en-US" sz="2800" dirty="0"/>
              <a:t> Class Creation:.</a:t>
            </a:r>
            <a:br>
              <a:rPr lang="en-US" sz="2000" dirty="0"/>
            </a:br>
            <a:br>
              <a:rPr lang="en-US" sz="2000" dirty="0"/>
            </a:br>
            <a:r>
              <a:rPr lang="en-US" sz="2000" dirty="0"/>
              <a:t>---Attributes define object properties, methods represent behaviors, and __</a:t>
            </a:r>
            <a:r>
              <a:rPr lang="en-US" sz="2000" dirty="0" err="1"/>
              <a:t>init</a:t>
            </a:r>
            <a:r>
              <a:rPr lang="en-US" sz="2000" dirty="0"/>
              <a:t>__() initializes attributes.</a:t>
            </a:r>
            <a:br>
              <a:rPr lang="en-US" sz="2000" dirty="0"/>
            </a:br>
            <a:br>
              <a:rPr lang="en-US" sz="2000" dirty="0"/>
            </a:br>
            <a:r>
              <a:rPr lang="en-US" sz="2000" dirty="0"/>
              <a:t> ---Objects are created by calling the class name with parentheses.</a:t>
            </a:r>
            <a:br>
              <a:rPr lang="en-US" sz="2000" dirty="0"/>
            </a:br>
            <a:br>
              <a:rPr lang="en-US" sz="2000" dirty="0"/>
            </a:br>
            <a:r>
              <a:rPr lang="en-US" sz="2000" dirty="0"/>
              <a:t> ---This process enables structured programming, code reusability, and encapsulation in Python</a:t>
            </a:r>
          </a:p>
        </p:txBody>
      </p:sp>
    </p:spTree>
    <p:extLst>
      <p:ext uri="{BB962C8B-B14F-4D97-AF65-F5344CB8AC3E}">
        <p14:creationId xmlns:p14="http://schemas.microsoft.com/office/powerpoint/2010/main" val="109306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0" y="1112363"/>
            <a:ext cx="5641848" cy="5029200"/>
          </a:xfrm>
        </p:spPr>
        <p:txBody>
          <a:bodyPr/>
          <a:lstStyle/>
          <a:p>
            <a:r>
              <a:rPr lang="en-US" sz="3600" dirty="0"/>
              <a:t>String Indexing:</a:t>
            </a:r>
            <a:br>
              <a:rPr lang="en-US" dirty="0"/>
            </a:br>
            <a:br>
              <a:rPr lang="en-US" dirty="0"/>
            </a:br>
            <a:br>
              <a:rPr lang="en-US" sz="1800" dirty="0"/>
            </a:br>
            <a:r>
              <a:rPr lang="en-US" sz="1800" dirty="0"/>
              <a:t>---Sting indexing, also known as "sting," is a technique used in information retrieval systems to   efficiently locate and retrieve relevant data from large volumes of text or documents.</a:t>
            </a:r>
            <a:br>
              <a:rPr lang="en-US" sz="1800" dirty="0"/>
            </a:br>
            <a:br>
              <a:rPr lang="en-US" sz="1800" dirty="0"/>
            </a:br>
            <a:r>
              <a:rPr lang="en-US" sz="1800" dirty="0"/>
              <a:t>---It involves three main steps: sifting, thresholding, and indexing</a:t>
            </a:r>
            <a:br>
              <a:rPr lang="en-US" sz="1800" dirty="0"/>
            </a:br>
            <a:br>
              <a:rPr lang="en-US" sz="1800" dirty="0"/>
            </a:br>
            <a:r>
              <a:rPr lang="en-US" sz="1800" dirty="0"/>
              <a:t>.---First, irrelevant data is filtered out through sifting, then remaining terms are scored based on relevance in thresholding,   and finally, indexed for efficient retrieval.</a:t>
            </a:r>
            <a:br>
              <a:rPr lang="en-US" sz="1800" dirty="0"/>
            </a:br>
            <a:br>
              <a:rPr lang="en-US" sz="1800" dirty="0"/>
            </a:br>
            <a:r>
              <a:rPr lang="en-US" sz="1800" dirty="0"/>
              <a:t>---This method balances precision and recall, improving the speed and accuracy of information retrieval systems.</a:t>
            </a:r>
          </a:p>
        </p:txBody>
      </p:sp>
    </p:spTree>
    <p:extLst>
      <p:ext uri="{BB962C8B-B14F-4D97-AF65-F5344CB8AC3E}">
        <p14:creationId xmlns:p14="http://schemas.microsoft.com/office/powerpoint/2010/main" val="2222324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5DAB11-FEB2-E85E-9FA4-906567065D43}"/>
              </a:ext>
            </a:extLst>
          </p:cNvPr>
          <p:cNvPicPr>
            <a:picLocks noChangeAspect="1"/>
          </p:cNvPicPr>
          <p:nvPr/>
        </p:nvPicPr>
        <p:blipFill>
          <a:blip r:embed="rId3"/>
          <a:stretch>
            <a:fillRect/>
          </a:stretch>
        </p:blipFill>
        <p:spPr>
          <a:xfrm>
            <a:off x="0" y="427409"/>
            <a:ext cx="10517068" cy="6154009"/>
          </a:xfrm>
          <a:prstGeom prst="rect">
            <a:avLst/>
          </a:prstGeom>
        </p:spPr>
      </p:pic>
    </p:spTree>
    <p:extLst>
      <p:ext uri="{BB962C8B-B14F-4D97-AF65-F5344CB8AC3E}">
        <p14:creationId xmlns:p14="http://schemas.microsoft.com/office/powerpoint/2010/main" val="2164192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60D0FBE-377A-F408-CDDF-423C3A481A9D}"/>
              </a:ext>
            </a:extLst>
          </p:cNvPr>
          <p:cNvPicPr>
            <a:picLocks noChangeAspect="1"/>
          </p:cNvPicPr>
          <p:nvPr/>
        </p:nvPicPr>
        <p:blipFill>
          <a:blip r:embed="rId3"/>
          <a:stretch>
            <a:fillRect/>
          </a:stretch>
        </p:blipFill>
        <p:spPr>
          <a:xfrm>
            <a:off x="-1" y="0"/>
            <a:ext cx="9275975" cy="3355942"/>
          </a:xfrm>
          <a:prstGeom prst="rect">
            <a:avLst/>
          </a:prstGeom>
        </p:spPr>
      </p:pic>
      <p:pic>
        <p:nvPicPr>
          <p:cNvPr id="15" name="Picture 14">
            <a:extLst>
              <a:ext uri="{FF2B5EF4-FFF2-40B4-BE49-F238E27FC236}">
                <a16:creationId xmlns:a16="http://schemas.microsoft.com/office/drawing/2014/main" id="{658D95BE-D28F-4061-B14D-3298B4B82258}"/>
              </a:ext>
            </a:extLst>
          </p:cNvPr>
          <p:cNvPicPr>
            <a:picLocks noChangeAspect="1"/>
          </p:cNvPicPr>
          <p:nvPr/>
        </p:nvPicPr>
        <p:blipFill>
          <a:blip r:embed="rId4"/>
          <a:stretch>
            <a:fillRect/>
          </a:stretch>
        </p:blipFill>
        <p:spPr>
          <a:xfrm>
            <a:off x="-2" y="3355943"/>
            <a:ext cx="9275975" cy="3502058"/>
          </a:xfrm>
          <a:prstGeom prst="rect">
            <a:avLst/>
          </a:prstGeom>
        </p:spPr>
      </p:pic>
    </p:spTree>
    <p:extLst>
      <p:ext uri="{BB962C8B-B14F-4D97-AF65-F5344CB8AC3E}">
        <p14:creationId xmlns:p14="http://schemas.microsoft.com/office/powerpoint/2010/main" val="81893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0" y="989814"/>
            <a:ext cx="11277600" cy="5029200"/>
          </a:xfrm>
        </p:spPr>
        <p:txBody>
          <a:bodyPr/>
          <a:lstStyle/>
          <a:p>
            <a:r>
              <a:rPr lang="en-US" sz="3200" dirty="0"/>
              <a:t>Class Inheritance:.</a:t>
            </a:r>
            <a:br>
              <a:rPr lang="en-US" sz="2000" dirty="0"/>
            </a:br>
            <a:br>
              <a:rPr lang="en-US" sz="2000" dirty="0"/>
            </a:br>
            <a:r>
              <a:rPr lang="en-US" sz="2000" dirty="0"/>
              <a:t>---The subclass inherits all superclass attributes and methods and can define its own</a:t>
            </a:r>
            <a:br>
              <a:rPr lang="en-US" sz="2000" dirty="0"/>
            </a:br>
            <a:br>
              <a:rPr lang="en-US" sz="2000" dirty="0"/>
            </a:br>
            <a:r>
              <a:rPr lang="en-US" sz="2000" dirty="0"/>
              <a:t>.---This promotes code reuse, facilitates modular design, and encourages hierarchy-based organization in object-oriented    programming.</a:t>
            </a:r>
            <a:br>
              <a:rPr lang="en-US" sz="2000" dirty="0"/>
            </a:br>
            <a:br>
              <a:rPr lang="en-US" sz="2000" dirty="0"/>
            </a:br>
            <a:r>
              <a:rPr lang="en-US" sz="2000" dirty="0"/>
              <a:t>---Subclasses can extend or override superclass behavior, enhancing flexibility and customization. Overall, inheritance   fosters efficient and structured development by allowing classes to build upon existing functionalities while maintaining   a clear and organized codebase</a:t>
            </a:r>
          </a:p>
        </p:txBody>
      </p:sp>
    </p:spTree>
    <p:extLst>
      <p:ext uri="{BB962C8B-B14F-4D97-AF65-F5344CB8AC3E}">
        <p14:creationId xmlns:p14="http://schemas.microsoft.com/office/powerpoint/2010/main" val="1941250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A24B41-DBAB-9546-309D-5B4071A83EC3}"/>
              </a:ext>
            </a:extLst>
          </p:cNvPr>
          <p:cNvPicPr>
            <a:picLocks noChangeAspect="1"/>
          </p:cNvPicPr>
          <p:nvPr/>
        </p:nvPicPr>
        <p:blipFill>
          <a:blip r:embed="rId3"/>
          <a:stretch>
            <a:fillRect/>
          </a:stretch>
        </p:blipFill>
        <p:spPr>
          <a:xfrm>
            <a:off x="0" y="0"/>
            <a:ext cx="10263610" cy="6858000"/>
          </a:xfrm>
          <a:prstGeom prst="rect">
            <a:avLst/>
          </a:prstGeom>
        </p:spPr>
      </p:pic>
    </p:spTree>
    <p:extLst>
      <p:ext uri="{BB962C8B-B14F-4D97-AF65-F5344CB8AC3E}">
        <p14:creationId xmlns:p14="http://schemas.microsoft.com/office/powerpoint/2010/main" val="4277682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2CF5BD-6AB4-4FFB-F419-0AC1D597E483}"/>
              </a:ext>
            </a:extLst>
          </p:cNvPr>
          <p:cNvPicPr>
            <a:picLocks noChangeAspect="1"/>
          </p:cNvPicPr>
          <p:nvPr/>
        </p:nvPicPr>
        <p:blipFill>
          <a:blip r:embed="rId3"/>
          <a:stretch>
            <a:fillRect/>
          </a:stretch>
        </p:blipFill>
        <p:spPr>
          <a:xfrm>
            <a:off x="0" y="0"/>
            <a:ext cx="7928963" cy="2642815"/>
          </a:xfrm>
          <a:prstGeom prst="rect">
            <a:avLst/>
          </a:prstGeom>
        </p:spPr>
      </p:pic>
      <p:pic>
        <p:nvPicPr>
          <p:cNvPr id="10" name="Picture 9">
            <a:extLst>
              <a:ext uri="{FF2B5EF4-FFF2-40B4-BE49-F238E27FC236}">
                <a16:creationId xmlns:a16="http://schemas.microsoft.com/office/drawing/2014/main" id="{F0E6DCAE-78F6-F73A-371A-86E556A5C1BC}"/>
              </a:ext>
            </a:extLst>
          </p:cNvPr>
          <p:cNvPicPr>
            <a:picLocks noChangeAspect="1"/>
          </p:cNvPicPr>
          <p:nvPr/>
        </p:nvPicPr>
        <p:blipFill>
          <a:blip r:embed="rId4"/>
          <a:stretch>
            <a:fillRect/>
          </a:stretch>
        </p:blipFill>
        <p:spPr>
          <a:xfrm>
            <a:off x="0" y="2642815"/>
            <a:ext cx="7928963" cy="4235443"/>
          </a:xfrm>
          <a:prstGeom prst="rect">
            <a:avLst/>
          </a:prstGeom>
        </p:spPr>
      </p:pic>
    </p:spTree>
    <p:extLst>
      <p:ext uri="{BB962C8B-B14F-4D97-AF65-F5344CB8AC3E}">
        <p14:creationId xmlns:p14="http://schemas.microsoft.com/office/powerpoint/2010/main" val="222000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B4AE1-8A7B-F0F6-C3A6-8236057047FB}"/>
              </a:ext>
            </a:extLst>
          </p:cNvPr>
          <p:cNvSpPr>
            <a:spLocks noGrp="1"/>
          </p:cNvSpPr>
          <p:nvPr>
            <p:ph type="ctrTitle"/>
          </p:nvPr>
        </p:nvSpPr>
        <p:spPr>
          <a:xfrm>
            <a:off x="0" y="914400"/>
            <a:ext cx="10935093" cy="5029200"/>
          </a:xfrm>
        </p:spPr>
        <p:txBody>
          <a:bodyPr/>
          <a:lstStyle/>
          <a:p>
            <a:r>
              <a:rPr lang="en-US" sz="2000" dirty="0"/>
              <a:t> </a:t>
            </a:r>
            <a:r>
              <a:rPr lang="en-US" sz="3200" dirty="0"/>
              <a:t>looping statements:</a:t>
            </a:r>
            <a:br>
              <a:rPr lang="en-US" sz="2000" dirty="0"/>
            </a:br>
            <a:br>
              <a:rPr lang="en-US" sz="2000" dirty="0"/>
            </a:br>
            <a:r>
              <a:rPr lang="en-US" sz="2000" dirty="0"/>
              <a:t>.---Looping statements in programming, like "for" and "while" loops, repeatedly execute a block of code   until a specified condition is met.</a:t>
            </a:r>
            <a:br>
              <a:rPr lang="en-US" sz="2000" dirty="0"/>
            </a:br>
            <a:br>
              <a:rPr lang="en-US" sz="2000" dirty="0"/>
            </a:br>
            <a:r>
              <a:rPr lang="en-US" sz="2000" dirty="0"/>
              <a:t>---Syntax varies but typically includes an iteration variable and a condition</a:t>
            </a:r>
            <a:br>
              <a:rPr lang="en-US" sz="2000" dirty="0"/>
            </a:br>
            <a:br>
              <a:rPr lang="en-US" sz="2000" dirty="0"/>
            </a:br>
            <a:r>
              <a:rPr lang="en-US" sz="2000" dirty="0"/>
              <a:t>---For loops iterate over each element in an </a:t>
            </a:r>
            <a:r>
              <a:rPr lang="en-US" sz="2000" dirty="0" err="1"/>
              <a:t>iterable</a:t>
            </a:r>
            <a:r>
              <a:rPr lang="en-US" sz="2000" dirty="0"/>
              <a:t>, while </a:t>
            </a:r>
            <a:r>
              <a:rPr lang="en-US" sz="2000" dirty="0" err="1"/>
              <a:t>while</a:t>
            </a:r>
            <a:r>
              <a:rPr lang="en-US" sz="2000" dirty="0"/>
              <a:t> loops continue executing as long as a condition is true.</a:t>
            </a:r>
            <a:br>
              <a:rPr lang="en-US" sz="2000" dirty="0"/>
            </a:br>
            <a:br>
              <a:rPr lang="en-US" sz="2000" dirty="0"/>
            </a:br>
            <a:r>
              <a:rPr lang="en-US" sz="2000" dirty="0"/>
              <a:t>---Looping statements are fundamental for automating repetitive tasks and iterating over data structures in programming..</a:t>
            </a:r>
          </a:p>
        </p:txBody>
      </p:sp>
    </p:spTree>
    <p:extLst>
      <p:ext uri="{BB962C8B-B14F-4D97-AF65-F5344CB8AC3E}">
        <p14:creationId xmlns:p14="http://schemas.microsoft.com/office/powerpoint/2010/main" val="2633285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B4AE1-8A7B-F0F6-C3A6-8236057047FB}"/>
              </a:ext>
            </a:extLst>
          </p:cNvPr>
          <p:cNvSpPr>
            <a:spLocks noGrp="1"/>
          </p:cNvSpPr>
          <p:nvPr>
            <p:ph type="ctrTitle"/>
          </p:nvPr>
        </p:nvSpPr>
        <p:spPr>
          <a:xfrm>
            <a:off x="0" y="0"/>
            <a:ext cx="1008668" cy="273377"/>
          </a:xfrm>
        </p:spPr>
        <p:txBody>
          <a:bodyPr/>
          <a:lstStyle/>
          <a:p>
            <a:pPr algn="ctr"/>
            <a:r>
              <a:rPr lang="en-US" sz="1600" dirty="0" err="1"/>
              <a:t>forloop</a:t>
            </a:r>
            <a:endParaRPr lang="en-US" sz="1600" dirty="0"/>
          </a:p>
        </p:txBody>
      </p:sp>
      <p:pic>
        <p:nvPicPr>
          <p:cNvPr id="4" name="Picture 3">
            <a:extLst>
              <a:ext uri="{FF2B5EF4-FFF2-40B4-BE49-F238E27FC236}">
                <a16:creationId xmlns:a16="http://schemas.microsoft.com/office/drawing/2014/main" id="{FCF9DCC4-B814-EE9B-EDC7-B3A6690356E5}"/>
              </a:ext>
            </a:extLst>
          </p:cNvPr>
          <p:cNvPicPr>
            <a:picLocks noChangeAspect="1"/>
          </p:cNvPicPr>
          <p:nvPr/>
        </p:nvPicPr>
        <p:blipFill>
          <a:blip r:embed="rId3"/>
          <a:stretch>
            <a:fillRect/>
          </a:stretch>
        </p:blipFill>
        <p:spPr>
          <a:xfrm>
            <a:off x="0" y="771055"/>
            <a:ext cx="10431331" cy="5334744"/>
          </a:xfrm>
          <a:prstGeom prst="rect">
            <a:avLst/>
          </a:prstGeom>
        </p:spPr>
      </p:pic>
    </p:spTree>
    <p:extLst>
      <p:ext uri="{BB962C8B-B14F-4D97-AF65-F5344CB8AC3E}">
        <p14:creationId xmlns:p14="http://schemas.microsoft.com/office/powerpoint/2010/main" val="3735697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0D8156-5D4A-F681-1D0D-6C1075C98394}"/>
              </a:ext>
            </a:extLst>
          </p:cNvPr>
          <p:cNvPicPr>
            <a:picLocks noChangeAspect="1"/>
          </p:cNvPicPr>
          <p:nvPr/>
        </p:nvPicPr>
        <p:blipFill>
          <a:blip r:embed="rId3"/>
          <a:stretch>
            <a:fillRect/>
          </a:stretch>
        </p:blipFill>
        <p:spPr>
          <a:xfrm>
            <a:off x="0" y="514839"/>
            <a:ext cx="10517068" cy="5658640"/>
          </a:xfrm>
          <a:prstGeom prst="rect">
            <a:avLst/>
          </a:prstGeom>
        </p:spPr>
      </p:pic>
    </p:spTree>
    <p:extLst>
      <p:ext uri="{BB962C8B-B14F-4D97-AF65-F5344CB8AC3E}">
        <p14:creationId xmlns:p14="http://schemas.microsoft.com/office/powerpoint/2010/main" val="3805827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B4AE1-8A7B-F0F6-C3A6-8236057047FB}"/>
              </a:ext>
            </a:extLst>
          </p:cNvPr>
          <p:cNvSpPr>
            <a:spLocks noGrp="1"/>
          </p:cNvSpPr>
          <p:nvPr>
            <p:ph type="ctrTitle"/>
          </p:nvPr>
        </p:nvSpPr>
        <p:spPr>
          <a:xfrm>
            <a:off x="0" y="-18854"/>
            <a:ext cx="3176833" cy="622169"/>
          </a:xfrm>
        </p:spPr>
        <p:txBody>
          <a:bodyPr/>
          <a:lstStyle/>
          <a:p>
            <a:r>
              <a:rPr lang="en-US" sz="2000" dirty="0" err="1"/>
              <a:t>whileloop</a:t>
            </a:r>
            <a:endParaRPr lang="en-US" sz="2000" dirty="0"/>
          </a:p>
        </p:txBody>
      </p:sp>
      <p:pic>
        <p:nvPicPr>
          <p:cNvPr id="4" name="Picture 3">
            <a:extLst>
              <a:ext uri="{FF2B5EF4-FFF2-40B4-BE49-F238E27FC236}">
                <a16:creationId xmlns:a16="http://schemas.microsoft.com/office/drawing/2014/main" id="{C452B128-C6E0-AD5D-E9F5-8C924BFAA31B}"/>
              </a:ext>
            </a:extLst>
          </p:cNvPr>
          <p:cNvPicPr>
            <a:picLocks noChangeAspect="1"/>
          </p:cNvPicPr>
          <p:nvPr/>
        </p:nvPicPr>
        <p:blipFill>
          <a:blip r:embed="rId3"/>
          <a:stretch>
            <a:fillRect/>
          </a:stretch>
        </p:blipFill>
        <p:spPr>
          <a:xfrm>
            <a:off x="0" y="822156"/>
            <a:ext cx="10383699" cy="5477639"/>
          </a:xfrm>
          <a:prstGeom prst="rect">
            <a:avLst/>
          </a:prstGeom>
        </p:spPr>
      </p:pic>
    </p:spTree>
    <p:extLst>
      <p:ext uri="{BB962C8B-B14F-4D97-AF65-F5344CB8AC3E}">
        <p14:creationId xmlns:p14="http://schemas.microsoft.com/office/powerpoint/2010/main" val="3769644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A32352-27B6-DC9A-660D-ED622FB9C0CA}"/>
              </a:ext>
            </a:extLst>
          </p:cNvPr>
          <p:cNvPicPr>
            <a:picLocks noChangeAspect="1"/>
          </p:cNvPicPr>
          <p:nvPr/>
        </p:nvPicPr>
        <p:blipFill>
          <a:blip r:embed="rId3"/>
          <a:stretch>
            <a:fillRect/>
          </a:stretch>
        </p:blipFill>
        <p:spPr>
          <a:xfrm>
            <a:off x="0" y="403494"/>
            <a:ext cx="10488489" cy="6220693"/>
          </a:xfrm>
          <a:prstGeom prst="rect">
            <a:avLst/>
          </a:prstGeom>
        </p:spPr>
      </p:pic>
    </p:spTree>
    <p:extLst>
      <p:ext uri="{BB962C8B-B14F-4D97-AF65-F5344CB8AC3E}">
        <p14:creationId xmlns:p14="http://schemas.microsoft.com/office/powerpoint/2010/main" val="179982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pic>
        <p:nvPicPr>
          <p:cNvPr id="9" name="Picture 8">
            <a:extLst>
              <a:ext uri="{FF2B5EF4-FFF2-40B4-BE49-F238E27FC236}">
                <a16:creationId xmlns:a16="http://schemas.microsoft.com/office/drawing/2014/main" id="{7A12F032-8DFE-5416-97DE-BEDF5B840AD7}"/>
              </a:ext>
            </a:extLst>
          </p:cNvPr>
          <p:cNvPicPr>
            <a:picLocks noChangeAspect="1"/>
          </p:cNvPicPr>
          <p:nvPr/>
        </p:nvPicPr>
        <p:blipFill>
          <a:blip r:embed="rId3"/>
          <a:stretch>
            <a:fillRect/>
          </a:stretch>
        </p:blipFill>
        <p:spPr>
          <a:xfrm>
            <a:off x="0" y="602429"/>
            <a:ext cx="10317015" cy="5725324"/>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B4AE1-8A7B-F0F6-C3A6-8236057047FB}"/>
              </a:ext>
            </a:extLst>
          </p:cNvPr>
          <p:cNvSpPr>
            <a:spLocks noGrp="1"/>
          </p:cNvSpPr>
          <p:nvPr>
            <p:ph type="ctrTitle"/>
          </p:nvPr>
        </p:nvSpPr>
        <p:spPr>
          <a:xfrm>
            <a:off x="0" y="1055802"/>
            <a:ext cx="11019934" cy="5029200"/>
          </a:xfrm>
        </p:spPr>
        <p:txBody>
          <a:bodyPr/>
          <a:lstStyle/>
          <a:p>
            <a:r>
              <a:rPr lang="en-US" sz="2000" dirty="0"/>
              <a:t> </a:t>
            </a:r>
            <a:r>
              <a:rPr lang="en-US" sz="3200" dirty="0"/>
              <a:t>Lambda Function:</a:t>
            </a:r>
            <a:br>
              <a:rPr lang="en-US" sz="2000" dirty="0"/>
            </a:br>
            <a:br>
              <a:rPr lang="en-US" sz="2000" dirty="0"/>
            </a:br>
            <a:r>
              <a:rPr lang="en-US" sz="2000" dirty="0"/>
              <a:t>.---A lambda function in Python is a small, anonymous function defined using the lambda keyword.</a:t>
            </a:r>
            <a:br>
              <a:rPr lang="en-US" sz="2000" dirty="0"/>
            </a:br>
            <a:br>
              <a:rPr lang="en-US" sz="2000" dirty="0"/>
            </a:br>
            <a:r>
              <a:rPr lang="en-US" sz="2000" dirty="0"/>
              <a:t> ---Syntax: lambda arguments: expression. </a:t>
            </a:r>
            <a:br>
              <a:rPr lang="en-US" sz="2000" dirty="0"/>
            </a:br>
            <a:br>
              <a:rPr lang="en-US" sz="2000" dirty="0"/>
            </a:br>
            <a:r>
              <a:rPr lang="en-US" sz="2000" dirty="0"/>
              <a:t>---It's primarily used for one-line operations and is often passed as an argument to higher-order functions    like map(), filter(), and sorted(). Example: double = lambda x: x * 2</a:t>
            </a:r>
            <a:br>
              <a:rPr lang="en-US" sz="2000" dirty="0"/>
            </a:br>
            <a:br>
              <a:rPr lang="en-US" sz="2000" dirty="0"/>
            </a:br>
            <a:r>
              <a:rPr lang="en-US" sz="2000" dirty="0"/>
              <a:t>.---Lambda functions are concise and handy for quick operations without the need for a formal function definition,   enhancing code readability and reducing verbosity in certain contexts.</a:t>
            </a:r>
          </a:p>
        </p:txBody>
      </p:sp>
    </p:spTree>
    <p:extLst>
      <p:ext uri="{BB962C8B-B14F-4D97-AF65-F5344CB8AC3E}">
        <p14:creationId xmlns:p14="http://schemas.microsoft.com/office/powerpoint/2010/main" val="3989893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193FE2-C4E5-28B4-D17E-102A570D5BDE}"/>
              </a:ext>
            </a:extLst>
          </p:cNvPr>
          <p:cNvPicPr>
            <a:picLocks noChangeAspect="1"/>
          </p:cNvPicPr>
          <p:nvPr/>
        </p:nvPicPr>
        <p:blipFill>
          <a:blip r:embed="rId3"/>
          <a:stretch>
            <a:fillRect/>
          </a:stretch>
        </p:blipFill>
        <p:spPr>
          <a:xfrm>
            <a:off x="0" y="1589722"/>
            <a:ext cx="10440857" cy="3810532"/>
          </a:xfrm>
          <a:prstGeom prst="rect">
            <a:avLst/>
          </a:prstGeom>
        </p:spPr>
      </p:pic>
    </p:spTree>
    <p:extLst>
      <p:ext uri="{BB962C8B-B14F-4D97-AF65-F5344CB8AC3E}">
        <p14:creationId xmlns:p14="http://schemas.microsoft.com/office/powerpoint/2010/main" val="4182517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A72B48-A326-47CA-2E7F-7CD2AB21AB0B}"/>
              </a:ext>
            </a:extLst>
          </p:cNvPr>
          <p:cNvPicPr>
            <a:picLocks noChangeAspect="1"/>
          </p:cNvPicPr>
          <p:nvPr/>
        </p:nvPicPr>
        <p:blipFill>
          <a:blip r:embed="rId3"/>
          <a:stretch>
            <a:fillRect/>
          </a:stretch>
        </p:blipFill>
        <p:spPr>
          <a:xfrm>
            <a:off x="0" y="815117"/>
            <a:ext cx="10517068" cy="5020376"/>
          </a:xfrm>
          <a:prstGeom prst="rect">
            <a:avLst/>
          </a:prstGeom>
        </p:spPr>
      </p:pic>
    </p:spTree>
    <p:extLst>
      <p:ext uri="{BB962C8B-B14F-4D97-AF65-F5344CB8AC3E}">
        <p14:creationId xmlns:p14="http://schemas.microsoft.com/office/powerpoint/2010/main" val="188799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B4AE1-8A7B-F0F6-C3A6-8236057047FB}"/>
              </a:ext>
            </a:extLst>
          </p:cNvPr>
          <p:cNvSpPr>
            <a:spLocks noGrp="1"/>
          </p:cNvSpPr>
          <p:nvPr>
            <p:ph type="ctrTitle"/>
          </p:nvPr>
        </p:nvSpPr>
        <p:spPr>
          <a:xfrm>
            <a:off x="0" y="1093509"/>
            <a:ext cx="11528981" cy="5029200"/>
          </a:xfrm>
        </p:spPr>
        <p:txBody>
          <a:bodyPr/>
          <a:lstStyle/>
          <a:p>
            <a:r>
              <a:rPr lang="en-US" sz="3200" dirty="0"/>
              <a:t>Pandas Module:.</a:t>
            </a:r>
            <a:br>
              <a:rPr lang="en-US" sz="2000" dirty="0"/>
            </a:br>
            <a:br>
              <a:rPr lang="en-US" sz="2000" dirty="0"/>
            </a:br>
            <a:r>
              <a:rPr lang="en-US" sz="2000" dirty="0"/>
              <a:t>---The Pandas module in Python provides powerful data manipulation and analysis tools, primarily through    its </a:t>
            </a:r>
            <a:r>
              <a:rPr lang="en-US" sz="2000" dirty="0" err="1"/>
              <a:t>DataFrame</a:t>
            </a:r>
            <a:r>
              <a:rPr lang="en-US" sz="2000" dirty="0"/>
              <a:t> data structure. </a:t>
            </a:r>
            <a:br>
              <a:rPr lang="en-US" sz="2000" dirty="0"/>
            </a:br>
            <a:br>
              <a:rPr lang="en-US" sz="2000" dirty="0"/>
            </a:br>
            <a:r>
              <a:rPr lang="en-US" sz="2000" dirty="0"/>
              <a:t>---It offers functionality for handling structured data, including reading and writing various file formats, data cleaning,   filtering, grouping, and statistical analysis.</a:t>
            </a:r>
            <a:br>
              <a:rPr lang="en-US" sz="2000" dirty="0"/>
            </a:br>
            <a:br>
              <a:rPr lang="en-US" sz="2000" dirty="0"/>
            </a:br>
            <a:r>
              <a:rPr lang="en-US" sz="2000" dirty="0"/>
              <a:t> ---Syntax: import pandas as pd.</a:t>
            </a:r>
            <a:br>
              <a:rPr lang="en-US" sz="2000" dirty="0"/>
            </a:br>
            <a:br>
              <a:rPr lang="en-US" sz="2000" dirty="0"/>
            </a:br>
            <a:r>
              <a:rPr lang="en-US" sz="2000" dirty="0"/>
              <a:t> ---Pandas is widely used in data science and analytics for tasks like data preprocessing, exploration,   and visualization, making it an essential tool in the Python ecosystem for working with tabular data efficiently    and effectively..</a:t>
            </a:r>
          </a:p>
        </p:txBody>
      </p:sp>
    </p:spTree>
    <p:extLst>
      <p:ext uri="{BB962C8B-B14F-4D97-AF65-F5344CB8AC3E}">
        <p14:creationId xmlns:p14="http://schemas.microsoft.com/office/powerpoint/2010/main" val="519936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B4AE1-8A7B-F0F6-C3A6-8236057047FB}"/>
              </a:ext>
            </a:extLst>
          </p:cNvPr>
          <p:cNvSpPr>
            <a:spLocks noGrp="1"/>
          </p:cNvSpPr>
          <p:nvPr>
            <p:ph type="ctrTitle"/>
          </p:nvPr>
        </p:nvSpPr>
        <p:spPr>
          <a:xfrm>
            <a:off x="0" y="84841"/>
            <a:ext cx="6825006" cy="263951"/>
          </a:xfrm>
        </p:spPr>
        <p:txBody>
          <a:bodyPr/>
          <a:lstStyle/>
          <a:p>
            <a:r>
              <a:rPr lang="en-US" sz="2000" dirty="0"/>
              <a:t>Data Loading and </a:t>
            </a:r>
            <a:r>
              <a:rPr lang="en-US" sz="2000" dirty="0" err="1"/>
              <a:t>DataFrame</a:t>
            </a:r>
            <a:r>
              <a:rPr lang="en-US" sz="2000" dirty="0"/>
              <a:t> Creation:</a:t>
            </a:r>
          </a:p>
        </p:txBody>
      </p:sp>
      <p:pic>
        <p:nvPicPr>
          <p:cNvPr id="4" name="Picture 3">
            <a:extLst>
              <a:ext uri="{FF2B5EF4-FFF2-40B4-BE49-F238E27FC236}">
                <a16:creationId xmlns:a16="http://schemas.microsoft.com/office/drawing/2014/main" id="{42048993-3F9E-F929-5F2F-D6C2572D78D2}"/>
              </a:ext>
            </a:extLst>
          </p:cNvPr>
          <p:cNvPicPr>
            <a:picLocks noChangeAspect="1"/>
          </p:cNvPicPr>
          <p:nvPr/>
        </p:nvPicPr>
        <p:blipFill>
          <a:blip r:embed="rId3"/>
          <a:stretch>
            <a:fillRect/>
          </a:stretch>
        </p:blipFill>
        <p:spPr>
          <a:xfrm>
            <a:off x="0" y="645520"/>
            <a:ext cx="10440857" cy="5906324"/>
          </a:xfrm>
          <a:prstGeom prst="rect">
            <a:avLst/>
          </a:prstGeom>
        </p:spPr>
      </p:pic>
    </p:spTree>
    <p:extLst>
      <p:ext uri="{BB962C8B-B14F-4D97-AF65-F5344CB8AC3E}">
        <p14:creationId xmlns:p14="http://schemas.microsoft.com/office/powerpoint/2010/main" val="267414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70D708-09EB-7F6A-1031-2E8DDB7E2587}"/>
              </a:ext>
            </a:extLst>
          </p:cNvPr>
          <p:cNvPicPr>
            <a:picLocks noChangeAspect="1"/>
          </p:cNvPicPr>
          <p:nvPr/>
        </p:nvPicPr>
        <p:blipFill>
          <a:blip r:embed="rId3"/>
          <a:stretch>
            <a:fillRect/>
          </a:stretch>
        </p:blipFill>
        <p:spPr>
          <a:xfrm>
            <a:off x="0" y="2457016"/>
            <a:ext cx="10478962" cy="2000529"/>
          </a:xfrm>
          <a:prstGeom prst="rect">
            <a:avLst/>
          </a:prstGeom>
        </p:spPr>
      </p:pic>
    </p:spTree>
    <p:extLst>
      <p:ext uri="{BB962C8B-B14F-4D97-AF65-F5344CB8AC3E}">
        <p14:creationId xmlns:p14="http://schemas.microsoft.com/office/powerpoint/2010/main" val="821397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B4AE1-8A7B-F0F6-C3A6-8236057047FB}"/>
              </a:ext>
            </a:extLst>
          </p:cNvPr>
          <p:cNvSpPr>
            <a:spLocks noGrp="1"/>
          </p:cNvSpPr>
          <p:nvPr>
            <p:ph type="ctrTitle"/>
          </p:nvPr>
        </p:nvSpPr>
        <p:spPr>
          <a:xfrm>
            <a:off x="0" y="0"/>
            <a:ext cx="4835951" cy="358219"/>
          </a:xfrm>
        </p:spPr>
        <p:txBody>
          <a:bodyPr/>
          <a:lstStyle/>
          <a:p>
            <a:r>
              <a:rPr lang="en-US" sz="2000" dirty="0"/>
              <a:t>Data Exploration and Manipulation:</a:t>
            </a:r>
          </a:p>
        </p:txBody>
      </p:sp>
      <p:pic>
        <p:nvPicPr>
          <p:cNvPr id="4" name="Picture 3">
            <a:extLst>
              <a:ext uri="{FF2B5EF4-FFF2-40B4-BE49-F238E27FC236}">
                <a16:creationId xmlns:a16="http://schemas.microsoft.com/office/drawing/2014/main" id="{8A5B8BB4-CDF5-7FC5-FF0A-F69C1C1D0AEA}"/>
              </a:ext>
            </a:extLst>
          </p:cNvPr>
          <p:cNvPicPr>
            <a:picLocks noChangeAspect="1"/>
          </p:cNvPicPr>
          <p:nvPr/>
        </p:nvPicPr>
        <p:blipFill>
          <a:blip r:embed="rId3"/>
          <a:stretch>
            <a:fillRect/>
          </a:stretch>
        </p:blipFill>
        <p:spPr>
          <a:xfrm>
            <a:off x="21701" y="1509757"/>
            <a:ext cx="10583752" cy="2876951"/>
          </a:xfrm>
          <a:prstGeom prst="rect">
            <a:avLst/>
          </a:prstGeom>
        </p:spPr>
      </p:pic>
    </p:spTree>
    <p:extLst>
      <p:ext uri="{BB962C8B-B14F-4D97-AF65-F5344CB8AC3E}">
        <p14:creationId xmlns:p14="http://schemas.microsoft.com/office/powerpoint/2010/main" val="4232687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2F8F50-0F03-34A2-9E6A-E7C6E3F26578}"/>
              </a:ext>
            </a:extLst>
          </p:cNvPr>
          <p:cNvPicPr>
            <a:picLocks noChangeAspect="1"/>
          </p:cNvPicPr>
          <p:nvPr/>
        </p:nvPicPr>
        <p:blipFill>
          <a:blip r:embed="rId3"/>
          <a:stretch>
            <a:fillRect/>
          </a:stretch>
        </p:blipFill>
        <p:spPr>
          <a:xfrm>
            <a:off x="0" y="918812"/>
            <a:ext cx="10517068" cy="5020376"/>
          </a:xfrm>
          <a:prstGeom prst="rect">
            <a:avLst/>
          </a:prstGeom>
        </p:spPr>
      </p:pic>
    </p:spTree>
    <p:extLst>
      <p:ext uri="{BB962C8B-B14F-4D97-AF65-F5344CB8AC3E}">
        <p14:creationId xmlns:p14="http://schemas.microsoft.com/office/powerpoint/2010/main" val="837120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92CC0A-D558-1494-1F81-FC7E0E1BC8D7}"/>
              </a:ext>
            </a:extLst>
          </p:cNvPr>
          <p:cNvPicPr>
            <a:picLocks noChangeAspect="1"/>
          </p:cNvPicPr>
          <p:nvPr/>
        </p:nvPicPr>
        <p:blipFill>
          <a:blip r:embed="rId3"/>
          <a:stretch>
            <a:fillRect/>
          </a:stretch>
        </p:blipFill>
        <p:spPr>
          <a:xfrm>
            <a:off x="0" y="0"/>
            <a:ext cx="8898903" cy="5097743"/>
          </a:xfrm>
          <a:prstGeom prst="rect">
            <a:avLst/>
          </a:prstGeom>
        </p:spPr>
      </p:pic>
      <p:pic>
        <p:nvPicPr>
          <p:cNvPr id="7" name="Picture 6">
            <a:extLst>
              <a:ext uri="{FF2B5EF4-FFF2-40B4-BE49-F238E27FC236}">
                <a16:creationId xmlns:a16="http://schemas.microsoft.com/office/drawing/2014/main" id="{23FBB503-43E5-C017-43B9-DCDFA835AAC6}"/>
              </a:ext>
            </a:extLst>
          </p:cNvPr>
          <p:cNvPicPr>
            <a:picLocks noChangeAspect="1"/>
          </p:cNvPicPr>
          <p:nvPr/>
        </p:nvPicPr>
        <p:blipFill>
          <a:blip r:embed="rId4"/>
          <a:stretch>
            <a:fillRect/>
          </a:stretch>
        </p:blipFill>
        <p:spPr>
          <a:xfrm>
            <a:off x="0" y="5097743"/>
            <a:ext cx="8898903" cy="1849812"/>
          </a:xfrm>
          <a:prstGeom prst="rect">
            <a:avLst/>
          </a:prstGeom>
        </p:spPr>
      </p:pic>
    </p:spTree>
    <p:extLst>
      <p:ext uri="{BB962C8B-B14F-4D97-AF65-F5344CB8AC3E}">
        <p14:creationId xmlns:p14="http://schemas.microsoft.com/office/powerpoint/2010/main" val="2394744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B4AE1-8A7B-F0F6-C3A6-8236057047FB}"/>
              </a:ext>
            </a:extLst>
          </p:cNvPr>
          <p:cNvSpPr>
            <a:spLocks noGrp="1"/>
          </p:cNvSpPr>
          <p:nvPr>
            <p:ph type="ctrTitle"/>
          </p:nvPr>
        </p:nvSpPr>
        <p:spPr>
          <a:xfrm>
            <a:off x="4798243" y="772998"/>
            <a:ext cx="5641848" cy="5029200"/>
          </a:xfrm>
        </p:spPr>
        <p:txBody>
          <a:bodyPr/>
          <a:lstStyle/>
          <a:p>
            <a:r>
              <a:rPr lang="en-US" b="1" i="1" u="sng" dirty="0"/>
              <a:t>Thank you</a:t>
            </a:r>
          </a:p>
        </p:txBody>
      </p:sp>
    </p:spTree>
    <p:extLst>
      <p:ext uri="{BB962C8B-B14F-4D97-AF65-F5344CB8AC3E}">
        <p14:creationId xmlns:p14="http://schemas.microsoft.com/office/powerpoint/2010/main" val="59571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4" name="Picture 3">
            <a:extLst>
              <a:ext uri="{FF2B5EF4-FFF2-40B4-BE49-F238E27FC236}">
                <a16:creationId xmlns:a16="http://schemas.microsoft.com/office/drawing/2014/main" id="{278CF788-471B-DDA4-FF67-46BFEA41E353}"/>
              </a:ext>
            </a:extLst>
          </p:cNvPr>
          <p:cNvPicPr>
            <a:picLocks noChangeAspect="1"/>
          </p:cNvPicPr>
          <p:nvPr/>
        </p:nvPicPr>
        <p:blipFill>
          <a:blip r:embed="rId3"/>
          <a:stretch>
            <a:fillRect/>
          </a:stretch>
        </p:blipFill>
        <p:spPr>
          <a:xfrm>
            <a:off x="0" y="75732"/>
            <a:ext cx="10431331" cy="6706536"/>
          </a:xfrm>
          <a:prstGeom prst="rect">
            <a:avLst/>
          </a:prstGeom>
        </p:spPr>
      </p:pic>
    </p:spTree>
    <p:extLst>
      <p:ext uri="{BB962C8B-B14F-4D97-AF65-F5344CB8AC3E}">
        <p14:creationId xmlns:p14="http://schemas.microsoft.com/office/powerpoint/2010/main" val="162878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0" y="1744477"/>
            <a:ext cx="5449824" cy="3538728"/>
          </a:xfrm>
        </p:spPr>
        <p:txBody>
          <a:bodyPr anchor="b"/>
          <a:lstStyle/>
          <a:p>
            <a:r>
              <a:rPr lang="en-US" sz="3600" dirty="0"/>
              <a:t>List Operations:</a:t>
            </a:r>
            <a:br>
              <a:rPr lang="en-US" sz="1800" dirty="0"/>
            </a:br>
            <a:br>
              <a:rPr lang="en-US" sz="1800" dirty="0"/>
            </a:br>
            <a:br>
              <a:rPr lang="en-US" sz="1800" dirty="0"/>
            </a:br>
            <a:br>
              <a:rPr lang="en-US" sz="1800" dirty="0"/>
            </a:br>
            <a:r>
              <a:rPr lang="en-US" sz="1800" dirty="0"/>
              <a:t>---List operations are essential in programming for manipulating collections of data.</a:t>
            </a:r>
            <a:br>
              <a:rPr lang="en-US" sz="1800" dirty="0"/>
            </a:br>
            <a:br>
              <a:rPr lang="en-US" sz="1800" dirty="0"/>
            </a:br>
            <a:r>
              <a:rPr lang="en-US" sz="1800" dirty="0"/>
              <a:t> ---They include actions like adding, removing, and accessing elements within a list.</a:t>
            </a:r>
            <a:br>
              <a:rPr lang="en-US" sz="1800" dirty="0"/>
            </a:br>
            <a:br>
              <a:rPr lang="en-US" sz="1800" dirty="0"/>
            </a:br>
            <a:r>
              <a:rPr lang="en-US" sz="1800" dirty="0"/>
              <a:t>---These operations provide flexibility in managing lists, making them fundamental in various programming tasks.</a:t>
            </a:r>
          </a:p>
        </p:txBody>
      </p:sp>
    </p:spTree>
    <p:extLst>
      <p:ext uri="{BB962C8B-B14F-4D97-AF65-F5344CB8AC3E}">
        <p14:creationId xmlns:p14="http://schemas.microsoft.com/office/powerpoint/2010/main" val="5200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AF0B90-FB02-330B-38A1-5D19076095D2}"/>
              </a:ext>
            </a:extLst>
          </p:cNvPr>
          <p:cNvPicPr>
            <a:picLocks noChangeAspect="1"/>
          </p:cNvPicPr>
          <p:nvPr/>
        </p:nvPicPr>
        <p:blipFill>
          <a:blip r:embed="rId3"/>
          <a:stretch>
            <a:fillRect/>
          </a:stretch>
        </p:blipFill>
        <p:spPr>
          <a:xfrm>
            <a:off x="0" y="399627"/>
            <a:ext cx="10507541" cy="6058746"/>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E94187-A193-BD05-482D-6653A71F08F8}"/>
              </a:ext>
            </a:extLst>
          </p:cNvPr>
          <p:cNvPicPr>
            <a:picLocks noChangeAspect="1"/>
          </p:cNvPicPr>
          <p:nvPr/>
        </p:nvPicPr>
        <p:blipFill>
          <a:blip r:embed="rId3"/>
          <a:stretch>
            <a:fillRect/>
          </a:stretch>
        </p:blipFill>
        <p:spPr>
          <a:xfrm>
            <a:off x="0" y="1104575"/>
            <a:ext cx="10421804" cy="4648849"/>
          </a:xfrm>
          <a:prstGeom prst="rect">
            <a:avLst/>
          </a:prstGeom>
        </p:spPr>
      </p:pic>
    </p:spTree>
    <p:extLst>
      <p:ext uri="{BB962C8B-B14F-4D97-AF65-F5344CB8AC3E}">
        <p14:creationId xmlns:p14="http://schemas.microsoft.com/office/powerpoint/2010/main" val="368488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75415" y="3667026"/>
            <a:ext cx="10360152" cy="914400"/>
          </a:xfrm>
        </p:spPr>
        <p:txBody>
          <a:bodyPr/>
          <a:lstStyle/>
          <a:p>
            <a:r>
              <a:rPr lang="en-US" dirty="0"/>
              <a:t>Dictionary Operations:</a:t>
            </a:r>
            <a:br>
              <a:rPr lang="en-US" sz="2400" dirty="0"/>
            </a:br>
            <a:br>
              <a:rPr lang="en-US" sz="2400" dirty="0"/>
            </a:br>
            <a:br>
              <a:rPr lang="en-US" sz="1800" dirty="0"/>
            </a:br>
            <a:r>
              <a:rPr lang="en-US" sz="1800" dirty="0"/>
              <a:t>---Dictionary operations are essential in programming for managing key-value pairs. </a:t>
            </a:r>
            <a:br>
              <a:rPr lang="en-US" sz="1800" dirty="0"/>
            </a:br>
            <a:br>
              <a:rPr lang="en-US" sz="1800" dirty="0"/>
            </a:br>
            <a:r>
              <a:rPr lang="en-US" sz="1800" dirty="0"/>
              <a:t>---They include insertion, access, update, deletion, existence check, and retrieval of keys, values, and items.</a:t>
            </a:r>
            <a:br>
              <a:rPr lang="en-US" sz="1800" dirty="0"/>
            </a:br>
            <a:br>
              <a:rPr lang="en-US" sz="1800" dirty="0"/>
            </a:br>
            <a:r>
              <a:rPr lang="en-US" sz="1800" dirty="0"/>
              <a:t> ---These operations facilitate efficient storage and manipulation of data, making dictionaries a fundamental tool in programming    for tasks like data organization, caching, and more.</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423010696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{4CABC913-A89A-4612-952B-3D96310409FF}tf11964407_win32</Template>
  <TotalTime>78</TotalTime>
  <Words>1498</Words>
  <Application>Microsoft Office PowerPoint</Application>
  <PresentationFormat>Widescreen</PresentationFormat>
  <Paragraphs>83</Paragraphs>
  <Slides>49</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Courier New</vt:lpstr>
      <vt:lpstr>Gill Sans Nova Light</vt:lpstr>
      <vt:lpstr>Sagona Book</vt:lpstr>
      <vt:lpstr>Custom</vt:lpstr>
      <vt:lpstr>BASIC PYTHON – DATA – MANIPULATION - OBJECTIVE</vt:lpstr>
      <vt:lpstr>PowerPoint Presentation</vt:lpstr>
      <vt:lpstr>String Indexing:   ---Sting indexing, also known as "sting," is a technique used in information retrieval systems to   efficiently locate and retrieve relevant data from large volumes of text or documents.  ---It involves three main steps: sifting, thresholding, and indexing  .---First, irrelevant data is filtered out through sifting, then remaining terms are scored based on relevance in thresholding,   and finally, indexed for efficient retrieval.  ---This method balances precision and recall, improving the speed and accuracy of information retrieval systems.</vt:lpstr>
      <vt:lpstr>PowerPoint Presentation</vt:lpstr>
      <vt:lpstr>PowerPoint Presentation</vt:lpstr>
      <vt:lpstr>List Operations:    ---List operations are essential in programming for manipulating collections of data.   ---They include actions like adding, removing, and accessing elements within a list.  ---These operations provide flexibility in managing lists, making them fundamental in various programming tasks.</vt:lpstr>
      <vt:lpstr>PowerPoint Presentation</vt:lpstr>
      <vt:lpstr>PowerPoint Presentation</vt:lpstr>
      <vt:lpstr>Dictionary Operations:   ---Dictionary operations are essential in programming for managing key-value pairs.   ---They include insertion, access, update, deletion, existence check, and retrieval of keys, values, and items.   ---These operations facilitate efficient storage and manipulation of data, making dictionaries a fundamental tool in programming    for tasks like data organization, caching, and more.</vt:lpstr>
      <vt:lpstr>PowerPoint Presentation</vt:lpstr>
      <vt:lpstr>PowerPoint Presentation</vt:lpstr>
      <vt:lpstr>len() Function:  ---The len() function in Python is a built-in function used to determine the length or size of an object.    ---It's primarily used with data structures like strings, lists, tuples, dictionaries, and sets to find the number of elements contained within them.</vt:lpstr>
      <vt:lpstr>PowerPoint Presentation</vt:lpstr>
      <vt:lpstr>PowerPoint Presentation</vt:lpstr>
      <vt:lpstr> sum() Function:   ---The sum() function in Python calculates the total sum of numeric elements in an iterable, like lists or tuples, with    an optional starting value.   ---It's succinctly expressed as sum(iterable, start=0), where iterable contains numeric values to be summed, and start is    an optional value added to the sum.   ---This function is handy for aggregating numerical data and computing totals efficiently in various programming tasks.</vt:lpstr>
      <vt:lpstr>PowerPoint Presentation</vt:lpstr>
      <vt:lpstr>PowerPoint Presentation</vt:lpstr>
      <vt:lpstr>max() Function:  .---The max() function in Python returns the maximum value from a sequence or collection.  ---Its syntax, max(iterable, *iterables, key=default, default=object), allows comparison of multiple sequences with optional key      functions  . ---Parameters include the iterable(s) to analyze, a comparison key, and a default value if the sequence is empty.  ---For example, max([3, 7, 2, 5]) returns 7. It's essential for quickly identifying the highest value in data sets, aiding in tasks like finding the largest    number in a list or selecting the latest timestamp in a dataset.</vt:lpstr>
      <vt:lpstr>PowerPoint Presentation</vt:lpstr>
      <vt:lpstr>min() Function:.  ---The min() function in Python returns the minimum value from a sequence or collection.  ---Its syntax, min(iterable, *iterables, key=default, default=object), allows comparison of multiple sequences with optional key   functions.  ---Parameters include the iterable(s) to analyze, a comparison key, and a default value if the sequence is empty.    For example, min([3, 7, 2, 5]) returns 2.   ---It's crucial for quickly identifying the smallest value in data sets, aiding in tasks like finding the smallest number in    a list or selecting the earliest timestamp in a dataset.</vt:lpstr>
      <vt:lpstr>PowerPoint Presentation</vt:lpstr>
      <vt:lpstr>PowerPoint Presentation</vt:lpstr>
      <vt:lpstr>abs() Function:  .---The abs() function in Python returns the absolute value of a number, disregarding its sign.  ---Its syntax is abs(x), where x is the number whose absolute value is sought. For instance, abs(-5) returns 5.  ---It's essential for tasks like distance calculation, error handling, and ensuring positive values in mathematical operations.</vt:lpstr>
      <vt:lpstr>PowerPoint Presentation</vt:lpstr>
      <vt:lpstr>PowerPoint Presentation</vt:lpstr>
      <vt:lpstr>sorted() Function:  .---The sorted() function in Python returns a sorted list from the elements of an iterable.---Its syntax is sorted(iterable, key=None, reverse=False).   ---Parameters include the iterable to sort, an optional key function for custom sorting, and a flag for reverse sorting.   ---For example, sorted([3, 1, 4, 2]) returns [1, 2, 3, 4].   ---It's valuable for arranging data in ascending or descending order, aiding in tasks like sorting lists, tuples, or   dictionaries based on specific criteria.</vt:lpstr>
      <vt:lpstr>PowerPoint Presentation</vt:lpstr>
      <vt:lpstr>PowerPoint Presentation</vt:lpstr>
      <vt:lpstr> Class Creation:.  ---Attributes define object properties, methods represent behaviors, and __init__() initializes attributes.   ---Objects are created by calling the class name with parentheses.   ---This process enables structured programming, code reusability, and encapsulation in Python</vt:lpstr>
      <vt:lpstr>PowerPoint Presentation</vt:lpstr>
      <vt:lpstr>PowerPoint Presentation</vt:lpstr>
      <vt:lpstr>Class Inheritance:.  ---The subclass inherits all superclass attributes and methods and can define its own  .---This promotes code reuse, facilitates modular design, and encourages hierarchy-based organization in object-oriented    programming.  ---Subclasses can extend or override superclass behavior, enhancing flexibility and customization. Overall, inheritance   fosters efficient and structured development by allowing classes to build upon existing functionalities while maintaining   a clear and organized codebase</vt:lpstr>
      <vt:lpstr>PowerPoint Presentation</vt:lpstr>
      <vt:lpstr>PowerPoint Presentation</vt:lpstr>
      <vt:lpstr> looping statements:  .---Looping statements in programming, like "for" and "while" loops, repeatedly execute a block of code   until a specified condition is met.  ---Syntax varies but typically includes an iteration variable and a condition  ---For loops iterate over each element in an iterable, while while loops continue executing as long as a condition is true.  ---Looping statements are fundamental for automating repetitive tasks and iterating over data structures in programming..</vt:lpstr>
      <vt:lpstr>forloop</vt:lpstr>
      <vt:lpstr>PowerPoint Presentation</vt:lpstr>
      <vt:lpstr>whileloop</vt:lpstr>
      <vt:lpstr>PowerPoint Presentation</vt:lpstr>
      <vt:lpstr> Lambda Function:  .---A lambda function in Python is a small, anonymous function defined using the lambda keyword.   ---Syntax: lambda arguments: expression.   ---It's primarily used for one-line operations and is often passed as an argument to higher-order functions    like map(), filter(), and sorted(). Example: double = lambda x: x * 2  .---Lambda functions are concise and handy for quick operations without the need for a formal function definition,   enhancing code readability and reducing verbosity in certain contexts.</vt:lpstr>
      <vt:lpstr>PowerPoint Presentation</vt:lpstr>
      <vt:lpstr>PowerPoint Presentation</vt:lpstr>
      <vt:lpstr>Pandas Module:.  ---The Pandas module in Python provides powerful data manipulation and analysis tools, primarily through    its DataFrame data structure.   ---It offers functionality for handling structured data, including reading and writing various file formats, data cleaning,   filtering, grouping, and statistical analysis.   ---Syntax: import pandas as pd.   ---Pandas is widely used in data science and analytics for tasks like data preprocessing, exploration,   and visualization, making it an essential tool in the Python ecosystem for working with tabular data efficiently    and effectively..</vt:lpstr>
      <vt:lpstr>Data Loading and DataFrame Creation:</vt:lpstr>
      <vt:lpstr>PowerPoint Presentation</vt:lpstr>
      <vt:lpstr>Data Exploration and Manipulation: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PYTHON – DATA – MANIPULATION - OBJECTIVE</dc:title>
  <dc:creator>yash ghanwate</dc:creator>
  <cp:lastModifiedBy>yash ghanwate</cp:lastModifiedBy>
  <cp:revision>1</cp:revision>
  <dcterms:created xsi:type="dcterms:W3CDTF">2024-05-02T12:34:17Z</dcterms:created>
  <dcterms:modified xsi:type="dcterms:W3CDTF">2024-05-02T13:53:10Z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