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24"/>
  </p:notesMasterIdLst>
  <p:handoutMasterIdLst>
    <p:handoutMasterId r:id="rId25"/>
  </p:handoutMasterIdLst>
  <p:sldIdLst>
    <p:sldId id="298" r:id="rId5"/>
    <p:sldId id="283" r:id="rId6"/>
    <p:sldId id="297" r:id="rId7"/>
    <p:sldId id="292" r:id="rId8"/>
    <p:sldId id="284" r:id="rId9"/>
    <p:sldId id="299" r:id="rId10"/>
    <p:sldId id="300" r:id="rId11"/>
    <p:sldId id="301" r:id="rId12"/>
    <p:sldId id="302" r:id="rId13"/>
    <p:sldId id="303" r:id="rId14"/>
    <p:sldId id="305" r:id="rId15"/>
    <p:sldId id="304" r:id="rId16"/>
    <p:sldId id="306" r:id="rId17"/>
    <p:sldId id="307" r:id="rId18"/>
    <p:sldId id="308" r:id="rId19"/>
    <p:sldId id="309" r:id="rId20"/>
    <p:sldId id="310" r:id="rId21"/>
    <p:sldId id="312" r:id="rId22"/>
    <p:sldId id="29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712" autoAdjust="0"/>
  </p:normalViewPr>
  <p:slideViewPr>
    <p:cSldViewPr snapToGrid="0">
      <p:cViewPr varScale="1">
        <p:scale>
          <a:sx n="81" d="100"/>
          <a:sy n="81" d="100"/>
        </p:scale>
        <p:origin x="614" y="4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4/9/2024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57911-D7EE-608E-7728-7BE21432E31D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C7D41-D113-83B8-5437-9B1AEBD8868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1DA1D-AF35-B717-7FC9-4E5BC43BEC01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D81798-F1DA-BB3C-B58F-8252A0BC2922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82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98292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51685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03685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64083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291089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14738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094573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177342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4633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41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343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797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9172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9052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553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057F-3EAD-6236-6C52-96C29BC2FD58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40C89-6689-575A-BEE7-7985B657F40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F2CB2E-0D74-3CEA-6C32-815784612F7E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E0985-00F4-57D7-6800-31AEFE13A531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4585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38978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C29F807C-CC74-38E8-E988-8EDC5705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CF35016D-A7EA-340E-7D8C-5832D91D7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8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210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8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 descr="Accent block left">
            <a:extLst>
              <a:ext uri="{FF2B5EF4-FFF2-40B4-BE49-F238E27FC236}">
                <a16:creationId xmlns:a16="http://schemas.microsoft.com/office/drawing/2014/main" id="{C8C3D3A6-CEF6-F3DC-72B1-644163AD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77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 descr="Accent block left">
            <a:extLst>
              <a:ext uri="{FF2B5EF4-FFF2-40B4-BE49-F238E27FC236}">
                <a16:creationId xmlns:a16="http://schemas.microsoft.com/office/drawing/2014/main" id="{194CE0A2-17D3-65F7-29D7-82FDB2D5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77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1DA6FA-3EF3-C61A-C4CD-0C72C9637116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846C24-BBA0-A51C-2922-2F50FEBA1B58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9590C7-F9EB-9ADA-D38B-322CE28CC644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37793-69A5-BFD3-4DF3-9D01A8EE727F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966963-4A34-3692-E532-E81750D6A7AB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994C32-5D66-921E-1348-9E5F95977E4F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1CC825-0AA0-993E-2FF7-5584FCA8F809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59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663" r:id="rId24"/>
    <p:sldLayoutId id="2147483660" r:id="rId25"/>
    <p:sldLayoutId id="2147483650" r:id="rId26"/>
    <p:sldLayoutId id="2147483652" r:id="rId27"/>
    <p:sldLayoutId id="2147483656" r:id="rId28"/>
    <p:sldLayoutId id="2147483657" r:id="rId29"/>
    <p:sldLayoutId id="2147483667" r:id="rId30"/>
    <p:sldLayoutId id="2147483668" r:id="rId31"/>
    <p:sldLayoutId id="2147483669" r:id="rId32"/>
    <p:sldLayoutId id="2147483670" r:id="rId33"/>
    <p:sldLayoutId id="2147483671" r:id="rId34"/>
    <p:sldLayoutId id="2147483673" r:id="rId35"/>
    <p:sldLayoutId id="2147483674" r:id="rId36"/>
    <p:sldLayoutId id="2147483654" r:id="rId37"/>
    <p:sldLayoutId id="2147483655" r:id="rId38"/>
    <p:sldLayoutId id="2147483675" r:id="rId39"/>
    <p:sldLayoutId id="2147483672" r:id="rId4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490" y="53975"/>
            <a:ext cx="5162308" cy="1261295"/>
          </a:xfrm>
          <a:effectLst>
            <a:softEdge rad="635000"/>
          </a:effectLst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E-COMMERCE-RETAL-DATA-ANALYSIS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D3C9DB-C065-E908-093C-0F019291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71" y="968280"/>
            <a:ext cx="11339513" cy="360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Q) hat is the net total revenue generated in categories Electronics and Books?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571" y="2331653"/>
            <a:ext cx="5472000" cy="21946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SOLUTION:</a:t>
            </a:r>
          </a:p>
          <a:p>
            <a:r>
              <a:rPr lang="en-US" dirty="0"/>
              <a:t> </a:t>
            </a:r>
            <a:r>
              <a:rPr lang="en-US" b="1" dirty="0"/>
              <a:t>SELECT </a:t>
            </a:r>
            <a:r>
              <a:rPr lang="en-US" b="1" dirty="0" err="1"/>
              <a:t>prod_cat</a:t>
            </a:r>
            <a:r>
              <a:rPr lang="en-US" b="1" dirty="0"/>
              <a:t>, SUM(</a:t>
            </a:r>
            <a:r>
              <a:rPr lang="en-US" b="1" dirty="0" err="1"/>
              <a:t>total_amt</a:t>
            </a:r>
            <a:r>
              <a:rPr lang="en-US" b="1" dirty="0"/>
              <a:t>) AS </a:t>
            </a:r>
            <a:r>
              <a:rPr lang="en-US" b="1" dirty="0" err="1"/>
              <a:t>Net_Total_Revenue</a:t>
            </a:r>
            <a:r>
              <a:rPr lang="en-US" b="1" dirty="0"/>
              <a:t>  FROM Transactions trans  INNER JOIN </a:t>
            </a:r>
            <a:r>
              <a:rPr lang="en-US" b="1" dirty="0" err="1"/>
              <a:t>Prod_cat_info</a:t>
            </a:r>
            <a:r>
              <a:rPr lang="en-US" b="1" dirty="0"/>
              <a:t> prod  ON </a:t>
            </a:r>
            <a:r>
              <a:rPr lang="en-US" b="1" dirty="0" err="1"/>
              <a:t>trans.prod_cat_code</a:t>
            </a:r>
            <a:r>
              <a:rPr lang="en-US" b="1" dirty="0"/>
              <a:t> = </a:t>
            </a:r>
            <a:r>
              <a:rPr lang="en-US" b="1" dirty="0" err="1"/>
              <a:t>prod.prod_cat_code</a:t>
            </a:r>
            <a:r>
              <a:rPr lang="en-US" b="1" dirty="0"/>
              <a:t> AND </a:t>
            </a:r>
            <a:r>
              <a:rPr lang="en-US" b="1" dirty="0" err="1"/>
              <a:t>trans.prod_subcat_code</a:t>
            </a:r>
            <a:r>
              <a:rPr lang="en-US" b="1" dirty="0"/>
              <a:t> = </a:t>
            </a:r>
            <a:r>
              <a:rPr lang="en-US" b="1" dirty="0" err="1"/>
              <a:t>prod.prod_sub_cat_code</a:t>
            </a:r>
            <a:r>
              <a:rPr lang="en-US" b="1" dirty="0"/>
              <a:t>  GROUP BY </a:t>
            </a:r>
            <a:r>
              <a:rPr lang="en-US" b="1" dirty="0" err="1"/>
              <a:t>prod.prod_cat</a:t>
            </a:r>
            <a:r>
              <a:rPr lang="en-US" b="1" dirty="0"/>
              <a:t>  HAVING </a:t>
            </a:r>
            <a:r>
              <a:rPr lang="en-US" b="1" dirty="0" err="1"/>
              <a:t>prod_cat</a:t>
            </a:r>
            <a:r>
              <a:rPr lang="en-US" b="1" dirty="0"/>
              <a:t> IN ('Electronics', 'Books');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E33760F-153C-89BD-6834-011FA4D43C05}"/>
              </a:ext>
            </a:extLst>
          </p:cNvPr>
          <p:cNvSpPr txBox="1">
            <a:spLocks/>
          </p:cNvSpPr>
          <p:nvPr/>
        </p:nvSpPr>
        <p:spPr>
          <a:xfrm>
            <a:off x="5403162" y="1954790"/>
            <a:ext cx="1784692" cy="127885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2B070-76B8-7FD4-AEF8-E925A648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729" y="2892330"/>
            <a:ext cx="5706271" cy="1352739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01EC5A0-0F35-9D16-01D9-66A3F6C5C81A}"/>
              </a:ext>
            </a:extLst>
          </p:cNvPr>
          <p:cNvSpPr txBox="1">
            <a:spLocks/>
          </p:cNvSpPr>
          <p:nvPr/>
        </p:nvSpPr>
        <p:spPr>
          <a:xfrm>
            <a:off x="6295508" y="4871892"/>
            <a:ext cx="3743150" cy="1874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Command used:</a:t>
            </a: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SELECT    , HAVING</a:t>
            </a:r>
            <a:endParaRPr lang="en-US" sz="18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COUNT,</a:t>
            </a:r>
            <a:r>
              <a:rPr lang="en-US" sz="1800" b="1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WHERE,SUM</a:t>
            </a:r>
            <a:endParaRPr lang="en-US" sz="18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INNER JOIN,AND</a:t>
            </a: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GROUP BY</a:t>
            </a:r>
            <a:endParaRPr lang="en-US" sz="18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2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D3C9DB-C065-E908-093C-0F019291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71" y="968280"/>
            <a:ext cx="11339513" cy="360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Q) How many customers have &gt;10 transactions with us, excluding returns?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571" y="2331653"/>
            <a:ext cx="5472000" cy="21946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SOLUTION:</a:t>
            </a:r>
          </a:p>
          <a:p>
            <a:r>
              <a:rPr lang="en-US" b="1" dirty="0"/>
              <a:t>SELECT </a:t>
            </a:r>
            <a:r>
              <a:rPr lang="en-US" b="1" dirty="0" err="1"/>
              <a:t>cust_id</a:t>
            </a:r>
            <a:r>
              <a:rPr lang="en-US" b="1" dirty="0"/>
              <a:t>, COUNT(</a:t>
            </a:r>
            <a:r>
              <a:rPr lang="en-US" b="1" dirty="0" err="1"/>
              <a:t>transaction_id</a:t>
            </a:r>
            <a:r>
              <a:rPr lang="en-US" b="1" dirty="0"/>
              <a:t>) AS </a:t>
            </a:r>
            <a:r>
              <a:rPr lang="en-US" b="1" dirty="0" err="1"/>
              <a:t>No_of_transactions</a:t>
            </a:r>
            <a:r>
              <a:rPr lang="en-US" b="1" dirty="0"/>
              <a:t>  FROM Transactions  WHERE </a:t>
            </a:r>
            <a:r>
              <a:rPr lang="en-US" b="1" dirty="0" err="1"/>
              <a:t>total_amt</a:t>
            </a:r>
            <a:r>
              <a:rPr lang="en-US" b="1" dirty="0"/>
              <a:t> &gt; 0  GROUP BY </a:t>
            </a:r>
            <a:r>
              <a:rPr lang="en-US" b="1" dirty="0" err="1"/>
              <a:t>cust_id</a:t>
            </a:r>
            <a:r>
              <a:rPr lang="en-US" b="1" dirty="0"/>
              <a:t>  HAVING COUNT(</a:t>
            </a:r>
            <a:r>
              <a:rPr lang="en-US" b="1" dirty="0" err="1"/>
              <a:t>transaction_id</a:t>
            </a:r>
            <a:r>
              <a:rPr lang="en-US" b="1" dirty="0"/>
              <a:t>) &gt; 10;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E33760F-153C-89BD-6834-011FA4D43C05}"/>
              </a:ext>
            </a:extLst>
          </p:cNvPr>
          <p:cNvSpPr txBox="1">
            <a:spLocks/>
          </p:cNvSpPr>
          <p:nvPr/>
        </p:nvSpPr>
        <p:spPr>
          <a:xfrm>
            <a:off x="5403162" y="1954790"/>
            <a:ext cx="1784692" cy="127885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57CE1-A385-B9D0-D5B1-03481EEE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508" y="2773502"/>
            <a:ext cx="5687219" cy="1752845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9604C22-2042-E921-2F9B-70D0814CC6B0}"/>
              </a:ext>
            </a:extLst>
          </p:cNvPr>
          <p:cNvSpPr txBox="1">
            <a:spLocks/>
          </p:cNvSpPr>
          <p:nvPr/>
        </p:nvSpPr>
        <p:spPr>
          <a:xfrm>
            <a:off x="6195153" y="4874222"/>
            <a:ext cx="2232407" cy="219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Command used:</a:t>
            </a: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SELECT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COUNT</a:t>
            </a:r>
            <a:endParaRPr lang="en-US" sz="1400" b="1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GROUP BY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WHERE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5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D3C9DB-C065-E908-093C-0F019291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71" y="968280"/>
            <a:ext cx="11339513" cy="3600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Q) What is the combined revenue earned from the "Electronics" &amp; "</a:t>
            </a:r>
            <a:r>
              <a:rPr lang="en-US" b="1" dirty="0" err="1"/>
              <a:t>Clothing"categories</a:t>
            </a:r>
            <a:r>
              <a:rPr lang="en-US" b="1" dirty="0"/>
              <a:t>, from "Flagship stores"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571" y="2331653"/>
            <a:ext cx="5472000" cy="21946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SOLUTION:</a:t>
            </a:r>
          </a:p>
          <a:p>
            <a:r>
              <a:rPr lang="en-US" dirty="0"/>
              <a:t> </a:t>
            </a:r>
            <a:r>
              <a:rPr lang="en-US" b="1" dirty="0"/>
              <a:t>SELECT </a:t>
            </a:r>
            <a:r>
              <a:rPr lang="en-US" b="1" dirty="0" err="1"/>
              <a:t>trans.Store_type</a:t>
            </a:r>
            <a:r>
              <a:rPr lang="en-US" b="1" dirty="0"/>
              <a:t>, SUM(</a:t>
            </a:r>
            <a:r>
              <a:rPr lang="en-US" b="1" dirty="0" err="1"/>
              <a:t>trans.total_amt</a:t>
            </a:r>
            <a:r>
              <a:rPr lang="en-US" b="1" dirty="0"/>
              <a:t>) AS </a:t>
            </a:r>
            <a:r>
              <a:rPr lang="en-US" b="1" dirty="0" err="1"/>
              <a:t>Combined_Revenue</a:t>
            </a:r>
            <a:r>
              <a:rPr lang="en-US" b="1" dirty="0"/>
              <a:t>  FROM Transactions trans  INNER JOIN </a:t>
            </a:r>
            <a:r>
              <a:rPr lang="en-US" b="1" dirty="0" err="1"/>
              <a:t>Prod_cat_info</a:t>
            </a:r>
            <a:r>
              <a:rPr lang="en-US" b="1" dirty="0"/>
              <a:t> prod  ON </a:t>
            </a:r>
            <a:r>
              <a:rPr lang="en-US" b="1" dirty="0" err="1"/>
              <a:t>trans.prod_cat_code</a:t>
            </a:r>
            <a:r>
              <a:rPr lang="en-US" b="1" dirty="0"/>
              <a:t> = </a:t>
            </a:r>
            <a:r>
              <a:rPr lang="en-US" b="1" dirty="0" err="1"/>
              <a:t>prod.prod_cat_code</a:t>
            </a:r>
            <a:r>
              <a:rPr lang="en-US" b="1" dirty="0"/>
              <a:t> AND </a:t>
            </a:r>
            <a:r>
              <a:rPr lang="en-US" b="1" dirty="0" err="1"/>
              <a:t>trans.prod_subcat_code</a:t>
            </a:r>
            <a:r>
              <a:rPr lang="en-US" b="1" dirty="0"/>
              <a:t> = </a:t>
            </a:r>
            <a:r>
              <a:rPr lang="en-US" b="1" dirty="0" err="1"/>
              <a:t>prod.prod_sub_cat_code</a:t>
            </a:r>
            <a:r>
              <a:rPr lang="en-US" b="1" dirty="0"/>
              <a:t>  WHERE </a:t>
            </a:r>
            <a:r>
              <a:rPr lang="en-US" b="1" dirty="0" err="1"/>
              <a:t>trans.total_amt</a:t>
            </a:r>
            <a:r>
              <a:rPr lang="en-US" b="1" dirty="0"/>
              <a:t> &gt; 0  AND </a:t>
            </a:r>
            <a:r>
              <a:rPr lang="en-US" b="1" dirty="0" err="1"/>
              <a:t>prod_cat</a:t>
            </a:r>
            <a:r>
              <a:rPr lang="en-US" b="1" dirty="0"/>
              <a:t> IN ('Electronics', 'Clothing' )  GROUP BY </a:t>
            </a:r>
            <a:r>
              <a:rPr lang="en-US" b="1" dirty="0" err="1"/>
              <a:t>trans.Store_type</a:t>
            </a:r>
            <a:r>
              <a:rPr lang="en-US" b="1" dirty="0"/>
              <a:t>  HAVING </a:t>
            </a:r>
            <a:r>
              <a:rPr lang="en-US" b="1" dirty="0" err="1"/>
              <a:t>trans.Store_type</a:t>
            </a:r>
            <a:r>
              <a:rPr lang="en-US" b="1" dirty="0"/>
              <a:t> = 'Flagship store';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E33760F-153C-89BD-6834-011FA4D43C05}"/>
              </a:ext>
            </a:extLst>
          </p:cNvPr>
          <p:cNvSpPr txBox="1">
            <a:spLocks/>
          </p:cNvSpPr>
          <p:nvPr/>
        </p:nvSpPr>
        <p:spPr>
          <a:xfrm>
            <a:off x="5403162" y="1954790"/>
            <a:ext cx="1784692" cy="127885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C60B8-CCFF-7885-D2E2-B893EB79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58" y="2855699"/>
            <a:ext cx="5706271" cy="819264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5577730-03EE-3CCB-53F1-611E3A59B4CE}"/>
              </a:ext>
            </a:extLst>
          </p:cNvPr>
          <p:cNvSpPr txBox="1">
            <a:spLocks/>
          </p:cNvSpPr>
          <p:nvPr/>
        </p:nvSpPr>
        <p:spPr>
          <a:xfrm>
            <a:off x="6270641" y="4820979"/>
            <a:ext cx="4996915" cy="2854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Command used:</a:t>
            </a: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SELECT    , HAVING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COUNT,</a:t>
            </a:r>
            <a:r>
              <a:rPr lang="en-US" sz="1400" b="1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WHERE</a:t>
            </a:r>
            <a:endParaRPr lang="en-US" sz="14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INNER JOIN,SUM</a:t>
            </a: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GROUP BY,AND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14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1400" b="1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14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3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D3C9DB-C065-E908-093C-0F019291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71" y="968280"/>
            <a:ext cx="11339513" cy="3600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Q) </a:t>
            </a:r>
            <a:r>
              <a:rPr lang="en-US" sz="2500" b="1" dirty="0"/>
              <a:t>What is the total revenue generated from "Male" customers in "</a:t>
            </a:r>
            <a:r>
              <a:rPr lang="en-US" sz="2500" b="1" dirty="0" err="1"/>
              <a:t>Electronics"category</a:t>
            </a:r>
            <a:r>
              <a:rPr lang="en-US" sz="2500" b="1" dirty="0"/>
              <a:t>? Output should display total revenue by prod sub-cat.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571" y="2331653"/>
            <a:ext cx="5472000" cy="21946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SOLUTION:</a:t>
            </a:r>
          </a:p>
          <a:p>
            <a:r>
              <a:rPr lang="en-US" dirty="0"/>
              <a:t> SELECT </a:t>
            </a:r>
            <a:r>
              <a:rPr lang="en-US" dirty="0" err="1"/>
              <a:t>prod.prod_cat</a:t>
            </a:r>
            <a:r>
              <a:rPr lang="en-US" dirty="0"/>
              <a:t>, </a:t>
            </a:r>
            <a:r>
              <a:rPr lang="en-US" dirty="0" err="1"/>
              <a:t>prod.prod_subcat</a:t>
            </a:r>
            <a:r>
              <a:rPr lang="en-US" dirty="0"/>
              <a:t>, SUM(</a:t>
            </a:r>
            <a:r>
              <a:rPr lang="en-US" dirty="0" err="1"/>
              <a:t>trans.total_amt</a:t>
            </a:r>
            <a:r>
              <a:rPr lang="en-US" dirty="0"/>
              <a:t>) AS </a:t>
            </a:r>
            <a:r>
              <a:rPr lang="en-US" dirty="0" err="1"/>
              <a:t>Total_Revenue</a:t>
            </a:r>
            <a:r>
              <a:rPr lang="en-US" dirty="0"/>
              <a:t>  FROM Transactions trans  INNER JOIN </a:t>
            </a:r>
            <a:r>
              <a:rPr lang="en-US" dirty="0" err="1"/>
              <a:t>Prod_cat_info</a:t>
            </a:r>
            <a:r>
              <a:rPr lang="en-US" dirty="0"/>
              <a:t> prod  ON </a:t>
            </a:r>
            <a:r>
              <a:rPr lang="en-US" dirty="0" err="1"/>
              <a:t>trans.prod_cat_code</a:t>
            </a:r>
            <a:r>
              <a:rPr lang="en-US" dirty="0"/>
              <a:t> = </a:t>
            </a:r>
            <a:r>
              <a:rPr lang="en-US" dirty="0" err="1"/>
              <a:t>prod.prod_cat_code</a:t>
            </a:r>
            <a:r>
              <a:rPr lang="en-US" dirty="0"/>
              <a:t> AND </a:t>
            </a:r>
            <a:r>
              <a:rPr lang="en-US" dirty="0" err="1"/>
              <a:t>trans.prod_subcat_code</a:t>
            </a:r>
            <a:r>
              <a:rPr lang="en-US" dirty="0"/>
              <a:t> = </a:t>
            </a:r>
            <a:r>
              <a:rPr lang="en-US" dirty="0" err="1"/>
              <a:t>prod.prod_sub_cat_code</a:t>
            </a:r>
            <a:r>
              <a:rPr lang="en-US" dirty="0"/>
              <a:t>  INNER JOIN Customers </a:t>
            </a:r>
            <a:r>
              <a:rPr lang="en-US" dirty="0" err="1"/>
              <a:t>cust</a:t>
            </a:r>
            <a:r>
              <a:rPr lang="en-US" dirty="0"/>
              <a:t>  ON </a:t>
            </a:r>
            <a:r>
              <a:rPr lang="en-US" dirty="0" err="1"/>
              <a:t>trans.cust_id</a:t>
            </a:r>
            <a:r>
              <a:rPr lang="en-US" dirty="0"/>
              <a:t> = </a:t>
            </a:r>
            <a:r>
              <a:rPr lang="en-US" dirty="0" err="1"/>
              <a:t>cust.customer_Id</a:t>
            </a:r>
            <a:r>
              <a:rPr lang="en-US" dirty="0"/>
              <a:t>  WHERE </a:t>
            </a:r>
            <a:r>
              <a:rPr lang="en-US" dirty="0" err="1"/>
              <a:t>trans.total_amt</a:t>
            </a:r>
            <a:r>
              <a:rPr lang="en-US" dirty="0"/>
              <a:t> &gt; 0 and </a:t>
            </a:r>
            <a:r>
              <a:rPr lang="en-US" dirty="0" err="1"/>
              <a:t>cust.Gender</a:t>
            </a:r>
            <a:r>
              <a:rPr lang="en-US" dirty="0"/>
              <a:t> = 'M'  GROUP BY </a:t>
            </a:r>
            <a:r>
              <a:rPr lang="en-US" dirty="0" err="1"/>
              <a:t>prod.prod_cat</a:t>
            </a:r>
            <a:r>
              <a:rPr lang="en-US" dirty="0"/>
              <a:t>, </a:t>
            </a:r>
            <a:r>
              <a:rPr lang="en-US" dirty="0" err="1"/>
              <a:t>prod.prod_subcat</a:t>
            </a:r>
            <a:r>
              <a:rPr lang="en-US" dirty="0"/>
              <a:t>  HAVING </a:t>
            </a:r>
            <a:r>
              <a:rPr lang="en-US" dirty="0" err="1"/>
              <a:t>prod.prod_cat</a:t>
            </a:r>
            <a:r>
              <a:rPr lang="en-US" dirty="0"/>
              <a:t> = 'Electronics' ; 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E33760F-153C-89BD-6834-011FA4D43C05}"/>
              </a:ext>
            </a:extLst>
          </p:cNvPr>
          <p:cNvSpPr txBox="1">
            <a:spLocks/>
          </p:cNvSpPr>
          <p:nvPr/>
        </p:nvSpPr>
        <p:spPr>
          <a:xfrm>
            <a:off x="5403162" y="1954790"/>
            <a:ext cx="1784692" cy="127885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C93AC-3552-D314-0B7B-F26D9CAA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508" y="2819855"/>
            <a:ext cx="5658640" cy="1571844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04B96DC-193B-FCC8-1113-536A624BCF55}"/>
              </a:ext>
            </a:extLst>
          </p:cNvPr>
          <p:cNvSpPr txBox="1">
            <a:spLocks/>
          </p:cNvSpPr>
          <p:nvPr/>
        </p:nvSpPr>
        <p:spPr>
          <a:xfrm>
            <a:off x="6173846" y="4903418"/>
            <a:ext cx="4996915" cy="2854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Command used:</a:t>
            </a: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SELECT    , HAVING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COUNT,</a:t>
            </a:r>
            <a:r>
              <a:rPr lang="en-US" sz="1400" b="1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WHERE</a:t>
            </a:r>
            <a:endParaRPr lang="en-US" sz="14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INNER JOIN</a:t>
            </a: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ORDER BY , GROUP BY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8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D3C9DB-C065-E908-093C-0F019291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71" y="968280"/>
            <a:ext cx="11339513" cy="3600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Q) What is percentage of sales and returns by product sub category; display only top</a:t>
            </a:r>
            <a:r>
              <a:rPr lang="en-US" sz="2500" dirty="0"/>
              <a:t> </a:t>
            </a:r>
            <a:r>
              <a:rPr lang="en-US" sz="2500" b="1" dirty="0"/>
              <a:t> 5 sub categories in terms of sales?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571" y="2331653"/>
            <a:ext cx="5472000" cy="2194694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/>
              <a:t>SOLUTION:</a:t>
            </a:r>
          </a:p>
          <a:p>
            <a:r>
              <a:rPr lang="en-US" sz="4800" dirty="0"/>
              <a:t> SELECT  </a:t>
            </a:r>
            <a:r>
              <a:rPr lang="en-US" sz="4800" dirty="0" err="1"/>
              <a:t>prod.prod_subcat</a:t>
            </a:r>
            <a:r>
              <a:rPr lang="en-US" sz="4800" dirty="0"/>
              <a:t>, SUM(</a:t>
            </a:r>
            <a:r>
              <a:rPr lang="en-US" sz="4800" dirty="0" err="1"/>
              <a:t>trans.total_amt</a:t>
            </a:r>
            <a:r>
              <a:rPr lang="en-US" sz="4800" dirty="0"/>
              <a:t>) AS </a:t>
            </a:r>
            <a:r>
              <a:rPr lang="en-US" sz="4800" dirty="0" err="1"/>
              <a:t>Sales_Amount</a:t>
            </a:r>
            <a:r>
              <a:rPr lang="en-US" sz="4800" dirty="0"/>
              <a:t>  FROM Transactions trans  INNER JOIN </a:t>
            </a:r>
            <a:r>
              <a:rPr lang="en-US" sz="4800" dirty="0" err="1"/>
              <a:t>Prod_cat_info</a:t>
            </a:r>
            <a:r>
              <a:rPr lang="en-US" sz="4800" dirty="0"/>
              <a:t> prod  ON </a:t>
            </a:r>
            <a:r>
              <a:rPr lang="en-US" sz="4800" dirty="0" err="1"/>
              <a:t>trans.prod_cat_code</a:t>
            </a:r>
            <a:r>
              <a:rPr lang="en-US" sz="4800" dirty="0"/>
              <a:t> = </a:t>
            </a:r>
            <a:r>
              <a:rPr lang="en-US" sz="4800" dirty="0" err="1"/>
              <a:t>prod.prod_cat_code</a:t>
            </a:r>
            <a:r>
              <a:rPr lang="en-US" sz="4800" dirty="0"/>
              <a:t> AND </a:t>
            </a:r>
            <a:r>
              <a:rPr lang="en-US" sz="4800" dirty="0" err="1"/>
              <a:t>trans.prod_subcat_code</a:t>
            </a:r>
            <a:r>
              <a:rPr lang="en-US" sz="4800" dirty="0"/>
              <a:t> = </a:t>
            </a:r>
            <a:r>
              <a:rPr lang="en-US" sz="4800" dirty="0" err="1"/>
              <a:t>prod.prod_sub_cat_code</a:t>
            </a:r>
            <a:r>
              <a:rPr lang="en-US" sz="4800" dirty="0"/>
              <a:t>  WHERE </a:t>
            </a:r>
            <a:r>
              <a:rPr lang="en-US" sz="4800" dirty="0" err="1"/>
              <a:t>trans.total_amt</a:t>
            </a:r>
            <a:r>
              <a:rPr lang="en-US" sz="4800" dirty="0"/>
              <a:t> &gt; 0  GROUP BY </a:t>
            </a:r>
            <a:r>
              <a:rPr lang="en-US" sz="4800" dirty="0" err="1"/>
              <a:t>prod.prod_subcat</a:t>
            </a:r>
            <a:r>
              <a:rPr lang="en-US" sz="4800" dirty="0"/>
              <a:t>  ORDER BY </a:t>
            </a:r>
            <a:r>
              <a:rPr lang="en-US" sz="4800" dirty="0" err="1"/>
              <a:t>Sales_Amount</a:t>
            </a:r>
            <a:r>
              <a:rPr lang="en-US" sz="4800" dirty="0"/>
              <a:t>;  #  --Percentage sales and returns  WITH </a:t>
            </a:r>
            <a:r>
              <a:rPr lang="en-US" sz="4800" dirty="0" err="1"/>
              <a:t>Sales_Returns</a:t>
            </a:r>
            <a:r>
              <a:rPr lang="en-US" sz="4800" dirty="0"/>
              <a:t> AS  (  SELECT  </a:t>
            </a:r>
            <a:r>
              <a:rPr lang="en-US" sz="4800" dirty="0" err="1"/>
              <a:t>prod.prod_subcat</a:t>
            </a:r>
            <a:r>
              <a:rPr lang="en-US" sz="4800" dirty="0"/>
              <a:t>,  SUM(CASE WHEN </a:t>
            </a:r>
            <a:r>
              <a:rPr lang="en-US" sz="4800" dirty="0" err="1"/>
              <a:t>trans.Qty</a:t>
            </a:r>
            <a:r>
              <a:rPr lang="en-US" sz="4800" dirty="0"/>
              <a:t> &gt; 0 THEN </a:t>
            </a:r>
            <a:r>
              <a:rPr lang="en-US" sz="4800" dirty="0" err="1"/>
              <a:t>trans.Qty</a:t>
            </a:r>
            <a:r>
              <a:rPr lang="en-US" sz="4800" dirty="0"/>
              <a:t> ELSE 0 END) AS </a:t>
            </a:r>
            <a:r>
              <a:rPr lang="en-US" sz="4800" dirty="0" err="1"/>
              <a:t>Sales_value</a:t>
            </a:r>
            <a:r>
              <a:rPr lang="en-US" sz="4800" dirty="0"/>
              <a:t>,  ABS(SUM(CASE WHEN </a:t>
            </a:r>
            <a:r>
              <a:rPr lang="en-US" sz="4800" dirty="0" err="1"/>
              <a:t>trans.Qty</a:t>
            </a:r>
            <a:r>
              <a:rPr lang="en-US" sz="4800" dirty="0"/>
              <a:t> &lt; 0 THEN </a:t>
            </a:r>
            <a:r>
              <a:rPr lang="en-US" sz="4800" dirty="0" err="1"/>
              <a:t>trans.Qty</a:t>
            </a:r>
            <a:r>
              <a:rPr lang="en-US" sz="4800" dirty="0"/>
              <a:t> ELSE 0 END)) AS </a:t>
            </a:r>
            <a:r>
              <a:rPr lang="en-US" sz="4800" dirty="0" err="1"/>
              <a:t>Returns_value</a:t>
            </a:r>
            <a:r>
              <a:rPr lang="en-US" sz="4800" dirty="0"/>
              <a:t>  FROM Transactions trans  INNER JOIN </a:t>
            </a:r>
            <a:r>
              <a:rPr lang="en-US" sz="4800" dirty="0" err="1"/>
              <a:t>Prod_cat_info</a:t>
            </a:r>
            <a:r>
              <a:rPr lang="en-US" sz="4800" dirty="0"/>
              <a:t> prod  ON </a:t>
            </a:r>
            <a:r>
              <a:rPr lang="en-US" sz="4800" dirty="0" err="1"/>
              <a:t>trans.prod_cat_code</a:t>
            </a:r>
            <a:r>
              <a:rPr lang="en-US" sz="4800" dirty="0"/>
              <a:t> = </a:t>
            </a:r>
            <a:r>
              <a:rPr lang="en-US" sz="4800" dirty="0" err="1"/>
              <a:t>prod.prod_cat_code</a:t>
            </a:r>
            <a:r>
              <a:rPr lang="en-US" sz="4800" dirty="0"/>
              <a:t> AND </a:t>
            </a:r>
            <a:r>
              <a:rPr lang="en-US" sz="4800" dirty="0" err="1"/>
              <a:t>trans.prod_subcat_code</a:t>
            </a:r>
            <a:r>
              <a:rPr lang="en-US" sz="4800" dirty="0"/>
              <a:t> = </a:t>
            </a:r>
            <a:r>
              <a:rPr lang="en-US" sz="4800" dirty="0" err="1"/>
              <a:t>prod.prod_sub_cat_code</a:t>
            </a:r>
            <a:r>
              <a:rPr lang="en-US" sz="4800" dirty="0"/>
              <a:t>  GROUP BY </a:t>
            </a:r>
            <a:r>
              <a:rPr lang="en-US" sz="4800" dirty="0" err="1"/>
              <a:t>prod.prod_subcat</a:t>
            </a:r>
            <a:r>
              <a:rPr lang="en-US" sz="4800" dirty="0"/>
              <a:t>  ORDER BY </a:t>
            </a:r>
            <a:r>
              <a:rPr lang="en-US" sz="4800" dirty="0" err="1"/>
              <a:t>Sales_value</a:t>
            </a:r>
            <a:r>
              <a:rPr lang="en-US" sz="4800" dirty="0"/>
              <a:t> DESC  )  SELECT </a:t>
            </a:r>
            <a:r>
              <a:rPr lang="en-US" sz="4800" dirty="0" err="1"/>
              <a:t>prod_subcat</a:t>
            </a:r>
            <a:r>
              <a:rPr lang="en-US" sz="4800" dirty="0"/>
              <a:t>, ROUND(((</a:t>
            </a:r>
            <a:r>
              <a:rPr lang="en-US" sz="4800" dirty="0" err="1"/>
              <a:t>Returns_value</a:t>
            </a:r>
            <a:r>
              <a:rPr lang="en-US" sz="4800" dirty="0"/>
              <a:t> / (</a:t>
            </a:r>
            <a:r>
              <a:rPr lang="en-US" sz="4800" dirty="0" err="1"/>
              <a:t>Returns_value</a:t>
            </a:r>
            <a:r>
              <a:rPr lang="en-US" sz="4800" dirty="0"/>
              <a:t> + </a:t>
            </a:r>
            <a:r>
              <a:rPr lang="en-US" sz="4800" dirty="0" err="1"/>
              <a:t>Sales_value</a:t>
            </a:r>
            <a:r>
              <a:rPr lang="en-US" sz="4800" dirty="0"/>
              <a:t>))*100), 2) AS </a:t>
            </a:r>
            <a:r>
              <a:rPr lang="en-US" sz="4800" dirty="0" err="1"/>
              <a:t>Returns_Percentage</a:t>
            </a:r>
            <a:r>
              <a:rPr lang="en-US" sz="4800" dirty="0"/>
              <a:t>,  ROUND(((</a:t>
            </a:r>
            <a:r>
              <a:rPr lang="en-US" sz="4800" dirty="0" err="1"/>
              <a:t>Sales_value</a:t>
            </a:r>
            <a:r>
              <a:rPr lang="en-US" sz="4800" dirty="0"/>
              <a:t> / (</a:t>
            </a:r>
            <a:r>
              <a:rPr lang="en-US" sz="4800" dirty="0" err="1"/>
              <a:t>Returns_value</a:t>
            </a:r>
            <a:r>
              <a:rPr lang="en-US" sz="4800" dirty="0"/>
              <a:t> + </a:t>
            </a:r>
            <a:r>
              <a:rPr lang="en-US" sz="4800" dirty="0" err="1"/>
              <a:t>Sales_value</a:t>
            </a:r>
            <a:r>
              <a:rPr lang="en-US" sz="4800" dirty="0"/>
              <a:t>))*100), 2) AS </a:t>
            </a:r>
            <a:r>
              <a:rPr lang="en-US" sz="4800" dirty="0" err="1"/>
              <a:t>Sales_Percentage</a:t>
            </a:r>
            <a:r>
              <a:rPr lang="en-US" sz="4800" dirty="0"/>
              <a:t>  FROM </a:t>
            </a:r>
            <a:r>
              <a:rPr lang="en-US" sz="4800" dirty="0" err="1"/>
              <a:t>Sales_Returns</a:t>
            </a:r>
            <a:r>
              <a:rPr lang="en-US" sz="4800" dirty="0"/>
              <a:t>;</a:t>
            </a:r>
            <a:endParaRPr lang="en-US" sz="48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E33760F-153C-89BD-6834-011FA4D43C05}"/>
              </a:ext>
            </a:extLst>
          </p:cNvPr>
          <p:cNvSpPr txBox="1">
            <a:spLocks/>
          </p:cNvSpPr>
          <p:nvPr/>
        </p:nvSpPr>
        <p:spPr>
          <a:xfrm>
            <a:off x="5403162" y="1954790"/>
            <a:ext cx="1784692" cy="127885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A2BEC7-FE8D-1DC3-80BF-D553C8987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508" y="3040240"/>
            <a:ext cx="5401429" cy="1486107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7D654177-527C-6349-55FB-7D7F7E73096A}"/>
              </a:ext>
            </a:extLst>
          </p:cNvPr>
          <p:cNvSpPr txBox="1">
            <a:spLocks/>
          </p:cNvSpPr>
          <p:nvPr/>
        </p:nvSpPr>
        <p:spPr>
          <a:xfrm>
            <a:off x="6192701" y="4945605"/>
            <a:ext cx="3743150" cy="1874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Command used:</a:t>
            </a: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SELECT    , HAVING</a:t>
            </a:r>
            <a:endParaRPr lang="en-US" sz="18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COUNT,</a:t>
            </a:r>
            <a:r>
              <a:rPr lang="en-US" sz="1800" b="1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WHERE,SUM</a:t>
            </a:r>
            <a:endParaRPr lang="en-US" sz="18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INNER JOIN,AND</a:t>
            </a: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ORDER BY , GROUP BY</a:t>
            </a:r>
            <a:endParaRPr lang="en-US" sz="18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4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D3C9DB-C065-E908-093C-0F019291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71" y="968280"/>
            <a:ext cx="11339513" cy="360000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/>
              <a:t>Q)</a:t>
            </a:r>
            <a:r>
              <a:rPr lang="en-US" b="1" dirty="0"/>
              <a:t>  </a:t>
            </a:r>
            <a:r>
              <a:rPr lang="en-US" sz="5600" b="1" dirty="0"/>
              <a:t>For all customers aged between 25 to 35 years find what is the net total </a:t>
            </a:r>
            <a:r>
              <a:rPr lang="en-US" sz="5600" b="1" dirty="0" err="1"/>
              <a:t>revenuegenerated</a:t>
            </a:r>
            <a:r>
              <a:rPr lang="en-US" sz="5600" b="1" dirty="0"/>
              <a:t> by these consumers in last 30 days of transactions from max </a:t>
            </a:r>
            <a:r>
              <a:rPr lang="en-US" sz="5600" b="1" dirty="0" err="1"/>
              <a:t>transactiondate</a:t>
            </a:r>
            <a:r>
              <a:rPr lang="en-US" sz="5600" b="1" dirty="0"/>
              <a:t> available in the 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570" y="2331654"/>
            <a:ext cx="5943427" cy="1528502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SOLUTION:</a:t>
            </a:r>
          </a:p>
          <a:p>
            <a:r>
              <a:rPr lang="en-US" sz="4800" dirty="0"/>
              <a:t>  </a:t>
            </a:r>
            <a:r>
              <a:rPr lang="en-US" sz="5600" dirty="0"/>
              <a:t>SELECT  (</a:t>
            </a:r>
            <a:r>
              <a:rPr lang="en-US" sz="5600" dirty="0" err="1"/>
              <a:t>tran_date</a:t>
            </a:r>
            <a:r>
              <a:rPr lang="en-US" sz="5600" dirty="0"/>
              <a:t>) FROM Transactions			       GROUP BY </a:t>
            </a:r>
            <a:r>
              <a:rPr lang="en-US" sz="5600" dirty="0" err="1"/>
              <a:t>tran_date</a:t>
            </a:r>
            <a:r>
              <a:rPr lang="en-US" sz="5600" dirty="0"/>
              <a:t>  ORDER BY </a:t>
            </a:r>
            <a:r>
              <a:rPr lang="en-US" sz="5600" dirty="0" err="1"/>
              <a:t>tran_date</a:t>
            </a:r>
            <a:r>
              <a:rPr lang="en-US" sz="5600" dirty="0"/>
              <a:t> DESC;	</a:t>
            </a:r>
          </a:p>
          <a:p>
            <a:r>
              <a:rPr lang="en-US" sz="5600" dirty="0"/>
              <a:t>WITH ABC AS(SELECT  (</a:t>
            </a:r>
            <a:r>
              <a:rPr lang="en-US" sz="5600" dirty="0" err="1"/>
              <a:t>tran_date</a:t>
            </a:r>
            <a:r>
              <a:rPr lang="en-US" sz="5600" dirty="0"/>
              <a:t>), SUM(</a:t>
            </a:r>
            <a:r>
              <a:rPr lang="en-US" sz="5600" dirty="0" err="1"/>
              <a:t>total_amt</a:t>
            </a:r>
            <a:r>
              <a:rPr lang="en-US" sz="5600" dirty="0"/>
              <a:t>) AS </a:t>
            </a:r>
            <a:r>
              <a:rPr lang="en-US" sz="5600" dirty="0" err="1"/>
              <a:t>Total_amount</a:t>
            </a:r>
            <a:r>
              <a:rPr lang="en-US" sz="5600" dirty="0"/>
              <a:t> FROM Customer c			   INNER JOIN Transactions t ON </a:t>
            </a:r>
            <a:r>
              <a:rPr lang="en-US" sz="5600" dirty="0" err="1"/>
              <a:t>t.cust_id</a:t>
            </a:r>
            <a:r>
              <a:rPr lang="en-US" sz="5600" dirty="0"/>
              <a:t> = </a:t>
            </a:r>
            <a:r>
              <a:rPr lang="en-US" sz="5600" dirty="0" err="1"/>
              <a:t>c.customer_id</a:t>
            </a:r>
            <a:endParaRPr lang="en-US" sz="5600" dirty="0"/>
          </a:p>
          <a:p>
            <a:r>
              <a:rPr lang="en-US" sz="5600" dirty="0"/>
              <a:t>WHERE DATEDIFF(YEAR,DOB,GETDATE()) BETWEEN 25 AND 35 GROUP BY </a:t>
            </a:r>
            <a:r>
              <a:rPr lang="en-US" sz="5600" dirty="0" err="1"/>
              <a:t>tran_date</a:t>
            </a:r>
            <a:r>
              <a:rPr lang="en-US" sz="5600" dirty="0"/>
              <a:t> ORDER BY </a:t>
            </a:r>
            <a:r>
              <a:rPr lang="en-US" sz="5600" dirty="0" err="1"/>
              <a:t>tran_date</a:t>
            </a:r>
            <a:r>
              <a:rPr lang="en-US" sz="5600" dirty="0"/>
              <a:t> DESC)	</a:t>
            </a:r>
          </a:p>
          <a:p>
            <a:r>
              <a:rPr lang="en-US" sz="5600" dirty="0"/>
              <a:t>SELECT SUM(</a:t>
            </a:r>
            <a:r>
              <a:rPr lang="en-US" sz="5600" dirty="0" err="1"/>
              <a:t>Total_amount</a:t>
            </a:r>
            <a:r>
              <a:rPr lang="en-US" sz="5600" dirty="0"/>
              <a:t>) AS </a:t>
            </a:r>
            <a:r>
              <a:rPr lang="en-US" sz="5600" dirty="0" err="1"/>
              <a:t>Final_revenue</a:t>
            </a:r>
            <a:r>
              <a:rPr lang="en-US" sz="5600" dirty="0"/>
              <a:t> FROM ABC</a:t>
            </a:r>
            <a:r>
              <a:rPr lang="en-US" sz="4800" dirty="0"/>
              <a:t>;</a:t>
            </a:r>
            <a:endParaRPr lang="en-US" sz="48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E33760F-153C-89BD-6834-011FA4D43C05}"/>
              </a:ext>
            </a:extLst>
          </p:cNvPr>
          <p:cNvSpPr txBox="1">
            <a:spLocks/>
          </p:cNvSpPr>
          <p:nvPr/>
        </p:nvSpPr>
        <p:spPr>
          <a:xfrm>
            <a:off x="5403162" y="1954790"/>
            <a:ext cx="1784692" cy="127885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B03A2-147B-CD58-80B4-06A4EE34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508" y="2833866"/>
            <a:ext cx="6057048" cy="2857899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60D45FA1-905A-3DF5-BB30-07D0D9E3552F}"/>
              </a:ext>
            </a:extLst>
          </p:cNvPr>
          <p:cNvSpPr txBox="1">
            <a:spLocks/>
          </p:cNvSpPr>
          <p:nvPr/>
        </p:nvSpPr>
        <p:spPr>
          <a:xfrm>
            <a:off x="152570" y="5083378"/>
            <a:ext cx="3137385" cy="1612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Command used:</a:t>
            </a: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SELECT    </a:t>
            </a: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SUM</a:t>
            </a: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INNER JOIN</a:t>
            </a: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ORDER BY , GROUP BY</a:t>
            </a:r>
            <a:endParaRPr lang="en-US" sz="18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0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D3C9DB-C065-E908-093C-0F019291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71" y="968280"/>
            <a:ext cx="11339513" cy="360000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/>
              <a:t>Q) Which store-type sells the maximum products; by value of sales amount and by quantity sold?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571" y="2331653"/>
            <a:ext cx="5472000" cy="2194694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SOLUTION:</a:t>
            </a:r>
          </a:p>
          <a:p>
            <a:r>
              <a:rPr lang="en-US" sz="7200" dirty="0"/>
              <a:t>SELECT </a:t>
            </a:r>
            <a:r>
              <a:rPr lang="en-US" sz="7200" dirty="0" err="1"/>
              <a:t>Store_type</a:t>
            </a:r>
            <a:r>
              <a:rPr lang="en-US" sz="7200" dirty="0"/>
              <a:t>, SUM(</a:t>
            </a:r>
            <a:r>
              <a:rPr lang="en-US" sz="7200" dirty="0" err="1"/>
              <a:t>total_amt</a:t>
            </a:r>
            <a:r>
              <a:rPr lang="en-US" sz="7200" dirty="0"/>
              <a:t>) AS </a:t>
            </a:r>
            <a:r>
              <a:rPr lang="en-US" sz="7200" dirty="0" err="1"/>
              <a:t>Sales_Amount</a:t>
            </a:r>
            <a:r>
              <a:rPr lang="en-US" sz="7200" dirty="0"/>
              <a:t>, COUNT(Qty) AS </a:t>
            </a:r>
            <a:r>
              <a:rPr lang="en-US" sz="7200" dirty="0" err="1"/>
              <a:t>Number_of_Products</a:t>
            </a:r>
            <a:r>
              <a:rPr lang="en-US" sz="7200" dirty="0"/>
              <a:t>  FROM Transactions  WHERE </a:t>
            </a:r>
            <a:r>
              <a:rPr lang="en-US" sz="7200" dirty="0" err="1"/>
              <a:t>total_amt</a:t>
            </a:r>
            <a:r>
              <a:rPr lang="en-US" sz="7200" dirty="0"/>
              <a:t> &gt; 0   GROUP BY </a:t>
            </a:r>
            <a:r>
              <a:rPr lang="en-US" sz="7200" dirty="0" err="1"/>
              <a:t>Store_type</a:t>
            </a:r>
            <a:r>
              <a:rPr lang="en-US" sz="7200" dirty="0"/>
              <a:t>  ORDER BY </a:t>
            </a:r>
            <a:r>
              <a:rPr lang="en-US" sz="7200" dirty="0" err="1"/>
              <a:t>Sales_Amount</a:t>
            </a:r>
            <a:r>
              <a:rPr lang="en-US" sz="7200" dirty="0"/>
              <a:t> DESC, </a:t>
            </a:r>
            <a:r>
              <a:rPr lang="en-US" sz="7200" dirty="0" err="1"/>
              <a:t>Number_of_Products</a:t>
            </a:r>
            <a:r>
              <a:rPr lang="en-US" sz="7200" dirty="0"/>
              <a:t> DESC;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E33760F-153C-89BD-6834-011FA4D43C05}"/>
              </a:ext>
            </a:extLst>
          </p:cNvPr>
          <p:cNvSpPr txBox="1">
            <a:spLocks/>
          </p:cNvSpPr>
          <p:nvPr/>
        </p:nvSpPr>
        <p:spPr>
          <a:xfrm>
            <a:off x="5403162" y="1954790"/>
            <a:ext cx="1784692" cy="127885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D52B0-C5C9-00BA-0BC0-A4C579001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18" y="2840187"/>
            <a:ext cx="5830114" cy="1686160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D025131-59F9-D6BA-A95B-EC2D23195B49}"/>
              </a:ext>
            </a:extLst>
          </p:cNvPr>
          <p:cNvSpPr txBox="1">
            <a:spLocks/>
          </p:cNvSpPr>
          <p:nvPr/>
        </p:nvSpPr>
        <p:spPr>
          <a:xfrm>
            <a:off x="6281718" y="5009724"/>
            <a:ext cx="3674711" cy="1852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Command used:</a:t>
            </a: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SELECT ,COUNT</a:t>
            </a: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SUM</a:t>
            </a: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INNER JOIN</a:t>
            </a: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ORDER BY , GROUP BY</a:t>
            </a:r>
            <a:endParaRPr lang="en-US" sz="18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1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D3C9DB-C065-E908-093C-0F019291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71" y="968280"/>
            <a:ext cx="11339513" cy="360000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/>
              <a:t>Q) What are the categories for which average revenue is above the overall average,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571" y="2331653"/>
            <a:ext cx="5472000" cy="2194694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SOLUTION:</a:t>
            </a:r>
          </a:p>
          <a:p>
            <a:r>
              <a:rPr lang="en-US" sz="7200" dirty="0"/>
              <a:t> SELECT </a:t>
            </a:r>
            <a:r>
              <a:rPr lang="en-US" sz="7200" dirty="0" err="1"/>
              <a:t>prod.prod_cat</a:t>
            </a:r>
            <a:r>
              <a:rPr lang="en-US" sz="7200" dirty="0"/>
              <a:t>, AVG(</a:t>
            </a:r>
            <a:r>
              <a:rPr lang="en-US" sz="7200" dirty="0" err="1"/>
              <a:t>trans.total_amt</a:t>
            </a:r>
            <a:r>
              <a:rPr lang="en-US" sz="7200" dirty="0"/>
              <a:t>) AS </a:t>
            </a:r>
            <a:r>
              <a:rPr lang="en-US" sz="7200" dirty="0" err="1"/>
              <a:t>Categorial_Average_Revenue</a:t>
            </a:r>
            <a:r>
              <a:rPr lang="en-US" sz="7200" dirty="0"/>
              <a:t>  FROM Transactions trans  INNER JOIN </a:t>
            </a:r>
            <a:r>
              <a:rPr lang="en-US" sz="7200" dirty="0" err="1"/>
              <a:t>Prod_cat_info</a:t>
            </a:r>
            <a:r>
              <a:rPr lang="en-US" sz="7200" dirty="0"/>
              <a:t> prod  ON </a:t>
            </a:r>
            <a:r>
              <a:rPr lang="en-US" sz="7200" dirty="0" err="1"/>
              <a:t>trans.prod_cat_code</a:t>
            </a:r>
            <a:r>
              <a:rPr lang="en-US" sz="7200" dirty="0"/>
              <a:t> = </a:t>
            </a:r>
            <a:r>
              <a:rPr lang="en-US" sz="7200" dirty="0" err="1"/>
              <a:t>prod.prod_cat_code</a:t>
            </a:r>
            <a:r>
              <a:rPr lang="en-US" sz="7200" dirty="0"/>
              <a:t> AND </a:t>
            </a:r>
            <a:r>
              <a:rPr lang="en-US" sz="7200" dirty="0" err="1"/>
              <a:t>trans.prod_subcat_code</a:t>
            </a:r>
            <a:r>
              <a:rPr lang="en-US" sz="7200" dirty="0"/>
              <a:t> = </a:t>
            </a:r>
            <a:r>
              <a:rPr lang="en-US" sz="7200" dirty="0" err="1"/>
              <a:t>prod.prod_sub_cat_code</a:t>
            </a:r>
            <a:r>
              <a:rPr lang="en-US" sz="7200" dirty="0"/>
              <a:t>  WHERE </a:t>
            </a:r>
            <a:r>
              <a:rPr lang="en-US" sz="7200" dirty="0" err="1"/>
              <a:t>trans.total_amt</a:t>
            </a:r>
            <a:r>
              <a:rPr lang="en-US" sz="7200" dirty="0"/>
              <a:t> &gt; 0   GROUP BY </a:t>
            </a:r>
            <a:r>
              <a:rPr lang="en-US" sz="7200" dirty="0" err="1"/>
              <a:t>prod.prod_cat</a:t>
            </a:r>
            <a:r>
              <a:rPr lang="en-US" sz="7200" dirty="0"/>
              <a:t>  HAVING  AVG(</a:t>
            </a:r>
            <a:r>
              <a:rPr lang="en-US" sz="7200" dirty="0" err="1"/>
              <a:t>trans.total_amt</a:t>
            </a:r>
            <a:r>
              <a:rPr lang="en-US" sz="7200" dirty="0"/>
              <a:t>)  &gt; (SELECT AVG(</a:t>
            </a:r>
            <a:r>
              <a:rPr lang="en-US" sz="7200" dirty="0" err="1"/>
              <a:t>total_amt</a:t>
            </a:r>
            <a:r>
              <a:rPr lang="en-US" sz="7200" dirty="0"/>
              <a:t>) AS </a:t>
            </a:r>
            <a:r>
              <a:rPr lang="en-US" sz="7200" dirty="0" err="1"/>
              <a:t>Overall_Average_Revenue</a:t>
            </a:r>
            <a:r>
              <a:rPr lang="en-US" sz="7200" dirty="0"/>
              <a:t> FROM Transactions WHERE </a:t>
            </a:r>
            <a:r>
              <a:rPr lang="en-US" sz="7200" dirty="0" err="1"/>
              <a:t>total_amt</a:t>
            </a:r>
            <a:r>
              <a:rPr lang="en-US" sz="7200" dirty="0"/>
              <a:t> &gt; 0);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E33760F-153C-89BD-6834-011FA4D43C05}"/>
              </a:ext>
            </a:extLst>
          </p:cNvPr>
          <p:cNvSpPr txBox="1">
            <a:spLocks/>
          </p:cNvSpPr>
          <p:nvPr/>
        </p:nvSpPr>
        <p:spPr>
          <a:xfrm>
            <a:off x="5403162" y="1954790"/>
            <a:ext cx="1784692" cy="127885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AEBFE-4EBD-763E-C1E0-BB3D77E0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508" y="2892863"/>
            <a:ext cx="5744377" cy="1524213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886C72F-A86C-6681-1124-9530018FF249}"/>
              </a:ext>
            </a:extLst>
          </p:cNvPr>
          <p:cNvSpPr txBox="1">
            <a:spLocks/>
          </p:cNvSpPr>
          <p:nvPr/>
        </p:nvSpPr>
        <p:spPr>
          <a:xfrm>
            <a:off x="6220981" y="4946048"/>
            <a:ext cx="3743150" cy="1874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Command used:</a:t>
            </a: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SELECT    , HAVING</a:t>
            </a:r>
            <a:endParaRPr lang="en-US" sz="18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COUNT,</a:t>
            </a:r>
            <a:r>
              <a:rPr lang="en-US" sz="1800" b="1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WHERE,SUM</a:t>
            </a:r>
            <a:endParaRPr lang="en-US" sz="18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INNER JOIN,AVG</a:t>
            </a: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ORDER BY , GROUP BY</a:t>
            </a:r>
            <a:endParaRPr lang="en-US" sz="18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29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D3C9DB-C065-E908-093C-0F019291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71" y="968280"/>
            <a:ext cx="11339513" cy="360000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/>
              <a:t>Q) Find the average and total revenue by each subcategory for the categories </a:t>
            </a:r>
            <a:r>
              <a:rPr lang="en-US" sz="5600" b="1" dirty="0" err="1"/>
              <a:t>whichare</a:t>
            </a:r>
            <a:r>
              <a:rPr lang="en-US" sz="5600" b="1" dirty="0"/>
              <a:t> among top 5 categories in terms of quantity sold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571" y="2331653"/>
            <a:ext cx="5472000" cy="2194694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SOLUTION:</a:t>
            </a:r>
          </a:p>
          <a:p>
            <a:r>
              <a:rPr lang="en-US" sz="7200" dirty="0"/>
              <a:t> SELECT </a:t>
            </a:r>
            <a:r>
              <a:rPr lang="en-US" sz="7200" dirty="0" err="1"/>
              <a:t>prod.prod_cat</a:t>
            </a:r>
            <a:r>
              <a:rPr lang="en-US" sz="7200" dirty="0"/>
              <a:t>, AVG(</a:t>
            </a:r>
            <a:r>
              <a:rPr lang="en-US" sz="7200" dirty="0" err="1"/>
              <a:t>trans.total_amt</a:t>
            </a:r>
            <a:r>
              <a:rPr lang="en-US" sz="7200" dirty="0"/>
              <a:t>) AS </a:t>
            </a:r>
            <a:r>
              <a:rPr lang="en-US" sz="7200" dirty="0" err="1"/>
              <a:t>Categorial_Average_Revenue</a:t>
            </a:r>
            <a:r>
              <a:rPr lang="en-US" sz="7200" dirty="0"/>
              <a:t>  FROM Transactions trans  INNER JOIN </a:t>
            </a:r>
            <a:r>
              <a:rPr lang="en-US" sz="7200" dirty="0" err="1"/>
              <a:t>Prod_cat_info</a:t>
            </a:r>
            <a:r>
              <a:rPr lang="en-US" sz="7200" dirty="0"/>
              <a:t> prod  ON </a:t>
            </a:r>
            <a:r>
              <a:rPr lang="en-US" sz="7200" dirty="0" err="1"/>
              <a:t>trans.prod_cat_code</a:t>
            </a:r>
            <a:r>
              <a:rPr lang="en-US" sz="7200" dirty="0"/>
              <a:t> = </a:t>
            </a:r>
            <a:r>
              <a:rPr lang="en-US" sz="7200" dirty="0" err="1"/>
              <a:t>prod.prod_cat_code</a:t>
            </a:r>
            <a:r>
              <a:rPr lang="en-US" sz="7200" dirty="0"/>
              <a:t> AND </a:t>
            </a:r>
            <a:r>
              <a:rPr lang="en-US" sz="7200" dirty="0" err="1"/>
              <a:t>trans.prod_subcat_code</a:t>
            </a:r>
            <a:r>
              <a:rPr lang="en-US" sz="7200" dirty="0"/>
              <a:t> = </a:t>
            </a:r>
            <a:r>
              <a:rPr lang="en-US" sz="7200" dirty="0" err="1"/>
              <a:t>prod.prod_sub_cat_code</a:t>
            </a:r>
            <a:r>
              <a:rPr lang="en-US" sz="7200" dirty="0"/>
              <a:t>  WHERE </a:t>
            </a:r>
            <a:r>
              <a:rPr lang="en-US" sz="7200" dirty="0" err="1"/>
              <a:t>trans.total_amt</a:t>
            </a:r>
            <a:r>
              <a:rPr lang="en-US" sz="7200" dirty="0"/>
              <a:t> &gt; 0   GROUP BY </a:t>
            </a:r>
            <a:r>
              <a:rPr lang="en-US" sz="7200" dirty="0" err="1"/>
              <a:t>prod.prod_cat</a:t>
            </a:r>
            <a:r>
              <a:rPr lang="en-US" sz="7200" dirty="0"/>
              <a:t>  HAVING  AVG(</a:t>
            </a:r>
            <a:r>
              <a:rPr lang="en-US" sz="7200" dirty="0" err="1"/>
              <a:t>trans.total_amt</a:t>
            </a:r>
            <a:r>
              <a:rPr lang="en-US" sz="7200" dirty="0"/>
              <a:t>)  &gt; (SELECT AVG(</a:t>
            </a:r>
            <a:r>
              <a:rPr lang="en-US" sz="7200" dirty="0" err="1"/>
              <a:t>total_amt</a:t>
            </a:r>
            <a:r>
              <a:rPr lang="en-US" sz="7200" dirty="0"/>
              <a:t>) AS </a:t>
            </a:r>
            <a:r>
              <a:rPr lang="en-US" sz="7200" dirty="0" err="1"/>
              <a:t>Overall_Average_Revenue</a:t>
            </a:r>
            <a:r>
              <a:rPr lang="en-US" sz="7200" dirty="0"/>
              <a:t> FROM Transactions WHERE </a:t>
            </a:r>
            <a:r>
              <a:rPr lang="en-US" sz="7200" dirty="0" err="1"/>
              <a:t>total_amt</a:t>
            </a:r>
            <a:r>
              <a:rPr lang="en-US" sz="7200" dirty="0"/>
              <a:t> &gt; 0);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E33760F-153C-89BD-6834-011FA4D43C05}"/>
              </a:ext>
            </a:extLst>
          </p:cNvPr>
          <p:cNvSpPr txBox="1">
            <a:spLocks/>
          </p:cNvSpPr>
          <p:nvPr/>
        </p:nvSpPr>
        <p:spPr>
          <a:xfrm>
            <a:off x="5403162" y="1954790"/>
            <a:ext cx="1784692" cy="127885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8B907-6BAA-236F-71D6-0D5A20C6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37" y="2886065"/>
            <a:ext cx="5677692" cy="1476581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C5D3891-E59F-3E4C-FE41-09AA508CB31F}"/>
              </a:ext>
            </a:extLst>
          </p:cNvPr>
          <p:cNvSpPr txBox="1">
            <a:spLocks/>
          </p:cNvSpPr>
          <p:nvPr/>
        </p:nvSpPr>
        <p:spPr>
          <a:xfrm>
            <a:off x="6211554" y="4946048"/>
            <a:ext cx="3743150" cy="1874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Command used:</a:t>
            </a: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SELECT    , HAVING</a:t>
            </a:r>
            <a:endParaRPr lang="en-US" sz="18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COUNT,</a:t>
            </a:r>
            <a:r>
              <a:rPr lang="en-US" sz="1800" b="1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WHERE</a:t>
            </a:r>
            <a:endParaRPr lang="en-US" sz="18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INNER JOIN,AVG</a:t>
            </a:r>
          </a:p>
          <a:p>
            <a:r>
              <a:rPr lang="en-US" sz="1800" b="1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AND</a:t>
            </a:r>
            <a:r>
              <a:rPr lang="en-US" sz="1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GROUP BY</a:t>
            </a:r>
            <a:endParaRPr lang="en-US" sz="18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35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4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8200" y="1695419"/>
            <a:ext cx="3733800" cy="10136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YASH GHANWATE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702849643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en-US" dirty="0"/>
              <a:t>YASHGHANWATE2@GMAIL.COM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28697" y="1"/>
            <a:ext cx="6096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497" y="2523282"/>
            <a:ext cx="4648200" cy="1628332"/>
          </a:xfrm>
          <a:effectLst>
            <a:softEdge rad="317500"/>
          </a:effectLst>
        </p:spPr>
        <p:txBody>
          <a:bodyPr/>
          <a:lstStyle/>
          <a:p>
            <a:r>
              <a:rPr lang="en-US" i="1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DATABASE SCHEMA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1D79DB-26C7-7F4F-224B-643B221AF748}"/>
              </a:ext>
            </a:extLst>
          </p:cNvPr>
          <p:cNvSpPr txBox="1">
            <a:spLocks/>
          </p:cNvSpPr>
          <p:nvPr/>
        </p:nvSpPr>
        <p:spPr>
          <a:xfrm>
            <a:off x="10554294" y="5753503"/>
            <a:ext cx="1784692" cy="127885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Bell MT" panose="02020503060305020303" pitchFamily="18" charset="0"/>
              </a:rPr>
              <a:t>TABLES</a:t>
            </a:r>
          </a:p>
          <a:p>
            <a:pPr marL="342900" indent="-342900">
              <a:buAutoNum type="arabicParenR"/>
            </a:pPr>
            <a:r>
              <a:rPr lang="en-US" sz="2000" b="1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Customers</a:t>
            </a:r>
          </a:p>
          <a:p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2)</a:t>
            </a:r>
            <a:r>
              <a:rPr lang="en-US" sz="2000" b="1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P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rod_cat_info</a:t>
            </a:r>
            <a:endParaRPr lang="en-US" sz="2000" b="1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3)</a:t>
            </a:r>
            <a:r>
              <a:rPr lang="en-US" sz="2000" b="1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 Transactions</a:t>
            </a:r>
            <a:endParaRPr lang="en-US" sz="2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Arrow: Left-Up 13">
            <a:extLst>
              <a:ext uri="{FF2B5EF4-FFF2-40B4-BE49-F238E27FC236}">
                <a16:creationId xmlns:a16="http://schemas.microsoft.com/office/drawing/2014/main" id="{749B122D-7EE6-991F-C16B-CB33C3998B37}"/>
              </a:ext>
            </a:extLst>
          </p:cNvPr>
          <p:cNvSpPr/>
          <p:nvPr/>
        </p:nvSpPr>
        <p:spPr>
          <a:xfrm rot="16200000">
            <a:off x="2731285" y="1317494"/>
            <a:ext cx="568036" cy="491930"/>
          </a:xfrm>
          <a:prstGeom prst="lef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Arrow: Left-Up 15">
            <a:extLst>
              <a:ext uri="{FF2B5EF4-FFF2-40B4-BE49-F238E27FC236}">
                <a16:creationId xmlns:a16="http://schemas.microsoft.com/office/drawing/2014/main" id="{EAC1FDE1-6670-E491-A288-5753BA23A505}"/>
              </a:ext>
            </a:extLst>
          </p:cNvPr>
          <p:cNvSpPr/>
          <p:nvPr/>
        </p:nvSpPr>
        <p:spPr>
          <a:xfrm>
            <a:off x="3015303" y="4488964"/>
            <a:ext cx="559726" cy="505917"/>
          </a:xfrm>
          <a:prstGeom prst="lef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B2AF8EC-1289-6800-4289-5CAE9D96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573" y="2293327"/>
            <a:ext cx="2181529" cy="14480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E76B15-F830-5A37-CA7B-9809B58B6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261"/>
            <a:ext cx="2572109" cy="207674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6BB057C-22B2-7AFF-F3E8-EF6E86AC2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47" y="3802899"/>
            <a:ext cx="2343477" cy="26864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" r="5"/>
          <a:stretch/>
        </p:blipFill>
        <p:spPr>
          <a:xfrm>
            <a:off x="6096000" y="0"/>
            <a:ext cx="6096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-11575" y="226317"/>
            <a:ext cx="6107575" cy="590155"/>
          </a:xfrm>
          <a:effectLst>
            <a:softEdge rad="63500"/>
          </a:effectLst>
        </p:spPr>
        <p:txBody>
          <a:bodyPr>
            <a:normAutofit fontScale="62500" lnSpcReduction="20000"/>
          </a:bodyPr>
          <a:lstStyle/>
          <a:p>
            <a:r>
              <a:rPr lang="en-US" dirty="0"/>
              <a:t>--------------------------------------------OBJECTIVE--------------------------------------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1575" y="1198485"/>
            <a:ext cx="6107574" cy="5051184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1)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To facilitate efficient management of e-commerce  operations by maintaining comprehensive    records of transactions, product catalog information, and customer data.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2)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The integrated database system consists of three primary tables: Transaction,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Söhne"/>
              </a:rPr>
              <a:t>Prod_Cat_Info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, and Customers. These tables collectively serve to streamline e-commerce operations, enhance customer experience, and enable data-driven decision-making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3)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Transaction Table </a:t>
            </a: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This table supports various analytical tasks such as sales analysis, inventory management, and customer behavior analysis. Additionally, it ensures data integrity and consistency during financial reporting and auditing processes.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4)</a:t>
            </a: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Söhne"/>
              </a:rPr>
              <a:t>Prod_Cat_Info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 Table: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This table supports inventory management, product recommendation systems, and enhances the user shopping experience by enabling effective categorization of products.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5)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 Customers Table: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The Customers table maintains comprehensive records of customers and their relevant information. Each customer record includes attributes such as customer ID, name, contact details, and additional demographic or preference data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" r="6"/>
          <a:stretch>
            <a:fillRect/>
          </a:stretch>
        </p:blipFill>
        <p:spPr>
          <a:xfrm>
            <a:off x="1932972" y="0"/>
            <a:ext cx="10259028" cy="698095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7697" y="1892276"/>
            <a:ext cx="5956300" cy="1944000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r>
              <a:rPr lang="en-US" sz="3600" dirty="0"/>
              <a:t>DATA  ANALYTICS</a:t>
            </a:r>
            <a:br>
              <a:rPr lang="en-US" sz="3600" dirty="0"/>
            </a:br>
            <a:r>
              <a:rPr lang="en-US" sz="3600" dirty="0"/>
              <a:t>Questions  and  their  solutions  are as.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57697" y="3836276"/>
            <a:ext cx="5956300" cy="110056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D3C9DB-C065-E908-093C-0F019291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46158"/>
            <a:ext cx="11339513" cy="360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Q) Which channel is most frequently used for transactions?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571" y="2331653"/>
            <a:ext cx="5472000" cy="2194694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r>
              <a:rPr lang="en-US" b="1" dirty="0">
                <a:solidFill>
                  <a:schemeClr val="tx1"/>
                </a:solidFill>
              </a:rPr>
              <a:t>select </a:t>
            </a:r>
            <a:r>
              <a:rPr lang="en-US" b="1" dirty="0" err="1">
                <a:solidFill>
                  <a:schemeClr val="tx1"/>
                </a:solidFill>
              </a:rPr>
              <a:t>Store_type</a:t>
            </a:r>
            <a:r>
              <a:rPr lang="en-US" b="1" dirty="0">
                <a:solidFill>
                  <a:schemeClr val="tx1"/>
                </a:solidFill>
              </a:rPr>
              <a:t>, count(</a:t>
            </a:r>
            <a:r>
              <a:rPr lang="en-US" b="1" dirty="0" err="1">
                <a:solidFill>
                  <a:schemeClr val="tx1"/>
                </a:solidFill>
              </a:rPr>
              <a:t>store_type</a:t>
            </a:r>
            <a:r>
              <a:rPr lang="en-US" b="1" dirty="0">
                <a:solidFill>
                  <a:schemeClr val="tx1"/>
                </a:solidFill>
              </a:rPr>
              <a:t>) as </a:t>
            </a:r>
            <a:r>
              <a:rPr lang="en-US" b="1" dirty="0" err="1">
                <a:solidFill>
                  <a:schemeClr val="tx1"/>
                </a:solidFill>
              </a:rPr>
              <a:t>Count_of_stores</a:t>
            </a:r>
            <a:r>
              <a:rPr lang="en-US" b="1" dirty="0">
                <a:solidFill>
                  <a:schemeClr val="tx1"/>
                </a:solidFill>
              </a:rPr>
              <a:t> from P1.Transactionsgroup by </a:t>
            </a:r>
            <a:r>
              <a:rPr lang="en-US" b="1" dirty="0" err="1">
                <a:solidFill>
                  <a:schemeClr val="tx1"/>
                </a:solidFill>
              </a:rPr>
              <a:t>store_type</a:t>
            </a:r>
            <a:r>
              <a:rPr lang="en-US" b="1" dirty="0">
                <a:solidFill>
                  <a:schemeClr val="tx1"/>
                </a:solidFill>
              </a:rPr>
              <a:t> order by </a:t>
            </a:r>
            <a:r>
              <a:rPr lang="en-US" b="1" dirty="0" err="1">
                <a:solidFill>
                  <a:schemeClr val="tx1"/>
                </a:solidFill>
              </a:rPr>
              <a:t>Count_of_stores</a:t>
            </a:r>
            <a:r>
              <a:rPr lang="en-US" b="1" dirty="0">
                <a:solidFill>
                  <a:schemeClr val="tx1"/>
                </a:solidFill>
              </a:rPr>
              <a:t> desc;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1253B67-C637-4D1B-0C78-397D367D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22" y="2996710"/>
            <a:ext cx="5904578" cy="1390844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97D7925C-E543-AC64-48DF-924F44A9BEC3}"/>
              </a:ext>
            </a:extLst>
          </p:cNvPr>
          <p:cNvSpPr txBox="1">
            <a:spLocks/>
          </p:cNvSpPr>
          <p:nvPr/>
        </p:nvSpPr>
        <p:spPr>
          <a:xfrm>
            <a:off x="5495760" y="1898203"/>
            <a:ext cx="1784692" cy="127885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RESULT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D18308D-4843-0838-CEB6-0EB369C21292}"/>
              </a:ext>
            </a:extLst>
          </p:cNvPr>
          <p:cNvSpPr txBox="1">
            <a:spLocks/>
          </p:cNvSpPr>
          <p:nvPr/>
        </p:nvSpPr>
        <p:spPr>
          <a:xfrm>
            <a:off x="6174350" y="4867194"/>
            <a:ext cx="1960979" cy="219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Command used:</a:t>
            </a: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SELECT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COUNT</a:t>
            </a:r>
            <a:endParaRPr lang="en-US" sz="1400" b="1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GROUP BY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ORDER BY 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D3C9DB-C065-E908-093C-0F019291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46158"/>
            <a:ext cx="11339513" cy="360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Q) What is the count of Male and Female customers in the database?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571" y="2331653"/>
            <a:ext cx="5472000" cy="2194694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r>
              <a:rPr lang="en-US" b="1" dirty="0"/>
              <a:t> SELECT Gender, COUNT(*) AS </a:t>
            </a:r>
            <a:r>
              <a:rPr lang="en-US" b="1" dirty="0" err="1"/>
              <a:t>Count_of_Gender</a:t>
            </a:r>
            <a:r>
              <a:rPr lang="en-US" b="1" dirty="0"/>
              <a:t>  FROM Customers  WHERE Gender IS NOT NULL  GROUP BY Gender;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494DD00-C350-BBF1-08BF-6FA084FCB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92" y="3084116"/>
            <a:ext cx="5792008" cy="120031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E33760F-153C-89BD-6834-011FA4D43C05}"/>
              </a:ext>
            </a:extLst>
          </p:cNvPr>
          <p:cNvSpPr txBox="1">
            <a:spLocks/>
          </p:cNvSpPr>
          <p:nvPr/>
        </p:nvSpPr>
        <p:spPr>
          <a:xfrm>
            <a:off x="5291646" y="2090605"/>
            <a:ext cx="1784692" cy="127885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RESULT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4AD0EA5-DF46-205E-8568-67B1F7BA12D5}"/>
              </a:ext>
            </a:extLst>
          </p:cNvPr>
          <p:cNvSpPr txBox="1">
            <a:spLocks/>
          </p:cNvSpPr>
          <p:nvPr/>
        </p:nvSpPr>
        <p:spPr>
          <a:xfrm>
            <a:off x="6096000" y="5277945"/>
            <a:ext cx="1930751" cy="219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Command used:</a:t>
            </a: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SELECT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COUNT</a:t>
            </a:r>
            <a:endParaRPr lang="en-US" sz="1400" b="1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GROUP BY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4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D3C9DB-C065-E908-093C-0F019291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75165"/>
            <a:ext cx="11339513" cy="360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Q) From which city do we have the maximum number of customers and how many?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571" y="2331653"/>
            <a:ext cx="5472000" cy="2194694"/>
          </a:xfrm>
        </p:spPr>
        <p:txBody>
          <a:bodyPr>
            <a:normAutofit fontScale="92500"/>
          </a:bodyPr>
          <a:lstStyle/>
          <a:p>
            <a:r>
              <a:rPr lang="en-US" dirty="0"/>
              <a:t>SOLUTION:</a:t>
            </a:r>
          </a:p>
          <a:p>
            <a:r>
              <a:rPr lang="en-US" b="1" dirty="0"/>
              <a:t> SELECT  </a:t>
            </a:r>
            <a:r>
              <a:rPr lang="en-US" b="1" dirty="0" err="1"/>
              <a:t>city_code</a:t>
            </a:r>
            <a:r>
              <a:rPr lang="en-US" b="1" dirty="0"/>
              <a:t>, COUNT(</a:t>
            </a:r>
            <a:r>
              <a:rPr lang="en-US" b="1" dirty="0" err="1"/>
              <a:t>customer_id</a:t>
            </a:r>
            <a:r>
              <a:rPr lang="en-US" b="1" dirty="0"/>
              <a:t>) AS </a:t>
            </a:r>
            <a:r>
              <a:rPr lang="en-US" b="1" dirty="0" err="1"/>
              <a:t>No_of_Customers</a:t>
            </a:r>
            <a:r>
              <a:rPr lang="en-US" b="1" dirty="0"/>
              <a:t>  FROM Customers  GROUP BY </a:t>
            </a:r>
            <a:r>
              <a:rPr lang="en-US" b="1" dirty="0" err="1"/>
              <a:t>city_code</a:t>
            </a:r>
            <a:r>
              <a:rPr lang="en-US" b="1" dirty="0"/>
              <a:t>  ORDER BY </a:t>
            </a:r>
            <a:r>
              <a:rPr lang="en-US" b="1" dirty="0" err="1"/>
              <a:t>no_of_customers</a:t>
            </a:r>
            <a:r>
              <a:rPr lang="en-US" b="1" dirty="0"/>
              <a:t> DESC;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2D7B57-9B47-F285-314C-6FA915E19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8FE869E-8C42-164E-B0EB-2173B83C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052" y="2434996"/>
            <a:ext cx="5744377" cy="26197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EDB2A6A-6813-9399-82AA-6AA6DF0B08B2}"/>
              </a:ext>
            </a:extLst>
          </p:cNvPr>
          <p:cNvSpPr txBox="1">
            <a:spLocks/>
          </p:cNvSpPr>
          <p:nvPr/>
        </p:nvSpPr>
        <p:spPr>
          <a:xfrm>
            <a:off x="5542059" y="1355165"/>
            <a:ext cx="1784692" cy="127885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RESULT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D145B16-8705-AFA1-B677-CED728106D5D}"/>
              </a:ext>
            </a:extLst>
          </p:cNvPr>
          <p:cNvSpPr txBox="1">
            <a:spLocks/>
          </p:cNvSpPr>
          <p:nvPr/>
        </p:nvSpPr>
        <p:spPr>
          <a:xfrm>
            <a:off x="6096000" y="5054737"/>
            <a:ext cx="2011047" cy="1713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Command used:</a:t>
            </a: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SELECT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COUNT</a:t>
            </a:r>
            <a:endParaRPr lang="en-US" sz="1400" b="1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GROUP BY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ORDER BY 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7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D3C9DB-C065-E908-093C-0F019291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71" y="968280"/>
            <a:ext cx="11339513" cy="360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Q) How many sub-categories are there under the Books category?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571" y="2331653"/>
            <a:ext cx="5472000" cy="2194694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r>
              <a:rPr lang="en-US" b="1" dirty="0"/>
              <a:t> SELECT </a:t>
            </a:r>
            <a:r>
              <a:rPr lang="en-US" b="1" dirty="0" err="1"/>
              <a:t>prod_cat</a:t>
            </a:r>
            <a:r>
              <a:rPr lang="en-US" b="1" dirty="0"/>
              <a:t>, COUNT(</a:t>
            </a:r>
            <a:r>
              <a:rPr lang="en-US" b="1" dirty="0" err="1"/>
              <a:t>prod_subcat</a:t>
            </a:r>
            <a:r>
              <a:rPr lang="en-US" b="1" dirty="0"/>
              <a:t>) AS </a:t>
            </a:r>
            <a:r>
              <a:rPr lang="en-US" b="1" dirty="0" err="1"/>
              <a:t>No_of_Subcategories</a:t>
            </a:r>
            <a:r>
              <a:rPr lang="en-US" b="1" dirty="0"/>
              <a:t>  FROM </a:t>
            </a:r>
            <a:r>
              <a:rPr lang="en-US" b="1" dirty="0" err="1"/>
              <a:t>Prod_cat_info</a:t>
            </a:r>
            <a:r>
              <a:rPr lang="en-US" b="1" dirty="0"/>
              <a:t>  WHERE </a:t>
            </a:r>
            <a:r>
              <a:rPr lang="en-US" b="1" dirty="0" err="1"/>
              <a:t>prod_cat</a:t>
            </a:r>
            <a:r>
              <a:rPr lang="en-US" b="1" dirty="0"/>
              <a:t> = 'Books'  GROUP BY </a:t>
            </a:r>
            <a:r>
              <a:rPr lang="en-US" b="1" dirty="0" err="1"/>
              <a:t>prod_cat</a:t>
            </a:r>
            <a:r>
              <a:rPr lang="en-US" b="1" dirty="0"/>
              <a:t>;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E33760F-153C-89BD-6834-011FA4D43C05}"/>
              </a:ext>
            </a:extLst>
          </p:cNvPr>
          <p:cNvSpPr txBox="1">
            <a:spLocks/>
          </p:cNvSpPr>
          <p:nvPr/>
        </p:nvSpPr>
        <p:spPr>
          <a:xfrm>
            <a:off x="5403162" y="1954790"/>
            <a:ext cx="1784692" cy="127885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28488-EC7B-3B03-A8D1-B47014E5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886" y="3114404"/>
            <a:ext cx="5830114" cy="971686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AF6E980F-7E05-140E-0703-28729B210650}"/>
              </a:ext>
            </a:extLst>
          </p:cNvPr>
          <p:cNvSpPr txBox="1">
            <a:spLocks/>
          </p:cNvSpPr>
          <p:nvPr/>
        </p:nvSpPr>
        <p:spPr>
          <a:xfrm>
            <a:off x="6192529" y="4894287"/>
            <a:ext cx="1990649" cy="219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Command used:</a:t>
            </a: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SELECT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COUNT</a:t>
            </a:r>
            <a:endParaRPr lang="en-US" sz="1400" b="1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GROUP BY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WHERE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6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D3C9DB-C065-E908-093C-0F019291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71" y="968280"/>
            <a:ext cx="11339513" cy="360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Q) What is the maximum quantity of products ever ordered?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571" y="2331653"/>
            <a:ext cx="5472000" cy="2194694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r>
              <a:rPr lang="en-US" b="1" dirty="0"/>
              <a:t>SELECT MAX(qty) AS </a:t>
            </a:r>
            <a:r>
              <a:rPr lang="en-US" b="1" dirty="0" err="1"/>
              <a:t>Max_Quantity_Ordered</a:t>
            </a:r>
            <a:r>
              <a:rPr lang="en-US" b="1" dirty="0"/>
              <a:t>  FROM Transactions;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E33760F-153C-89BD-6834-011FA4D43C05}"/>
              </a:ext>
            </a:extLst>
          </p:cNvPr>
          <p:cNvSpPr txBox="1">
            <a:spLocks/>
          </p:cNvSpPr>
          <p:nvPr/>
        </p:nvSpPr>
        <p:spPr>
          <a:xfrm>
            <a:off x="5403162" y="1954790"/>
            <a:ext cx="1784692" cy="127885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E418D-14C2-61CE-C770-A3B10E1D4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894" y="2930436"/>
            <a:ext cx="5801535" cy="1276528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2B4B826-8E96-B288-3C1E-6CC47985AF76}"/>
              </a:ext>
            </a:extLst>
          </p:cNvPr>
          <p:cNvSpPr txBox="1">
            <a:spLocks/>
          </p:cNvSpPr>
          <p:nvPr/>
        </p:nvSpPr>
        <p:spPr>
          <a:xfrm>
            <a:off x="6295508" y="5639003"/>
            <a:ext cx="1921324" cy="219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Command used:</a:t>
            </a:r>
          </a:p>
          <a:p>
            <a:r>
              <a:rPr lang="en-US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SELECT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1400" b="1" dirty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Söhne"/>
              </a:rPr>
              <a:t>MAX QTY</a:t>
            </a:r>
            <a:endParaRPr lang="en-US" sz="1400" b="1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63085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1378</TotalTime>
  <Words>1871</Words>
  <Application>Microsoft Office PowerPoint</Application>
  <PresentationFormat>Widescreen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Bahnschrift Condensed</vt:lpstr>
      <vt:lpstr>Bell MT</vt:lpstr>
      <vt:lpstr>Bookman Old Style</vt:lpstr>
      <vt:lpstr>Calibri</vt:lpstr>
      <vt:lpstr>Rockwell</vt:lpstr>
      <vt:lpstr>Söhne</vt:lpstr>
      <vt:lpstr>Times New Roman</vt:lpstr>
      <vt:lpstr>Damask</vt:lpstr>
      <vt:lpstr>E-COMMERCE-RETAL-DATA-ANALYSIS</vt:lpstr>
      <vt:lpstr>DATABASE SCHEMA</vt:lpstr>
      <vt:lpstr>PowerPoint Presentation</vt:lpstr>
      <vt:lpstr>DATA  ANALYTICS Questions  and  their  solutions  are as.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E-COMMERCE-RETAL-DATA-ANALYSIS</dc:title>
  <dc:creator>yash ghanwate</dc:creator>
  <cp:lastModifiedBy>yash ghanwate</cp:lastModifiedBy>
  <cp:revision>4</cp:revision>
  <dcterms:created xsi:type="dcterms:W3CDTF">2024-04-02T11:20:00Z</dcterms:created>
  <dcterms:modified xsi:type="dcterms:W3CDTF">2024-04-09T14:34:13Z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