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16.sv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0B588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Berlin Sans FB" panose="020E0602020502020306" pitchFamily="34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0B588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Berlin Sans FB" panose="020E0602020502020306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7773" y="4163622"/>
            <a:ext cx="110236" cy="2818996"/>
            <a:chOff x="0" y="0"/>
            <a:chExt cx="26312" cy="67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52928" y="3206708"/>
            <a:ext cx="3459096" cy="569486"/>
            <a:chOff x="0" y="0"/>
            <a:chExt cx="825638" cy="1359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5638" cy="135928"/>
            </a:xfrm>
            <a:custGeom>
              <a:avLst/>
              <a:gdLst/>
              <a:ahLst/>
              <a:cxnLst/>
              <a:rect l="l" t="t" r="r" b="b"/>
              <a:pathLst>
                <a:path w="825638" h="135928">
                  <a:moveTo>
                    <a:pt x="40286" y="0"/>
                  </a:moveTo>
                  <a:lnTo>
                    <a:pt x="785351" y="0"/>
                  </a:lnTo>
                  <a:cubicBezTo>
                    <a:pt x="807601" y="0"/>
                    <a:pt x="825638" y="18037"/>
                    <a:pt x="825638" y="40286"/>
                  </a:cubicBezTo>
                  <a:lnTo>
                    <a:pt x="825638" y="95642"/>
                  </a:lnTo>
                  <a:cubicBezTo>
                    <a:pt x="825638" y="117891"/>
                    <a:pt x="807601" y="135928"/>
                    <a:pt x="785351" y="135928"/>
                  </a:cubicBezTo>
                  <a:lnTo>
                    <a:pt x="40286" y="135928"/>
                  </a:lnTo>
                  <a:cubicBezTo>
                    <a:pt x="18037" y="135928"/>
                    <a:pt x="0" y="117891"/>
                    <a:pt x="0" y="95642"/>
                  </a:cubicBezTo>
                  <a:lnTo>
                    <a:pt x="0" y="40286"/>
                  </a:lnTo>
                  <a:cubicBezTo>
                    <a:pt x="0" y="18037"/>
                    <a:pt x="18037" y="0"/>
                    <a:pt x="40286" y="0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825638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r>
                <a:rPr lang="en-US" sz="2400" dirty="0">
                  <a:solidFill>
                    <a:srgbClr val="FFFFFF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Group </a:t>
              </a:r>
              <a:r>
                <a:rPr lang="en-US" sz="2400" dirty="0" smtClean="0">
                  <a:solidFill>
                    <a:srgbClr val="FFFFFF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- 21</a:t>
              </a:r>
              <a:endParaRPr lang="en-US" sz="2400" dirty="0">
                <a:solidFill>
                  <a:srgbClr val="FFFFFF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768168" y="7422823"/>
            <a:ext cx="8553855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5"/>
              </a:lnSpc>
            </a:pPr>
            <a:r>
              <a:rPr lang="en-US" sz="2889" spc="144" dirty="0">
                <a:solidFill>
                  <a:srgbClr val="0B588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Website: https://news-aggregator-lsjs.onrender.com/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2928" y="4069570"/>
            <a:ext cx="10756200" cy="3059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13"/>
              </a:lnSpc>
            </a:pPr>
            <a:r>
              <a:rPr lang="en-US" sz="11000" dirty="0" smtClean="0">
                <a:solidFill>
                  <a:srgbClr val="0B588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News Aggregator</a:t>
            </a:r>
            <a:endParaRPr lang="en-US" sz="11000" dirty="0">
              <a:solidFill>
                <a:srgbClr val="0B5884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660488">
            <a:off x="-4233206" y="5189176"/>
            <a:ext cx="8282376" cy="404757"/>
            <a:chOff x="0" y="0"/>
            <a:chExt cx="2181367" cy="106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81366" cy="106603"/>
            </a:xfrm>
            <a:custGeom>
              <a:avLst/>
              <a:gdLst/>
              <a:ahLst/>
              <a:cxnLst/>
              <a:rect l="l" t="t" r="r" b="b"/>
              <a:pathLst>
                <a:path w="2181366" h="106603">
                  <a:moveTo>
                    <a:pt x="0" y="0"/>
                  </a:moveTo>
                  <a:lnTo>
                    <a:pt x="2181366" y="0"/>
                  </a:lnTo>
                  <a:lnTo>
                    <a:pt x="2181366" y="106603"/>
                  </a:lnTo>
                  <a:lnTo>
                    <a:pt x="0" y="106603"/>
                  </a:lnTo>
                  <a:close/>
                </a:path>
              </a:pathLst>
            </a:custGeom>
            <a:solidFill>
              <a:srgbClr val="0B588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81367" cy="1256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747322">
            <a:off x="3921959" y="1003562"/>
            <a:ext cx="8282376" cy="111180"/>
            <a:chOff x="0" y="0"/>
            <a:chExt cx="2181367" cy="292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1366" cy="29282"/>
            </a:xfrm>
            <a:custGeom>
              <a:avLst/>
              <a:gdLst/>
              <a:ahLst/>
              <a:cxnLst/>
              <a:rect l="l" t="t" r="r" b="b"/>
              <a:pathLst>
                <a:path w="2181366" h="29282">
                  <a:moveTo>
                    <a:pt x="0" y="0"/>
                  </a:moveTo>
                  <a:lnTo>
                    <a:pt x="2181366" y="0"/>
                  </a:lnTo>
                  <a:lnTo>
                    <a:pt x="2181366" y="29282"/>
                  </a:lnTo>
                  <a:lnTo>
                    <a:pt x="0" y="29282"/>
                  </a:lnTo>
                  <a:close/>
                </a:path>
              </a:pathLst>
            </a:custGeom>
            <a:solidFill>
              <a:srgbClr val="0B588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181367" cy="4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691275" y="2179745"/>
            <a:ext cx="4486336" cy="1594049"/>
            <a:chOff x="0" y="0"/>
            <a:chExt cx="4073040" cy="1447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73017" cy="1447165"/>
            </a:xfrm>
            <a:custGeom>
              <a:avLst/>
              <a:gdLst/>
              <a:ahLst/>
              <a:cxnLst/>
              <a:rect l="l" t="t" r="r" b="b"/>
              <a:pathLst>
                <a:path w="4073017" h="1447165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1638092" y="1512782"/>
            <a:ext cx="2264977" cy="2263391"/>
            <a:chOff x="0" y="0"/>
            <a:chExt cx="2056320" cy="20548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56384" cy="2054860"/>
            </a:xfrm>
            <a:custGeom>
              <a:avLst/>
              <a:gdLst/>
              <a:ahLst/>
              <a:cxnLst/>
              <a:rect l="l" t="t" r="r" b="b"/>
              <a:pathLst>
                <a:path w="2056384" h="2054860">
                  <a:moveTo>
                    <a:pt x="0" y="1027430"/>
                  </a:moveTo>
                  <a:cubicBezTo>
                    <a:pt x="0" y="459994"/>
                    <a:pt x="460375" y="0"/>
                    <a:pt x="1028192" y="0"/>
                  </a:cubicBezTo>
                  <a:cubicBezTo>
                    <a:pt x="1596009" y="0"/>
                    <a:pt x="2056384" y="459994"/>
                    <a:pt x="2056384" y="1027430"/>
                  </a:cubicBezTo>
                  <a:cubicBezTo>
                    <a:pt x="2056384" y="1594866"/>
                    <a:pt x="1596009" y="2054860"/>
                    <a:pt x="1028192" y="2054860"/>
                  </a:cubicBezTo>
                  <a:cubicBezTo>
                    <a:pt x="460375" y="2054860"/>
                    <a:pt x="0" y="1594866"/>
                    <a:pt x="0" y="1027430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928304" y="4033124"/>
            <a:ext cx="4490302" cy="1596428"/>
            <a:chOff x="0" y="0"/>
            <a:chExt cx="4076640" cy="14493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76573" cy="1449324"/>
            </a:xfrm>
            <a:custGeom>
              <a:avLst/>
              <a:gdLst/>
              <a:ahLst/>
              <a:cxnLst/>
              <a:rect l="l" t="t" r="r" b="b"/>
              <a:pathLst>
                <a:path w="4076573" h="1449324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871949" y="3363782"/>
            <a:ext cx="2267356" cy="2265770"/>
            <a:chOff x="0" y="0"/>
            <a:chExt cx="2058480" cy="20570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58416" cy="2057146"/>
            </a:xfrm>
            <a:custGeom>
              <a:avLst/>
              <a:gdLst/>
              <a:ahLst/>
              <a:cxnLst/>
              <a:rect l="l" t="t" r="r" b="b"/>
              <a:pathLst>
                <a:path w="2058416" h="205714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190711" y="5888883"/>
            <a:ext cx="4489509" cy="1594842"/>
            <a:chOff x="0" y="0"/>
            <a:chExt cx="4075920" cy="144792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75811" cy="1447927"/>
            </a:xfrm>
            <a:custGeom>
              <a:avLst/>
              <a:gdLst/>
              <a:ahLst/>
              <a:cxnLst/>
              <a:rect l="l" t="t" r="r" b="b"/>
              <a:pathLst>
                <a:path w="4075811" h="1447927">
                  <a:moveTo>
                    <a:pt x="335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927"/>
                    <a:pt x="0" y="1447927"/>
                    <a:pt x="0" y="1447927"/>
                  </a:cubicBezTo>
                  <a:cubicBezTo>
                    <a:pt x="3351530" y="1447927"/>
                    <a:pt x="3351530" y="1447927"/>
                    <a:pt x="3351530" y="1447927"/>
                  </a:cubicBezTo>
                  <a:cubicBezTo>
                    <a:pt x="3750564" y="1447927"/>
                    <a:pt x="4075811" y="1122807"/>
                    <a:pt x="4075811" y="724027"/>
                  </a:cubicBezTo>
                  <a:cubicBezTo>
                    <a:pt x="4075811" y="325247"/>
                    <a:pt x="3750564" y="0"/>
                    <a:pt x="335153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8001122" y="5217162"/>
            <a:ext cx="2264184" cy="2264184"/>
            <a:chOff x="0" y="0"/>
            <a:chExt cx="2055600" cy="2055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55622" cy="2055622"/>
            </a:xfrm>
            <a:custGeom>
              <a:avLst/>
              <a:gdLst/>
              <a:ahLst/>
              <a:cxnLst/>
              <a:rect l="l" t="t" r="r" b="b"/>
              <a:pathLst>
                <a:path w="2055622" h="2055622">
                  <a:moveTo>
                    <a:pt x="0" y="1027811"/>
                  </a:moveTo>
                  <a:cubicBezTo>
                    <a:pt x="0" y="460121"/>
                    <a:pt x="460121" y="0"/>
                    <a:pt x="1027811" y="0"/>
                  </a:cubicBezTo>
                  <a:cubicBezTo>
                    <a:pt x="1595501" y="0"/>
                    <a:pt x="2055622" y="460121"/>
                    <a:pt x="2055622" y="1027811"/>
                  </a:cubicBezTo>
                  <a:cubicBezTo>
                    <a:pt x="2055622" y="1595501"/>
                    <a:pt x="1595501" y="2055622"/>
                    <a:pt x="1027811" y="2055622"/>
                  </a:cubicBezTo>
                  <a:cubicBezTo>
                    <a:pt x="460121" y="2055622"/>
                    <a:pt x="0" y="1595501"/>
                    <a:pt x="0" y="1027811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353193" y="7739090"/>
            <a:ext cx="4487922" cy="1594049"/>
            <a:chOff x="0" y="0"/>
            <a:chExt cx="4074480" cy="14472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74414" cy="1447165"/>
            </a:xfrm>
            <a:custGeom>
              <a:avLst/>
              <a:gdLst/>
              <a:ahLst/>
              <a:cxnLst/>
              <a:rect l="l" t="t" r="r" b="b"/>
              <a:pathLst>
                <a:path w="4074414" h="1447165">
                  <a:moveTo>
                    <a:pt x="33503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50387" y="1447165"/>
                    <a:pt x="3350387" y="1447165"/>
                    <a:pt x="3350387" y="1447165"/>
                  </a:cubicBezTo>
                  <a:cubicBezTo>
                    <a:pt x="3749294" y="1447165"/>
                    <a:pt x="4074414" y="1122172"/>
                    <a:pt x="4074414" y="723519"/>
                  </a:cubicBezTo>
                  <a:cubicBezTo>
                    <a:pt x="4074414" y="324866"/>
                    <a:pt x="3749294" y="0"/>
                    <a:pt x="3350387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6238151" y="7067369"/>
            <a:ext cx="2263391" cy="2265770"/>
            <a:chOff x="0" y="0"/>
            <a:chExt cx="2054880" cy="20570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7007481" y="7667300"/>
            <a:ext cx="724731" cy="1065909"/>
          </a:xfrm>
          <a:custGeom>
            <a:avLst/>
            <a:gdLst/>
            <a:ahLst/>
            <a:cxnLst/>
            <a:rect l="l" t="t" r="r" b="b"/>
            <a:pathLst>
              <a:path w="724731" h="1065909">
                <a:moveTo>
                  <a:pt x="0" y="0"/>
                </a:moveTo>
                <a:lnTo>
                  <a:pt x="724731" y="0"/>
                </a:lnTo>
                <a:lnTo>
                  <a:pt x="724731" y="1065908"/>
                </a:lnTo>
                <a:lnTo>
                  <a:pt x="0" y="1065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8479420" y="5713440"/>
            <a:ext cx="1277729" cy="1277729"/>
          </a:xfrm>
          <a:custGeom>
            <a:avLst/>
            <a:gdLst/>
            <a:ahLst/>
            <a:cxnLst/>
            <a:rect l="l" t="t" r="r" b="b"/>
            <a:pathLst>
              <a:path w="1277729" h="1277729">
                <a:moveTo>
                  <a:pt x="0" y="0"/>
                </a:moveTo>
                <a:lnTo>
                  <a:pt x="1277729" y="0"/>
                </a:lnTo>
                <a:lnTo>
                  <a:pt x="1277729" y="1277729"/>
                </a:lnTo>
                <a:lnTo>
                  <a:pt x="0" y="12777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0412214" y="3894496"/>
            <a:ext cx="1186826" cy="1204343"/>
          </a:xfrm>
          <a:custGeom>
            <a:avLst/>
            <a:gdLst/>
            <a:ahLst/>
            <a:cxnLst/>
            <a:rect l="l" t="t" r="r" b="b"/>
            <a:pathLst>
              <a:path w="1186826" h="1204343">
                <a:moveTo>
                  <a:pt x="0" y="0"/>
                </a:moveTo>
                <a:lnTo>
                  <a:pt x="1186826" y="0"/>
                </a:lnTo>
                <a:lnTo>
                  <a:pt x="1186826" y="1204343"/>
                </a:lnTo>
                <a:lnTo>
                  <a:pt x="0" y="12043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2268892" y="1951285"/>
            <a:ext cx="1003377" cy="1367465"/>
          </a:xfrm>
          <a:custGeom>
            <a:avLst/>
            <a:gdLst/>
            <a:ahLst/>
            <a:cxnLst/>
            <a:rect l="l" t="t" r="r" b="b"/>
            <a:pathLst>
              <a:path w="1003377" h="1367465">
                <a:moveTo>
                  <a:pt x="0" y="0"/>
                </a:moveTo>
                <a:lnTo>
                  <a:pt x="1003377" y="0"/>
                </a:lnTo>
                <a:lnTo>
                  <a:pt x="1003377" y="1367464"/>
                </a:lnTo>
                <a:lnTo>
                  <a:pt x="0" y="13674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8847232" y="8294474"/>
            <a:ext cx="2732632" cy="39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1"/>
              </a:lnSpc>
            </a:pPr>
            <a:r>
              <a:rPr lang="en-US" sz="2341" spc="229" dirty="0">
                <a:solidFill>
                  <a:srgbClr val="231F2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Documentation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661985" y="6149589"/>
            <a:ext cx="273263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spc="229" dirty="0">
                <a:solidFill>
                  <a:srgbClr val="231F2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Frontend and Back-end design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691275" y="4553201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spc="229" dirty="0">
                <a:solidFill>
                  <a:srgbClr val="231F2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Integration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595828" y="2799355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spc="229" dirty="0">
                <a:solidFill>
                  <a:srgbClr val="231F2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Testing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178433" y="4850388"/>
            <a:ext cx="5488313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8"/>
              </a:lnSpc>
            </a:pPr>
            <a:r>
              <a:rPr lang="en-US" sz="5684" spc="198" dirty="0">
                <a:solidFill>
                  <a:srgbClr val="04050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Milestones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23" y="-178"/>
            <a:ext cx="7428849" cy="4323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5035582" y="2145857"/>
            <a:ext cx="2223718" cy="2218402"/>
            <a:chOff x="0" y="0"/>
            <a:chExt cx="2409120" cy="24033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9190" cy="2403348"/>
            </a:xfrm>
            <a:custGeom>
              <a:avLst/>
              <a:gdLst/>
              <a:ahLst/>
              <a:cxnLst/>
              <a:rect l="l" t="t" r="r" b="b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035582" y="5566283"/>
            <a:ext cx="2223718" cy="2218402"/>
            <a:chOff x="0" y="0"/>
            <a:chExt cx="2409120" cy="24033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09190" cy="2403348"/>
            </a:xfrm>
            <a:custGeom>
              <a:avLst/>
              <a:gdLst/>
              <a:ahLst/>
              <a:cxnLst/>
              <a:rect l="l" t="t" r="r" b="b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1381725" y="5566272"/>
            <a:ext cx="2224383" cy="2218402"/>
            <a:chOff x="0" y="0"/>
            <a:chExt cx="2409840" cy="240336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09952" cy="2403348"/>
            </a:xfrm>
            <a:custGeom>
              <a:avLst/>
              <a:gdLst/>
              <a:ahLst/>
              <a:cxnLst/>
              <a:rect l="l" t="t" r="r" b="b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1381622" y="2145857"/>
            <a:ext cx="2224383" cy="2218402"/>
            <a:chOff x="0" y="0"/>
            <a:chExt cx="2409840" cy="240336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09952" cy="2403348"/>
            </a:xfrm>
            <a:custGeom>
              <a:avLst/>
              <a:gdLst/>
              <a:ahLst/>
              <a:cxnLst/>
              <a:rect l="l" t="t" r="r" b="b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sp>
        <p:nvSpPr>
          <p:cNvPr id="37" name="Freeform 37"/>
          <p:cNvSpPr/>
          <p:nvPr/>
        </p:nvSpPr>
        <p:spPr>
          <a:xfrm>
            <a:off x="11967274" y="6064680"/>
            <a:ext cx="1172339" cy="1318582"/>
          </a:xfrm>
          <a:custGeom>
            <a:avLst/>
            <a:gdLst/>
            <a:ahLst/>
            <a:cxnLst/>
            <a:rect l="l" t="t" r="r" b="b"/>
            <a:pathLst>
              <a:path w="1172339" h="1318582">
                <a:moveTo>
                  <a:pt x="0" y="0"/>
                </a:moveTo>
                <a:lnTo>
                  <a:pt x="1172339" y="0"/>
                </a:lnTo>
                <a:lnTo>
                  <a:pt x="1172339" y="1318582"/>
                </a:lnTo>
                <a:lnTo>
                  <a:pt x="0" y="131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797295" y="2725704"/>
            <a:ext cx="1393036" cy="1058708"/>
          </a:xfrm>
          <a:prstGeom prst="rect">
            <a:avLst/>
          </a:prstGeom>
        </p:spPr>
      </p:pic>
      <p:sp>
        <p:nvSpPr>
          <p:cNvPr id="39" name="Freeform 39"/>
          <p:cNvSpPr/>
          <p:nvPr/>
        </p:nvSpPr>
        <p:spPr>
          <a:xfrm>
            <a:off x="15609393" y="2676489"/>
            <a:ext cx="1076096" cy="1209923"/>
          </a:xfrm>
          <a:custGeom>
            <a:avLst/>
            <a:gdLst/>
            <a:ahLst/>
            <a:cxnLst/>
            <a:rect l="l" t="t" r="r" b="b"/>
            <a:pathLst>
              <a:path w="1076096" h="1209923">
                <a:moveTo>
                  <a:pt x="0" y="0"/>
                </a:moveTo>
                <a:lnTo>
                  <a:pt x="1076096" y="0"/>
                </a:lnTo>
                <a:lnTo>
                  <a:pt x="1076096" y="1209923"/>
                </a:lnTo>
                <a:lnTo>
                  <a:pt x="0" y="12099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401312" y="5983449"/>
            <a:ext cx="1492257" cy="1481065"/>
          </a:xfrm>
          <a:custGeom>
            <a:avLst/>
            <a:gdLst/>
            <a:ahLst/>
            <a:cxnLst/>
            <a:rect l="l" t="t" r="r" b="b"/>
            <a:pathLst>
              <a:path w="1492257" h="1481065">
                <a:moveTo>
                  <a:pt x="0" y="0"/>
                </a:moveTo>
                <a:lnTo>
                  <a:pt x="1492257" y="0"/>
                </a:lnTo>
                <a:lnTo>
                  <a:pt x="1492257" y="1481065"/>
                </a:lnTo>
                <a:lnTo>
                  <a:pt x="0" y="14810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1" name="TextBox 41"/>
          <p:cNvSpPr txBox="1"/>
          <p:nvPr/>
        </p:nvSpPr>
        <p:spPr>
          <a:xfrm>
            <a:off x="1003876" y="847725"/>
            <a:ext cx="5150121" cy="94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56"/>
              </a:lnSpc>
              <a:spcBef>
                <a:spcPct val="0"/>
              </a:spcBef>
            </a:pPr>
            <a:r>
              <a:rPr lang="en-US" sz="5765" spc="565" dirty="0">
                <a:solidFill>
                  <a:srgbClr val="231F2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Objectives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28699" y="1868241"/>
            <a:ext cx="6554771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708"/>
              </a:lnSpc>
              <a:spcBef>
                <a:spcPct val="0"/>
              </a:spcBef>
            </a:pPr>
            <a:r>
              <a:rPr lang="en-US" sz="1962" spc="192" dirty="0">
                <a:solidFill>
                  <a:srgbClr val="231F2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Project's overall objectives and goals.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56768" y="2861042"/>
            <a:ext cx="9101632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87"/>
              </a:lnSpc>
            </a:pPr>
            <a:r>
              <a:rPr lang="en-IN" sz="2400" b="1" dirty="0"/>
              <a:t>User Account </a:t>
            </a:r>
            <a:r>
              <a:rPr lang="en-IN" sz="2400" b="1" dirty="0" smtClean="0"/>
              <a:t>Management</a:t>
            </a:r>
            <a:r>
              <a:rPr lang="en-US" sz="2019" spc="197" dirty="0" smtClean="0">
                <a:solidFill>
                  <a:srgbClr val="040506"/>
                </a:solidFill>
                <a:latin typeface="Open Sauce Bold"/>
              </a:rPr>
              <a:t>:</a:t>
            </a:r>
            <a:endParaRPr lang="en-US" sz="2019" spc="197" dirty="0">
              <a:solidFill>
                <a:srgbClr val="040506"/>
              </a:solidFill>
              <a:latin typeface="Open Sauce Bold"/>
            </a:endParaRPr>
          </a:p>
          <a:p>
            <a:r>
              <a:rPr lang="en-US" sz="2000" dirty="0"/>
              <a:t>Simplify account creation with minimal information (email, username, password).</a:t>
            </a:r>
          </a:p>
          <a:p>
            <a:r>
              <a:rPr lang="en-US" sz="2000" dirty="0"/>
              <a:t>Ensure a frictionless login experience for registered users.</a:t>
            </a:r>
          </a:p>
          <a:p>
            <a:r>
              <a:rPr lang="en-US" sz="2000" dirty="0"/>
              <a:t>Provide flexibility for users to change passwords securely.</a:t>
            </a:r>
          </a:p>
          <a:p>
            <a:pPr marL="0" lvl="0" indent="0" algn="l">
              <a:lnSpc>
                <a:spcPts val="2288"/>
              </a:lnSpc>
              <a:spcBef>
                <a:spcPct val="0"/>
              </a:spcBef>
            </a:pPr>
            <a:endParaRPr lang="en-US" sz="1829" spc="179" dirty="0">
              <a:solidFill>
                <a:srgbClr val="040506"/>
              </a:solidFill>
              <a:latin typeface="Open Sauce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06462" y="4222894"/>
            <a:ext cx="9151938" cy="183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2"/>
              </a:lnSpc>
            </a:pPr>
            <a:endParaRPr dirty="0"/>
          </a:p>
          <a:p>
            <a:r>
              <a:rPr lang="en-IN" sz="2400" b="1" dirty="0"/>
              <a:t>Password Recovery </a:t>
            </a:r>
            <a:r>
              <a:rPr lang="en-IN" sz="2400" b="1" dirty="0" smtClean="0"/>
              <a:t>System:</a:t>
            </a:r>
          </a:p>
          <a:p>
            <a:r>
              <a:rPr lang="en-IN" sz="2000" dirty="0" smtClean="0"/>
              <a:t>Streamline </a:t>
            </a:r>
            <a:r>
              <a:rPr lang="en-IN" sz="2000" dirty="0"/>
              <a:t>the forgotten password recovery process.</a:t>
            </a:r>
          </a:p>
          <a:p>
            <a:r>
              <a:rPr lang="en-IN" sz="2000" dirty="0"/>
              <a:t>Initiate secure password resets via registered email.</a:t>
            </a:r>
          </a:p>
          <a:p>
            <a:r>
              <a:rPr lang="en-IN" sz="2000" dirty="0"/>
              <a:t>Enhance user experience during password recovery.</a:t>
            </a:r>
          </a:p>
          <a:p>
            <a:pPr marL="0" lvl="0" indent="0">
              <a:lnSpc>
                <a:spcPts val="2248"/>
              </a:lnSpc>
              <a:spcBef>
                <a:spcPct val="0"/>
              </a:spcBef>
            </a:pPr>
            <a:endParaRPr lang="en-US" sz="1829" spc="179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906462" y="5899686"/>
            <a:ext cx="9151938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2"/>
              </a:lnSpc>
            </a:pPr>
            <a:endParaRPr dirty="0"/>
          </a:p>
          <a:p>
            <a:pPr>
              <a:lnSpc>
                <a:spcPts val="2787"/>
              </a:lnSpc>
            </a:pPr>
            <a:r>
              <a:rPr lang="en-IN" sz="2400" b="1" dirty="0"/>
              <a:t>User Contribution and Interaction</a:t>
            </a:r>
            <a:r>
              <a:rPr lang="en-US" sz="2019" spc="197" dirty="0" smtClean="0">
                <a:solidFill>
                  <a:srgbClr val="000000"/>
                </a:solidFill>
                <a:latin typeface="Open Sauce Bold"/>
              </a:rPr>
              <a:t>:</a:t>
            </a:r>
            <a:endParaRPr lang="en-US" sz="2019" spc="197" dirty="0">
              <a:solidFill>
                <a:srgbClr val="000000"/>
              </a:solidFill>
              <a:latin typeface="Open Sauce Bold"/>
            </a:endParaRPr>
          </a:p>
          <a:p>
            <a:r>
              <a:rPr lang="en-US" sz="2000" dirty="0"/>
              <a:t>Facilitate news posting with title, description, and contextual links.</a:t>
            </a:r>
          </a:p>
          <a:p>
            <a:r>
              <a:rPr lang="en-US" sz="2000" dirty="0"/>
              <a:t>Foster community engagement through threaded discussions and comments.</a:t>
            </a:r>
          </a:p>
          <a:p>
            <a:r>
              <a:rPr lang="en-US" sz="2000" dirty="0"/>
              <a:t>Implement a voting system for users to express opinions on news articles.</a:t>
            </a:r>
          </a:p>
          <a:p>
            <a:pPr marL="0" lvl="0" indent="0" algn="l">
              <a:lnSpc>
                <a:spcPts val="2012"/>
              </a:lnSpc>
              <a:spcBef>
                <a:spcPct val="0"/>
              </a:spcBef>
            </a:pPr>
            <a:endParaRPr lang="en-US" sz="1800" spc="176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906462" y="7711931"/>
            <a:ext cx="9151938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2"/>
              </a:lnSpc>
            </a:pPr>
            <a:endParaRPr dirty="0"/>
          </a:p>
          <a:p>
            <a:pPr>
              <a:lnSpc>
                <a:spcPts val="2787"/>
              </a:lnSpc>
            </a:pPr>
            <a:r>
              <a:rPr lang="en-IN" sz="2400" b="1" dirty="0"/>
              <a:t>Robust Search Functionality</a:t>
            </a:r>
            <a:r>
              <a:rPr lang="en-US" sz="2019" spc="197" dirty="0" smtClean="0">
                <a:solidFill>
                  <a:srgbClr val="000000"/>
                </a:solidFill>
                <a:latin typeface="Open Sauce Bold"/>
              </a:rPr>
              <a:t>:</a:t>
            </a:r>
            <a:endParaRPr lang="en-US" sz="2019" spc="197" dirty="0">
              <a:solidFill>
                <a:srgbClr val="000000"/>
              </a:solidFill>
              <a:latin typeface="Open Sauce Bold"/>
            </a:endParaRPr>
          </a:p>
          <a:p>
            <a:r>
              <a:rPr lang="en-US" sz="2000" dirty="0"/>
              <a:t>Enable easy keyword-based searches for specific news.</a:t>
            </a:r>
          </a:p>
          <a:p>
            <a:r>
              <a:rPr lang="en-US" sz="2000" dirty="0"/>
              <a:t>Allow users to explore posts by entering usernames.</a:t>
            </a:r>
          </a:p>
          <a:p>
            <a:r>
              <a:rPr lang="en-US" sz="2000" dirty="0"/>
              <a:t>Ensure a tailored and efficient news discovery experience.</a:t>
            </a:r>
          </a:p>
          <a:p>
            <a:pPr algn="ctr">
              <a:lnSpc>
                <a:spcPts val="2002"/>
              </a:lnSpc>
            </a:pPr>
            <a:endParaRPr lang="en-US" sz="1829" spc="179" dirty="0">
              <a:solidFill>
                <a:srgbClr val="000000"/>
              </a:solidFill>
              <a:latin typeface="Open Sauce"/>
            </a:endParaRPr>
          </a:p>
          <a:p>
            <a:pPr marL="0" lvl="0" indent="0">
              <a:lnSpc>
                <a:spcPts val="2248"/>
              </a:lnSpc>
              <a:spcBef>
                <a:spcPct val="0"/>
              </a:spcBef>
            </a:pPr>
            <a:endParaRPr lang="en-US" sz="1829" spc="179" dirty="0">
              <a:solidFill>
                <a:srgbClr val="000000"/>
              </a:solidFill>
              <a:latin typeface="Open Sau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2276289" y="-3904566"/>
            <a:ext cx="8637895" cy="863789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61103" y="1342561"/>
            <a:ext cx="1164616" cy="1910409"/>
            <a:chOff x="0" y="0"/>
            <a:chExt cx="1451520" cy="2381040"/>
          </a:xfrm>
        </p:grpSpPr>
        <p:sp>
          <p:nvSpPr>
            <p:cNvPr id="11" name="Freeform 11"/>
            <p:cNvSpPr/>
            <p:nvPr/>
          </p:nvSpPr>
          <p:spPr>
            <a:xfrm>
              <a:off x="0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601480" y="1995347"/>
            <a:ext cx="325815" cy="605415"/>
            <a:chOff x="0" y="0"/>
            <a:chExt cx="406080" cy="754560"/>
          </a:xfrm>
        </p:grpSpPr>
        <p:sp>
          <p:nvSpPr>
            <p:cNvPr id="13" name="Freeform 13"/>
            <p:cNvSpPr/>
            <p:nvPr/>
          </p:nvSpPr>
          <p:spPr>
            <a:xfrm>
              <a:off x="0" y="-32385"/>
              <a:ext cx="446659" cy="842137"/>
            </a:xfrm>
            <a:custGeom>
              <a:avLst/>
              <a:gdLst/>
              <a:ahLst/>
              <a:cxnLst/>
              <a:rect l="l" t="t" r="r" b="b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907654" y="1519911"/>
            <a:ext cx="6341746" cy="1537801"/>
            <a:chOff x="0" y="0"/>
            <a:chExt cx="7374240" cy="19166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431151" cy="1963166"/>
            </a:xfrm>
            <a:custGeom>
              <a:avLst/>
              <a:gdLst/>
              <a:ahLst/>
              <a:cxnLst/>
              <a:rect l="l" t="t" r="r" b="b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914512" y="3230440"/>
            <a:ext cx="1165193" cy="1910409"/>
            <a:chOff x="0" y="0"/>
            <a:chExt cx="1452240" cy="2381040"/>
          </a:xfrm>
        </p:grpSpPr>
        <p:sp>
          <p:nvSpPr>
            <p:cNvPr id="17" name="Freeform 17"/>
            <p:cNvSpPr/>
            <p:nvPr/>
          </p:nvSpPr>
          <p:spPr>
            <a:xfrm>
              <a:off x="-19685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601958" y="3883226"/>
            <a:ext cx="325815" cy="605415"/>
            <a:chOff x="0" y="0"/>
            <a:chExt cx="406080" cy="754560"/>
          </a:xfrm>
        </p:grpSpPr>
        <p:sp>
          <p:nvSpPr>
            <p:cNvPr id="19" name="Freeform 19"/>
            <p:cNvSpPr/>
            <p:nvPr/>
          </p:nvSpPr>
          <p:spPr>
            <a:xfrm>
              <a:off x="-24257" y="-32385"/>
              <a:ext cx="447294" cy="842264"/>
            </a:xfrm>
            <a:custGeom>
              <a:avLst/>
              <a:gdLst/>
              <a:ahLst/>
              <a:cxnLst/>
              <a:rect l="l" t="t" r="r" b="b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5048914" y="3407790"/>
            <a:ext cx="6540335" cy="1537801"/>
            <a:chOff x="0" y="0"/>
            <a:chExt cx="7377120" cy="19166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434580" cy="1963166"/>
            </a:xfrm>
            <a:custGeom>
              <a:avLst/>
              <a:gdLst/>
              <a:ahLst/>
              <a:cxnLst/>
              <a:rect l="l" t="t" r="r" b="b"/>
              <a:pathLst>
                <a:path w="7434580" h="1963166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7309182" y="5460012"/>
            <a:ext cx="1164616" cy="1910409"/>
            <a:chOff x="0" y="0"/>
            <a:chExt cx="1451520" cy="2381040"/>
          </a:xfrm>
        </p:grpSpPr>
        <p:sp>
          <p:nvSpPr>
            <p:cNvPr id="23" name="Freeform 23"/>
            <p:cNvSpPr/>
            <p:nvPr/>
          </p:nvSpPr>
          <p:spPr>
            <a:xfrm>
              <a:off x="0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7449560" y="6112798"/>
            <a:ext cx="325815" cy="605415"/>
            <a:chOff x="0" y="0"/>
            <a:chExt cx="406080" cy="754560"/>
          </a:xfrm>
        </p:grpSpPr>
        <p:sp>
          <p:nvSpPr>
            <p:cNvPr id="25" name="Freeform 25"/>
            <p:cNvSpPr/>
            <p:nvPr/>
          </p:nvSpPr>
          <p:spPr>
            <a:xfrm>
              <a:off x="0" y="-32385"/>
              <a:ext cx="446659" cy="842137"/>
            </a:xfrm>
            <a:custGeom>
              <a:avLst/>
              <a:gdLst/>
              <a:ahLst/>
              <a:cxnLst/>
              <a:rect l="l" t="t" r="r" b="b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7778564" y="5637362"/>
            <a:ext cx="5916664" cy="1537801"/>
            <a:chOff x="0" y="0"/>
            <a:chExt cx="7374240" cy="19166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431151" cy="1963166"/>
            </a:xfrm>
            <a:custGeom>
              <a:avLst/>
              <a:gdLst/>
              <a:ahLst/>
              <a:cxnLst/>
              <a:rect l="l" t="t" r="r" b="b"/>
              <a:pathLst>
                <a:path w="7431151" h="1963166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0762591" y="7347891"/>
            <a:ext cx="1165193" cy="1910409"/>
            <a:chOff x="0" y="0"/>
            <a:chExt cx="1452240" cy="2381040"/>
          </a:xfrm>
        </p:grpSpPr>
        <p:sp>
          <p:nvSpPr>
            <p:cNvPr id="29" name="Freeform 29"/>
            <p:cNvSpPr/>
            <p:nvPr/>
          </p:nvSpPr>
          <p:spPr>
            <a:xfrm>
              <a:off x="-19685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1450038" y="8000677"/>
            <a:ext cx="325815" cy="605415"/>
            <a:chOff x="0" y="0"/>
            <a:chExt cx="406080" cy="754560"/>
          </a:xfrm>
        </p:grpSpPr>
        <p:sp>
          <p:nvSpPr>
            <p:cNvPr id="31" name="Freeform 31"/>
            <p:cNvSpPr/>
            <p:nvPr/>
          </p:nvSpPr>
          <p:spPr>
            <a:xfrm>
              <a:off x="-24257" y="-32385"/>
              <a:ext cx="447294" cy="842264"/>
            </a:xfrm>
            <a:custGeom>
              <a:avLst/>
              <a:gdLst/>
              <a:ahLst/>
              <a:cxnLst/>
              <a:rect l="l" t="t" r="r" b="b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0B5884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5048914" y="7525241"/>
            <a:ext cx="6388414" cy="1537801"/>
            <a:chOff x="0" y="0"/>
            <a:chExt cx="7377120" cy="19166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434580" cy="1963166"/>
            </a:xfrm>
            <a:custGeom>
              <a:avLst/>
              <a:gdLst/>
              <a:ahLst/>
              <a:cxnLst/>
              <a:rect l="l" t="t" r="r" b="b"/>
              <a:pathLst>
                <a:path w="7434580" h="1963166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0B5884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52400" y="584806"/>
            <a:ext cx="683281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41"/>
              </a:lnSpc>
              <a:spcBef>
                <a:spcPct val="0"/>
              </a:spcBef>
            </a:pPr>
            <a:r>
              <a:rPr lang="en-US" sz="4800" spc="514" dirty="0">
                <a:solidFill>
                  <a:srgbClr val="FFFFFF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Lessons</a:t>
            </a:r>
            <a:r>
              <a:rPr lang="en-US" sz="5247" spc="514" dirty="0">
                <a:solidFill>
                  <a:srgbClr val="FFFFFF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Learnt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762138" y="1879245"/>
            <a:ext cx="5244337" cy="1372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87"/>
              </a:lnSpc>
              <a:spcBef>
                <a:spcPct val="0"/>
              </a:spcBef>
            </a:pPr>
            <a:r>
              <a:rPr lang="en-US" sz="2019" spc="197" dirty="0">
                <a:solidFill>
                  <a:srgbClr val="FFFFFF"/>
                </a:solidFill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Had a good hands on experience </a:t>
            </a:r>
            <a:r>
              <a:rPr lang="en-US" sz="2019" spc="197" dirty="0" smtClean="0">
                <a:solidFill>
                  <a:srgbClr val="FFFFFF"/>
                </a:solidFill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    of </a:t>
            </a:r>
            <a:r>
              <a:rPr lang="en-US" sz="2019" spc="197" dirty="0">
                <a:solidFill>
                  <a:srgbClr val="FFFFFF"/>
                </a:solidFill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working with various tools </a:t>
            </a:r>
            <a:r>
              <a:rPr lang="en-US" sz="2019" spc="197" dirty="0" smtClean="0">
                <a:solidFill>
                  <a:srgbClr val="FFFFFF"/>
                </a:solidFill>
                <a:latin typeface="Bahnschrift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like: GitHub, VS Code etc.  </a:t>
            </a:r>
            <a:endParaRPr lang="en-US" sz="2019" spc="197" dirty="0">
              <a:solidFill>
                <a:srgbClr val="FFFFFF"/>
              </a:solidFill>
              <a:latin typeface="Bahnschrift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>
              <a:lnSpc>
                <a:spcPts val="2288"/>
              </a:lnSpc>
              <a:spcBef>
                <a:spcPct val="0"/>
              </a:spcBef>
            </a:pPr>
            <a:endParaRPr lang="en-US" sz="2019" spc="197" dirty="0">
              <a:solidFill>
                <a:srgbClr val="FFFFFF"/>
              </a:solidFill>
              <a:latin typeface="Bahnschrift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6363363" y="1852472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079705" y="3714588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211443" y="5969923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927784" y="7832039"/>
            <a:ext cx="979531" cy="79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004965" y="3421776"/>
            <a:ext cx="5225886" cy="130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3"/>
              </a:lnSpc>
            </a:pPr>
            <a:r>
              <a:rPr lang="en-US" sz="1480" spc="145" dirty="0">
                <a:solidFill>
                  <a:srgbClr val="FFFFFF"/>
                </a:solidFill>
                <a:latin typeface="Bahnschrift" panose="020B0502040204020203" pitchFamily="34" charset="0"/>
              </a:rPr>
              <a:t> </a:t>
            </a:r>
          </a:p>
          <a:p>
            <a:pPr marL="0" lvl="0" indent="0">
              <a:lnSpc>
                <a:spcPts val="2846"/>
              </a:lnSpc>
              <a:spcBef>
                <a:spcPct val="0"/>
              </a:spcBef>
            </a:pPr>
            <a:r>
              <a:rPr lang="en-US" sz="2062" spc="202" dirty="0">
                <a:solidFill>
                  <a:srgbClr val="FFFFFF"/>
                </a:solidFill>
                <a:latin typeface="Bahnschrift" panose="020B0502040204020203" pitchFamily="34" charset="0"/>
              </a:rPr>
              <a:t>A good experience of working in a structured  and organized manner with deadlines.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81000" y="1975324"/>
            <a:ext cx="466791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97"/>
              </a:lnSpc>
              <a:spcBef>
                <a:spcPct val="0"/>
              </a:spcBef>
            </a:pPr>
            <a:r>
              <a:rPr lang="en-US" sz="2100" spc="205" dirty="0">
                <a:solidFill>
                  <a:srgbClr val="FFFFFF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we plan to achieve by the end of our project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627665" y="7734190"/>
            <a:ext cx="5354558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060" spc="222" dirty="0">
                <a:solidFill>
                  <a:srgbClr val="FFFFFF"/>
                </a:solidFill>
                <a:latin typeface="Bahnschrift" panose="020B0502040204020203" pitchFamily="34" charset="0"/>
              </a:rPr>
              <a:t>Development a software product which is useful from an end user’s perspective.</a:t>
            </a:r>
          </a:p>
          <a:p>
            <a:pPr marL="0" lvl="0" indent="0">
              <a:lnSpc>
                <a:spcPts val="3131"/>
              </a:lnSpc>
              <a:spcBef>
                <a:spcPct val="0"/>
              </a:spcBef>
            </a:pPr>
            <a:endParaRPr lang="en-US" sz="2060" spc="222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8304944" y="5906798"/>
            <a:ext cx="4863905" cy="88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060" dirty="0">
                <a:solidFill>
                  <a:srgbClr val="FFFFFF"/>
                </a:solidFill>
                <a:latin typeface="Bahnschrift" panose="020B0502040204020203" pitchFamily="34" charset="0"/>
              </a:rPr>
              <a:t>Learnt to work with a team, collaborate and learn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31763" y="3382594"/>
            <a:ext cx="902614" cy="902614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-6897">
            <a:off x="1908787" y="4537004"/>
            <a:ext cx="1255987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908800" y="6111276"/>
            <a:ext cx="125598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6897">
            <a:off x="1908787" y="7685547"/>
            <a:ext cx="1255987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365559" y="1467917"/>
            <a:ext cx="7845600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>
                <a:solidFill>
                  <a:srgbClr val="04050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Mistakes</a:t>
            </a:r>
          </a:p>
        </p:txBody>
      </p:sp>
      <p:sp>
        <p:nvSpPr>
          <p:cNvPr id="8" name="Freeform 8"/>
          <p:cNvSpPr/>
          <p:nvPr/>
        </p:nvSpPr>
        <p:spPr>
          <a:xfrm>
            <a:off x="2031763" y="5017535"/>
            <a:ext cx="902614" cy="902614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31763" y="6486964"/>
            <a:ext cx="902614" cy="902614"/>
          </a:xfrm>
          <a:custGeom>
            <a:avLst/>
            <a:gdLst/>
            <a:ahLst/>
            <a:cxnLst/>
            <a:rect l="l" t="t" r="r" b="b"/>
            <a:pathLst>
              <a:path w="902614" h="902614">
                <a:moveTo>
                  <a:pt x="0" y="0"/>
                </a:moveTo>
                <a:lnTo>
                  <a:pt x="902614" y="0"/>
                </a:lnTo>
                <a:lnTo>
                  <a:pt x="902614" y="902614"/>
                </a:lnTo>
                <a:lnTo>
                  <a:pt x="0" y="9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62662" y="8203107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1289530" y="7717196"/>
            <a:ext cx="2649263" cy="264926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313162" y="3354019"/>
            <a:ext cx="11426930" cy="320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83"/>
              </a:lnSpc>
              <a:spcBef>
                <a:spcPct val="0"/>
              </a:spcBef>
            </a:pPr>
            <a:r>
              <a:rPr lang="en-US" sz="1944" spc="190" dirty="0" smtClean="0">
                <a:solidFill>
                  <a:srgbClr val="000000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xyz</a:t>
            </a:r>
            <a:endParaRPr lang="en-US" sz="1944" spc="190" dirty="0">
              <a:solidFill>
                <a:srgbClr val="000000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377684" y="5166876"/>
            <a:ext cx="5766316" cy="31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7"/>
              </a:lnSpc>
              <a:spcBef>
                <a:spcPct val="0"/>
              </a:spcBef>
            </a:pPr>
            <a:r>
              <a:rPr lang="en-US" sz="1940" spc="190" dirty="0" smtClean="0">
                <a:solidFill>
                  <a:srgbClr val="000000"/>
                </a:solidFill>
                <a:latin typeface="Bahnschrift" panose="020B0502040204020203" pitchFamily="34" charset="0"/>
              </a:rPr>
              <a:t>xyz</a:t>
            </a:r>
            <a:endParaRPr lang="en-US" sz="1940" spc="190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77684" y="6730401"/>
            <a:ext cx="9660612" cy="31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7"/>
              </a:lnSpc>
              <a:spcBef>
                <a:spcPct val="0"/>
              </a:spcBef>
            </a:pPr>
            <a:r>
              <a:rPr lang="en-US" sz="1940" spc="190" dirty="0">
                <a:solidFill>
                  <a:srgbClr val="000000"/>
                </a:solidFill>
                <a:latin typeface="Bahnschrift" panose="020B0502040204020203" pitchFamily="34" charset="0"/>
              </a:rPr>
              <a:t>Mistakes using making of Activity diagram. Errors in using symbols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903976" y="1596132"/>
            <a:ext cx="6249423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 smtClean="0">
                <a:solidFill>
                  <a:srgbClr val="04050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Achievements</a:t>
            </a:r>
            <a:endParaRPr lang="en-US" sz="5921" spc="207" dirty="0">
              <a:solidFill>
                <a:srgbClr val="04050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03976" y="3880735"/>
            <a:ext cx="6097024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Simplified User Account Management allows users to create an account seamlessly with just an email, username, and password.</a:t>
            </a:r>
          </a:p>
          <a:p>
            <a:r>
              <a:rPr lang="en-US" sz="2400" dirty="0"/>
              <a:t>Frictionless login experience and flexible password changes enhance user convenience.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03976" y="3143219"/>
            <a:ext cx="5487424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 smtClean="0">
                <a:solidFill>
                  <a:srgbClr val="397D5A"/>
                </a:solidFill>
                <a:latin typeface="Open Sauce Bold"/>
              </a:rPr>
              <a:t>01 </a:t>
            </a:r>
            <a:r>
              <a:rPr lang="en-IN" sz="2800" b="1" dirty="0"/>
              <a:t>Effortless User </a:t>
            </a:r>
            <a:r>
              <a:rPr lang="en-IN" sz="2800" b="1" dirty="0" smtClean="0"/>
              <a:t>On boarding:</a:t>
            </a:r>
            <a:endParaRPr lang="en-US" sz="2800" spc="227" dirty="0">
              <a:solidFill>
                <a:srgbClr val="397D5A"/>
              </a:solidFill>
              <a:latin typeface="Open Sauce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03976" y="6976122"/>
            <a:ext cx="6097023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Effortless navigation through occasional forgotten passwords with a secure Password Recovery system.</a:t>
            </a:r>
          </a:p>
          <a:p>
            <a:r>
              <a:rPr lang="en-US" sz="2400" dirty="0"/>
              <a:t>Users receive a password reset link via registered email, streamlining the recovery process for a hassle-free experience.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88736" y="6242637"/>
            <a:ext cx="5655064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 smtClean="0">
                <a:solidFill>
                  <a:srgbClr val="397D5A"/>
                </a:solidFill>
                <a:latin typeface="Open Sauce Bold"/>
              </a:rPr>
              <a:t>02 </a:t>
            </a:r>
            <a:r>
              <a:rPr lang="en-IN" sz="2800" b="1" dirty="0"/>
              <a:t>Streamlined Password Recovery:</a:t>
            </a:r>
            <a:endParaRPr lang="en-US" sz="2800" spc="227" dirty="0">
              <a:solidFill>
                <a:srgbClr val="397D5A"/>
              </a:solidFill>
              <a:latin typeface="Open Sauce Bold"/>
            </a:endParaRPr>
          </a:p>
        </p:txBody>
      </p:sp>
      <p:sp>
        <p:nvSpPr>
          <p:cNvPr id="33" name="Freeform 33"/>
          <p:cNvSpPr/>
          <p:nvPr/>
        </p:nvSpPr>
        <p:spPr>
          <a:xfrm rot="-10800000">
            <a:off x="0" y="-57690"/>
            <a:ext cx="8744064" cy="2511931"/>
          </a:xfrm>
          <a:custGeom>
            <a:avLst/>
            <a:gdLst/>
            <a:ahLst/>
            <a:cxnLst/>
            <a:rect l="l" t="t" r="r" b="b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232582"/>
            <a:ext cx="9009730" cy="5568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1903977" y="1596132"/>
            <a:ext cx="6097022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 smtClean="0">
                <a:solidFill>
                  <a:srgbClr val="04050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Achievements</a:t>
            </a:r>
            <a:endParaRPr lang="en-US" sz="5921" spc="207" dirty="0">
              <a:solidFill>
                <a:srgbClr val="040506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03977" y="4000452"/>
            <a:ext cx="609702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News Posting features empower users to contribute with titles, descriptions, and contextual links.</a:t>
            </a:r>
          </a:p>
          <a:p>
            <a:r>
              <a:rPr lang="en-US" sz="2400" dirty="0"/>
              <a:t>Robust User Interaction capabilities, including threaded discussions, comments, and a voting system, foster community engagement.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03977" y="3318257"/>
            <a:ext cx="609702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 smtClean="0">
                <a:solidFill>
                  <a:srgbClr val="397D5A"/>
                </a:solidFill>
                <a:latin typeface="Open Sauce Bold"/>
              </a:rPr>
              <a:t>03 </a:t>
            </a:r>
            <a:r>
              <a:rPr lang="en-IN" sz="2800" b="1" dirty="0"/>
              <a:t>Empowering User Contributions:</a:t>
            </a:r>
            <a:endParaRPr lang="en-US" sz="2800" spc="227" dirty="0">
              <a:solidFill>
                <a:srgbClr val="397D5A"/>
              </a:solidFill>
              <a:latin typeface="Open Sauce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903977" y="7170464"/>
            <a:ext cx="609702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Robust Search Functionality enables users to find specific news content using keywords or by entering usernames.</a:t>
            </a:r>
          </a:p>
          <a:p>
            <a:r>
              <a:rPr lang="en-US" sz="2400" dirty="0"/>
              <a:t>The dynamic scrolling feed on the homepage initiates the News Exploration journey, providing diverse and tailored news discovery.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903977" y="6488269"/>
            <a:ext cx="472542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99"/>
              </a:lnSpc>
              <a:spcBef>
                <a:spcPct val="0"/>
              </a:spcBef>
            </a:pPr>
            <a:r>
              <a:rPr lang="en-US" sz="2800" spc="227" dirty="0" smtClean="0">
                <a:solidFill>
                  <a:srgbClr val="397D5A"/>
                </a:solidFill>
                <a:latin typeface="Open Sauce Bold"/>
              </a:rPr>
              <a:t>04 </a:t>
            </a:r>
            <a:r>
              <a:rPr lang="en-IN" sz="2800" b="1" dirty="0"/>
              <a:t>Tailored News Discovery:</a:t>
            </a:r>
            <a:endParaRPr lang="en-US" sz="2800" spc="227" dirty="0">
              <a:solidFill>
                <a:srgbClr val="397D5A"/>
              </a:solidFill>
              <a:latin typeface="Open Sauce Bold"/>
            </a:endParaRPr>
          </a:p>
        </p:txBody>
      </p:sp>
      <p:sp>
        <p:nvSpPr>
          <p:cNvPr id="33" name="Freeform 33"/>
          <p:cNvSpPr/>
          <p:nvPr/>
        </p:nvSpPr>
        <p:spPr>
          <a:xfrm rot="-10800000">
            <a:off x="0" y="-124835"/>
            <a:ext cx="8744064" cy="2511931"/>
          </a:xfrm>
          <a:custGeom>
            <a:avLst/>
            <a:gdLst/>
            <a:ahLst/>
            <a:cxnLst/>
            <a:rect l="l" t="t" r="r" b="b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232582"/>
            <a:ext cx="9009730" cy="55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AutoShape 6"/>
          <p:cNvSpPr/>
          <p:nvPr/>
        </p:nvSpPr>
        <p:spPr>
          <a:xfrm rot="6897">
            <a:off x="1908787" y="7685547"/>
            <a:ext cx="1255987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365558" y="1467917"/>
            <a:ext cx="9902641" cy="2278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>
                <a:solidFill>
                  <a:srgbClr val="04050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Rating of your software artefacts (0-5)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62662" y="8203107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1289530" y="7717196"/>
            <a:ext cx="2649263" cy="264926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32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AutoShape 6"/>
          <p:cNvSpPr/>
          <p:nvPr/>
        </p:nvSpPr>
        <p:spPr>
          <a:xfrm rot="6897">
            <a:off x="1908787" y="7685547"/>
            <a:ext cx="1255987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365558" y="1467917"/>
            <a:ext cx="9140641" cy="2278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862"/>
              </a:lnSpc>
              <a:spcBef>
                <a:spcPct val="0"/>
              </a:spcBef>
            </a:pPr>
            <a:r>
              <a:rPr lang="en-US" sz="5921" spc="207" dirty="0">
                <a:solidFill>
                  <a:srgbClr val="04050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Overall rating of your project (out of 10)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62662" y="8203107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1289530" y="7717196"/>
            <a:ext cx="2649263" cy="264926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5884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65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424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Unicode MS</vt:lpstr>
      <vt:lpstr>Arial</vt:lpstr>
      <vt:lpstr>Arial Narrow</vt:lpstr>
      <vt:lpstr>Bahnschrift</vt:lpstr>
      <vt:lpstr>Berlin Sans FB</vt:lpstr>
      <vt:lpstr>Calibri</vt:lpstr>
      <vt:lpstr>Cascadia Code</vt:lpstr>
      <vt:lpstr>Codec Pro ExtraBold</vt:lpstr>
      <vt:lpstr>Open Sauce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Business Proposal Presentation</dc:title>
  <dc:creator>Jay Shree Ram</dc:creator>
  <cp:lastModifiedBy>Microsoft account</cp:lastModifiedBy>
  <cp:revision>12</cp:revision>
  <dcterms:created xsi:type="dcterms:W3CDTF">2006-08-16T00:00:00Z</dcterms:created>
  <dcterms:modified xsi:type="dcterms:W3CDTF">2023-12-01T08:33:08Z</dcterms:modified>
  <dc:identifier>DAF0gCBQxio</dc:identifier>
</cp:coreProperties>
</file>