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D555-603F-438D-8B6B-90568E4C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66E00-08B8-4B95-A6CC-5B2E0604D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19D1-D59E-45E4-8609-56B6806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CBC5-AA04-4934-8358-BDA894CB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44CB-BFC1-4AC0-B764-080428BE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874-5082-413E-B025-D315FE0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41298-90A2-42BA-A263-52D929F4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D418-B4DD-4F17-BBB8-3C45845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2F4A-9E75-4808-B158-A2084050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25C3-6735-48E6-AC34-94B0A63A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1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B347B-4059-48FF-994E-1015485DB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26BFA-1727-4414-8FA0-E5854417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696B-2E29-44EE-AEC4-111DDBAE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EB26-77FB-4C27-93CE-B5933985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5DDD-7D16-40D2-BCBA-568C7899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9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D177-DDD4-4823-BDDD-7FF4B989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D2EE-96D1-496B-A341-287E0638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1F40-16F2-4E14-B467-4B734C0F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53E4-8AA9-4EA2-8A5D-714C3463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015B-6CC0-436C-AD53-5B404C79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0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F0C-B446-41C8-9BD2-76AA27C2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5BF93-AAFF-4B66-8851-224DE5B6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A434-7BE5-4CCC-B110-B078AF7E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365B-1142-430E-9FC6-A7B0D398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6272-18F0-4180-BF04-AF313357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8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05B9-6325-44BB-8025-D8483419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8751-3859-445F-B3B3-B135BF173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F48AC-C9BC-42EF-92B2-1217B797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34FE-FD77-45B0-AEF1-C94944A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34A5-E474-4317-8DC0-7BFFBA9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F0FE-DA8E-46F0-960E-4F17C5FD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90DC-E87B-44DF-9ADF-8F23E27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0220-2218-439E-8E2A-D5E98F49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FCA4-EC3D-4F9F-A677-55CF64C8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488C4-989D-4E7D-A58E-18CDC2E9E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895C0-23FB-4F51-9ED8-127CCEF4E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7DADD-8211-4DB3-871C-0B0FAC72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B2E67-5F1F-4D64-B3B6-D6660E2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9163F-41B2-4EE4-9B00-357439E8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0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E2FF-91BC-40C9-94FB-1F1BDCBC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19E1B-9A72-4ED9-9213-8181C5E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36738-DBC4-4295-9E95-D1FF318C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A4A79-E70F-4AEC-86DF-0F5392A3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B0A05-D129-4653-A3E6-D3FC79EF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E880A-70AE-4052-997B-FB16E44D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61512-E97C-444C-899F-6E137B72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4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D71F-58FF-495E-B08D-160C99F2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9F31-8751-446F-91BE-10C7A891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8282-A50F-4CA3-8E74-E55C0FDDD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D8828-3CF7-4CED-8610-D115C9A7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11920-C0D1-43B5-A73B-FEF5B257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A98F0-34C3-48C1-8F00-41D2ECC6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2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CF81-F852-4236-8BE7-AEDCAEE4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46F3-3AAC-4401-BB80-FCDE4754E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E853A-341F-450E-8AC9-2EC02F502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0522-0C98-45F5-A13C-62F3CB29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81CD9-3BBE-4C7A-A4C1-BE0BCC91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16D6-E141-40D1-A5F4-2D6F751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14083-0DE3-4861-947A-E254114E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A6B08-CC70-432C-9E61-CCC32F91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A5B4D-2F94-437D-9ACA-6E9B31C11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88E0-244C-416A-B8F8-748144A3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DCD7-E135-4FAB-94BA-A95A8DE6D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508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599440"/>
            <a:ext cx="112471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Title:</a:t>
            </a:r>
            <a:r>
              <a:rPr lang="en-US" dirty="0"/>
              <a:t>	</a:t>
            </a:r>
            <a:r>
              <a:rPr lang="en-US" sz="2000" dirty="0">
                <a:solidFill>
                  <a:srgbClr val="002060"/>
                </a:solidFill>
              </a:rPr>
              <a:t>Classes and object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r>
              <a:rPr lang="en-US" dirty="0"/>
              <a:t> </a:t>
            </a:r>
            <a:endParaRPr lang="en-IN" dirty="0">
              <a:effectLst/>
            </a:endParaRP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Aim:</a:t>
            </a:r>
            <a:r>
              <a:rPr lang="en-US" b="1" dirty="0"/>
              <a:t>	</a:t>
            </a:r>
            <a:r>
              <a:rPr lang="en-US" sz="2000" dirty="0">
                <a:solidFill>
                  <a:srgbClr val="002060"/>
                </a:solidFill>
              </a:rPr>
              <a:t>Design a class ‘Complex ‘with data members for real and imaginary part. Provide default and   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                Parameterized constructors. Write a program to perform arithmetic operations of two complex   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                numbers.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r>
              <a:rPr lang="en-US" dirty="0"/>
              <a:t> </a:t>
            </a:r>
            <a:endParaRPr lang="en-IN" dirty="0">
              <a:effectLst/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Objectives:</a:t>
            </a:r>
            <a:r>
              <a:rPr lang="en-US" b="1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To learn the concept of class, object and constructor</a:t>
            </a:r>
          </a:p>
          <a:p>
            <a:endParaRPr lang="en-IN" sz="2000" dirty="0">
              <a:solidFill>
                <a:srgbClr val="002060"/>
              </a:solidFill>
              <a:effectLst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Theory: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What is Class in Java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- Syntax to declare class</a:t>
            </a:r>
          </a:p>
          <a:p>
            <a:r>
              <a:rPr lang="en-US" dirty="0">
                <a:solidFill>
                  <a:srgbClr val="00B050"/>
                </a:solidFill>
              </a:rPr>
              <a:t>	- Instance variable in Java</a:t>
            </a:r>
          </a:p>
          <a:p>
            <a:r>
              <a:rPr lang="en-US" dirty="0">
                <a:solidFill>
                  <a:srgbClr val="00B050"/>
                </a:solidFill>
              </a:rPr>
              <a:t>	- Method in Java</a:t>
            </a:r>
          </a:p>
          <a:p>
            <a:r>
              <a:rPr lang="en-US" dirty="0">
                <a:solidFill>
                  <a:srgbClr val="00B050"/>
                </a:solidFill>
              </a:rPr>
              <a:t>	- ‘new’ keyword in Java</a:t>
            </a:r>
          </a:p>
          <a:p>
            <a:pPr marL="342900" indent="-342900">
              <a:buAutoNum type="arabicPeriod" startAt="2"/>
            </a:pPr>
            <a:r>
              <a:rPr lang="en-US" sz="2000" dirty="0">
                <a:solidFill>
                  <a:srgbClr val="002060"/>
                </a:solidFill>
              </a:rPr>
              <a:t>What is Object 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- Object definition &amp; syntax to create object</a:t>
            </a:r>
          </a:p>
          <a:p>
            <a:r>
              <a:rPr lang="en-US" dirty="0">
                <a:solidFill>
                  <a:srgbClr val="00B050"/>
                </a:solidFill>
              </a:rPr>
              <a:t>	- Object Characteristics</a:t>
            </a:r>
          </a:p>
          <a:p>
            <a:pPr marL="342900" indent="-3429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Object and Class example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 define main within class or outside class) </a:t>
            </a:r>
          </a:p>
          <a:p>
            <a:pPr marL="342900" indent="-342900">
              <a:buAutoNum type="arabicPeriod" startAt="3"/>
            </a:pPr>
            <a:r>
              <a:rPr lang="en-US" sz="2000" dirty="0">
                <a:solidFill>
                  <a:srgbClr val="002060"/>
                </a:solidFill>
              </a:rPr>
              <a:t>Constructor in Java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- Types of constructor with syntax and example</a:t>
            </a:r>
          </a:p>
          <a:p>
            <a:r>
              <a:rPr lang="en-US" dirty="0">
                <a:solidFill>
                  <a:srgbClr val="00B050"/>
                </a:solidFill>
              </a:rPr>
              <a:t>	- Rules to define constructor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4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2192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1076960" y="583585"/>
            <a:ext cx="112572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Sample Code: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Create a class called Complex for performing arithmetic on complex numbers. 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Complex numbers have the form </a:t>
            </a:r>
            <a:r>
              <a:rPr lang="en-US" sz="2000" dirty="0" err="1">
                <a:solidFill>
                  <a:srgbClr val="002060"/>
                </a:solidFill>
              </a:rPr>
              <a:t>a+bi</a:t>
            </a:r>
            <a:r>
              <a:rPr lang="en-US" sz="2000" dirty="0">
                <a:solidFill>
                  <a:srgbClr val="002060"/>
                </a:solidFill>
              </a:rPr>
              <a:t> where a is real part and b is imaginary part and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=√-1.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Use floating point variables to represent the private data of the class.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Provide constructor that enable an object to be initialized when it is declared.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Provide no argument constructor with default values in case no initializers are provided.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Provide public methods for addition, subtraction, multiplication and division of complex numbers.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Pass objects of Complex as parameters of the method.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Input:</a:t>
            </a: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First Complex No. 2+5i</a:t>
            </a:r>
          </a:p>
          <a:p>
            <a:r>
              <a:rPr lang="en-US" dirty="0">
                <a:solidFill>
                  <a:srgbClr val="002060"/>
                </a:solidFill>
              </a:rPr>
              <a:t>	Second Complex No. 4+3i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Output:	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1.Add		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2.Subtract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3.Multiplication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4.Division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5.Exit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Choose </a:t>
            </a:r>
            <a:r>
              <a:rPr lang="en-US" dirty="0" err="1">
                <a:solidFill>
                  <a:srgbClr val="002060"/>
                </a:solidFill>
              </a:rPr>
              <a:t>ur</a:t>
            </a:r>
            <a:r>
              <a:rPr lang="en-US" dirty="0">
                <a:solidFill>
                  <a:srgbClr val="002060"/>
                </a:solidFill>
              </a:rPr>
              <a:t> choice:1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Answer is:(6.0) + (8.0)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41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3208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5741106" y="670560"/>
            <a:ext cx="6400796" cy="59093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class</a:t>
            </a:r>
            <a:r>
              <a:rPr lang="en-IN" dirty="0"/>
              <a:t> Complex </a:t>
            </a:r>
            <a:endParaRPr lang="en-IN" dirty="0">
              <a:effectLst/>
            </a:endParaRPr>
          </a:p>
          <a:p>
            <a:r>
              <a:rPr lang="en-IN" dirty="0"/>
              <a:t>{		</a:t>
            </a:r>
            <a:endParaRPr lang="en-IN" dirty="0">
              <a:effectLst/>
            </a:endParaRPr>
          </a:p>
          <a:p>
            <a:r>
              <a:rPr lang="en-IN" b="1" dirty="0"/>
              <a:t>     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  <a:endParaRPr lang="en-IN" dirty="0">
              <a:effectLst/>
            </a:endParaRPr>
          </a:p>
          <a:p>
            <a:r>
              <a:rPr lang="en-IN" dirty="0"/>
              <a:t>        {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b="1" dirty="0"/>
              <a:t>int</a:t>
            </a:r>
            <a:r>
              <a:rPr lang="en-IN" dirty="0"/>
              <a:t> </a:t>
            </a:r>
            <a:r>
              <a:rPr lang="en-IN" dirty="0" err="1"/>
              <a:t>ch</a:t>
            </a:r>
            <a:r>
              <a:rPr lang="en-IN" dirty="0"/>
              <a:t>=0;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b="1" dirty="0"/>
              <a:t>float</a:t>
            </a:r>
            <a:r>
              <a:rPr lang="en-IN" dirty="0"/>
              <a:t> </a:t>
            </a:r>
            <a:r>
              <a:rPr lang="en-IN" dirty="0">
                <a:solidFill>
                  <a:srgbClr val="FFC000"/>
                </a:solidFill>
              </a:rPr>
              <a:t>num1, num2, answer</a:t>
            </a:r>
            <a:r>
              <a:rPr lang="en-IN" dirty="0"/>
              <a:t>;		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cal</a:t>
            </a:r>
            <a:r>
              <a:rPr lang="en-IN" dirty="0"/>
              <a:t>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() ;</a:t>
            </a:r>
            <a:endParaRPr lang="en-IN" dirty="0">
              <a:effectLst/>
            </a:endParaRPr>
          </a:p>
          <a:p>
            <a:r>
              <a:rPr lang="en-IN" dirty="0"/>
              <a:t>	Scanner input =  </a:t>
            </a:r>
            <a:r>
              <a:rPr lang="en-IN" b="1" dirty="0"/>
              <a:t>new</a:t>
            </a:r>
            <a:r>
              <a:rPr lang="en-IN" dirty="0"/>
              <a:t> Scanner(System.in);</a:t>
            </a:r>
            <a:endParaRPr lang="en-IN" dirty="0">
              <a:effectLst/>
            </a:endParaRPr>
          </a:p>
          <a:p>
            <a:r>
              <a:rPr lang="en-IN" dirty="0"/>
              <a:t> 	</a:t>
            </a:r>
            <a:r>
              <a:rPr lang="en-IN" dirty="0" err="1"/>
              <a:t>System.out.print</a:t>
            </a:r>
            <a:r>
              <a:rPr lang="en-IN" dirty="0"/>
              <a:t>("Enter the first no.</a:t>
            </a:r>
            <a:r>
              <a:rPr lang="en-IN" b="1" dirty="0"/>
              <a:t>\n</a:t>
            </a:r>
            <a:r>
              <a:rPr lang="en-IN" dirty="0"/>
              <a:t>");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num1</a:t>
            </a:r>
            <a:r>
              <a:rPr lang="en-IN" dirty="0"/>
              <a:t> = </a:t>
            </a:r>
            <a:r>
              <a:rPr lang="en-IN" dirty="0" err="1"/>
              <a:t>input.nextInt</a:t>
            </a:r>
            <a:r>
              <a:rPr lang="en-IN" dirty="0"/>
              <a:t>(); //Real part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num2 </a:t>
            </a:r>
            <a:r>
              <a:rPr lang="en-IN" dirty="0"/>
              <a:t>= </a:t>
            </a:r>
            <a:r>
              <a:rPr lang="en-IN" dirty="0" err="1"/>
              <a:t>input.nextInt</a:t>
            </a:r>
            <a:r>
              <a:rPr lang="en-IN" dirty="0"/>
              <a:t>(); //Imaginary Part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Object1</a:t>
            </a:r>
            <a:r>
              <a:rPr lang="en-IN" dirty="0"/>
              <a:t> 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(</a:t>
            </a:r>
            <a:r>
              <a:rPr lang="en-IN" dirty="0">
                <a:solidFill>
                  <a:srgbClr val="FFC000"/>
                </a:solidFill>
              </a:rPr>
              <a:t>num1,num2</a:t>
            </a:r>
            <a:r>
              <a:rPr lang="en-IN" dirty="0"/>
              <a:t>);</a:t>
            </a:r>
            <a:endParaRPr lang="en-IN" dirty="0">
              <a:effectLst/>
            </a:endParaRPr>
          </a:p>
          <a:p>
            <a:r>
              <a:rPr lang="en-IN" dirty="0"/>
              <a:t> 	</a:t>
            </a:r>
            <a:r>
              <a:rPr lang="en-IN" dirty="0" err="1"/>
              <a:t>System.out.print</a:t>
            </a:r>
            <a:r>
              <a:rPr lang="en-IN" dirty="0"/>
              <a:t>("Enter the Second Number</a:t>
            </a:r>
            <a:r>
              <a:rPr lang="en-IN" b="1" dirty="0"/>
              <a:t>\n</a:t>
            </a:r>
            <a:r>
              <a:rPr lang="en-IN" dirty="0"/>
              <a:t>");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num1</a:t>
            </a:r>
            <a:r>
              <a:rPr lang="en-IN" dirty="0"/>
              <a:t> = </a:t>
            </a:r>
            <a:r>
              <a:rPr lang="en-IN" dirty="0" err="1"/>
              <a:t>input.nextInt</a:t>
            </a:r>
            <a:r>
              <a:rPr lang="en-IN" dirty="0"/>
              <a:t>(); //Real Part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num2 </a:t>
            </a:r>
            <a:r>
              <a:rPr lang="en-IN" dirty="0"/>
              <a:t>= </a:t>
            </a:r>
            <a:r>
              <a:rPr lang="en-IN" dirty="0" err="1"/>
              <a:t>input.nextInt</a:t>
            </a:r>
            <a:r>
              <a:rPr lang="en-IN" dirty="0"/>
              <a:t>(); //Imaginary Part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Object2</a:t>
            </a:r>
            <a:r>
              <a:rPr lang="en-IN" dirty="0"/>
              <a:t> 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(</a:t>
            </a:r>
            <a:r>
              <a:rPr lang="en-IN" dirty="0">
                <a:solidFill>
                  <a:srgbClr val="FFC000"/>
                </a:solidFill>
              </a:rPr>
              <a:t>num1,num2</a:t>
            </a:r>
            <a:r>
              <a:rPr lang="en-IN" dirty="0"/>
              <a:t>);</a:t>
            </a:r>
            <a:endParaRPr lang="en-IN" dirty="0">
              <a:effectLst/>
            </a:endParaRPr>
          </a:p>
          <a:p>
            <a:r>
              <a:rPr lang="en-IN" dirty="0"/>
              <a:t>	</a:t>
            </a:r>
            <a:r>
              <a:rPr lang="en-IN" dirty="0" err="1"/>
              <a:t>cal.</a:t>
            </a:r>
            <a:r>
              <a:rPr lang="en-IN" dirty="0" err="1">
                <a:solidFill>
                  <a:srgbClr val="00B050"/>
                </a:solidFill>
              </a:rPr>
              <a:t>AddNumbers</a:t>
            </a:r>
            <a:r>
              <a:rPr lang="en-IN" dirty="0"/>
              <a:t>(</a:t>
            </a:r>
            <a:r>
              <a:rPr lang="en-IN" dirty="0">
                <a:solidFill>
                  <a:srgbClr val="C00000"/>
                </a:solidFill>
              </a:rPr>
              <a:t>Object1,Object2</a:t>
            </a:r>
            <a:r>
              <a:rPr lang="en-IN" dirty="0"/>
              <a:t>);</a:t>
            </a:r>
            <a:endParaRPr lang="en-IN" dirty="0">
              <a:effectLst/>
            </a:endParaRPr>
          </a:p>
          <a:p>
            <a:r>
              <a:rPr lang="en-IN" dirty="0"/>
              <a:t>      }				</a:t>
            </a:r>
            <a:endParaRPr lang="en-IN" dirty="0">
              <a:effectLst/>
            </a:endParaRPr>
          </a:p>
          <a:p>
            <a:r>
              <a:rPr lang="en-IN" dirty="0"/>
              <a:t>}</a:t>
            </a:r>
          </a:p>
          <a:p>
            <a:endParaRPr lang="en-IN" dirty="0">
              <a:effectLst/>
            </a:endParaRPr>
          </a:p>
          <a:p>
            <a:endParaRPr lang="en-IN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60960" y="680720"/>
            <a:ext cx="5588000" cy="59093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class</a:t>
            </a:r>
            <a:r>
              <a:rPr lang="en-IN" dirty="0"/>
              <a:t> 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>
                <a:solidFill>
                  <a:srgbClr val="7030A0"/>
                </a:solidFill>
              </a:rPr>
              <a:t> </a:t>
            </a:r>
            <a:endParaRPr lang="en-IN" dirty="0">
              <a:solidFill>
                <a:srgbClr val="7030A0"/>
              </a:solidFill>
              <a:effectLst/>
            </a:endParaRPr>
          </a:p>
          <a:p>
            <a:r>
              <a:rPr lang="en-IN" dirty="0"/>
              <a:t>{</a:t>
            </a:r>
            <a:endParaRPr lang="en-IN" dirty="0">
              <a:effectLst/>
            </a:endParaRPr>
          </a:p>
          <a:p>
            <a:r>
              <a:rPr lang="en-IN" b="1" dirty="0"/>
              <a:t>     float</a:t>
            </a:r>
            <a:r>
              <a:rPr lang="en-IN" dirty="0"/>
              <a:t> </a:t>
            </a:r>
            <a:r>
              <a:rPr lang="en-IN" dirty="0" err="1">
                <a:solidFill>
                  <a:srgbClr val="FF3399"/>
                </a:solidFill>
              </a:rPr>
              <a:t>real,imag</a:t>
            </a:r>
            <a:r>
              <a:rPr lang="en-IN" dirty="0"/>
              <a:t>;	</a:t>
            </a:r>
            <a:endParaRPr lang="en-IN" dirty="0">
              <a:effectLst/>
            </a:endParaRPr>
          </a:p>
          <a:p>
            <a:r>
              <a:rPr lang="en-IN" dirty="0"/>
              <a:t>     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()	//Default Constructor</a:t>
            </a:r>
            <a:endParaRPr lang="en-IN" dirty="0">
              <a:effectLst/>
            </a:endParaRPr>
          </a:p>
          <a:p>
            <a:r>
              <a:rPr lang="en-IN" dirty="0"/>
              <a:t>       {</a:t>
            </a:r>
            <a:endParaRPr lang="en-IN" dirty="0">
              <a:effectLst/>
            </a:endParaRPr>
          </a:p>
          <a:p>
            <a:r>
              <a:rPr lang="en-IN" dirty="0">
                <a:solidFill>
                  <a:srgbClr val="FF3399"/>
                </a:solidFill>
              </a:rPr>
              <a:t>            real</a:t>
            </a:r>
            <a:r>
              <a:rPr lang="en-IN" dirty="0"/>
              <a:t>=0;</a:t>
            </a:r>
            <a:endParaRPr lang="en-IN" dirty="0">
              <a:effectLst/>
            </a:endParaRPr>
          </a:p>
          <a:p>
            <a:r>
              <a:rPr lang="en-IN" dirty="0"/>
              <a:t>            </a:t>
            </a:r>
            <a:r>
              <a:rPr lang="en-IN" dirty="0" err="1">
                <a:solidFill>
                  <a:srgbClr val="FF3399"/>
                </a:solidFill>
              </a:rPr>
              <a:t>imag</a:t>
            </a:r>
            <a:r>
              <a:rPr lang="en-IN" dirty="0"/>
              <a:t>=0;</a:t>
            </a:r>
            <a:endParaRPr lang="en-IN" dirty="0">
              <a:effectLst/>
            </a:endParaRPr>
          </a:p>
          <a:p>
            <a:r>
              <a:rPr lang="en-IN" dirty="0"/>
              <a:t>        }</a:t>
            </a:r>
            <a:endParaRPr lang="en-IN" dirty="0">
              <a:effectLst/>
            </a:endParaRPr>
          </a:p>
          <a:p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/>
              <a:t>(</a:t>
            </a:r>
            <a:r>
              <a:rPr lang="en-IN" b="1" dirty="0"/>
              <a:t>float</a:t>
            </a:r>
            <a:r>
              <a:rPr lang="en-IN" dirty="0"/>
              <a:t> Comp1,</a:t>
            </a:r>
            <a:r>
              <a:rPr lang="en-IN" b="1" dirty="0"/>
              <a:t>float</a:t>
            </a:r>
            <a:r>
              <a:rPr lang="en-IN" dirty="0"/>
              <a:t> Comp2)</a:t>
            </a:r>
            <a:endParaRPr lang="en-IN" dirty="0">
              <a:effectLst/>
            </a:endParaRPr>
          </a:p>
          <a:p>
            <a:r>
              <a:rPr lang="en-IN" dirty="0"/>
              <a:t>       {</a:t>
            </a:r>
            <a:endParaRPr lang="en-IN" dirty="0">
              <a:effectLst/>
            </a:endParaRPr>
          </a:p>
          <a:p>
            <a:r>
              <a:rPr lang="en-IN" dirty="0"/>
              <a:t>           </a:t>
            </a:r>
            <a:r>
              <a:rPr lang="en-IN" dirty="0">
                <a:solidFill>
                  <a:srgbClr val="FF3399"/>
                </a:solidFill>
              </a:rPr>
              <a:t>real</a:t>
            </a:r>
            <a:r>
              <a:rPr lang="en-IN" dirty="0"/>
              <a:t>=Comp1;</a:t>
            </a:r>
            <a:endParaRPr lang="en-IN" dirty="0">
              <a:effectLst/>
            </a:endParaRPr>
          </a:p>
          <a:p>
            <a:r>
              <a:rPr lang="en-IN" dirty="0"/>
              <a:t>           </a:t>
            </a:r>
            <a:r>
              <a:rPr lang="en-IN" dirty="0" err="1">
                <a:solidFill>
                  <a:srgbClr val="FF3399"/>
                </a:solidFill>
              </a:rPr>
              <a:t>imag</a:t>
            </a:r>
            <a:r>
              <a:rPr lang="en-IN" dirty="0"/>
              <a:t>=Comp2;</a:t>
            </a:r>
            <a:endParaRPr lang="en-IN" dirty="0">
              <a:effectLst/>
            </a:endParaRPr>
          </a:p>
          <a:p>
            <a:r>
              <a:rPr lang="en-IN" dirty="0"/>
              <a:t>       }	</a:t>
            </a:r>
          </a:p>
          <a:p>
            <a:r>
              <a:rPr lang="en-IN" b="1" dirty="0"/>
              <a:t>public:</a:t>
            </a:r>
          </a:p>
          <a:p>
            <a:r>
              <a:rPr lang="en-IN" b="1" dirty="0"/>
              <a:t>void</a:t>
            </a:r>
            <a:r>
              <a:rPr lang="en-IN" dirty="0"/>
              <a:t>  </a:t>
            </a:r>
            <a:r>
              <a:rPr lang="en-IN" dirty="0" err="1">
                <a:solidFill>
                  <a:srgbClr val="00B050"/>
                </a:solidFill>
              </a:rPr>
              <a:t>AddNumbers</a:t>
            </a:r>
            <a:r>
              <a:rPr lang="en-IN" dirty="0"/>
              <a:t>(</a:t>
            </a:r>
            <a:r>
              <a:rPr lang="en-IN" dirty="0" err="1">
                <a:solidFill>
                  <a:srgbClr val="7030A0"/>
                </a:solidFill>
              </a:rPr>
              <a:t>Complex_Op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C1,</a:t>
            </a:r>
            <a:r>
              <a:rPr lang="en-IN" dirty="0">
                <a:solidFill>
                  <a:srgbClr val="7030A0"/>
                </a:solidFill>
              </a:rPr>
              <a:t>Complex_Op </a:t>
            </a:r>
            <a:r>
              <a:rPr lang="en-IN" dirty="0"/>
              <a:t>C2)</a:t>
            </a:r>
            <a:endParaRPr lang="en-IN" dirty="0">
              <a:effectLst/>
            </a:endParaRPr>
          </a:p>
          <a:p>
            <a:r>
              <a:rPr lang="en-IN" dirty="0"/>
              <a:t>      {</a:t>
            </a:r>
            <a:endParaRPr lang="en-IN" dirty="0">
              <a:effectLst/>
            </a:endParaRPr>
          </a:p>
          <a:p>
            <a:r>
              <a:rPr lang="en-IN" b="1" dirty="0"/>
              <a:t>          float</a:t>
            </a:r>
            <a:r>
              <a:rPr lang="en-IN" dirty="0"/>
              <a:t> </a:t>
            </a:r>
            <a:r>
              <a:rPr lang="en-IN" dirty="0" err="1">
                <a:solidFill>
                  <a:srgbClr val="FF3399"/>
                </a:solidFill>
              </a:rPr>
              <a:t>real,imag</a:t>
            </a:r>
            <a:r>
              <a:rPr lang="en-IN" dirty="0"/>
              <a:t>;</a:t>
            </a:r>
            <a:endParaRPr lang="en-IN" dirty="0">
              <a:effectLst/>
            </a:endParaRPr>
          </a:p>
          <a:p>
            <a:r>
              <a:rPr lang="en-IN" b="1" dirty="0">
                <a:solidFill>
                  <a:srgbClr val="FF3399"/>
                </a:solidFill>
              </a:rPr>
              <a:t>          </a:t>
            </a:r>
            <a:r>
              <a:rPr lang="en-IN" dirty="0">
                <a:solidFill>
                  <a:srgbClr val="FF3399"/>
                </a:solidFill>
              </a:rPr>
              <a:t>real </a:t>
            </a:r>
            <a:r>
              <a:rPr lang="en-IN" dirty="0"/>
              <a:t>= (C1.</a:t>
            </a:r>
            <a:r>
              <a:rPr lang="en-IN" dirty="0">
                <a:solidFill>
                  <a:srgbClr val="FF3399"/>
                </a:solidFill>
              </a:rPr>
              <a:t>real</a:t>
            </a:r>
            <a:r>
              <a:rPr lang="en-IN" dirty="0"/>
              <a:t> + C2.</a:t>
            </a:r>
            <a:r>
              <a:rPr lang="en-IN" dirty="0">
                <a:solidFill>
                  <a:srgbClr val="FF3399"/>
                </a:solidFill>
              </a:rPr>
              <a:t>real</a:t>
            </a:r>
            <a:r>
              <a:rPr lang="en-IN" dirty="0"/>
              <a:t>); </a:t>
            </a:r>
            <a:endParaRPr lang="en-IN" dirty="0">
              <a:effectLst/>
            </a:endParaRPr>
          </a:p>
          <a:p>
            <a:r>
              <a:rPr lang="en-IN" dirty="0"/>
              <a:t>          </a:t>
            </a:r>
            <a:r>
              <a:rPr lang="en-IN" dirty="0" err="1">
                <a:solidFill>
                  <a:srgbClr val="FF3399"/>
                </a:solidFill>
              </a:rPr>
              <a:t>imag</a:t>
            </a:r>
            <a:r>
              <a:rPr lang="en-IN" dirty="0"/>
              <a:t> = (C1.</a:t>
            </a:r>
            <a:r>
              <a:rPr lang="en-IN" dirty="0">
                <a:solidFill>
                  <a:srgbClr val="FF3399"/>
                </a:solidFill>
              </a:rPr>
              <a:t>imag</a:t>
            </a:r>
            <a:r>
              <a:rPr lang="en-IN" dirty="0"/>
              <a:t> + C2.</a:t>
            </a:r>
            <a:r>
              <a:rPr lang="en-IN" dirty="0">
                <a:solidFill>
                  <a:srgbClr val="FF3399"/>
                </a:solidFill>
              </a:rPr>
              <a:t>imag</a:t>
            </a:r>
            <a:r>
              <a:rPr lang="en-IN" dirty="0"/>
              <a:t>);</a:t>
            </a:r>
            <a:endParaRPr lang="en-IN" dirty="0">
              <a:effectLst/>
            </a:endParaRP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("Answer is:("+real+") + ("+</a:t>
            </a:r>
            <a:r>
              <a:rPr lang="en-IN" dirty="0" err="1"/>
              <a:t>imag</a:t>
            </a:r>
            <a:r>
              <a:rPr lang="en-IN" dirty="0"/>
              <a:t>+")</a:t>
            </a:r>
            <a:r>
              <a:rPr lang="en-IN" dirty="0" err="1"/>
              <a:t>i</a:t>
            </a:r>
            <a:r>
              <a:rPr lang="en-IN" dirty="0"/>
              <a:t>" );</a:t>
            </a:r>
            <a:endParaRPr lang="en-IN" dirty="0">
              <a:effectLst/>
            </a:endParaRPr>
          </a:p>
          <a:p>
            <a:r>
              <a:rPr lang="en-IN" dirty="0"/>
              <a:t>     }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4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34544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1107440"/>
            <a:ext cx="88595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Test case or Validation:</a:t>
            </a:r>
          </a:p>
          <a:p>
            <a:r>
              <a:rPr lang="en-US" altLang="en-US" b="1" dirty="0">
                <a:solidFill>
                  <a:srgbClr val="3A3A3A"/>
                </a:solidFill>
              </a:rPr>
              <a:t>Case 1 :  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Enter the real part and imaginary part of the first complex number </a:t>
            </a:r>
            <a:r>
              <a:rPr lang="en-US" altLang="en-US" dirty="0">
                <a:solidFill>
                  <a:srgbClr val="FF0000"/>
                </a:solidFill>
              </a:rPr>
              <a:t>4 , 6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Enter the real part and imaginary part of the second complex number </a:t>
            </a:r>
            <a:r>
              <a:rPr lang="en-US" altLang="en-US" dirty="0">
                <a:solidFill>
                  <a:srgbClr val="FF0000"/>
                </a:solidFill>
              </a:rPr>
              <a:t>-5 , 2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The first complex number is </a:t>
            </a:r>
            <a:r>
              <a:rPr lang="en-US" altLang="en-US" dirty="0">
                <a:solidFill>
                  <a:srgbClr val="FF0000"/>
                </a:solidFill>
              </a:rPr>
              <a:t>4.0 + </a:t>
            </a:r>
            <a:r>
              <a:rPr lang="en-US" altLang="en-US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(6.0)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The second complex number is </a:t>
            </a:r>
            <a:r>
              <a:rPr lang="en-US" altLang="en-US" dirty="0">
                <a:solidFill>
                  <a:srgbClr val="FF0000"/>
                </a:solidFill>
              </a:rPr>
              <a:t>-5.0 + </a:t>
            </a:r>
            <a:r>
              <a:rPr lang="en-US" altLang="en-US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(2.0) 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The sum of the two complex numbers is </a:t>
            </a:r>
            <a:r>
              <a:rPr lang="en-US" altLang="en-US" dirty="0">
                <a:solidFill>
                  <a:srgbClr val="FF0000"/>
                </a:solidFill>
              </a:rPr>
              <a:t>-1.0 + </a:t>
            </a:r>
            <a:r>
              <a:rPr lang="en-US" altLang="en-US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(8.0)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endParaRPr lang="en-US" altLang="en-US" dirty="0"/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en-US" dirty="0"/>
          </a:p>
          <a:p>
            <a:r>
              <a:rPr lang="en-US" altLang="en-US" sz="2000" b="1" dirty="0">
                <a:solidFill>
                  <a:srgbClr val="C00000"/>
                </a:solidFill>
              </a:rPr>
              <a:t>Text Book referred for assignment 1</a:t>
            </a:r>
          </a:p>
          <a:p>
            <a:endParaRPr lang="en-US" alt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E. </a:t>
            </a:r>
            <a:r>
              <a:rPr lang="en-US" b="1" dirty="0" err="1">
                <a:solidFill>
                  <a:srgbClr val="002060"/>
                </a:solidFill>
              </a:rPr>
              <a:t>Balaguruswamy</a:t>
            </a:r>
            <a:r>
              <a:rPr lang="en-US" b="1" dirty="0">
                <a:solidFill>
                  <a:srgbClr val="002060"/>
                </a:solidFill>
              </a:rPr>
              <a:t>, “Object Oriented Programming Using C++ and Java”, Tata </a:t>
            </a:r>
            <a:r>
              <a:rPr lang="en-US" b="1" dirty="0" err="1">
                <a:solidFill>
                  <a:srgbClr val="002060"/>
                </a:solidFill>
              </a:rPr>
              <a:t>McGrawHill</a:t>
            </a:r>
            <a:endParaRPr lang="en-US" altLang="en-US" b="1" dirty="0">
              <a:solidFill>
                <a:srgbClr val="002060"/>
              </a:solidFill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49939-8D01-4559-A1CC-5A216983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524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741680"/>
            <a:ext cx="10982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Frequently Ask Question: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Describe benefits of OOP? (BL2)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Define constructor? (BL1)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Sketch pictorial representation of object from your program. (BL3)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Compare class variables and static variables (BL2)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Explain types of constructor with example. (BL1)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Discuss use of constructor (BL2)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Differentiate constructor and destructor. (BL4)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Define class &amp; object. (BL1)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What is return type of constructor. (BL1)</a:t>
            </a:r>
            <a:endParaRPr lang="en-IN" sz="2000" dirty="0">
              <a:solidFill>
                <a:srgbClr val="00206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Mapping of Course Outcomes for Assignment 1: CO1 and CO2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CO1: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Differentiate various programming paradigms and apply basic concepts of OOP. 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CO2: </a:t>
            </a:r>
            <a:r>
              <a:rPr lang="en-US" sz="2000" b="1" dirty="0">
                <a:solidFill>
                  <a:srgbClr val="00B050"/>
                </a:solidFill>
              </a:rPr>
              <a:t>Identify classes, objects, methods, and handle object creation, initialization, and destruction to  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          model real-world problems. </a:t>
            </a:r>
          </a:p>
        </p:txBody>
      </p:sp>
    </p:spTree>
    <p:extLst>
      <p:ext uri="{BB962C8B-B14F-4D97-AF65-F5344CB8AC3E}">
        <p14:creationId xmlns:p14="http://schemas.microsoft.com/office/powerpoint/2010/main" val="324554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847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</dc:creator>
  <cp:lastModifiedBy>APARNA</cp:lastModifiedBy>
  <cp:revision>14</cp:revision>
  <dcterms:created xsi:type="dcterms:W3CDTF">2020-06-21T07:42:26Z</dcterms:created>
  <dcterms:modified xsi:type="dcterms:W3CDTF">2020-06-24T14:19:30Z</dcterms:modified>
</cp:coreProperties>
</file>