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66FFFF"/>
    <a:srgbClr val="00FF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6526E-4DE8-44C8-9725-6E73D60E8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00959D-3CE4-4CB2-A07D-BBA7C513C0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BE361-4669-401F-BBD8-192758ED8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9417-D8CB-416D-B689-D410628AE777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EAD07-2610-4A55-B432-711EFDFC5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355D4-460C-401F-8D12-A80E3224B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E9E7B-3018-4767-BBEC-7506E77D0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845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20BDE-AB52-411E-BE57-B150367AB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3ADCEB-D3DE-4CFE-9F20-440744990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ACB78-7656-4448-81D8-B2ADE9710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9417-D8CB-416D-B689-D410628AE777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1634B-9266-42DE-AB67-03A84E1DA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78D11-7ACF-4EF4-8E75-732D72DBD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E9E7B-3018-4767-BBEC-7506E77D0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324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21C886-31AE-4083-B85F-FA35B6D988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B46432-38A7-4906-9B65-6A7EBE68D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C6328-EF2C-47A8-A450-22285E792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9417-D8CB-416D-B689-D410628AE777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C84EC-D7E2-40A3-9AA8-967CBCD9A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669BA-8E4E-4452-B93B-CF7591E15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E9E7B-3018-4767-BBEC-7506E77D0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637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3B477-0398-4E9D-B7C4-3179BD9A4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283A2-544C-44B7-B42C-D903DC197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BFD7E-BF09-4B05-A410-7839037D2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9417-D8CB-416D-B689-D410628AE777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2992C-6022-416F-81F7-01D0AB602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1824B-A926-41A9-836F-6EEE8B9F8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E9E7B-3018-4767-BBEC-7506E77D0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9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DE39F-98F1-4C73-843C-793AC0D59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40262-6B7D-42EC-BF8A-AF669BC6E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973F0-CD49-4C6A-9A1F-FF416D2A3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9417-D8CB-416D-B689-D410628AE777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4FD75-E49C-42D7-AF9E-59E802E94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36E76-88F3-4CFF-98F0-155E85535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E9E7B-3018-4767-BBEC-7506E77D0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53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6B07E-105F-4E19-B54C-21B58E8D0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0850C-10FC-4077-9FA4-D75D0B79E6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6325C4-A16D-49DE-83C7-833C1F135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04677-2B4D-45EE-907E-7DB76BEDC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9417-D8CB-416D-B689-D410628AE777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E099F-5548-49B2-9B88-3A9F2E6EA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BD8CD-9468-4488-9C57-34B2BA700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E9E7B-3018-4767-BBEC-7506E77D0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134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588DC-9F7D-4A84-8334-4C639557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C0288-6F9A-402C-9CDA-50E878604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B0C092-1394-4587-B076-6B24E68C8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C8548E-2B1E-4E9D-AC3E-43C9C22296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28AEEA-3427-4A6D-8C3D-579F5877E5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DD6D13-1C42-472F-B511-A7D4986ED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9417-D8CB-416D-B689-D410628AE777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7AB2BA-DD8D-4CB6-A8E5-2F9C9080A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619B3-AA94-4E26-852F-9E887D2FA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E9E7B-3018-4767-BBEC-7506E77D0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159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D989B-CA26-4AAB-B24F-63FB04D82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1F5DE7-856F-4D28-8BEC-6F6F37272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9417-D8CB-416D-B689-D410628AE777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1D07B5-3321-4681-839D-F196BBAEC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A1FE1-CDE8-4C9E-AC1E-4F6E686CD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E9E7B-3018-4767-BBEC-7506E77D0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53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45E3B3-FE15-4F7C-806A-0758347A6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9417-D8CB-416D-B689-D410628AE777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E1D2E-7559-4CDF-80A7-BECA0E53E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1F052B-100A-4598-8BAB-9488AE3F7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E9E7B-3018-4767-BBEC-7506E77D0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740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3911-A37C-40B9-9D54-8CB50392A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21A11-6956-481C-9CAA-5A8689A16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A8303E-8724-4218-9458-DFCC57991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25048-ED09-4FC9-B935-506F3374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9417-D8CB-416D-B689-D410628AE777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364D8-9B7D-47B8-AAF8-65C4F2C2F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E35B8-7C3D-42FD-B90A-41AF4790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E9E7B-3018-4767-BBEC-7506E77D0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014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624EB-4D34-4BAF-83F3-4EB0F5B7B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AA2ABE-9A3F-4279-9D6E-DB9FB48464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4A92A-7511-482C-92E9-3A5D63008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18C70-207B-4082-8278-F31BCCEB0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9417-D8CB-416D-B689-D410628AE777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AB3C1-FDC3-45AD-887E-DCA019FD1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87F89-EE28-4C23-928E-DA204F678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E9E7B-3018-4767-BBEC-7506E77D0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274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F07208-376E-4886-979A-7D5824F7D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03AAB-CBA8-4B43-892E-FBE2F4434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C249F-1DDA-460C-AD47-F2D3BD415F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C9417-D8CB-416D-B689-D410628AE777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FCE97-E829-43A2-B9C4-A4462ACA29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F7F13-D7AA-433C-958B-BA4C967209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E9E7B-3018-4767-BBEC-7506E77D0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85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7B7C93-B2DF-47DB-8421-5013D0FC66F1}"/>
              </a:ext>
            </a:extLst>
          </p:cNvPr>
          <p:cNvSpPr txBox="1"/>
          <p:nvPr/>
        </p:nvSpPr>
        <p:spPr>
          <a:xfrm flipH="1">
            <a:off x="5115557" y="50800"/>
            <a:ext cx="2494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Assignment No.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64F864-661D-444F-98E0-BC18B8D4A73A}"/>
              </a:ext>
            </a:extLst>
          </p:cNvPr>
          <p:cNvSpPr txBox="1"/>
          <p:nvPr/>
        </p:nvSpPr>
        <p:spPr>
          <a:xfrm>
            <a:off x="833120" y="599440"/>
            <a:ext cx="1124712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Title:</a:t>
            </a:r>
            <a:r>
              <a:rPr lang="en-US" dirty="0"/>
              <a:t>	</a:t>
            </a:r>
            <a:r>
              <a:rPr lang="en-US" sz="2000" dirty="0">
                <a:solidFill>
                  <a:srgbClr val="002060"/>
                </a:solidFill>
              </a:rPr>
              <a:t>Polymorphism</a:t>
            </a:r>
            <a:endParaRPr lang="en-IN" sz="2000" dirty="0">
              <a:solidFill>
                <a:srgbClr val="002060"/>
              </a:solidFill>
              <a:effectLst/>
            </a:endParaRPr>
          </a:p>
          <a:p>
            <a:r>
              <a:rPr lang="en-US" dirty="0"/>
              <a:t> </a:t>
            </a:r>
            <a:endParaRPr lang="en-IN" dirty="0">
              <a:effectLst/>
            </a:endParaRPr>
          </a:p>
          <a:p>
            <a:pPr algn="just"/>
            <a:r>
              <a:rPr lang="en-US" sz="2000" b="1" dirty="0">
                <a:solidFill>
                  <a:srgbClr val="C00000"/>
                </a:solidFill>
              </a:rPr>
              <a:t>Aim:</a:t>
            </a:r>
            <a:r>
              <a:rPr lang="en-US" b="1" dirty="0"/>
              <a:t>	</a:t>
            </a:r>
            <a:r>
              <a:rPr lang="en-US" sz="2000" dirty="0">
                <a:solidFill>
                  <a:srgbClr val="002060"/>
                </a:solidFill>
              </a:rPr>
              <a:t>Identify commonalities and differences between Publication, Book and Magazine classes.  Title, Price, Copies   are common instance variables and </a:t>
            </a:r>
            <a:r>
              <a:rPr lang="en-US" sz="2000" dirty="0" err="1">
                <a:solidFill>
                  <a:srgbClr val="002060"/>
                </a:solidFill>
              </a:rPr>
              <a:t>saleCopy</a:t>
            </a:r>
            <a:r>
              <a:rPr lang="en-US" sz="2000" dirty="0">
                <a:solidFill>
                  <a:srgbClr val="002060"/>
                </a:solidFill>
              </a:rPr>
              <a:t> is common method. The differences are, Book class has author and </a:t>
            </a:r>
            <a:r>
              <a:rPr lang="en-US" sz="2000" dirty="0" err="1">
                <a:solidFill>
                  <a:srgbClr val="002060"/>
                </a:solidFill>
              </a:rPr>
              <a:t>orderCopies</a:t>
            </a:r>
            <a:r>
              <a:rPr lang="en-US" sz="2000" dirty="0">
                <a:solidFill>
                  <a:srgbClr val="002060"/>
                </a:solidFill>
              </a:rPr>
              <a:t>(). Magazine Class has </a:t>
            </a:r>
            <a:r>
              <a:rPr lang="en-US" sz="2000" dirty="0" err="1">
                <a:solidFill>
                  <a:srgbClr val="002060"/>
                </a:solidFill>
              </a:rPr>
              <a:t>orderQty</a:t>
            </a:r>
            <a:r>
              <a:rPr lang="en-US" sz="2000" dirty="0">
                <a:solidFill>
                  <a:srgbClr val="002060"/>
                </a:solidFill>
              </a:rPr>
              <a:t>, </a:t>
            </a:r>
            <a:r>
              <a:rPr lang="en-US" sz="2000" dirty="0" err="1">
                <a:solidFill>
                  <a:srgbClr val="002060"/>
                </a:solidFill>
              </a:rPr>
              <a:t>Currentissue</a:t>
            </a:r>
            <a:r>
              <a:rPr lang="en-US" sz="2000" dirty="0">
                <a:solidFill>
                  <a:srgbClr val="002060"/>
                </a:solidFill>
              </a:rPr>
              <a:t>, </a:t>
            </a:r>
            <a:r>
              <a:rPr lang="en-US" sz="2000" dirty="0" err="1">
                <a:solidFill>
                  <a:srgbClr val="002060"/>
                </a:solidFill>
              </a:rPr>
              <a:t>reciveissue</a:t>
            </a:r>
            <a:r>
              <a:rPr lang="en-US" sz="2000" dirty="0">
                <a:solidFill>
                  <a:srgbClr val="002060"/>
                </a:solidFill>
              </a:rPr>
              <a:t>().Write a program to find how many copies of the given books  are ordered and  display  total sale of  publication.</a:t>
            </a:r>
          </a:p>
          <a:p>
            <a:pPr algn="just"/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dirty="0"/>
              <a:t> </a:t>
            </a:r>
            <a:endParaRPr lang="en-IN" dirty="0">
              <a:effectLst/>
            </a:endParaRPr>
          </a:p>
          <a:p>
            <a:r>
              <a:rPr lang="en-US" sz="2000" b="1" dirty="0">
                <a:solidFill>
                  <a:srgbClr val="C00000"/>
                </a:solidFill>
              </a:rPr>
              <a:t>Objectives:</a:t>
            </a:r>
            <a:r>
              <a:rPr lang="en-US" b="1" dirty="0"/>
              <a:t> </a:t>
            </a:r>
            <a:r>
              <a:rPr lang="en-US" sz="2000" dirty="0">
                <a:solidFill>
                  <a:srgbClr val="002060"/>
                </a:solidFill>
              </a:rPr>
              <a:t>To learn the concept polymorphism</a:t>
            </a:r>
          </a:p>
          <a:p>
            <a:endParaRPr lang="en-IN" sz="2000" dirty="0">
              <a:solidFill>
                <a:srgbClr val="002060"/>
              </a:solidFill>
              <a:effectLst/>
            </a:endParaRPr>
          </a:p>
          <a:p>
            <a:r>
              <a:rPr lang="en-US" b="1" dirty="0">
                <a:solidFill>
                  <a:srgbClr val="C00000"/>
                </a:solidFill>
              </a:rPr>
              <a:t>Theory: 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002060"/>
                </a:solidFill>
              </a:rPr>
              <a:t>What is polymorphism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002060"/>
                </a:solidFill>
              </a:rPr>
              <a:t>Types of polymorphism</a:t>
            </a:r>
          </a:p>
          <a:p>
            <a:r>
              <a:rPr lang="en-US" sz="2000" dirty="0">
                <a:solidFill>
                  <a:srgbClr val="002060"/>
                </a:solidFill>
              </a:rPr>
              <a:t>	</a:t>
            </a:r>
            <a:r>
              <a:rPr lang="en-US" sz="2000" dirty="0">
                <a:solidFill>
                  <a:srgbClr val="00B050"/>
                </a:solidFill>
              </a:rPr>
              <a:t>- Static polymorphism (Compile time)</a:t>
            </a:r>
          </a:p>
          <a:p>
            <a:r>
              <a:rPr lang="en-US" sz="2000" dirty="0">
                <a:solidFill>
                  <a:srgbClr val="00B050"/>
                </a:solidFill>
              </a:rPr>
              <a:t>	- Dynamic polymorphism (Run Time)</a:t>
            </a:r>
          </a:p>
          <a:p>
            <a:pPr marL="457200" indent="-457200">
              <a:buAutoNum type="arabicPeriod" startAt="3"/>
            </a:pPr>
            <a:r>
              <a:rPr lang="en-US" sz="2000" dirty="0">
                <a:solidFill>
                  <a:srgbClr val="002060"/>
                </a:solidFill>
              </a:rPr>
              <a:t>Method Overloading with example (Static Polymorphism)</a:t>
            </a:r>
          </a:p>
          <a:p>
            <a:pPr marL="457200" indent="-457200">
              <a:buAutoNum type="arabicPeriod" startAt="3"/>
            </a:pPr>
            <a:r>
              <a:rPr lang="en-US" sz="2000" dirty="0">
                <a:solidFill>
                  <a:srgbClr val="002060"/>
                </a:solidFill>
              </a:rPr>
              <a:t>Method Overriding with example (Run time Polymorphism)</a:t>
            </a:r>
          </a:p>
          <a:p>
            <a:pPr marL="457200" indent="-457200">
              <a:buAutoNum type="arabicPeriod" startAt="3"/>
            </a:pPr>
            <a:r>
              <a:rPr lang="en-US" sz="2000" dirty="0">
                <a:solidFill>
                  <a:srgbClr val="002060"/>
                </a:solidFill>
              </a:rPr>
              <a:t>Advantages of method overriding</a:t>
            </a:r>
          </a:p>
          <a:p>
            <a:pPr marL="457200" indent="-457200">
              <a:buAutoNum type="arabicPeriod" startAt="3"/>
            </a:pPr>
            <a:r>
              <a:rPr lang="en-US" sz="2000" dirty="0">
                <a:solidFill>
                  <a:srgbClr val="002060"/>
                </a:solidFill>
              </a:rPr>
              <a:t>Rules of method overriding</a:t>
            </a:r>
          </a:p>
        </p:txBody>
      </p:sp>
    </p:spTree>
    <p:extLst>
      <p:ext uri="{BB962C8B-B14F-4D97-AF65-F5344CB8AC3E}">
        <p14:creationId xmlns:p14="http://schemas.microsoft.com/office/powerpoint/2010/main" val="1591645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7B7C93-B2DF-47DB-8421-5013D0FC66F1}"/>
              </a:ext>
            </a:extLst>
          </p:cNvPr>
          <p:cNvSpPr txBox="1"/>
          <p:nvPr/>
        </p:nvSpPr>
        <p:spPr>
          <a:xfrm flipH="1">
            <a:off x="5115557" y="121920"/>
            <a:ext cx="2494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Assignment No.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64F864-661D-444F-98E0-BC18B8D4A73A}"/>
              </a:ext>
            </a:extLst>
          </p:cNvPr>
          <p:cNvSpPr txBox="1"/>
          <p:nvPr/>
        </p:nvSpPr>
        <p:spPr>
          <a:xfrm>
            <a:off x="1076960" y="451505"/>
            <a:ext cx="1074928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C00000"/>
                </a:solidFill>
              </a:rPr>
              <a:t>Sample Code:</a:t>
            </a:r>
          </a:p>
          <a:p>
            <a:pPr marL="342900" indent="-342900" algn="just">
              <a:buAutoNum type="arabicPeriod"/>
            </a:pPr>
            <a:r>
              <a:rPr lang="en-IN" sz="2000" dirty="0">
                <a:solidFill>
                  <a:srgbClr val="002060"/>
                </a:solidFill>
              </a:rPr>
              <a:t>Consider Book &amp; Magazines both specific type of publication.</a:t>
            </a:r>
          </a:p>
          <a:p>
            <a:pPr marL="342900" indent="-342900" algn="just">
              <a:buAutoNum type="arabicPeriod"/>
            </a:pPr>
            <a:r>
              <a:rPr lang="en-US" sz="2000" dirty="0">
                <a:solidFill>
                  <a:srgbClr val="002060"/>
                </a:solidFill>
              </a:rPr>
              <a:t>Title, Price, Copies   are common instance variables and </a:t>
            </a:r>
            <a:r>
              <a:rPr lang="en-US" sz="2000" dirty="0" err="1">
                <a:solidFill>
                  <a:srgbClr val="002060"/>
                </a:solidFill>
              </a:rPr>
              <a:t>saleCopy</a:t>
            </a:r>
            <a:r>
              <a:rPr lang="en-US" sz="2000" dirty="0">
                <a:solidFill>
                  <a:srgbClr val="002060"/>
                </a:solidFill>
              </a:rPr>
              <a:t> is common method.</a:t>
            </a:r>
            <a:r>
              <a:rPr lang="en-IN" sz="2000" dirty="0">
                <a:solidFill>
                  <a:srgbClr val="002060"/>
                </a:solidFill>
              </a:rPr>
              <a:t> </a:t>
            </a:r>
          </a:p>
          <a:p>
            <a:pPr marL="342900" indent="-342900" algn="just">
              <a:buAutoNum type="arabicPeriod"/>
            </a:pPr>
            <a:r>
              <a:rPr lang="en-IN" sz="2000" dirty="0">
                <a:solidFill>
                  <a:srgbClr val="002060"/>
                </a:solidFill>
              </a:rPr>
              <a:t>For Book class , </a:t>
            </a:r>
            <a:r>
              <a:rPr lang="en-IN" sz="2000" dirty="0" err="1">
                <a:solidFill>
                  <a:srgbClr val="002060"/>
                </a:solidFill>
              </a:rPr>
              <a:t>orderCopies</a:t>
            </a:r>
            <a:r>
              <a:rPr lang="en-IN" sz="2000" dirty="0">
                <a:solidFill>
                  <a:srgbClr val="002060"/>
                </a:solidFill>
              </a:rPr>
              <a:t>() takes parameter specifying how many copies are added to stock.</a:t>
            </a:r>
          </a:p>
          <a:p>
            <a:pPr marL="342900" indent="-342900" algn="just">
              <a:buAutoNum type="arabicPeriod"/>
            </a:pPr>
            <a:r>
              <a:rPr lang="en-IN" sz="2000" dirty="0">
                <a:solidFill>
                  <a:srgbClr val="002060"/>
                </a:solidFill>
              </a:rPr>
              <a:t>For Magazine class, </a:t>
            </a:r>
            <a:r>
              <a:rPr lang="en-IN" sz="2000" dirty="0" err="1">
                <a:solidFill>
                  <a:srgbClr val="002060"/>
                </a:solidFill>
              </a:rPr>
              <a:t>orderQty</a:t>
            </a:r>
            <a:r>
              <a:rPr lang="en-IN" sz="2000" dirty="0">
                <a:solidFill>
                  <a:srgbClr val="002060"/>
                </a:solidFill>
              </a:rPr>
              <a:t> is number of copies received of each new issue and </a:t>
            </a:r>
            <a:r>
              <a:rPr lang="en-IN" sz="2000" dirty="0" err="1">
                <a:solidFill>
                  <a:srgbClr val="002060"/>
                </a:solidFill>
              </a:rPr>
              <a:t>currIssue</a:t>
            </a:r>
            <a:r>
              <a:rPr lang="en-IN" sz="2000" dirty="0">
                <a:solidFill>
                  <a:srgbClr val="002060"/>
                </a:solidFill>
              </a:rPr>
              <a:t> is date/period of   </a:t>
            </a:r>
          </a:p>
          <a:p>
            <a:pPr algn="just"/>
            <a:r>
              <a:rPr lang="en-IN" sz="2000" dirty="0">
                <a:solidFill>
                  <a:srgbClr val="002060"/>
                </a:solidFill>
              </a:rPr>
              <a:t>      current issue.</a:t>
            </a:r>
          </a:p>
          <a:p>
            <a:pPr algn="just"/>
            <a:r>
              <a:rPr lang="en-IN" sz="2000" dirty="0">
                <a:solidFill>
                  <a:srgbClr val="002060"/>
                </a:solidFill>
              </a:rPr>
              <a:t>5.  Attribute title, author &amp; price are obvious parameter. We can separate out these common member    </a:t>
            </a:r>
          </a:p>
          <a:p>
            <a:pPr algn="just"/>
            <a:r>
              <a:rPr lang="en-IN" sz="2000" dirty="0">
                <a:solidFill>
                  <a:srgbClr val="002060"/>
                </a:solidFill>
              </a:rPr>
              <a:t>     of classes into superclass called Publication.</a:t>
            </a:r>
          </a:p>
          <a:p>
            <a:pPr algn="just"/>
            <a:r>
              <a:rPr lang="en-IN" sz="2000" dirty="0">
                <a:solidFill>
                  <a:srgbClr val="002060"/>
                </a:solidFill>
              </a:rPr>
              <a:t>6. The differences will need to be specified as additional member for the ‘subclasses’ Book and   </a:t>
            </a:r>
          </a:p>
          <a:p>
            <a:pPr algn="just"/>
            <a:r>
              <a:rPr lang="en-IN" sz="2000" dirty="0">
                <a:solidFill>
                  <a:srgbClr val="002060"/>
                </a:solidFill>
              </a:rPr>
              <a:t>    Magazine.</a:t>
            </a:r>
          </a:p>
          <a:p>
            <a:pPr algn="just"/>
            <a:endParaRPr lang="en-US" sz="2000" b="1" dirty="0">
              <a:solidFill>
                <a:srgbClr val="002060"/>
              </a:solidFill>
            </a:endParaRPr>
          </a:p>
          <a:p>
            <a:pPr algn="just"/>
            <a:endParaRPr lang="en-US" sz="2000" b="1" dirty="0">
              <a:solidFill>
                <a:srgbClr val="C00000"/>
              </a:solidFill>
            </a:endParaRPr>
          </a:p>
          <a:p>
            <a:pPr algn="just"/>
            <a:endParaRPr lang="en-US" b="1" dirty="0">
              <a:solidFill>
                <a:srgbClr val="C00000"/>
              </a:solidFill>
            </a:endParaRPr>
          </a:p>
          <a:p>
            <a:pPr algn="just"/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F6A99D0-56D4-42D6-BAC7-37F464B0B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79" y="4060507"/>
            <a:ext cx="4424677" cy="202882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32047CA-582A-4EAE-AD97-AAE61E58B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600" y="3494724"/>
            <a:ext cx="4663440" cy="3297236"/>
          </a:xfrm>
          <a:prstGeom prst="rect">
            <a:avLst/>
          </a:prstGeom>
          <a:ln>
            <a:solidFill>
              <a:srgbClr val="FF3300"/>
            </a:solidFill>
          </a:ln>
        </p:spPr>
      </p:pic>
    </p:spTree>
    <p:extLst>
      <p:ext uri="{BB962C8B-B14F-4D97-AF65-F5344CB8AC3E}">
        <p14:creationId xmlns:p14="http://schemas.microsoft.com/office/powerpoint/2010/main" val="2082419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7B7C93-B2DF-47DB-8421-5013D0FC66F1}"/>
              </a:ext>
            </a:extLst>
          </p:cNvPr>
          <p:cNvSpPr txBox="1"/>
          <p:nvPr/>
        </p:nvSpPr>
        <p:spPr>
          <a:xfrm flipH="1">
            <a:off x="4820917" y="-20320"/>
            <a:ext cx="2494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Assignment No.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AE8AD6-9FBC-4CBB-A507-8C273133E880}"/>
              </a:ext>
            </a:extLst>
          </p:cNvPr>
          <p:cNvSpPr txBox="1"/>
          <p:nvPr/>
        </p:nvSpPr>
        <p:spPr>
          <a:xfrm>
            <a:off x="71120" y="447040"/>
            <a:ext cx="5577840" cy="647376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sz="1600" dirty="0"/>
              <a:t>public class </a:t>
            </a:r>
            <a:r>
              <a:rPr lang="en-IN" sz="1600" b="1" dirty="0">
                <a:solidFill>
                  <a:srgbClr val="66FFFF"/>
                </a:solidFill>
              </a:rPr>
              <a:t>Publication</a:t>
            </a:r>
            <a:r>
              <a:rPr lang="en-IN" sz="1600" dirty="0"/>
              <a:t> {</a:t>
            </a:r>
          </a:p>
          <a:p>
            <a:r>
              <a:rPr lang="en-IN" sz="1600" dirty="0"/>
              <a:t>       private String title;</a:t>
            </a:r>
          </a:p>
          <a:p>
            <a:r>
              <a:rPr lang="en-IN" sz="1600" dirty="0"/>
              <a:t>       private double price;</a:t>
            </a:r>
          </a:p>
          <a:p>
            <a:r>
              <a:rPr lang="en-IN" sz="1600" dirty="0"/>
              <a:t>       private int copies;</a:t>
            </a:r>
          </a:p>
          <a:p>
            <a:r>
              <a:rPr lang="en-IN" sz="1600" dirty="0">
                <a:solidFill>
                  <a:srgbClr val="FF3300"/>
                </a:solidFill>
              </a:rPr>
              <a:t>//Define constructor to assign data member   </a:t>
            </a:r>
          </a:p>
          <a:p>
            <a:r>
              <a:rPr lang="en-IN" sz="1600" dirty="0"/>
              <a:t>  public int </a:t>
            </a:r>
            <a:r>
              <a:rPr lang="en-IN" sz="1600" dirty="0" err="1">
                <a:solidFill>
                  <a:srgbClr val="00B050"/>
                </a:solidFill>
              </a:rPr>
              <a:t>getcopies</a:t>
            </a:r>
            <a:r>
              <a:rPr lang="en-IN" sz="1600" dirty="0"/>
              <a:t>() {</a:t>
            </a:r>
          </a:p>
          <a:p>
            <a:r>
              <a:rPr lang="en-IN" sz="1600" dirty="0"/>
              <a:t>        return </a:t>
            </a:r>
            <a:r>
              <a:rPr lang="en-IN" sz="1600" dirty="0" err="1"/>
              <a:t>this.copies</a:t>
            </a:r>
            <a:r>
              <a:rPr lang="en-IN" sz="1600" dirty="0"/>
              <a:t>;</a:t>
            </a:r>
          </a:p>
          <a:p>
            <a:r>
              <a:rPr lang="en-IN" sz="1600" dirty="0"/>
              <a:t>    }</a:t>
            </a:r>
          </a:p>
          <a:p>
            <a:r>
              <a:rPr lang="en-IN" sz="1600" dirty="0"/>
              <a:t>    public void </a:t>
            </a:r>
            <a:r>
              <a:rPr lang="en-IN" sz="1600" dirty="0" err="1">
                <a:solidFill>
                  <a:srgbClr val="0066FF"/>
                </a:solidFill>
              </a:rPr>
              <a:t>setcopies</a:t>
            </a:r>
            <a:r>
              <a:rPr lang="en-IN" sz="1600" dirty="0"/>
              <a:t>(int copies) {</a:t>
            </a:r>
          </a:p>
          <a:p>
            <a:r>
              <a:rPr lang="en-IN" sz="1600" dirty="0"/>
              <a:t>        </a:t>
            </a:r>
            <a:r>
              <a:rPr lang="en-IN" sz="1600" dirty="0" err="1"/>
              <a:t>this.copies</a:t>
            </a:r>
            <a:r>
              <a:rPr lang="en-IN" sz="1600" dirty="0"/>
              <a:t> = copies;</a:t>
            </a:r>
          </a:p>
          <a:p>
            <a:r>
              <a:rPr lang="en-IN" sz="1600" dirty="0"/>
              <a:t>    }</a:t>
            </a:r>
          </a:p>
          <a:p>
            <a:r>
              <a:rPr lang="en-IN" sz="1600" dirty="0"/>
              <a:t> public void </a:t>
            </a:r>
            <a:r>
              <a:rPr lang="en-IN" sz="1600" dirty="0" err="1">
                <a:solidFill>
                  <a:srgbClr val="FF0000"/>
                </a:solidFill>
              </a:rPr>
              <a:t>sellcopy</a:t>
            </a:r>
            <a:r>
              <a:rPr lang="en-IN" sz="1600" dirty="0"/>
              <a:t>(int qty) {</a:t>
            </a:r>
          </a:p>
          <a:p>
            <a:r>
              <a:rPr lang="en-IN" sz="1600" dirty="0"/>
              <a:t>  </a:t>
            </a:r>
            <a:r>
              <a:rPr lang="en-IN" sz="1600" dirty="0" err="1"/>
              <a:t>System.out.println</a:t>
            </a:r>
            <a:r>
              <a:rPr lang="en-IN" sz="1600" dirty="0"/>
              <a:t>("Total Publication sell: $" + (qty * price));</a:t>
            </a:r>
          </a:p>
          <a:p>
            <a:r>
              <a:rPr lang="en-IN" sz="1600" dirty="0"/>
              <a:t>    }</a:t>
            </a:r>
          </a:p>
          <a:p>
            <a:r>
              <a:rPr lang="en-IN" sz="1600" dirty="0"/>
              <a:t>}</a:t>
            </a:r>
          </a:p>
          <a:p>
            <a:r>
              <a:rPr lang="en-IN" sz="1600" dirty="0"/>
              <a:t>public class Book extends </a:t>
            </a:r>
            <a:r>
              <a:rPr lang="en-IN" sz="1600" b="1" dirty="0">
                <a:solidFill>
                  <a:srgbClr val="66FFFF"/>
                </a:solidFill>
              </a:rPr>
              <a:t>Publication</a:t>
            </a:r>
            <a:r>
              <a:rPr lang="en-IN" sz="1600" dirty="0"/>
              <a:t> {</a:t>
            </a:r>
          </a:p>
          <a:p>
            <a:r>
              <a:rPr lang="en-IN" sz="1600" dirty="0"/>
              <a:t>   private String author;</a:t>
            </a:r>
          </a:p>
          <a:p>
            <a:r>
              <a:rPr lang="en-IN" sz="1600" dirty="0">
                <a:solidFill>
                  <a:srgbClr val="FF3300"/>
                </a:solidFill>
              </a:rPr>
              <a:t>//Define constructor to assign data member   </a:t>
            </a:r>
          </a:p>
          <a:p>
            <a:r>
              <a:rPr lang="en-IN" sz="1600" dirty="0"/>
              <a:t>   Public void </a:t>
            </a:r>
            <a:r>
              <a:rPr lang="en-IN" sz="1600" dirty="0" err="1">
                <a:solidFill>
                  <a:srgbClr val="7030A0"/>
                </a:solidFill>
              </a:rPr>
              <a:t>ordercopies</a:t>
            </a:r>
            <a:r>
              <a:rPr lang="en-IN" sz="1600" dirty="0"/>
              <a:t>(int </a:t>
            </a:r>
            <a:r>
              <a:rPr lang="en-IN" sz="1600" dirty="0" err="1"/>
              <a:t>pcopies</a:t>
            </a:r>
            <a:r>
              <a:rPr lang="en-IN" sz="1600" dirty="0"/>
              <a:t>){</a:t>
            </a:r>
          </a:p>
          <a:p>
            <a:r>
              <a:rPr lang="en-IN" sz="1600" dirty="0"/>
              <a:t>        </a:t>
            </a:r>
            <a:r>
              <a:rPr lang="en-IN" sz="1600" dirty="0" err="1">
                <a:solidFill>
                  <a:srgbClr val="0066FF"/>
                </a:solidFill>
              </a:rPr>
              <a:t>setcopies</a:t>
            </a:r>
            <a:r>
              <a:rPr lang="en-IN" sz="1600" dirty="0"/>
              <a:t>(</a:t>
            </a:r>
            <a:r>
              <a:rPr lang="en-IN" sz="1600" dirty="0" err="1">
                <a:solidFill>
                  <a:srgbClr val="00B050"/>
                </a:solidFill>
              </a:rPr>
              <a:t>getcopies</a:t>
            </a:r>
            <a:r>
              <a:rPr lang="en-IN" sz="1600" dirty="0">
                <a:solidFill>
                  <a:srgbClr val="00B050"/>
                </a:solidFill>
              </a:rPr>
              <a:t>() </a:t>
            </a:r>
            <a:r>
              <a:rPr lang="en-IN" sz="1600" dirty="0"/>
              <a:t>+ </a:t>
            </a:r>
            <a:r>
              <a:rPr lang="en-IN" sz="1600" dirty="0" err="1"/>
              <a:t>pcopies</a:t>
            </a:r>
            <a:r>
              <a:rPr lang="en-IN" sz="1600" dirty="0"/>
              <a:t>);</a:t>
            </a:r>
          </a:p>
          <a:p>
            <a:r>
              <a:rPr lang="en-IN" sz="1600" dirty="0"/>
              <a:t>}</a:t>
            </a:r>
          </a:p>
          <a:p>
            <a:r>
              <a:rPr lang="en-IN" sz="1600" b="1" i="1" dirty="0"/>
              <a:t>//method </a:t>
            </a:r>
            <a:r>
              <a:rPr lang="en-IN" sz="1600" b="1" i="1" dirty="0" err="1"/>
              <a:t>sellcopy</a:t>
            </a:r>
            <a:r>
              <a:rPr lang="en-IN" sz="1600" b="1" i="1" dirty="0"/>
              <a:t>() of superclass Publication is overridden</a:t>
            </a:r>
            <a:endParaRPr lang="en-IN" sz="1600" dirty="0"/>
          </a:p>
          <a:p>
            <a:r>
              <a:rPr lang="en-IN" sz="1600" dirty="0"/>
              <a:t>    public void </a:t>
            </a:r>
            <a:r>
              <a:rPr lang="en-IN" sz="1600" dirty="0" err="1">
                <a:solidFill>
                  <a:srgbClr val="FF0000"/>
                </a:solidFill>
              </a:rPr>
              <a:t>sellcopy</a:t>
            </a:r>
            <a:r>
              <a:rPr lang="en-IN" sz="1600" dirty="0"/>
              <a:t>(int qty) {</a:t>
            </a:r>
          </a:p>
          <a:p>
            <a:r>
              <a:rPr lang="en-IN" sz="1600" dirty="0"/>
              <a:t>        </a:t>
            </a:r>
            <a:r>
              <a:rPr lang="en-IN" sz="1600" dirty="0" err="1"/>
              <a:t>System.out.println</a:t>
            </a:r>
            <a:r>
              <a:rPr lang="en-IN" sz="1600" dirty="0"/>
              <a:t>("Total Book sell: $" + (qty * price));</a:t>
            </a:r>
          </a:p>
          <a:p>
            <a:r>
              <a:rPr lang="en-IN" sz="1600" dirty="0"/>
              <a:t>    }</a:t>
            </a:r>
          </a:p>
          <a:p>
            <a:r>
              <a:rPr lang="en-IN" sz="1600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A959A1-0040-4613-BEEF-2B95E2D8A1A8}"/>
              </a:ext>
            </a:extLst>
          </p:cNvPr>
          <p:cNvSpPr txBox="1"/>
          <p:nvPr/>
        </p:nvSpPr>
        <p:spPr>
          <a:xfrm>
            <a:off x="5963920" y="457200"/>
            <a:ext cx="5648960" cy="649408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sz="1600" dirty="0"/>
              <a:t>public class Magazine extends </a:t>
            </a:r>
            <a:r>
              <a:rPr lang="en-IN" sz="1600" b="1" dirty="0">
                <a:solidFill>
                  <a:srgbClr val="66FFFF"/>
                </a:solidFill>
              </a:rPr>
              <a:t>Publication</a:t>
            </a:r>
            <a:r>
              <a:rPr lang="en-IN" sz="1600" dirty="0"/>
              <a:t> {</a:t>
            </a:r>
          </a:p>
          <a:p>
            <a:r>
              <a:rPr lang="en-IN" sz="1600" dirty="0"/>
              <a:t>    private int </a:t>
            </a:r>
            <a:r>
              <a:rPr lang="en-IN" sz="1600" dirty="0" err="1"/>
              <a:t>orderQty</a:t>
            </a:r>
            <a:r>
              <a:rPr lang="en-IN" sz="1600" dirty="0"/>
              <a:t>;</a:t>
            </a:r>
          </a:p>
          <a:p>
            <a:r>
              <a:rPr lang="en-IN" sz="1600" dirty="0"/>
              <a:t>    private String </a:t>
            </a:r>
            <a:r>
              <a:rPr lang="en-IN" sz="1600" dirty="0" err="1"/>
              <a:t>currIssue</a:t>
            </a:r>
            <a:r>
              <a:rPr lang="en-IN" sz="1600" dirty="0"/>
              <a:t>;</a:t>
            </a:r>
          </a:p>
          <a:p>
            <a:r>
              <a:rPr lang="en-IN" sz="1600" dirty="0">
                <a:solidFill>
                  <a:srgbClr val="FF3300"/>
                </a:solidFill>
              </a:rPr>
              <a:t>//Define constructor to assign data member   </a:t>
            </a:r>
          </a:p>
          <a:p>
            <a:r>
              <a:rPr lang="en-IN" sz="1600" dirty="0"/>
              <a:t> Public void </a:t>
            </a:r>
            <a:r>
              <a:rPr lang="en-IN" sz="1600" dirty="0" err="1"/>
              <a:t>recvNewIssue</a:t>
            </a:r>
            <a:r>
              <a:rPr lang="en-IN" sz="1600" dirty="0"/>
              <a:t>(string </a:t>
            </a:r>
            <a:r>
              <a:rPr lang="en-IN" sz="1600" dirty="0" err="1"/>
              <a:t>pNewIssue</a:t>
            </a:r>
            <a:r>
              <a:rPr lang="en-IN" sz="1600" dirty="0"/>
              <a:t>){</a:t>
            </a:r>
          </a:p>
          <a:p>
            <a:r>
              <a:rPr lang="en-IN" sz="1600" dirty="0"/>
              <a:t>      </a:t>
            </a:r>
            <a:r>
              <a:rPr lang="en-IN" sz="1600" dirty="0" err="1">
                <a:solidFill>
                  <a:srgbClr val="0066FF"/>
                </a:solidFill>
              </a:rPr>
              <a:t>setcopies</a:t>
            </a:r>
            <a:r>
              <a:rPr lang="en-IN" sz="1600" dirty="0"/>
              <a:t>(</a:t>
            </a:r>
            <a:r>
              <a:rPr lang="en-IN" sz="1600" dirty="0" err="1"/>
              <a:t>orderQty</a:t>
            </a:r>
            <a:r>
              <a:rPr lang="en-IN" sz="1600" dirty="0"/>
              <a:t>);</a:t>
            </a:r>
          </a:p>
          <a:p>
            <a:r>
              <a:rPr lang="en-IN" sz="1600" dirty="0"/>
              <a:t>      </a:t>
            </a:r>
            <a:r>
              <a:rPr lang="en-IN" sz="1600" dirty="0" err="1"/>
              <a:t>currIssue</a:t>
            </a:r>
            <a:r>
              <a:rPr lang="en-IN" sz="1600" dirty="0"/>
              <a:t>=</a:t>
            </a:r>
            <a:r>
              <a:rPr lang="en-IN" sz="1600" dirty="0" err="1"/>
              <a:t>pNewIssue</a:t>
            </a:r>
            <a:r>
              <a:rPr lang="en-IN" sz="1600" dirty="0"/>
              <a:t>;</a:t>
            </a:r>
          </a:p>
          <a:p>
            <a:r>
              <a:rPr lang="en-IN" sz="1600" dirty="0"/>
              <a:t>}</a:t>
            </a:r>
          </a:p>
          <a:p>
            <a:r>
              <a:rPr lang="en-IN" sz="1600" dirty="0"/>
              <a:t> //method </a:t>
            </a:r>
            <a:r>
              <a:rPr lang="en-IN" sz="1600" dirty="0" err="1">
                <a:solidFill>
                  <a:srgbClr val="FF0000"/>
                </a:solidFill>
              </a:rPr>
              <a:t>sellcopy</a:t>
            </a:r>
            <a:r>
              <a:rPr lang="en-IN" sz="1600" dirty="0"/>
              <a:t>() of superclass Publication is overridden</a:t>
            </a:r>
          </a:p>
          <a:p>
            <a:r>
              <a:rPr lang="en-IN" sz="1600" dirty="0"/>
              <a:t>    public void </a:t>
            </a:r>
            <a:r>
              <a:rPr lang="en-IN" sz="1600" dirty="0" err="1">
                <a:solidFill>
                  <a:srgbClr val="FF0000"/>
                </a:solidFill>
              </a:rPr>
              <a:t>sellcopy</a:t>
            </a:r>
            <a:r>
              <a:rPr lang="en-IN" sz="1600" dirty="0"/>
              <a:t>(int qty) {</a:t>
            </a:r>
          </a:p>
          <a:p>
            <a:r>
              <a:rPr lang="en-IN" sz="1600" dirty="0"/>
              <a:t>        </a:t>
            </a:r>
            <a:r>
              <a:rPr lang="en-IN" sz="1600" dirty="0" err="1"/>
              <a:t>System.out.println</a:t>
            </a:r>
            <a:r>
              <a:rPr lang="en-IN" sz="1600" dirty="0"/>
              <a:t>("Total Magazine sell: $" + (qty * price));</a:t>
            </a:r>
          </a:p>
          <a:p>
            <a:r>
              <a:rPr lang="en-IN" sz="1600" dirty="0"/>
              <a:t>    }</a:t>
            </a:r>
          </a:p>
          <a:p>
            <a:r>
              <a:rPr lang="en-IN" sz="1600" dirty="0"/>
              <a:t>}</a:t>
            </a:r>
          </a:p>
          <a:p>
            <a:r>
              <a:rPr lang="en-IN" sz="1600" dirty="0"/>
              <a:t>Class </a:t>
            </a:r>
            <a:r>
              <a:rPr lang="en-IN" sz="1600" dirty="0" err="1"/>
              <a:t>mainClass</a:t>
            </a:r>
            <a:r>
              <a:rPr lang="en-IN" sz="1600" dirty="0"/>
              <a:t>{</a:t>
            </a:r>
          </a:p>
          <a:p>
            <a:r>
              <a:rPr lang="en-IN" sz="1600" dirty="0"/>
              <a:t>Public static void main(String [] </a:t>
            </a:r>
            <a:r>
              <a:rPr lang="en-IN" sz="1600" dirty="0" err="1"/>
              <a:t>args</a:t>
            </a:r>
            <a:r>
              <a:rPr lang="en-IN" sz="1600" dirty="0"/>
              <a:t>)</a:t>
            </a:r>
          </a:p>
          <a:p>
            <a:r>
              <a:rPr lang="en-IN" sz="1600" dirty="0"/>
              <a:t>{</a:t>
            </a:r>
          </a:p>
          <a:p>
            <a:r>
              <a:rPr lang="en-IN" sz="1600" dirty="0"/>
              <a:t>//accept all details of book to be order such as title, author, price &amp; copies;</a:t>
            </a:r>
          </a:p>
          <a:p>
            <a:r>
              <a:rPr lang="en-IN" sz="1600" dirty="0"/>
              <a:t>Book obj1 = new Book();</a:t>
            </a:r>
          </a:p>
          <a:p>
            <a:r>
              <a:rPr lang="en-IN" sz="1600" dirty="0"/>
              <a:t>Obj1.</a:t>
            </a:r>
            <a:r>
              <a:rPr lang="en-IN" sz="1600" dirty="0">
                <a:solidFill>
                  <a:srgbClr val="7030A0"/>
                </a:solidFill>
              </a:rPr>
              <a:t>ordercopies</a:t>
            </a:r>
            <a:r>
              <a:rPr lang="en-IN" sz="1600" dirty="0"/>
              <a:t>(copies);</a:t>
            </a:r>
          </a:p>
          <a:p>
            <a:r>
              <a:rPr lang="en-IN" sz="1600" b="1" dirty="0">
                <a:solidFill>
                  <a:srgbClr val="66FFFF"/>
                </a:solidFill>
              </a:rPr>
              <a:t>Publication</a:t>
            </a:r>
            <a:r>
              <a:rPr lang="en-IN" sz="1600" dirty="0"/>
              <a:t> obj2 = new Book(); </a:t>
            </a:r>
          </a:p>
          <a:p>
            <a:r>
              <a:rPr lang="en-IN" sz="1600" dirty="0"/>
              <a:t>Obj2.</a:t>
            </a:r>
            <a:r>
              <a:rPr lang="en-IN" sz="1600" dirty="0">
                <a:solidFill>
                  <a:srgbClr val="FF0000"/>
                </a:solidFill>
              </a:rPr>
              <a:t>sellcopy</a:t>
            </a:r>
            <a:r>
              <a:rPr lang="en-IN" sz="1600" dirty="0"/>
              <a:t>(copies); //</a:t>
            </a:r>
            <a:r>
              <a:rPr lang="en-IN" sz="1600" dirty="0" err="1"/>
              <a:t>Overriden</a:t>
            </a:r>
            <a:r>
              <a:rPr lang="en-IN" sz="1600" dirty="0"/>
              <a:t> method is invoke</a:t>
            </a:r>
          </a:p>
          <a:p>
            <a:r>
              <a:rPr lang="en-IN" sz="1600" b="1" dirty="0">
                <a:solidFill>
                  <a:srgbClr val="66FFFF"/>
                </a:solidFill>
              </a:rPr>
              <a:t>Publication</a:t>
            </a:r>
            <a:r>
              <a:rPr lang="en-IN" sz="1600" dirty="0"/>
              <a:t> obj3 = new </a:t>
            </a:r>
            <a:r>
              <a:rPr lang="en-IN" sz="1600" b="1" dirty="0">
                <a:solidFill>
                  <a:srgbClr val="66FFFF"/>
                </a:solidFill>
              </a:rPr>
              <a:t>Publication</a:t>
            </a:r>
            <a:r>
              <a:rPr lang="en-IN" sz="1600" dirty="0"/>
              <a:t>();</a:t>
            </a:r>
          </a:p>
          <a:p>
            <a:r>
              <a:rPr lang="en-IN" sz="1600" dirty="0"/>
              <a:t>Obj3.</a:t>
            </a:r>
            <a:r>
              <a:rPr lang="en-IN" sz="1600" dirty="0">
                <a:solidFill>
                  <a:srgbClr val="FF0000"/>
                </a:solidFill>
              </a:rPr>
              <a:t>sellcopy</a:t>
            </a:r>
            <a:r>
              <a:rPr lang="en-IN" sz="1600" dirty="0"/>
              <a:t>(copies); </a:t>
            </a:r>
          </a:p>
          <a:p>
            <a:r>
              <a:rPr lang="en-IN" sz="1600" dirty="0"/>
              <a:t>}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143412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7B7C93-B2DF-47DB-8421-5013D0FC66F1}"/>
              </a:ext>
            </a:extLst>
          </p:cNvPr>
          <p:cNvSpPr txBox="1"/>
          <p:nvPr/>
        </p:nvSpPr>
        <p:spPr>
          <a:xfrm flipH="1">
            <a:off x="5115557" y="345440"/>
            <a:ext cx="2494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Assignment No.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64F864-661D-444F-98E0-BC18B8D4A73A}"/>
              </a:ext>
            </a:extLst>
          </p:cNvPr>
          <p:cNvSpPr txBox="1"/>
          <p:nvPr/>
        </p:nvSpPr>
        <p:spPr>
          <a:xfrm>
            <a:off x="812800" y="1062445"/>
            <a:ext cx="885952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Input: </a:t>
            </a:r>
          </a:p>
          <a:p>
            <a:r>
              <a:rPr lang="en-US" sz="2000" dirty="0">
                <a:solidFill>
                  <a:srgbClr val="002060"/>
                </a:solidFill>
              </a:rPr>
              <a:t>Title: Java</a:t>
            </a:r>
          </a:p>
          <a:p>
            <a:r>
              <a:rPr lang="en-US" sz="2000" dirty="0">
                <a:solidFill>
                  <a:srgbClr val="002060"/>
                </a:solidFill>
              </a:rPr>
              <a:t>Price: 200</a:t>
            </a:r>
          </a:p>
          <a:p>
            <a:r>
              <a:rPr lang="en-US" sz="2000" dirty="0">
                <a:solidFill>
                  <a:srgbClr val="002060"/>
                </a:solidFill>
              </a:rPr>
              <a:t>Copies: 5</a:t>
            </a:r>
          </a:p>
          <a:p>
            <a:r>
              <a:rPr lang="en-US" sz="2000" dirty="0">
                <a:solidFill>
                  <a:srgbClr val="002060"/>
                </a:solidFill>
              </a:rPr>
              <a:t>Author: XYZ</a:t>
            </a:r>
          </a:p>
          <a:p>
            <a:r>
              <a:rPr lang="en-US" sz="2000" dirty="0" err="1">
                <a:solidFill>
                  <a:srgbClr val="002060"/>
                </a:solidFill>
              </a:rPr>
              <a:t>OrderQty</a:t>
            </a:r>
            <a:r>
              <a:rPr lang="en-US" sz="2000" dirty="0">
                <a:solidFill>
                  <a:srgbClr val="002060"/>
                </a:solidFill>
              </a:rPr>
              <a:t>: 1</a:t>
            </a:r>
          </a:p>
          <a:p>
            <a:r>
              <a:rPr lang="en-US" sz="2000" dirty="0">
                <a:solidFill>
                  <a:srgbClr val="002060"/>
                </a:solidFill>
              </a:rPr>
              <a:t>Current Issue: March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Output: </a:t>
            </a:r>
          </a:p>
          <a:p>
            <a:r>
              <a:rPr lang="en-US" sz="2000" dirty="0">
                <a:solidFill>
                  <a:srgbClr val="002060"/>
                </a:solidFill>
              </a:rPr>
              <a:t>1. Copies of given Book are order</a:t>
            </a:r>
          </a:p>
          <a:p>
            <a:r>
              <a:rPr lang="en-US" sz="2000" dirty="0">
                <a:solidFill>
                  <a:srgbClr val="002060"/>
                </a:solidFill>
              </a:rPr>
              <a:t>2. Total sale of publication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sz="2000" b="1" dirty="0">
                <a:solidFill>
                  <a:srgbClr val="C00000"/>
                </a:solidFill>
              </a:rPr>
              <a:t>Text Book referred for assignment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002060"/>
                </a:solidFill>
              </a:rPr>
              <a:t>Object Oriented Programming using Java by Simon Kendal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002060"/>
                </a:solidFill>
              </a:rPr>
              <a:t>Java The Complete Reference, Seventh Edition</a:t>
            </a:r>
          </a:p>
          <a:p>
            <a:endParaRPr lang="en-US" altLang="en-US" sz="2000" b="1" dirty="0">
              <a:solidFill>
                <a:srgbClr val="C00000"/>
              </a:solidFill>
            </a:endParaRPr>
          </a:p>
          <a:p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CF49939-8D01-4559-A1CC-5A2169833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67" y="90100"/>
            <a:ext cx="65" cy="276999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188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7B7C93-B2DF-47DB-8421-5013D0FC66F1}"/>
              </a:ext>
            </a:extLst>
          </p:cNvPr>
          <p:cNvSpPr txBox="1"/>
          <p:nvPr/>
        </p:nvSpPr>
        <p:spPr>
          <a:xfrm flipH="1">
            <a:off x="5115557" y="152400"/>
            <a:ext cx="2494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Assignment No.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64F864-661D-444F-98E0-BC18B8D4A73A}"/>
              </a:ext>
            </a:extLst>
          </p:cNvPr>
          <p:cNvSpPr txBox="1"/>
          <p:nvPr/>
        </p:nvSpPr>
        <p:spPr>
          <a:xfrm>
            <a:off x="833120" y="741680"/>
            <a:ext cx="1098296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Frequently Ask Question: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</a:rPr>
              <a:t>Define is polymorphism. (BL1)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</a:rPr>
              <a:t>List out polymorphism types. (BL1)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</a:rPr>
              <a:t>Differentiate static &amp; runtime polymorphism. (BL4)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</a:rPr>
              <a:t>Define method overloading. (BL1)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</a:rPr>
              <a:t>Define method overriding. (BL1)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</a:rPr>
              <a:t>Differentiate method overloading and method overriding. (BL4)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</a:rPr>
              <a:t>Explain superclass &amp; subclass. (BL2)</a:t>
            </a:r>
          </a:p>
          <a:p>
            <a:endParaRPr lang="en-US" sz="2000" b="1" dirty="0">
              <a:solidFill>
                <a:srgbClr val="C00000"/>
              </a:solidFill>
            </a:endParaRPr>
          </a:p>
          <a:p>
            <a:endParaRPr lang="en-US" sz="2000" b="1" dirty="0">
              <a:solidFill>
                <a:srgbClr val="C00000"/>
              </a:solidFill>
            </a:endParaRPr>
          </a:p>
          <a:p>
            <a:r>
              <a:rPr lang="en-US" sz="2000" b="1" dirty="0">
                <a:solidFill>
                  <a:srgbClr val="C00000"/>
                </a:solidFill>
              </a:rPr>
              <a:t>Mapping of Course Outcomes for Assignment 1: CO3</a:t>
            </a:r>
          </a:p>
          <a:p>
            <a:endParaRPr lang="en-US" sz="2000" b="1" dirty="0">
              <a:solidFill>
                <a:srgbClr val="C00000"/>
              </a:solidFill>
            </a:endParaRPr>
          </a:p>
          <a:p>
            <a:r>
              <a:rPr lang="en-US" sz="2000" b="1" dirty="0">
                <a:solidFill>
                  <a:srgbClr val="002060"/>
                </a:solidFill>
              </a:rPr>
              <a:t>CO1:</a:t>
            </a:r>
            <a:r>
              <a:rPr lang="en-US" sz="2000" b="1" dirty="0">
                <a:solidFill>
                  <a:srgbClr val="00B050"/>
                </a:solidFill>
              </a:rPr>
              <a:t>Identify relationship among objects using inheritance and polymorphism. </a:t>
            </a:r>
          </a:p>
        </p:txBody>
      </p:sp>
    </p:spTree>
    <p:extLst>
      <p:ext uri="{BB962C8B-B14F-4D97-AF65-F5344CB8AC3E}">
        <p14:creationId xmlns:p14="http://schemas.microsoft.com/office/powerpoint/2010/main" val="3245546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798</Words>
  <Application>Microsoft Office PowerPoint</Application>
  <PresentationFormat>Widescreen</PresentationFormat>
  <Paragraphs>111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aparna</dc:creator>
  <cp:lastModifiedBy>hp</cp:lastModifiedBy>
  <cp:revision>13</cp:revision>
  <dcterms:created xsi:type="dcterms:W3CDTF">2020-06-21T11:12:05Z</dcterms:created>
  <dcterms:modified xsi:type="dcterms:W3CDTF">2020-07-12T13:21:47Z</dcterms:modified>
</cp:coreProperties>
</file>