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33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63" d="100"/>
          <a:sy n="63" d="100"/>
        </p:scale>
        <p:origin x="-1584" y="-60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E3D555-603F-438D-8B6B-90568E4C35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1A466E00-08B8-4B95-A6CC-5B2E0604D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0D019D1-D59E-45E4-8609-56B680619CE1}"/>
              </a:ext>
            </a:extLst>
          </p:cNvPr>
          <p:cNvSpPr>
            <a:spLocks noGrp="1"/>
          </p:cNvSpPr>
          <p:nvPr>
            <p:ph type="dt" sz="half" idx="10"/>
          </p:nvPr>
        </p:nvSpPr>
        <p:spPr/>
        <p:txBody>
          <a:bodyPr/>
          <a:lstStyle/>
          <a:p>
            <a:fld id="{A8BA3AAC-EA7F-43A1-8907-DF17F1E99B90}" type="datetimeFigureOut">
              <a:rPr lang="en-IN" smtClean="0"/>
              <a:pPr/>
              <a:t>29-06-2020</a:t>
            </a:fld>
            <a:endParaRPr lang="en-IN"/>
          </a:p>
        </p:txBody>
      </p:sp>
      <p:sp>
        <p:nvSpPr>
          <p:cNvPr id="5" name="Footer Placeholder 4">
            <a:extLst>
              <a:ext uri="{FF2B5EF4-FFF2-40B4-BE49-F238E27FC236}">
                <a16:creationId xmlns:a16="http://schemas.microsoft.com/office/drawing/2014/main" xmlns="" id="{D83ACBC5-AA04-4934-8358-BDA894CBCF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47344CB-BFC1-4AC0-B764-080428BE52D6}"/>
              </a:ext>
            </a:extLst>
          </p:cNvPr>
          <p:cNvSpPr>
            <a:spLocks noGrp="1"/>
          </p:cNvSpPr>
          <p:nvPr>
            <p:ph type="sldNum" sz="quarter" idx="12"/>
          </p:nvPr>
        </p:nvSpPr>
        <p:spPr/>
        <p:txBody>
          <a:bodyPr/>
          <a:lstStyle/>
          <a:p>
            <a:fld id="{96964089-94F6-46B3-948F-3BB387731907}" type="slidenum">
              <a:rPr lang="en-IN" smtClean="0"/>
              <a:pPr/>
              <a:t>‹#›</a:t>
            </a:fld>
            <a:endParaRPr lang="en-IN"/>
          </a:p>
        </p:txBody>
      </p:sp>
    </p:spTree>
    <p:extLst>
      <p:ext uri="{BB962C8B-B14F-4D97-AF65-F5344CB8AC3E}">
        <p14:creationId xmlns="" xmlns:p14="http://schemas.microsoft.com/office/powerpoint/2010/main" val="305444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5CE874-5082-413E-B025-D315FE04C5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7E41298-90A2-42BA-A263-52D929F435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03DD418-B4DD-4F17-BBB8-3C45845D3C06}"/>
              </a:ext>
            </a:extLst>
          </p:cNvPr>
          <p:cNvSpPr>
            <a:spLocks noGrp="1"/>
          </p:cNvSpPr>
          <p:nvPr>
            <p:ph type="dt" sz="half" idx="10"/>
          </p:nvPr>
        </p:nvSpPr>
        <p:spPr/>
        <p:txBody>
          <a:bodyPr/>
          <a:lstStyle/>
          <a:p>
            <a:fld id="{A8BA3AAC-EA7F-43A1-8907-DF17F1E99B90}" type="datetimeFigureOut">
              <a:rPr lang="en-IN" smtClean="0"/>
              <a:pPr/>
              <a:t>29-06-2020</a:t>
            </a:fld>
            <a:endParaRPr lang="en-IN"/>
          </a:p>
        </p:txBody>
      </p:sp>
      <p:sp>
        <p:nvSpPr>
          <p:cNvPr id="5" name="Footer Placeholder 4">
            <a:extLst>
              <a:ext uri="{FF2B5EF4-FFF2-40B4-BE49-F238E27FC236}">
                <a16:creationId xmlns:a16="http://schemas.microsoft.com/office/drawing/2014/main" xmlns="" id="{40E92F4A-9E75-4808-B158-A208405049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0BD25C3-6735-48E6-AC34-94B0A63A1810}"/>
              </a:ext>
            </a:extLst>
          </p:cNvPr>
          <p:cNvSpPr>
            <a:spLocks noGrp="1"/>
          </p:cNvSpPr>
          <p:nvPr>
            <p:ph type="sldNum" sz="quarter" idx="12"/>
          </p:nvPr>
        </p:nvSpPr>
        <p:spPr/>
        <p:txBody>
          <a:bodyPr/>
          <a:lstStyle/>
          <a:p>
            <a:fld id="{96964089-94F6-46B3-948F-3BB387731907}" type="slidenum">
              <a:rPr lang="en-IN" smtClean="0"/>
              <a:pPr/>
              <a:t>‹#›</a:t>
            </a:fld>
            <a:endParaRPr lang="en-IN"/>
          </a:p>
        </p:txBody>
      </p:sp>
    </p:spTree>
    <p:extLst>
      <p:ext uri="{BB962C8B-B14F-4D97-AF65-F5344CB8AC3E}">
        <p14:creationId xmlns="" xmlns:p14="http://schemas.microsoft.com/office/powerpoint/2010/main" val="186371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E6B347B-4059-48FF-994E-1015485DB4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F226BFA-1727-4414-8FA0-E585441760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DBF696B-2E29-44EE-AEC4-111DDBAE6E4D}"/>
              </a:ext>
            </a:extLst>
          </p:cNvPr>
          <p:cNvSpPr>
            <a:spLocks noGrp="1"/>
          </p:cNvSpPr>
          <p:nvPr>
            <p:ph type="dt" sz="half" idx="10"/>
          </p:nvPr>
        </p:nvSpPr>
        <p:spPr/>
        <p:txBody>
          <a:bodyPr/>
          <a:lstStyle/>
          <a:p>
            <a:fld id="{A8BA3AAC-EA7F-43A1-8907-DF17F1E99B90}" type="datetimeFigureOut">
              <a:rPr lang="en-IN" smtClean="0"/>
              <a:pPr/>
              <a:t>29-06-2020</a:t>
            </a:fld>
            <a:endParaRPr lang="en-IN"/>
          </a:p>
        </p:txBody>
      </p:sp>
      <p:sp>
        <p:nvSpPr>
          <p:cNvPr id="5" name="Footer Placeholder 4">
            <a:extLst>
              <a:ext uri="{FF2B5EF4-FFF2-40B4-BE49-F238E27FC236}">
                <a16:creationId xmlns:a16="http://schemas.microsoft.com/office/drawing/2014/main" xmlns="" id="{0BFDEB26-77FB-4C27-93CE-B59339857A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4865DDD-7D16-40D2-BCBA-568C7899550C}"/>
              </a:ext>
            </a:extLst>
          </p:cNvPr>
          <p:cNvSpPr>
            <a:spLocks noGrp="1"/>
          </p:cNvSpPr>
          <p:nvPr>
            <p:ph type="sldNum" sz="quarter" idx="12"/>
          </p:nvPr>
        </p:nvSpPr>
        <p:spPr/>
        <p:txBody>
          <a:bodyPr/>
          <a:lstStyle/>
          <a:p>
            <a:fld id="{96964089-94F6-46B3-948F-3BB387731907}" type="slidenum">
              <a:rPr lang="en-IN" smtClean="0"/>
              <a:pPr/>
              <a:t>‹#›</a:t>
            </a:fld>
            <a:endParaRPr lang="en-IN"/>
          </a:p>
        </p:txBody>
      </p:sp>
    </p:spTree>
    <p:extLst>
      <p:ext uri="{BB962C8B-B14F-4D97-AF65-F5344CB8AC3E}">
        <p14:creationId xmlns="" xmlns:p14="http://schemas.microsoft.com/office/powerpoint/2010/main" val="208769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E3D177-DDD4-4823-BDDD-7FF4B989DA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371D2EE-96D1-496B-A341-287E0638D3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EDF1F40-16F2-4E14-B467-4B734C0F0657}"/>
              </a:ext>
            </a:extLst>
          </p:cNvPr>
          <p:cNvSpPr>
            <a:spLocks noGrp="1"/>
          </p:cNvSpPr>
          <p:nvPr>
            <p:ph type="dt" sz="half" idx="10"/>
          </p:nvPr>
        </p:nvSpPr>
        <p:spPr/>
        <p:txBody>
          <a:bodyPr/>
          <a:lstStyle/>
          <a:p>
            <a:fld id="{A8BA3AAC-EA7F-43A1-8907-DF17F1E99B90}" type="datetimeFigureOut">
              <a:rPr lang="en-IN" smtClean="0"/>
              <a:pPr/>
              <a:t>29-06-2020</a:t>
            </a:fld>
            <a:endParaRPr lang="en-IN"/>
          </a:p>
        </p:txBody>
      </p:sp>
      <p:sp>
        <p:nvSpPr>
          <p:cNvPr id="5" name="Footer Placeholder 4">
            <a:extLst>
              <a:ext uri="{FF2B5EF4-FFF2-40B4-BE49-F238E27FC236}">
                <a16:creationId xmlns:a16="http://schemas.microsoft.com/office/drawing/2014/main" xmlns="" id="{EAA853E4-8AA9-4EA2-8A5D-714C346371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4CD015B-6CC0-436C-AD53-5B404C790A14}"/>
              </a:ext>
            </a:extLst>
          </p:cNvPr>
          <p:cNvSpPr>
            <a:spLocks noGrp="1"/>
          </p:cNvSpPr>
          <p:nvPr>
            <p:ph type="sldNum" sz="quarter" idx="12"/>
          </p:nvPr>
        </p:nvSpPr>
        <p:spPr/>
        <p:txBody>
          <a:bodyPr/>
          <a:lstStyle/>
          <a:p>
            <a:fld id="{96964089-94F6-46B3-948F-3BB387731907}" type="slidenum">
              <a:rPr lang="en-IN" smtClean="0"/>
              <a:pPr/>
              <a:t>‹#›</a:t>
            </a:fld>
            <a:endParaRPr lang="en-IN"/>
          </a:p>
        </p:txBody>
      </p:sp>
    </p:spTree>
    <p:extLst>
      <p:ext uri="{BB962C8B-B14F-4D97-AF65-F5344CB8AC3E}">
        <p14:creationId xmlns="" xmlns:p14="http://schemas.microsoft.com/office/powerpoint/2010/main" val="364280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6EAF0C-B446-41C8-9BD2-76AA27C2AD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9A5BF93-AAFF-4B66-8851-224DE5B67C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D48A434-7BE5-4CCC-B110-B078AF7EAC46}"/>
              </a:ext>
            </a:extLst>
          </p:cNvPr>
          <p:cNvSpPr>
            <a:spLocks noGrp="1"/>
          </p:cNvSpPr>
          <p:nvPr>
            <p:ph type="dt" sz="half" idx="10"/>
          </p:nvPr>
        </p:nvSpPr>
        <p:spPr/>
        <p:txBody>
          <a:bodyPr/>
          <a:lstStyle/>
          <a:p>
            <a:fld id="{A8BA3AAC-EA7F-43A1-8907-DF17F1E99B90}" type="datetimeFigureOut">
              <a:rPr lang="en-IN" smtClean="0"/>
              <a:pPr/>
              <a:t>29-06-2020</a:t>
            </a:fld>
            <a:endParaRPr lang="en-IN"/>
          </a:p>
        </p:txBody>
      </p:sp>
      <p:sp>
        <p:nvSpPr>
          <p:cNvPr id="5" name="Footer Placeholder 4">
            <a:extLst>
              <a:ext uri="{FF2B5EF4-FFF2-40B4-BE49-F238E27FC236}">
                <a16:creationId xmlns:a16="http://schemas.microsoft.com/office/drawing/2014/main" xmlns="" id="{473B365B-1142-430E-9FC6-A7B0D3983B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0AD6272-18F0-4180-BF04-AF313357FEFB}"/>
              </a:ext>
            </a:extLst>
          </p:cNvPr>
          <p:cNvSpPr>
            <a:spLocks noGrp="1"/>
          </p:cNvSpPr>
          <p:nvPr>
            <p:ph type="sldNum" sz="quarter" idx="12"/>
          </p:nvPr>
        </p:nvSpPr>
        <p:spPr/>
        <p:txBody>
          <a:bodyPr/>
          <a:lstStyle/>
          <a:p>
            <a:fld id="{96964089-94F6-46B3-948F-3BB387731907}" type="slidenum">
              <a:rPr lang="en-IN" smtClean="0"/>
              <a:pPr/>
              <a:t>‹#›</a:t>
            </a:fld>
            <a:endParaRPr lang="en-IN"/>
          </a:p>
        </p:txBody>
      </p:sp>
    </p:spTree>
    <p:extLst>
      <p:ext uri="{BB962C8B-B14F-4D97-AF65-F5344CB8AC3E}">
        <p14:creationId xmlns="" xmlns:p14="http://schemas.microsoft.com/office/powerpoint/2010/main" val="3647284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3005B9-6325-44BB-8025-D84834199B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B738751-3859-445F-B3B3-B135BF1739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57F48AC-C9BC-42EF-92B2-1217B7978F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74734FE-FD77-45B0-AEF1-C94944ACDFC9}"/>
              </a:ext>
            </a:extLst>
          </p:cNvPr>
          <p:cNvSpPr>
            <a:spLocks noGrp="1"/>
          </p:cNvSpPr>
          <p:nvPr>
            <p:ph type="dt" sz="half" idx="10"/>
          </p:nvPr>
        </p:nvSpPr>
        <p:spPr/>
        <p:txBody>
          <a:bodyPr/>
          <a:lstStyle/>
          <a:p>
            <a:fld id="{A8BA3AAC-EA7F-43A1-8907-DF17F1E99B90}" type="datetimeFigureOut">
              <a:rPr lang="en-IN" smtClean="0"/>
              <a:pPr/>
              <a:t>29-06-2020</a:t>
            </a:fld>
            <a:endParaRPr lang="en-IN"/>
          </a:p>
        </p:txBody>
      </p:sp>
      <p:sp>
        <p:nvSpPr>
          <p:cNvPr id="6" name="Footer Placeholder 5">
            <a:extLst>
              <a:ext uri="{FF2B5EF4-FFF2-40B4-BE49-F238E27FC236}">
                <a16:creationId xmlns:a16="http://schemas.microsoft.com/office/drawing/2014/main" xmlns="" id="{5E9034A5-E474-4317-8DC0-7BFFBA9684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230F0FE-DA8E-46F0-960E-4F17C5FDF863}"/>
              </a:ext>
            </a:extLst>
          </p:cNvPr>
          <p:cNvSpPr>
            <a:spLocks noGrp="1"/>
          </p:cNvSpPr>
          <p:nvPr>
            <p:ph type="sldNum" sz="quarter" idx="12"/>
          </p:nvPr>
        </p:nvSpPr>
        <p:spPr/>
        <p:txBody>
          <a:bodyPr/>
          <a:lstStyle/>
          <a:p>
            <a:fld id="{96964089-94F6-46B3-948F-3BB387731907}" type="slidenum">
              <a:rPr lang="en-IN" smtClean="0"/>
              <a:pPr/>
              <a:t>‹#›</a:t>
            </a:fld>
            <a:endParaRPr lang="en-IN"/>
          </a:p>
        </p:txBody>
      </p:sp>
    </p:spTree>
    <p:extLst>
      <p:ext uri="{BB962C8B-B14F-4D97-AF65-F5344CB8AC3E}">
        <p14:creationId xmlns="" xmlns:p14="http://schemas.microsoft.com/office/powerpoint/2010/main" val="7226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1B90DC-E87B-44DF-9ADF-8F23E271B7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8670220-2218-439E-8E2A-D5E98F49E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03CFCA4-EC3D-4F9F-A677-55CF64C857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348488C4-989D-4E7D-A58E-18CDC2E9E2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4A895C0-23FB-4F51-9ED8-127CCEF4EC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0E7DADD-8211-4DB3-871C-0B0FAC72C0CA}"/>
              </a:ext>
            </a:extLst>
          </p:cNvPr>
          <p:cNvSpPr>
            <a:spLocks noGrp="1"/>
          </p:cNvSpPr>
          <p:nvPr>
            <p:ph type="dt" sz="half" idx="10"/>
          </p:nvPr>
        </p:nvSpPr>
        <p:spPr/>
        <p:txBody>
          <a:bodyPr/>
          <a:lstStyle/>
          <a:p>
            <a:fld id="{A8BA3AAC-EA7F-43A1-8907-DF17F1E99B90}" type="datetimeFigureOut">
              <a:rPr lang="en-IN" smtClean="0"/>
              <a:pPr/>
              <a:t>29-06-2020</a:t>
            </a:fld>
            <a:endParaRPr lang="en-IN"/>
          </a:p>
        </p:txBody>
      </p:sp>
      <p:sp>
        <p:nvSpPr>
          <p:cNvPr id="8" name="Footer Placeholder 7">
            <a:extLst>
              <a:ext uri="{FF2B5EF4-FFF2-40B4-BE49-F238E27FC236}">
                <a16:creationId xmlns:a16="http://schemas.microsoft.com/office/drawing/2014/main" xmlns="" id="{178B2E67-5F1F-4D64-B3B6-D6660E2E25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079163F-41B2-4EE4-9B00-357439E862EC}"/>
              </a:ext>
            </a:extLst>
          </p:cNvPr>
          <p:cNvSpPr>
            <a:spLocks noGrp="1"/>
          </p:cNvSpPr>
          <p:nvPr>
            <p:ph type="sldNum" sz="quarter" idx="12"/>
          </p:nvPr>
        </p:nvSpPr>
        <p:spPr/>
        <p:txBody>
          <a:bodyPr/>
          <a:lstStyle/>
          <a:p>
            <a:fld id="{96964089-94F6-46B3-948F-3BB387731907}" type="slidenum">
              <a:rPr lang="en-IN" smtClean="0"/>
              <a:pPr/>
              <a:t>‹#›</a:t>
            </a:fld>
            <a:endParaRPr lang="en-IN"/>
          </a:p>
        </p:txBody>
      </p:sp>
    </p:spTree>
    <p:extLst>
      <p:ext uri="{BB962C8B-B14F-4D97-AF65-F5344CB8AC3E}">
        <p14:creationId xmlns="" xmlns:p14="http://schemas.microsoft.com/office/powerpoint/2010/main" val="234570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5DE2FF-91BC-40C9-94FB-1F1BDCBC88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6519E1B-9A72-4ED9-9213-8181C5EC49B7}"/>
              </a:ext>
            </a:extLst>
          </p:cNvPr>
          <p:cNvSpPr>
            <a:spLocks noGrp="1"/>
          </p:cNvSpPr>
          <p:nvPr>
            <p:ph type="dt" sz="half" idx="10"/>
          </p:nvPr>
        </p:nvSpPr>
        <p:spPr/>
        <p:txBody>
          <a:bodyPr/>
          <a:lstStyle/>
          <a:p>
            <a:fld id="{A8BA3AAC-EA7F-43A1-8907-DF17F1E99B90}" type="datetimeFigureOut">
              <a:rPr lang="en-IN" smtClean="0"/>
              <a:pPr/>
              <a:t>29-06-2020</a:t>
            </a:fld>
            <a:endParaRPr lang="en-IN"/>
          </a:p>
        </p:txBody>
      </p:sp>
      <p:sp>
        <p:nvSpPr>
          <p:cNvPr id="4" name="Footer Placeholder 3">
            <a:extLst>
              <a:ext uri="{FF2B5EF4-FFF2-40B4-BE49-F238E27FC236}">
                <a16:creationId xmlns:a16="http://schemas.microsoft.com/office/drawing/2014/main" xmlns="" id="{CB936738-DBC4-4295-9E95-D1FF318C66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A2A4A79-E70F-4AEC-86DF-0F5392A390BE}"/>
              </a:ext>
            </a:extLst>
          </p:cNvPr>
          <p:cNvSpPr>
            <a:spLocks noGrp="1"/>
          </p:cNvSpPr>
          <p:nvPr>
            <p:ph type="sldNum" sz="quarter" idx="12"/>
          </p:nvPr>
        </p:nvSpPr>
        <p:spPr/>
        <p:txBody>
          <a:bodyPr/>
          <a:lstStyle/>
          <a:p>
            <a:fld id="{96964089-94F6-46B3-948F-3BB387731907}" type="slidenum">
              <a:rPr lang="en-IN" smtClean="0"/>
              <a:pPr/>
              <a:t>‹#›</a:t>
            </a:fld>
            <a:endParaRPr lang="en-IN"/>
          </a:p>
        </p:txBody>
      </p:sp>
    </p:spTree>
    <p:extLst>
      <p:ext uri="{BB962C8B-B14F-4D97-AF65-F5344CB8AC3E}">
        <p14:creationId xmlns="" xmlns:p14="http://schemas.microsoft.com/office/powerpoint/2010/main" val="25075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8CB0A05-D129-4653-A3E6-D3FC79EFE6DB}"/>
              </a:ext>
            </a:extLst>
          </p:cNvPr>
          <p:cNvSpPr>
            <a:spLocks noGrp="1"/>
          </p:cNvSpPr>
          <p:nvPr>
            <p:ph type="dt" sz="half" idx="10"/>
          </p:nvPr>
        </p:nvSpPr>
        <p:spPr/>
        <p:txBody>
          <a:bodyPr/>
          <a:lstStyle/>
          <a:p>
            <a:fld id="{A8BA3AAC-EA7F-43A1-8907-DF17F1E99B90}" type="datetimeFigureOut">
              <a:rPr lang="en-IN" smtClean="0"/>
              <a:pPr/>
              <a:t>29-06-2020</a:t>
            </a:fld>
            <a:endParaRPr lang="en-IN"/>
          </a:p>
        </p:txBody>
      </p:sp>
      <p:sp>
        <p:nvSpPr>
          <p:cNvPr id="3" name="Footer Placeholder 2">
            <a:extLst>
              <a:ext uri="{FF2B5EF4-FFF2-40B4-BE49-F238E27FC236}">
                <a16:creationId xmlns:a16="http://schemas.microsoft.com/office/drawing/2014/main" xmlns="" id="{978E880A-70AE-4052-997B-FB16E44D65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1861512-E97C-444C-899F-6E137B72A7A1}"/>
              </a:ext>
            </a:extLst>
          </p:cNvPr>
          <p:cNvSpPr>
            <a:spLocks noGrp="1"/>
          </p:cNvSpPr>
          <p:nvPr>
            <p:ph type="sldNum" sz="quarter" idx="12"/>
          </p:nvPr>
        </p:nvSpPr>
        <p:spPr/>
        <p:txBody>
          <a:bodyPr/>
          <a:lstStyle/>
          <a:p>
            <a:fld id="{96964089-94F6-46B3-948F-3BB387731907}" type="slidenum">
              <a:rPr lang="en-IN" smtClean="0"/>
              <a:pPr/>
              <a:t>‹#›</a:t>
            </a:fld>
            <a:endParaRPr lang="en-IN"/>
          </a:p>
        </p:txBody>
      </p:sp>
    </p:spTree>
    <p:extLst>
      <p:ext uri="{BB962C8B-B14F-4D97-AF65-F5344CB8AC3E}">
        <p14:creationId xmlns="" xmlns:p14="http://schemas.microsoft.com/office/powerpoint/2010/main" val="128234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D71F-58FF-495E-B08D-160C99F23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4B19F31-8751-446F-91BE-10C7A891F2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8C28282-A50F-4CA3-8E74-E55C0FDDD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B2D8828-3CF7-4CED-8610-D115C9A7B300}"/>
              </a:ext>
            </a:extLst>
          </p:cNvPr>
          <p:cNvSpPr>
            <a:spLocks noGrp="1"/>
          </p:cNvSpPr>
          <p:nvPr>
            <p:ph type="dt" sz="half" idx="10"/>
          </p:nvPr>
        </p:nvSpPr>
        <p:spPr/>
        <p:txBody>
          <a:bodyPr/>
          <a:lstStyle/>
          <a:p>
            <a:fld id="{A8BA3AAC-EA7F-43A1-8907-DF17F1E99B90}" type="datetimeFigureOut">
              <a:rPr lang="en-IN" smtClean="0"/>
              <a:pPr/>
              <a:t>29-06-2020</a:t>
            </a:fld>
            <a:endParaRPr lang="en-IN"/>
          </a:p>
        </p:txBody>
      </p:sp>
      <p:sp>
        <p:nvSpPr>
          <p:cNvPr id="6" name="Footer Placeholder 5">
            <a:extLst>
              <a:ext uri="{FF2B5EF4-FFF2-40B4-BE49-F238E27FC236}">
                <a16:creationId xmlns:a16="http://schemas.microsoft.com/office/drawing/2014/main" xmlns="" id="{2A411920-C0D1-43B5-A73B-FEF5B2578D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15A98F0-34C3-48C1-8F00-41D2ECC69065}"/>
              </a:ext>
            </a:extLst>
          </p:cNvPr>
          <p:cNvSpPr>
            <a:spLocks noGrp="1"/>
          </p:cNvSpPr>
          <p:nvPr>
            <p:ph type="sldNum" sz="quarter" idx="12"/>
          </p:nvPr>
        </p:nvSpPr>
        <p:spPr/>
        <p:txBody>
          <a:bodyPr/>
          <a:lstStyle/>
          <a:p>
            <a:fld id="{96964089-94F6-46B3-948F-3BB387731907}" type="slidenum">
              <a:rPr lang="en-IN" smtClean="0"/>
              <a:pPr/>
              <a:t>‹#›</a:t>
            </a:fld>
            <a:endParaRPr lang="en-IN"/>
          </a:p>
        </p:txBody>
      </p:sp>
    </p:spTree>
    <p:extLst>
      <p:ext uri="{BB962C8B-B14F-4D97-AF65-F5344CB8AC3E}">
        <p14:creationId xmlns="" xmlns:p14="http://schemas.microsoft.com/office/powerpoint/2010/main" val="281272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7CCF81-F852-4236-8BE7-AEDCAEE4F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7D746F3-3AAC-4401-BB80-FCDE4754E1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60E853A-341F-450E-8AC9-2EC02F502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A930522-0C98-45F5-A13C-62F3CB2918AA}"/>
              </a:ext>
            </a:extLst>
          </p:cNvPr>
          <p:cNvSpPr>
            <a:spLocks noGrp="1"/>
          </p:cNvSpPr>
          <p:nvPr>
            <p:ph type="dt" sz="half" idx="10"/>
          </p:nvPr>
        </p:nvSpPr>
        <p:spPr/>
        <p:txBody>
          <a:bodyPr/>
          <a:lstStyle/>
          <a:p>
            <a:fld id="{A8BA3AAC-EA7F-43A1-8907-DF17F1E99B90}" type="datetimeFigureOut">
              <a:rPr lang="en-IN" smtClean="0"/>
              <a:pPr/>
              <a:t>29-06-2020</a:t>
            </a:fld>
            <a:endParaRPr lang="en-IN"/>
          </a:p>
        </p:txBody>
      </p:sp>
      <p:sp>
        <p:nvSpPr>
          <p:cNvPr id="6" name="Footer Placeholder 5">
            <a:extLst>
              <a:ext uri="{FF2B5EF4-FFF2-40B4-BE49-F238E27FC236}">
                <a16:creationId xmlns:a16="http://schemas.microsoft.com/office/drawing/2014/main" xmlns="" id="{74D81CD9-3BBE-4C7A-A4C1-BE0BCC9150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7F816D6-E141-40D1-A5F4-2D6F75100B9D}"/>
              </a:ext>
            </a:extLst>
          </p:cNvPr>
          <p:cNvSpPr>
            <a:spLocks noGrp="1"/>
          </p:cNvSpPr>
          <p:nvPr>
            <p:ph type="sldNum" sz="quarter" idx="12"/>
          </p:nvPr>
        </p:nvSpPr>
        <p:spPr/>
        <p:txBody>
          <a:bodyPr/>
          <a:lstStyle/>
          <a:p>
            <a:fld id="{96964089-94F6-46B3-948F-3BB387731907}" type="slidenum">
              <a:rPr lang="en-IN" smtClean="0"/>
              <a:pPr/>
              <a:t>‹#›</a:t>
            </a:fld>
            <a:endParaRPr lang="en-IN"/>
          </a:p>
        </p:txBody>
      </p:sp>
    </p:spTree>
    <p:extLst>
      <p:ext uri="{BB962C8B-B14F-4D97-AF65-F5344CB8AC3E}">
        <p14:creationId xmlns="" xmlns:p14="http://schemas.microsoft.com/office/powerpoint/2010/main" val="3768178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2414083-0DE3-4861-947A-E254114E11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1CA6B08-CC70-432C-9E61-CCC32F91E8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F7A5B4D-2F94-437D-9ACA-6E9B31C118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A3AAC-EA7F-43A1-8907-DF17F1E99B90}" type="datetimeFigureOut">
              <a:rPr lang="en-IN" smtClean="0"/>
              <a:pPr/>
              <a:t>29-06-2020</a:t>
            </a:fld>
            <a:endParaRPr lang="en-IN"/>
          </a:p>
        </p:txBody>
      </p:sp>
      <p:sp>
        <p:nvSpPr>
          <p:cNvPr id="5" name="Footer Placeholder 4">
            <a:extLst>
              <a:ext uri="{FF2B5EF4-FFF2-40B4-BE49-F238E27FC236}">
                <a16:creationId xmlns:a16="http://schemas.microsoft.com/office/drawing/2014/main" xmlns="" id="{8DF388E0-244C-416A-B8F8-748144A3D1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D812DCD7-E135-4FAB-94BA-A95A8DE6DE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64089-94F6-46B3-948F-3BB387731907}" type="slidenum">
              <a:rPr lang="en-IN" smtClean="0"/>
              <a:pPr/>
              <a:t>‹#›</a:t>
            </a:fld>
            <a:endParaRPr lang="en-IN"/>
          </a:p>
        </p:txBody>
      </p:sp>
    </p:spTree>
    <p:extLst>
      <p:ext uri="{BB962C8B-B14F-4D97-AF65-F5344CB8AC3E}">
        <p14:creationId xmlns="" xmlns:p14="http://schemas.microsoft.com/office/powerpoint/2010/main" val="2782753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07B7C93-B2DF-47DB-8421-5013D0FC66F1}"/>
              </a:ext>
            </a:extLst>
          </p:cNvPr>
          <p:cNvSpPr txBox="1"/>
          <p:nvPr/>
        </p:nvSpPr>
        <p:spPr>
          <a:xfrm flipH="1">
            <a:off x="5115557" y="50800"/>
            <a:ext cx="2494282" cy="461665"/>
          </a:xfrm>
          <a:prstGeom prst="rect">
            <a:avLst/>
          </a:prstGeom>
          <a:noFill/>
        </p:spPr>
        <p:txBody>
          <a:bodyPr wrap="square" rtlCol="0">
            <a:spAutoFit/>
          </a:bodyPr>
          <a:lstStyle/>
          <a:p>
            <a:pPr algn="ctr"/>
            <a:r>
              <a:rPr lang="en-IN" sz="2400" b="1" dirty="0">
                <a:solidFill>
                  <a:srgbClr val="C00000"/>
                </a:solidFill>
              </a:rPr>
              <a:t>Assignment No. </a:t>
            </a:r>
            <a:r>
              <a:rPr lang="en-IN" sz="2400" b="1" dirty="0" smtClean="0">
                <a:solidFill>
                  <a:srgbClr val="C00000"/>
                </a:solidFill>
              </a:rPr>
              <a:t>5</a:t>
            </a:r>
            <a:endParaRPr lang="en-IN" sz="2400" b="1" dirty="0">
              <a:solidFill>
                <a:srgbClr val="C00000"/>
              </a:solidFill>
            </a:endParaRPr>
          </a:p>
        </p:txBody>
      </p:sp>
      <p:sp>
        <p:nvSpPr>
          <p:cNvPr id="3" name="TextBox 2">
            <a:extLst>
              <a:ext uri="{FF2B5EF4-FFF2-40B4-BE49-F238E27FC236}">
                <a16:creationId xmlns:a16="http://schemas.microsoft.com/office/drawing/2014/main" xmlns="" id="{3F64F864-661D-444F-98E0-BC18B8D4A73A}"/>
              </a:ext>
            </a:extLst>
          </p:cNvPr>
          <p:cNvSpPr txBox="1"/>
          <p:nvPr/>
        </p:nvSpPr>
        <p:spPr>
          <a:xfrm>
            <a:off x="833120" y="599440"/>
            <a:ext cx="11247120" cy="5693866"/>
          </a:xfrm>
          <a:prstGeom prst="rect">
            <a:avLst/>
          </a:prstGeom>
          <a:noFill/>
        </p:spPr>
        <p:txBody>
          <a:bodyPr wrap="square" rtlCol="0">
            <a:spAutoFit/>
          </a:bodyPr>
          <a:lstStyle/>
          <a:p>
            <a:r>
              <a:rPr lang="en-US" sz="2000" b="1" dirty="0">
                <a:solidFill>
                  <a:srgbClr val="C00000"/>
                </a:solidFill>
              </a:rPr>
              <a:t>Title:</a:t>
            </a:r>
            <a:r>
              <a:rPr lang="en-US" dirty="0"/>
              <a:t>	</a:t>
            </a:r>
            <a:r>
              <a:rPr lang="en-US" sz="2000" dirty="0"/>
              <a:t> Interface  in Java </a:t>
            </a:r>
            <a:endParaRPr lang="en-US" sz="2000" dirty="0" smtClean="0"/>
          </a:p>
          <a:p>
            <a:r>
              <a:rPr lang="en-US" dirty="0"/>
              <a:t> </a:t>
            </a:r>
            <a:endParaRPr lang="en-IN" dirty="0">
              <a:effectLst/>
            </a:endParaRPr>
          </a:p>
          <a:p>
            <a:r>
              <a:rPr lang="en-US" sz="2000" b="1" dirty="0">
                <a:solidFill>
                  <a:srgbClr val="C00000"/>
                </a:solidFill>
              </a:rPr>
              <a:t>Aim:</a:t>
            </a:r>
            <a:r>
              <a:rPr lang="en-US" b="1" dirty="0"/>
              <a:t>	</a:t>
            </a:r>
            <a:r>
              <a:rPr lang="en-US" sz="2000" dirty="0"/>
              <a:t>Design and develop a context for given case study and implement an interface for Vehicles Consider the example of vehicles like bicycle, car, and bike. All Vehicles have common functionalities such as Gear Change, Speed up and apply breaks .Make an interface and put all these common functionalities. Bicycle, Bike, Car classes should be implemented for all these functionalities in their own class in their own way.</a:t>
            </a:r>
          </a:p>
          <a:p>
            <a:r>
              <a:rPr lang="en-US" dirty="0"/>
              <a:t> </a:t>
            </a:r>
            <a:endParaRPr lang="en-IN" dirty="0">
              <a:effectLst/>
            </a:endParaRPr>
          </a:p>
          <a:p>
            <a:r>
              <a:rPr lang="en-US" sz="2000" b="1" dirty="0">
                <a:solidFill>
                  <a:srgbClr val="C00000"/>
                </a:solidFill>
              </a:rPr>
              <a:t>Objectives:</a:t>
            </a:r>
            <a:r>
              <a:rPr lang="en-US" b="1" dirty="0"/>
              <a:t> </a:t>
            </a:r>
            <a:r>
              <a:rPr lang="en-US" sz="2000" dirty="0"/>
              <a:t>To understand Interface  in Java</a:t>
            </a:r>
          </a:p>
          <a:p>
            <a:endParaRPr lang="en-IN" sz="2000" dirty="0">
              <a:solidFill>
                <a:srgbClr val="002060"/>
              </a:solidFill>
              <a:effectLst/>
            </a:endParaRPr>
          </a:p>
          <a:p>
            <a:r>
              <a:rPr lang="en-US" b="1" dirty="0">
                <a:solidFill>
                  <a:srgbClr val="C00000"/>
                </a:solidFill>
              </a:rPr>
              <a:t>Theory: </a:t>
            </a:r>
          </a:p>
          <a:p>
            <a:pPr marL="342900" indent="-342900">
              <a:buFont typeface="+mj-lt"/>
              <a:buAutoNum type="arabicPeriod"/>
            </a:pPr>
            <a:r>
              <a:rPr lang="en-US" sz="2000" dirty="0">
                <a:solidFill>
                  <a:srgbClr val="002060"/>
                </a:solidFill>
              </a:rPr>
              <a:t>What is </a:t>
            </a:r>
            <a:r>
              <a:rPr lang="en-US" sz="2000" dirty="0" smtClean="0">
                <a:solidFill>
                  <a:srgbClr val="002060"/>
                </a:solidFill>
              </a:rPr>
              <a:t>Interface </a:t>
            </a:r>
            <a:r>
              <a:rPr lang="en-US" sz="2000" dirty="0">
                <a:solidFill>
                  <a:srgbClr val="002060"/>
                </a:solidFill>
              </a:rPr>
              <a:t>in Java</a:t>
            </a:r>
          </a:p>
          <a:p>
            <a:r>
              <a:rPr lang="en-US" b="1" dirty="0">
                <a:solidFill>
                  <a:srgbClr val="C00000"/>
                </a:solidFill>
              </a:rPr>
              <a:t>	</a:t>
            </a:r>
            <a:r>
              <a:rPr lang="en-US" dirty="0">
                <a:solidFill>
                  <a:srgbClr val="00B050"/>
                </a:solidFill>
              </a:rPr>
              <a:t>- Syntax to declare </a:t>
            </a:r>
            <a:r>
              <a:rPr lang="en-US" dirty="0" smtClean="0">
                <a:solidFill>
                  <a:srgbClr val="00B050"/>
                </a:solidFill>
              </a:rPr>
              <a:t>Interface</a:t>
            </a:r>
            <a:endParaRPr lang="en-US" dirty="0">
              <a:solidFill>
                <a:srgbClr val="00B050"/>
              </a:solidFill>
            </a:endParaRPr>
          </a:p>
          <a:p>
            <a:r>
              <a:rPr lang="en-US" dirty="0">
                <a:solidFill>
                  <a:srgbClr val="00B050"/>
                </a:solidFill>
              </a:rPr>
              <a:t>	</a:t>
            </a:r>
            <a:r>
              <a:rPr lang="en-US" dirty="0" smtClean="0">
                <a:solidFill>
                  <a:srgbClr val="00B050"/>
                </a:solidFill>
              </a:rPr>
              <a:t>- </a:t>
            </a:r>
            <a:r>
              <a:rPr lang="en-US" dirty="0">
                <a:solidFill>
                  <a:srgbClr val="00B050"/>
                </a:solidFill>
              </a:rPr>
              <a:t>Abstract </a:t>
            </a:r>
            <a:r>
              <a:rPr lang="en-US" dirty="0" smtClean="0">
                <a:solidFill>
                  <a:srgbClr val="00B050"/>
                </a:solidFill>
              </a:rPr>
              <a:t>Class</a:t>
            </a:r>
          </a:p>
          <a:p>
            <a:r>
              <a:rPr lang="en-US" dirty="0">
                <a:solidFill>
                  <a:srgbClr val="00B050"/>
                </a:solidFill>
              </a:rPr>
              <a:t>	- The relationship between classes and </a:t>
            </a:r>
            <a:r>
              <a:rPr lang="en-US" dirty="0" smtClean="0">
                <a:solidFill>
                  <a:srgbClr val="00B050"/>
                </a:solidFill>
              </a:rPr>
              <a:t>interfaces</a:t>
            </a:r>
          </a:p>
          <a:p>
            <a:r>
              <a:rPr lang="en-US" dirty="0" smtClean="0">
                <a:solidFill>
                  <a:srgbClr val="00B050"/>
                </a:solidFill>
              </a:rPr>
              <a:t>	- Variables </a:t>
            </a:r>
            <a:r>
              <a:rPr lang="en-US" dirty="0">
                <a:solidFill>
                  <a:srgbClr val="00B050"/>
                </a:solidFill>
              </a:rPr>
              <a:t>in Interfaces</a:t>
            </a:r>
            <a:endParaRPr lang="en-US" dirty="0" smtClean="0">
              <a:solidFill>
                <a:srgbClr val="00B050"/>
              </a:solidFill>
            </a:endParaRPr>
          </a:p>
          <a:p>
            <a:r>
              <a:rPr lang="en-US" sz="2000" dirty="0">
                <a:solidFill>
                  <a:srgbClr val="002060"/>
                </a:solidFill>
              </a:rPr>
              <a:t>2. </a:t>
            </a:r>
            <a:r>
              <a:rPr lang="en-US" sz="2000" dirty="0" smtClean="0">
                <a:solidFill>
                  <a:srgbClr val="002060"/>
                </a:solidFill>
              </a:rPr>
              <a:t>Multiple </a:t>
            </a:r>
            <a:r>
              <a:rPr lang="en-US" sz="2000" dirty="0">
                <a:solidFill>
                  <a:srgbClr val="002060"/>
                </a:solidFill>
              </a:rPr>
              <a:t>inheritance in Java by interface</a:t>
            </a:r>
          </a:p>
          <a:p>
            <a:r>
              <a:rPr lang="en-US" sz="2000" dirty="0">
                <a:solidFill>
                  <a:srgbClr val="002060"/>
                </a:solidFill>
              </a:rPr>
              <a:t>3. </a:t>
            </a:r>
            <a:r>
              <a:rPr lang="en-US" sz="2000" dirty="0" smtClean="0">
                <a:solidFill>
                  <a:srgbClr val="002060"/>
                </a:solidFill>
              </a:rPr>
              <a:t>Interface </a:t>
            </a:r>
            <a:r>
              <a:rPr lang="en-US" sz="2000" dirty="0">
                <a:solidFill>
                  <a:srgbClr val="002060"/>
                </a:solidFill>
              </a:rPr>
              <a:t>vs Abstract </a:t>
            </a:r>
            <a:r>
              <a:rPr lang="en-US" sz="2000" dirty="0" smtClean="0">
                <a:solidFill>
                  <a:srgbClr val="002060"/>
                </a:solidFill>
              </a:rPr>
              <a:t>Class</a:t>
            </a:r>
            <a:endParaRPr lang="en-US" b="1" dirty="0">
              <a:solidFill>
                <a:srgbClr val="C00000"/>
              </a:solidFill>
            </a:endParaRPr>
          </a:p>
          <a:p>
            <a:endParaRPr lang="en-US" b="1" dirty="0">
              <a:solidFill>
                <a:srgbClr val="C00000"/>
              </a:solidFill>
            </a:endParaRPr>
          </a:p>
        </p:txBody>
      </p:sp>
    </p:spTree>
    <p:extLst>
      <p:ext uri="{BB962C8B-B14F-4D97-AF65-F5344CB8AC3E}">
        <p14:creationId xmlns="" xmlns:p14="http://schemas.microsoft.com/office/powerpoint/2010/main" val="159164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7375" y="426720"/>
            <a:ext cx="5416611" cy="400110"/>
          </a:xfrm>
          <a:prstGeom prst="rect">
            <a:avLst/>
          </a:prstGeom>
        </p:spPr>
        <p:txBody>
          <a:bodyPr wrap="none">
            <a:spAutoFit/>
          </a:bodyPr>
          <a:lstStyle/>
          <a:p>
            <a:r>
              <a:rPr lang="en-US" sz="2000" dirty="0" smtClean="0">
                <a:solidFill>
                  <a:srgbClr val="002060"/>
                </a:solidFill>
              </a:rPr>
              <a:t>2. The </a:t>
            </a:r>
            <a:r>
              <a:rPr lang="en-US" sz="2000" dirty="0">
                <a:solidFill>
                  <a:srgbClr val="002060"/>
                </a:solidFill>
              </a:rPr>
              <a:t>relationship between classes and interfaces</a:t>
            </a:r>
          </a:p>
        </p:txBody>
      </p:sp>
      <p:pic>
        <p:nvPicPr>
          <p:cNvPr id="3" name="Picture 2" descr="The relationship between class and interface"/>
          <p:cNvPicPr/>
          <p:nvPr/>
        </p:nvPicPr>
        <p:blipFill>
          <a:blip r:embed="rId2">
            <a:extLst>
              <a:ext uri="{28A0092B-C50C-407E-A947-70E740481C1C}">
                <a14:useLocalDpi xmlns="" xmlns:a14="http://schemas.microsoft.com/office/drawing/2010/main" val="0"/>
              </a:ext>
            </a:extLst>
          </a:blip>
          <a:srcRect/>
          <a:stretch>
            <a:fillRect/>
          </a:stretch>
        </p:blipFill>
        <p:spPr bwMode="auto">
          <a:xfrm>
            <a:off x="1315084" y="1292541"/>
            <a:ext cx="3927476" cy="3081339"/>
          </a:xfrm>
          <a:prstGeom prst="rect">
            <a:avLst/>
          </a:prstGeom>
          <a:noFill/>
          <a:ln>
            <a:noFill/>
          </a:ln>
        </p:spPr>
      </p:pic>
      <p:sp>
        <p:nvSpPr>
          <p:cNvPr id="4" name="Rectangle 3"/>
          <p:cNvSpPr/>
          <p:nvPr/>
        </p:nvSpPr>
        <p:spPr>
          <a:xfrm>
            <a:off x="6095999" y="2508566"/>
            <a:ext cx="4597605" cy="400110"/>
          </a:xfrm>
          <a:prstGeom prst="rect">
            <a:avLst/>
          </a:prstGeom>
        </p:spPr>
        <p:txBody>
          <a:bodyPr wrap="none">
            <a:spAutoFit/>
          </a:bodyPr>
          <a:lstStyle/>
          <a:p>
            <a:r>
              <a:rPr lang="en-US" sz="2000" dirty="0" smtClean="0">
                <a:solidFill>
                  <a:srgbClr val="002060"/>
                </a:solidFill>
              </a:rPr>
              <a:t>3. Multiple </a:t>
            </a:r>
            <a:r>
              <a:rPr lang="en-US" sz="2000" dirty="0">
                <a:solidFill>
                  <a:srgbClr val="002060"/>
                </a:solidFill>
              </a:rPr>
              <a:t>inheritance in Java by interface</a:t>
            </a:r>
          </a:p>
        </p:txBody>
      </p:sp>
      <p:pic>
        <p:nvPicPr>
          <p:cNvPr id="5" name="Picture 4" descr=" multiple inheritance in java"/>
          <p:cNvPicPr/>
          <p:nvPr/>
        </p:nvPicPr>
        <p:blipFill>
          <a:blip r:embed="rId3">
            <a:extLst>
              <a:ext uri="{28A0092B-C50C-407E-A947-70E740481C1C}">
                <a14:useLocalDpi xmlns="" xmlns:a14="http://schemas.microsoft.com/office/drawing/2010/main" val="0"/>
              </a:ext>
            </a:extLst>
          </a:blip>
          <a:srcRect/>
          <a:stretch>
            <a:fillRect/>
          </a:stretch>
        </p:blipFill>
        <p:spPr bwMode="auto">
          <a:xfrm>
            <a:off x="6095998" y="3392804"/>
            <a:ext cx="4739641" cy="2916556"/>
          </a:xfrm>
          <a:prstGeom prst="rect">
            <a:avLst/>
          </a:prstGeom>
          <a:noFill/>
          <a:ln>
            <a:noFill/>
          </a:ln>
        </p:spPr>
      </p:pic>
    </p:spTree>
    <p:extLst>
      <p:ext uri="{BB962C8B-B14F-4D97-AF65-F5344CB8AC3E}">
        <p14:creationId xmlns="" xmlns:p14="http://schemas.microsoft.com/office/powerpoint/2010/main" val="242448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07B7C93-B2DF-47DB-8421-5013D0FC66F1}"/>
              </a:ext>
            </a:extLst>
          </p:cNvPr>
          <p:cNvSpPr txBox="1"/>
          <p:nvPr/>
        </p:nvSpPr>
        <p:spPr>
          <a:xfrm flipH="1">
            <a:off x="5115557" y="121920"/>
            <a:ext cx="2494282" cy="461665"/>
          </a:xfrm>
          <a:prstGeom prst="rect">
            <a:avLst/>
          </a:prstGeom>
          <a:noFill/>
        </p:spPr>
        <p:txBody>
          <a:bodyPr wrap="square" rtlCol="0">
            <a:spAutoFit/>
          </a:bodyPr>
          <a:lstStyle/>
          <a:p>
            <a:pPr algn="ctr"/>
            <a:r>
              <a:rPr lang="en-IN" sz="2400" b="1" dirty="0">
                <a:solidFill>
                  <a:srgbClr val="C00000"/>
                </a:solidFill>
              </a:rPr>
              <a:t>Assignment No. </a:t>
            </a:r>
            <a:r>
              <a:rPr lang="en-IN" sz="2400" b="1" dirty="0" smtClean="0">
                <a:solidFill>
                  <a:srgbClr val="C00000"/>
                </a:solidFill>
              </a:rPr>
              <a:t>5</a:t>
            </a:r>
            <a:endParaRPr lang="en-IN" sz="2400" b="1" dirty="0">
              <a:solidFill>
                <a:srgbClr val="C00000"/>
              </a:solidFill>
            </a:endParaRPr>
          </a:p>
        </p:txBody>
      </p:sp>
      <p:sp>
        <p:nvSpPr>
          <p:cNvPr id="3" name="TextBox 2">
            <a:extLst>
              <a:ext uri="{FF2B5EF4-FFF2-40B4-BE49-F238E27FC236}">
                <a16:creationId xmlns:a16="http://schemas.microsoft.com/office/drawing/2014/main" xmlns="" id="{3F64F864-661D-444F-98E0-BC18B8D4A73A}"/>
              </a:ext>
            </a:extLst>
          </p:cNvPr>
          <p:cNvSpPr txBox="1"/>
          <p:nvPr/>
        </p:nvSpPr>
        <p:spPr>
          <a:xfrm>
            <a:off x="787400" y="1086505"/>
            <a:ext cx="5811520" cy="6032421"/>
          </a:xfrm>
          <a:prstGeom prst="rect">
            <a:avLst/>
          </a:prstGeom>
          <a:noFill/>
        </p:spPr>
        <p:txBody>
          <a:bodyPr wrap="square" rtlCol="0">
            <a:spAutoFit/>
          </a:bodyPr>
          <a:lstStyle/>
          <a:p>
            <a:pPr lvl="0"/>
            <a:r>
              <a:rPr lang="en-US" sz="2000" b="1" dirty="0" smtClean="0">
                <a:solidFill>
                  <a:srgbClr val="C00000"/>
                </a:solidFill>
              </a:rPr>
              <a:t>1.Java </a:t>
            </a:r>
            <a:r>
              <a:rPr lang="en-US" sz="2000" b="1" dirty="0">
                <a:solidFill>
                  <a:srgbClr val="C00000"/>
                </a:solidFill>
              </a:rPr>
              <a:t>Interface Example</a:t>
            </a:r>
            <a:r>
              <a:rPr lang="en-US" sz="2000" b="1" dirty="0" smtClean="0">
                <a:solidFill>
                  <a:srgbClr val="C00000"/>
                </a:solidFill>
              </a:rPr>
              <a:t>: </a:t>
            </a:r>
            <a:endParaRPr lang="en-US" sz="2000" b="1" dirty="0">
              <a:solidFill>
                <a:srgbClr val="C00000"/>
              </a:solidFill>
            </a:endParaRPr>
          </a:p>
          <a:p>
            <a:pPr marL="342900" indent="-342900" algn="just">
              <a:buFont typeface="Arial" panose="020B0604020202020204" pitchFamily="34" charset="0"/>
              <a:buChar char="•"/>
            </a:pPr>
            <a:r>
              <a:rPr lang="en-US" sz="2000" dirty="0">
                <a:solidFill>
                  <a:srgbClr val="002060"/>
                </a:solidFill>
              </a:rPr>
              <a:t>Create a </a:t>
            </a:r>
            <a:r>
              <a:rPr lang="en-US" sz="2000" dirty="0" smtClean="0">
                <a:solidFill>
                  <a:srgbClr val="002060"/>
                </a:solidFill>
              </a:rPr>
              <a:t>interface printable with print method. </a:t>
            </a:r>
            <a:endParaRPr lang="en-IN" sz="2000" dirty="0">
              <a:solidFill>
                <a:srgbClr val="002060"/>
              </a:solidFill>
              <a:effectLst/>
            </a:endParaRPr>
          </a:p>
          <a:p>
            <a:pPr marL="342900" indent="-342900" algn="just">
              <a:buFont typeface="Arial" panose="020B0604020202020204" pitchFamily="34" charset="0"/>
              <a:buChar char="•"/>
            </a:pPr>
            <a:r>
              <a:rPr lang="en-IN" sz="2000" dirty="0" smtClean="0">
                <a:solidFill>
                  <a:srgbClr val="002060"/>
                </a:solidFill>
                <a:effectLst/>
              </a:rPr>
              <a:t>Create a class to implement the interface</a:t>
            </a:r>
            <a:endParaRPr lang="en-IN" sz="2000" dirty="0">
              <a:solidFill>
                <a:srgbClr val="002060"/>
              </a:solidFill>
              <a:effectLst/>
            </a:endParaRPr>
          </a:p>
          <a:p>
            <a:endParaRPr lang="en-US" sz="2000" b="1" dirty="0" smtClean="0">
              <a:solidFill>
                <a:srgbClr val="C00000"/>
              </a:solidFill>
            </a:endParaRPr>
          </a:p>
          <a:p>
            <a:r>
              <a:rPr lang="en-US" sz="2000" b="1" dirty="0" smtClean="0">
                <a:solidFill>
                  <a:srgbClr val="C00000"/>
                </a:solidFill>
              </a:rPr>
              <a:t>Input</a:t>
            </a:r>
            <a:r>
              <a:rPr lang="en-US" sz="2000" b="1" dirty="0">
                <a:solidFill>
                  <a:srgbClr val="C00000"/>
                </a:solidFill>
              </a:rPr>
              <a:t>:</a:t>
            </a:r>
            <a:r>
              <a:rPr lang="en-US" dirty="0"/>
              <a:t>	</a:t>
            </a:r>
            <a:r>
              <a:rPr lang="en-US" b="1" dirty="0" smtClean="0"/>
              <a:t>Message</a:t>
            </a:r>
            <a:r>
              <a:rPr lang="en-US" dirty="0" smtClean="0"/>
              <a:t> String</a:t>
            </a:r>
            <a:endParaRPr lang="en-US" dirty="0"/>
          </a:p>
          <a:p>
            <a:r>
              <a:rPr lang="en-US" b="1" dirty="0">
                <a:solidFill>
                  <a:srgbClr val="C00000"/>
                </a:solidFill>
              </a:rPr>
              <a:t>Output:	</a:t>
            </a:r>
            <a:r>
              <a:rPr lang="en-US" dirty="0"/>
              <a:t>Print </a:t>
            </a:r>
            <a:r>
              <a:rPr lang="en-US" b="1" dirty="0"/>
              <a:t>Message</a:t>
            </a:r>
            <a:r>
              <a:rPr lang="en-US" dirty="0"/>
              <a:t> </a:t>
            </a:r>
            <a:r>
              <a:rPr lang="en-US" dirty="0" smtClean="0"/>
              <a:t>string</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sz="2000" b="1" dirty="0" smtClean="0">
                <a:solidFill>
                  <a:srgbClr val="C00000"/>
                </a:solidFill>
              </a:rPr>
              <a:t>2. Write </a:t>
            </a:r>
            <a:r>
              <a:rPr lang="en-US" sz="2000" b="1" dirty="0">
                <a:solidFill>
                  <a:srgbClr val="C00000"/>
                </a:solidFill>
              </a:rPr>
              <a:t>an example program for </a:t>
            </a:r>
            <a:r>
              <a:rPr lang="en-US" sz="2000" b="1" dirty="0" smtClean="0">
                <a:solidFill>
                  <a:srgbClr val="C00000"/>
                </a:solidFill>
              </a:rPr>
              <a:t>Shape interface</a:t>
            </a:r>
          </a:p>
          <a:p>
            <a:endParaRPr lang="en-US" sz="2000" b="1" dirty="0">
              <a:solidFill>
                <a:srgbClr val="C00000"/>
              </a:solidFill>
            </a:endParaRPr>
          </a:p>
          <a:p>
            <a:r>
              <a:rPr lang="en-US" sz="2400" b="1" dirty="0">
                <a:solidFill>
                  <a:srgbClr val="C00000"/>
                </a:solidFill>
              </a:rPr>
              <a:t>Input:</a:t>
            </a:r>
            <a:r>
              <a:rPr lang="en-US" sz="2000" dirty="0"/>
              <a:t>	</a:t>
            </a:r>
            <a:r>
              <a:rPr lang="en-US" sz="2000" b="1" dirty="0"/>
              <a:t> </a:t>
            </a:r>
            <a:r>
              <a:rPr lang="en-US" sz="2000" b="1" dirty="0" smtClean="0"/>
              <a:t>radius,  </a:t>
            </a:r>
            <a:r>
              <a:rPr lang="en-US" sz="2000" b="1" dirty="0"/>
              <a:t>length, </a:t>
            </a:r>
            <a:r>
              <a:rPr lang="en-US" sz="2000" b="1" dirty="0" smtClean="0"/>
              <a:t> breadth</a:t>
            </a:r>
            <a:endParaRPr lang="en-US" sz="2000" dirty="0"/>
          </a:p>
          <a:p>
            <a:r>
              <a:rPr lang="en-US" sz="2000" b="1" dirty="0">
                <a:solidFill>
                  <a:srgbClr val="C00000"/>
                </a:solidFill>
              </a:rPr>
              <a:t>Output:	</a:t>
            </a:r>
            <a:r>
              <a:rPr lang="en-US" sz="2000" dirty="0"/>
              <a:t>Print </a:t>
            </a:r>
            <a:r>
              <a:rPr lang="en-US" sz="2000" b="1" dirty="0" smtClean="0"/>
              <a:t>area of circle </a:t>
            </a:r>
            <a:r>
              <a:rPr lang="en-US" sz="2000" dirty="0" smtClean="0"/>
              <a:t>and </a:t>
            </a:r>
          </a:p>
          <a:p>
            <a:r>
              <a:rPr lang="en-US" sz="2000" dirty="0"/>
              <a:t> </a:t>
            </a:r>
            <a:r>
              <a:rPr lang="en-US" sz="2000" dirty="0" smtClean="0"/>
              <a:t>                         </a:t>
            </a:r>
            <a:r>
              <a:rPr lang="en-US" sz="2000" b="1" dirty="0" smtClean="0"/>
              <a:t>area of rectangle</a:t>
            </a:r>
            <a:endParaRPr lang="en-US" sz="2000" b="1" dirty="0"/>
          </a:p>
          <a:p>
            <a:endParaRPr lang="en-US" sz="2000" b="1" dirty="0">
              <a:solidFill>
                <a:srgbClr val="C00000"/>
              </a:solidFill>
            </a:endParaRPr>
          </a:p>
        </p:txBody>
      </p:sp>
      <p:sp>
        <p:nvSpPr>
          <p:cNvPr id="4" name="TextBox 3"/>
          <p:cNvSpPr txBox="1"/>
          <p:nvPr/>
        </p:nvSpPr>
        <p:spPr>
          <a:xfrm>
            <a:off x="7071360" y="701040"/>
            <a:ext cx="4236720" cy="4247317"/>
          </a:xfrm>
          <a:prstGeom prst="rect">
            <a:avLst/>
          </a:prstGeom>
          <a:noFill/>
          <a:ln>
            <a:solidFill>
              <a:srgbClr val="FF0000"/>
            </a:solidFill>
          </a:ln>
        </p:spPr>
        <p:txBody>
          <a:bodyPr wrap="square" rtlCol="0">
            <a:spAutoFit/>
          </a:bodyPr>
          <a:lstStyle/>
          <a:p>
            <a:r>
              <a:rPr lang="en-US" b="1" dirty="0"/>
              <a:t>interface</a:t>
            </a:r>
            <a:r>
              <a:rPr lang="en-US" dirty="0"/>
              <a:t> printable{  </a:t>
            </a:r>
          </a:p>
          <a:p>
            <a:r>
              <a:rPr lang="en-US" b="1" dirty="0"/>
              <a:t>void</a:t>
            </a:r>
            <a:r>
              <a:rPr lang="en-US" dirty="0"/>
              <a:t> print();  </a:t>
            </a:r>
          </a:p>
          <a:p>
            <a:r>
              <a:rPr lang="en-US" dirty="0"/>
              <a:t>}  </a:t>
            </a:r>
          </a:p>
          <a:p>
            <a:r>
              <a:rPr lang="en-US" dirty="0"/>
              <a:t> </a:t>
            </a:r>
          </a:p>
          <a:p>
            <a:r>
              <a:rPr lang="en-US" b="1" dirty="0"/>
              <a:t>class</a:t>
            </a:r>
            <a:r>
              <a:rPr lang="en-US" dirty="0"/>
              <a:t> </a:t>
            </a:r>
            <a:r>
              <a:rPr lang="en-US" dirty="0" smtClean="0"/>
              <a:t>Example</a:t>
            </a:r>
            <a:r>
              <a:rPr lang="en-US" dirty="0"/>
              <a:t> </a:t>
            </a:r>
            <a:r>
              <a:rPr lang="en-US" b="1" dirty="0"/>
              <a:t>implements</a:t>
            </a:r>
            <a:r>
              <a:rPr lang="en-US" dirty="0"/>
              <a:t> printable{  </a:t>
            </a:r>
          </a:p>
          <a:p>
            <a:r>
              <a:rPr lang="en-US" b="1" dirty="0"/>
              <a:t>public</a:t>
            </a:r>
            <a:r>
              <a:rPr lang="en-US" dirty="0"/>
              <a:t> </a:t>
            </a:r>
            <a:r>
              <a:rPr lang="en-US" b="1" dirty="0"/>
              <a:t>void</a:t>
            </a:r>
            <a:r>
              <a:rPr lang="en-US" dirty="0"/>
              <a:t> print()</a:t>
            </a:r>
          </a:p>
          <a:p>
            <a:r>
              <a:rPr lang="en-US" dirty="0"/>
              <a:t>{</a:t>
            </a:r>
          </a:p>
          <a:p>
            <a:r>
              <a:rPr lang="en-US" dirty="0" err="1"/>
              <a:t>System.out.println</a:t>
            </a:r>
            <a:r>
              <a:rPr lang="en-US" dirty="0"/>
              <a:t>("Hello");</a:t>
            </a:r>
          </a:p>
          <a:p>
            <a:r>
              <a:rPr lang="en-US" dirty="0"/>
              <a:t>}  </a:t>
            </a:r>
          </a:p>
          <a:p>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Example </a:t>
            </a:r>
            <a:r>
              <a:rPr lang="en-US" dirty="0" err="1" smtClean="0"/>
              <a:t>obj</a:t>
            </a:r>
            <a:r>
              <a:rPr lang="en-US" dirty="0"/>
              <a:t> = </a:t>
            </a:r>
            <a:r>
              <a:rPr lang="en-US" b="1" dirty="0"/>
              <a:t>new</a:t>
            </a:r>
            <a:r>
              <a:rPr lang="en-US" dirty="0"/>
              <a:t>  Example</a:t>
            </a:r>
            <a:r>
              <a:rPr lang="en-US" dirty="0" smtClean="0"/>
              <a:t>();</a:t>
            </a:r>
            <a:r>
              <a:rPr lang="en-US" dirty="0"/>
              <a:t>  </a:t>
            </a:r>
          </a:p>
          <a:p>
            <a:r>
              <a:rPr lang="en-US" dirty="0" err="1"/>
              <a:t>obj.print</a:t>
            </a:r>
            <a:r>
              <a:rPr lang="en-US" dirty="0"/>
              <a:t>();  </a:t>
            </a:r>
          </a:p>
          <a:p>
            <a:r>
              <a:rPr lang="en-US" dirty="0"/>
              <a:t> }  </a:t>
            </a:r>
          </a:p>
          <a:p>
            <a:r>
              <a:rPr lang="en-US" dirty="0"/>
              <a:t>}  </a:t>
            </a:r>
          </a:p>
        </p:txBody>
      </p:sp>
    </p:spTree>
    <p:extLst>
      <p:ext uri="{BB962C8B-B14F-4D97-AF65-F5344CB8AC3E}">
        <p14:creationId xmlns="" xmlns:p14="http://schemas.microsoft.com/office/powerpoint/2010/main" val="2082419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07B7C93-B2DF-47DB-8421-5013D0FC66F1}"/>
              </a:ext>
            </a:extLst>
          </p:cNvPr>
          <p:cNvSpPr txBox="1"/>
          <p:nvPr/>
        </p:nvSpPr>
        <p:spPr>
          <a:xfrm flipH="1">
            <a:off x="5115557" y="0"/>
            <a:ext cx="2494282" cy="461665"/>
          </a:xfrm>
          <a:prstGeom prst="rect">
            <a:avLst/>
          </a:prstGeom>
          <a:noFill/>
        </p:spPr>
        <p:txBody>
          <a:bodyPr wrap="square" rtlCol="0">
            <a:spAutoFit/>
          </a:bodyPr>
          <a:lstStyle/>
          <a:p>
            <a:pPr algn="ctr"/>
            <a:r>
              <a:rPr lang="en-IN" sz="2400" b="1" dirty="0">
                <a:solidFill>
                  <a:srgbClr val="C00000"/>
                </a:solidFill>
              </a:rPr>
              <a:t>Assignment No. </a:t>
            </a:r>
            <a:r>
              <a:rPr lang="en-IN" sz="2400" b="1" dirty="0" smtClean="0">
                <a:solidFill>
                  <a:srgbClr val="C00000"/>
                </a:solidFill>
              </a:rPr>
              <a:t>5</a:t>
            </a:r>
            <a:endParaRPr lang="en-IN" sz="2400" b="1" dirty="0">
              <a:solidFill>
                <a:srgbClr val="C00000"/>
              </a:solidFill>
            </a:endParaRPr>
          </a:p>
        </p:txBody>
      </p:sp>
      <p:sp>
        <p:nvSpPr>
          <p:cNvPr id="3" name="TextBox 2">
            <a:extLst>
              <a:ext uri="{FF2B5EF4-FFF2-40B4-BE49-F238E27FC236}">
                <a16:creationId xmlns:a16="http://schemas.microsoft.com/office/drawing/2014/main" xmlns="" id="{3F64F864-661D-444F-98E0-BC18B8D4A73A}"/>
              </a:ext>
            </a:extLst>
          </p:cNvPr>
          <p:cNvSpPr txBox="1"/>
          <p:nvPr/>
        </p:nvSpPr>
        <p:spPr>
          <a:xfrm>
            <a:off x="6172200" y="670560"/>
            <a:ext cx="5969702" cy="6186309"/>
          </a:xfrm>
          <a:prstGeom prst="rect">
            <a:avLst/>
          </a:prstGeom>
          <a:noFill/>
          <a:ln w="22225">
            <a:solidFill>
              <a:srgbClr val="FF0000"/>
            </a:solidFill>
          </a:ln>
        </p:spPr>
        <p:txBody>
          <a:bodyPr wrap="square" rtlCol="0">
            <a:spAutoFit/>
          </a:bodyPr>
          <a:lstStyle/>
          <a:p>
            <a:r>
              <a:rPr lang="en-US" b="1" dirty="0"/>
              <a:t>class Rectangle implements Shape </a:t>
            </a:r>
          </a:p>
          <a:p>
            <a:r>
              <a:rPr lang="en-US" b="1" dirty="0"/>
              <a:t>{</a:t>
            </a:r>
          </a:p>
          <a:p>
            <a:r>
              <a:rPr lang="en-US" b="1" dirty="0"/>
              <a:t>         double </a:t>
            </a:r>
            <a:r>
              <a:rPr lang="en-US" b="1" dirty="0" err="1"/>
              <a:t>l,b</a:t>
            </a:r>
            <a:r>
              <a:rPr lang="en-US" b="1" dirty="0"/>
              <a:t>;</a:t>
            </a:r>
          </a:p>
          <a:p>
            <a:r>
              <a:rPr lang="en-US" b="1" dirty="0"/>
              <a:t>         Rectangle (double length, double breadth) </a:t>
            </a:r>
          </a:p>
          <a:p>
            <a:r>
              <a:rPr lang="en-US" b="1" dirty="0"/>
              <a:t>          {</a:t>
            </a:r>
          </a:p>
          <a:p>
            <a:r>
              <a:rPr lang="en-US" b="1" dirty="0"/>
              <a:t>                l = length; b = breadth;.</a:t>
            </a:r>
          </a:p>
          <a:p>
            <a:r>
              <a:rPr lang="en-US" b="1" dirty="0"/>
              <a:t>           } </a:t>
            </a:r>
          </a:p>
          <a:p>
            <a:r>
              <a:rPr lang="en-US" b="1" dirty="0"/>
              <a:t>         public void area ()</a:t>
            </a:r>
          </a:p>
          <a:p>
            <a:r>
              <a:rPr lang="en-US" b="1" dirty="0"/>
              <a:t>          {</a:t>
            </a:r>
          </a:p>
          <a:p>
            <a:r>
              <a:rPr lang="en-US" b="1" dirty="0"/>
              <a:t>               </a:t>
            </a:r>
            <a:r>
              <a:rPr lang="en-US" b="1" dirty="0" err="1" smtClean="0"/>
              <a:t>System.out.println</a:t>
            </a:r>
            <a:r>
              <a:rPr lang="en-US" b="1" dirty="0" smtClean="0"/>
              <a:t> </a:t>
            </a:r>
            <a:r>
              <a:rPr lang="en-US" b="1" dirty="0"/>
              <a:t>("Area of a Rectangle is : " + l*b ); </a:t>
            </a:r>
          </a:p>
          <a:p>
            <a:r>
              <a:rPr lang="en-US" b="1" dirty="0"/>
              <a:t>           </a:t>
            </a:r>
            <a:r>
              <a:rPr lang="en-US" b="1" dirty="0" smtClean="0"/>
              <a:t>}</a:t>
            </a:r>
            <a:endParaRPr lang="en-US" b="1" dirty="0"/>
          </a:p>
          <a:p>
            <a:r>
              <a:rPr lang="en-US" b="1" dirty="0" smtClean="0"/>
              <a:t>}</a:t>
            </a:r>
            <a:endParaRPr lang="en-US" b="1" dirty="0"/>
          </a:p>
          <a:p>
            <a:r>
              <a:rPr lang="en-US" b="1" dirty="0"/>
              <a:t> class </a:t>
            </a:r>
            <a:r>
              <a:rPr lang="en-US" b="1" dirty="0" err="1"/>
              <a:t>InterfaceDemo</a:t>
            </a:r>
            <a:r>
              <a:rPr lang="en-US" b="1" dirty="0"/>
              <a:t> </a:t>
            </a:r>
          </a:p>
          <a:p>
            <a:r>
              <a:rPr lang="en-US" b="1" dirty="0"/>
              <a:t>{</a:t>
            </a:r>
          </a:p>
          <a:p>
            <a:r>
              <a:rPr lang="en-US" b="1" dirty="0"/>
              <a:t>          public static void main (String </a:t>
            </a:r>
            <a:r>
              <a:rPr lang="en-US" b="1" dirty="0" err="1"/>
              <a:t>args</a:t>
            </a:r>
            <a:r>
              <a:rPr lang="en-US" b="1" dirty="0"/>
              <a:t>[]) </a:t>
            </a:r>
          </a:p>
          <a:p>
            <a:r>
              <a:rPr lang="en-US" b="1" dirty="0"/>
              <a:t>          {</a:t>
            </a:r>
          </a:p>
          <a:p>
            <a:r>
              <a:rPr lang="en-US" b="1" dirty="0"/>
              <a:t>                 Circle ob1 = new Circle (102); </a:t>
            </a:r>
          </a:p>
          <a:p>
            <a:r>
              <a:rPr lang="en-US" b="1" dirty="0"/>
              <a:t>                 ob1.area ();</a:t>
            </a:r>
          </a:p>
          <a:p>
            <a:r>
              <a:rPr lang="en-US" b="1" dirty="0" smtClean="0"/>
              <a:t>	Rectangle </a:t>
            </a:r>
            <a:r>
              <a:rPr lang="en-US" b="1" dirty="0"/>
              <a:t>ob2 = new Rectangle (126, 2355); </a:t>
            </a:r>
          </a:p>
          <a:p>
            <a:r>
              <a:rPr lang="en-US" b="1" dirty="0"/>
              <a:t>                 ob2.area ();</a:t>
            </a:r>
          </a:p>
          <a:p>
            <a:r>
              <a:rPr lang="en-US" b="1" dirty="0"/>
              <a:t> </a:t>
            </a:r>
            <a:r>
              <a:rPr lang="en-US" b="1" dirty="0" smtClean="0"/>
              <a:t>          }</a:t>
            </a:r>
            <a:endParaRPr lang="en-US" b="1" dirty="0"/>
          </a:p>
          <a:p>
            <a:r>
              <a:rPr lang="en-US" b="1" dirty="0"/>
              <a:t> </a:t>
            </a:r>
            <a:r>
              <a:rPr lang="en-US" b="1" dirty="0" smtClean="0"/>
              <a:t>}</a:t>
            </a:r>
            <a:endParaRPr lang="en-US" b="1" dirty="0"/>
          </a:p>
        </p:txBody>
      </p:sp>
      <p:sp>
        <p:nvSpPr>
          <p:cNvPr id="5" name="TextBox 4">
            <a:extLst>
              <a:ext uri="{FF2B5EF4-FFF2-40B4-BE49-F238E27FC236}">
                <a16:creationId xmlns:a16="http://schemas.microsoft.com/office/drawing/2014/main" xmlns="" id="{E2ED4105-F386-4A86-A0BF-801C477E09BB}"/>
              </a:ext>
            </a:extLst>
          </p:cNvPr>
          <p:cNvSpPr txBox="1"/>
          <p:nvPr/>
        </p:nvSpPr>
        <p:spPr>
          <a:xfrm>
            <a:off x="60960" y="644545"/>
            <a:ext cx="6035040" cy="5078313"/>
          </a:xfrm>
          <a:prstGeom prst="rect">
            <a:avLst/>
          </a:prstGeom>
          <a:noFill/>
          <a:ln w="22225">
            <a:solidFill>
              <a:srgbClr val="FF0000"/>
            </a:solidFill>
          </a:ln>
        </p:spPr>
        <p:txBody>
          <a:bodyPr wrap="square" rtlCol="0">
            <a:spAutoFit/>
          </a:bodyPr>
          <a:lstStyle/>
          <a:p>
            <a:r>
              <a:rPr lang="en-US" b="1" dirty="0"/>
              <a:t>Interface  Shape </a:t>
            </a:r>
          </a:p>
          <a:p>
            <a:r>
              <a:rPr lang="en-US" b="1" dirty="0"/>
              <a:t>{</a:t>
            </a:r>
          </a:p>
          <a:p>
            <a:r>
              <a:rPr lang="en-US" b="1" dirty="0"/>
              <a:t>        void area ();</a:t>
            </a:r>
          </a:p>
          <a:p>
            <a:r>
              <a:rPr lang="en-US" b="1" dirty="0"/>
              <a:t>        void volume ();</a:t>
            </a:r>
          </a:p>
          <a:p>
            <a:r>
              <a:rPr lang="en-US" b="1" dirty="0"/>
              <a:t>        double pi = </a:t>
            </a:r>
            <a:r>
              <a:rPr lang="en-US" b="1" dirty="0" smtClean="0"/>
              <a:t>3.14</a:t>
            </a:r>
            <a:r>
              <a:rPr lang="en-US" b="1" dirty="0"/>
              <a:t>;</a:t>
            </a:r>
          </a:p>
          <a:p>
            <a:r>
              <a:rPr lang="en-US" b="1" dirty="0"/>
              <a:t> </a:t>
            </a:r>
            <a:r>
              <a:rPr lang="en-US" b="1" dirty="0" smtClean="0"/>
              <a:t>}</a:t>
            </a:r>
            <a:r>
              <a:rPr lang="en-US" b="1" dirty="0"/>
              <a:t> </a:t>
            </a:r>
          </a:p>
          <a:p>
            <a:r>
              <a:rPr lang="en-US" b="1" dirty="0"/>
              <a:t> class Circle implements Shape </a:t>
            </a:r>
          </a:p>
          <a:p>
            <a:r>
              <a:rPr lang="en-US" b="1" dirty="0"/>
              <a:t>{</a:t>
            </a:r>
          </a:p>
          <a:p>
            <a:r>
              <a:rPr lang="en-US" b="1" dirty="0"/>
              <a:t>         </a:t>
            </a:r>
            <a:r>
              <a:rPr lang="en-US" b="1" dirty="0" smtClean="0"/>
              <a:t>double </a:t>
            </a:r>
            <a:r>
              <a:rPr lang="en-US" b="1" dirty="0"/>
              <a:t>r; </a:t>
            </a:r>
          </a:p>
          <a:p>
            <a:r>
              <a:rPr lang="en-US" b="1" dirty="0"/>
              <a:t>         </a:t>
            </a:r>
            <a:r>
              <a:rPr lang="en-US" b="1" dirty="0" smtClean="0"/>
              <a:t>Circle </a:t>
            </a:r>
            <a:r>
              <a:rPr lang="en-US" b="1" dirty="0"/>
              <a:t>(double radius)</a:t>
            </a:r>
          </a:p>
          <a:p>
            <a:r>
              <a:rPr lang="en-US" b="1" dirty="0"/>
              <a:t>          </a:t>
            </a:r>
            <a:r>
              <a:rPr lang="en-US" b="1" dirty="0" smtClean="0"/>
              <a:t>{</a:t>
            </a:r>
            <a:r>
              <a:rPr lang="en-US" b="1" dirty="0"/>
              <a:t>r = radius; } </a:t>
            </a:r>
          </a:p>
          <a:p>
            <a:r>
              <a:rPr lang="en-US" b="1" dirty="0"/>
              <a:t>         </a:t>
            </a:r>
            <a:r>
              <a:rPr lang="en-US" b="1" dirty="0" smtClean="0"/>
              <a:t>public </a:t>
            </a:r>
            <a:r>
              <a:rPr lang="en-US" b="1" dirty="0"/>
              <a:t>void area ()</a:t>
            </a:r>
          </a:p>
          <a:p>
            <a:r>
              <a:rPr lang="en-US" b="1" dirty="0"/>
              <a:t>          </a:t>
            </a:r>
            <a:r>
              <a:rPr lang="en-US" b="1" dirty="0" smtClean="0"/>
              <a:t>{</a:t>
            </a:r>
            <a:endParaRPr lang="en-US" b="1" dirty="0"/>
          </a:p>
          <a:p>
            <a:r>
              <a:rPr lang="en-US" b="1" dirty="0"/>
              <a:t>              </a:t>
            </a:r>
            <a:r>
              <a:rPr lang="en-US" b="1" dirty="0" smtClean="0"/>
              <a:t> </a:t>
            </a:r>
            <a:r>
              <a:rPr lang="en-US" b="1" dirty="0" err="1"/>
              <a:t>System.out.println</a:t>
            </a:r>
            <a:r>
              <a:rPr lang="en-US" b="1" dirty="0"/>
              <a:t> ("Area of a circle is : " + pi*r*r ); </a:t>
            </a:r>
          </a:p>
          <a:p>
            <a:r>
              <a:rPr lang="en-US" b="1" dirty="0"/>
              <a:t>         </a:t>
            </a:r>
            <a:r>
              <a:rPr lang="en-US" b="1" dirty="0" smtClean="0"/>
              <a:t> </a:t>
            </a:r>
            <a:r>
              <a:rPr lang="en-US" b="1" dirty="0"/>
              <a:t>}</a:t>
            </a:r>
          </a:p>
          <a:p>
            <a:r>
              <a:rPr lang="en-US" b="1" dirty="0" smtClean="0"/>
              <a:t>} </a:t>
            </a:r>
          </a:p>
          <a:p>
            <a:endParaRPr lang="en-US" b="1" dirty="0"/>
          </a:p>
          <a:p>
            <a:endParaRPr lang="en-US" b="1" dirty="0"/>
          </a:p>
        </p:txBody>
      </p:sp>
    </p:spTree>
    <p:extLst>
      <p:ext uri="{BB962C8B-B14F-4D97-AF65-F5344CB8AC3E}">
        <p14:creationId xmlns="" xmlns:p14="http://schemas.microsoft.com/office/powerpoint/2010/main" val="114341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07B7C93-B2DF-47DB-8421-5013D0FC66F1}"/>
              </a:ext>
            </a:extLst>
          </p:cNvPr>
          <p:cNvSpPr txBox="1"/>
          <p:nvPr/>
        </p:nvSpPr>
        <p:spPr>
          <a:xfrm flipH="1">
            <a:off x="5115557" y="345440"/>
            <a:ext cx="2494282" cy="461665"/>
          </a:xfrm>
          <a:prstGeom prst="rect">
            <a:avLst/>
          </a:prstGeom>
          <a:noFill/>
        </p:spPr>
        <p:txBody>
          <a:bodyPr wrap="square" rtlCol="0">
            <a:spAutoFit/>
          </a:bodyPr>
          <a:lstStyle/>
          <a:p>
            <a:pPr algn="ctr"/>
            <a:r>
              <a:rPr lang="en-IN" sz="2400" b="1" dirty="0">
                <a:solidFill>
                  <a:srgbClr val="C00000"/>
                </a:solidFill>
              </a:rPr>
              <a:t>Assignment No. </a:t>
            </a:r>
            <a:r>
              <a:rPr lang="en-IN" sz="2400" b="1" dirty="0" smtClean="0">
                <a:solidFill>
                  <a:srgbClr val="C00000"/>
                </a:solidFill>
              </a:rPr>
              <a:t>5</a:t>
            </a:r>
            <a:endParaRPr lang="en-IN" sz="2400" b="1" dirty="0">
              <a:solidFill>
                <a:srgbClr val="C00000"/>
              </a:solidFill>
            </a:endParaRPr>
          </a:p>
        </p:txBody>
      </p:sp>
      <p:sp>
        <p:nvSpPr>
          <p:cNvPr id="3" name="TextBox 2">
            <a:extLst>
              <a:ext uri="{FF2B5EF4-FFF2-40B4-BE49-F238E27FC236}">
                <a16:creationId xmlns:a16="http://schemas.microsoft.com/office/drawing/2014/main" xmlns="" id="{3F64F864-661D-444F-98E0-BC18B8D4A73A}"/>
              </a:ext>
            </a:extLst>
          </p:cNvPr>
          <p:cNvSpPr txBox="1"/>
          <p:nvPr/>
        </p:nvSpPr>
        <p:spPr>
          <a:xfrm>
            <a:off x="995680" y="939800"/>
            <a:ext cx="8859520" cy="5693866"/>
          </a:xfrm>
          <a:prstGeom prst="rect">
            <a:avLst/>
          </a:prstGeom>
          <a:noFill/>
        </p:spPr>
        <p:txBody>
          <a:bodyPr wrap="square" rtlCol="0">
            <a:spAutoFit/>
          </a:bodyPr>
          <a:lstStyle/>
          <a:p>
            <a:endParaRPr lang="en-US" altLang="en-US" dirty="0"/>
          </a:p>
          <a:p>
            <a:endParaRPr kumimoji="0" lang="en-US" altLang="en-US" b="0" i="0" u="none" strike="noStrike" cap="none" normalizeH="0" baseline="0" dirty="0">
              <a:ln>
                <a:noFill/>
              </a:ln>
              <a:solidFill>
                <a:schemeClr val="tx1"/>
              </a:solidFill>
              <a:effectLst/>
            </a:endParaRPr>
          </a:p>
          <a:p>
            <a:endParaRPr lang="en-US" altLang="en-US" dirty="0" smtClean="0"/>
          </a:p>
          <a:p>
            <a:endParaRPr lang="en-US" altLang="en-US" dirty="0"/>
          </a:p>
          <a:p>
            <a:endParaRPr lang="en-US" altLang="en-US" dirty="0" smtClean="0"/>
          </a:p>
          <a:p>
            <a:endParaRPr lang="en-US" altLang="en-US" dirty="0"/>
          </a:p>
          <a:p>
            <a:r>
              <a:rPr lang="en-US" altLang="en-US" dirty="0" smtClean="0">
                <a:solidFill>
                  <a:srgbClr val="FF0000"/>
                </a:solidFill>
              </a:rPr>
              <a:t>                                          Implements</a:t>
            </a:r>
            <a:r>
              <a:rPr lang="en-US" altLang="en-US" dirty="0">
                <a:solidFill>
                  <a:srgbClr val="FF0000"/>
                </a:solidFill>
              </a:rPr>
              <a:t> </a:t>
            </a:r>
            <a:r>
              <a:rPr lang="en-US" altLang="en-US" dirty="0" smtClean="0">
                <a:solidFill>
                  <a:srgbClr val="FF0000"/>
                </a:solidFill>
              </a:rPr>
              <a:t>                                        </a:t>
            </a:r>
            <a:r>
              <a:rPr lang="en-US" altLang="en-US" dirty="0" err="1" smtClean="0">
                <a:solidFill>
                  <a:srgbClr val="FF0000"/>
                </a:solidFill>
              </a:rPr>
              <a:t>Implements</a:t>
            </a:r>
            <a:endParaRPr lang="en-US" altLang="en-US" dirty="0" smtClean="0">
              <a:solidFill>
                <a:srgbClr val="FF0000"/>
              </a:solidFill>
            </a:endParaRPr>
          </a:p>
          <a:p>
            <a:endParaRPr lang="en-US" altLang="en-US" dirty="0" smtClean="0"/>
          </a:p>
          <a:p>
            <a:endParaRPr lang="en-US" altLang="en-US" dirty="0"/>
          </a:p>
          <a:p>
            <a:endParaRPr lang="en-US" altLang="en-US" dirty="0" smtClean="0"/>
          </a:p>
          <a:p>
            <a:endParaRPr lang="en-US" altLang="en-US" dirty="0"/>
          </a:p>
          <a:p>
            <a:endParaRPr lang="en-US" altLang="en-US" dirty="0"/>
          </a:p>
          <a:p>
            <a:endParaRPr lang="en-US" altLang="en-US" dirty="0"/>
          </a:p>
          <a:p>
            <a:r>
              <a:rPr lang="en-US" altLang="en-US" sz="2000" b="1" dirty="0">
                <a:solidFill>
                  <a:srgbClr val="C00000"/>
                </a:solidFill>
              </a:rPr>
              <a:t>Text Book referred for assignment 1</a:t>
            </a:r>
          </a:p>
          <a:p>
            <a:endParaRPr lang="en-US" altLang="en-US" sz="2000" b="1" dirty="0">
              <a:solidFill>
                <a:srgbClr val="C00000"/>
              </a:solidFill>
            </a:endParaRPr>
          </a:p>
          <a:p>
            <a:pPr marL="285750" indent="-285750">
              <a:buFont typeface="Arial" panose="020B0604020202020204" pitchFamily="34" charset="0"/>
              <a:buChar char="•"/>
            </a:pPr>
            <a:r>
              <a:rPr lang="en-US" b="1" dirty="0">
                <a:solidFill>
                  <a:srgbClr val="002060"/>
                </a:solidFill>
              </a:rPr>
              <a:t>E. </a:t>
            </a:r>
            <a:r>
              <a:rPr lang="en-US" b="1" dirty="0" err="1">
                <a:solidFill>
                  <a:srgbClr val="002060"/>
                </a:solidFill>
              </a:rPr>
              <a:t>Balaguruswamy</a:t>
            </a:r>
            <a:r>
              <a:rPr lang="en-US" b="1" dirty="0">
                <a:solidFill>
                  <a:srgbClr val="002060"/>
                </a:solidFill>
              </a:rPr>
              <a:t>, “Object Oriented Programming Using C++ and Java”, Tata </a:t>
            </a:r>
            <a:r>
              <a:rPr lang="en-US" b="1" dirty="0" err="1" smtClean="0">
                <a:solidFill>
                  <a:srgbClr val="002060"/>
                </a:solidFill>
              </a:rPr>
              <a:t>McGrawHill</a:t>
            </a:r>
            <a:endParaRPr lang="en-US" b="1" dirty="0" smtClean="0">
              <a:solidFill>
                <a:srgbClr val="002060"/>
              </a:solidFill>
            </a:endParaRPr>
          </a:p>
          <a:p>
            <a:pPr marL="285750" indent="-285750">
              <a:buFont typeface="Arial" panose="020B0604020202020204" pitchFamily="34" charset="0"/>
              <a:buChar char="•"/>
            </a:pPr>
            <a:r>
              <a:rPr lang="en-US" altLang="en-US" b="1" dirty="0" smtClean="0">
                <a:solidFill>
                  <a:srgbClr val="002060"/>
                </a:solidFill>
              </a:rPr>
              <a:t>Java </a:t>
            </a:r>
            <a:r>
              <a:rPr lang="en-US" altLang="en-US" b="1" dirty="0">
                <a:solidFill>
                  <a:srgbClr val="002060"/>
                </a:solidFill>
              </a:rPr>
              <a:t>The complete reference, 9th edition, Herbert </a:t>
            </a:r>
            <a:r>
              <a:rPr lang="en-US" altLang="en-US" b="1" dirty="0" err="1">
                <a:solidFill>
                  <a:srgbClr val="002060"/>
                </a:solidFill>
              </a:rPr>
              <a:t>Schildt</a:t>
            </a:r>
            <a:r>
              <a:rPr lang="en-US" altLang="en-US" b="1" dirty="0">
                <a:solidFill>
                  <a:srgbClr val="002060"/>
                </a:solidFill>
              </a:rPr>
              <a:t>, McGraw Hill Education (India) Pvt. Ltd.</a:t>
            </a:r>
          </a:p>
          <a:p>
            <a:endParaRPr kumimoji="0" lang="en-US" altLang="en-US" b="0" i="0" u="none" strike="noStrike" cap="none" normalizeH="0" baseline="0" dirty="0">
              <a:ln>
                <a:noFill/>
              </a:ln>
              <a:solidFill>
                <a:schemeClr val="tx1"/>
              </a:solidFill>
              <a:effectLst/>
            </a:endParaRPr>
          </a:p>
          <a:p>
            <a:endParaRPr lang="en-US" dirty="0"/>
          </a:p>
        </p:txBody>
      </p:sp>
      <p:sp>
        <p:nvSpPr>
          <p:cNvPr id="4" name="Rectangle 1">
            <a:extLst>
              <a:ext uri="{FF2B5EF4-FFF2-40B4-BE49-F238E27FC236}">
                <a16:creationId xmlns:a16="http://schemas.microsoft.com/office/drawing/2014/main" xmlns="" id="{9CF49939-8D01-4559-A1CC-5A2169833C8E}"/>
              </a:ext>
            </a:extLst>
          </p:cNvPr>
          <p:cNvSpPr>
            <a:spLocks noChangeArrowheads="1"/>
          </p:cNvSpPr>
          <p:nvPr/>
        </p:nvSpPr>
        <p:spPr bwMode="auto">
          <a:xfrm>
            <a:off x="6095967" y="90100"/>
            <a:ext cx="65" cy="276999"/>
          </a:xfrm>
          <a:prstGeom prst="rect">
            <a:avLst/>
          </a:prstGeom>
          <a:solidFill>
            <a:srgbClr val="F4F4F4"/>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6096032" y="3198762"/>
            <a:ext cx="2453607" cy="579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 Bike</a:t>
            </a:r>
            <a:endParaRPr lang="en-US" dirty="0">
              <a:solidFill>
                <a:schemeClr val="tx1"/>
              </a:solidFill>
            </a:endParaRPr>
          </a:p>
        </p:txBody>
      </p:sp>
      <p:cxnSp>
        <p:nvCxnSpPr>
          <p:cNvPr id="9" name="Straight Connector 8"/>
          <p:cNvCxnSpPr/>
          <p:nvPr/>
        </p:nvCxnSpPr>
        <p:spPr>
          <a:xfrm>
            <a:off x="3749040" y="1386840"/>
            <a:ext cx="3505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2326670" y="939800"/>
            <a:ext cx="4927570" cy="2859494"/>
            <a:chOff x="2326670" y="939800"/>
            <a:chExt cx="4927570" cy="2859494"/>
          </a:xfrm>
        </p:grpSpPr>
        <p:sp>
          <p:nvSpPr>
            <p:cNvPr id="5" name="Rectangle 4"/>
            <p:cNvSpPr/>
            <p:nvPr/>
          </p:nvSpPr>
          <p:spPr>
            <a:xfrm>
              <a:off x="3749040" y="939800"/>
              <a:ext cx="3505200" cy="1620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Interface Vehicle</a:t>
              </a:r>
            </a:p>
            <a:p>
              <a:pPr algn="ctr"/>
              <a:endParaRPr lang="en-US" dirty="0" smtClean="0">
                <a:solidFill>
                  <a:schemeClr val="tx1"/>
                </a:solidFill>
              </a:endParaRPr>
            </a:p>
            <a:p>
              <a:pPr algn="ctr"/>
              <a:r>
                <a:rPr lang="en-US" dirty="0" smtClean="0">
                  <a:solidFill>
                    <a:schemeClr val="tx1"/>
                  </a:solidFill>
                </a:rPr>
                <a:t>     void </a:t>
              </a:r>
              <a:r>
                <a:rPr lang="en-US" dirty="0" err="1">
                  <a:solidFill>
                    <a:schemeClr val="tx1"/>
                  </a:solidFill>
                </a:rPr>
                <a:t>changeGear</a:t>
              </a:r>
              <a:r>
                <a:rPr lang="en-US" dirty="0">
                  <a:solidFill>
                    <a:schemeClr val="tx1"/>
                  </a:solidFill>
                </a:rPr>
                <a:t>(</a:t>
              </a:r>
              <a:r>
                <a:rPr lang="en-US" dirty="0" err="1">
                  <a:solidFill>
                    <a:schemeClr val="tx1"/>
                  </a:solidFill>
                </a:rPr>
                <a:t>int</a:t>
              </a:r>
              <a:r>
                <a:rPr lang="en-US" dirty="0">
                  <a:solidFill>
                    <a:schemeClr val="tx1"/>
                  </a:solidFill>
                </a:rPr>
                <a:t> a</a:t>
              </a:r>
              <a:r>
                <a:rPr lang="en-US" dirty="0" smtClean="0">
                  <a:solidFill>
                    <a:schemeClr val="tx1"/>
                  </a:solidFill>
                </a:rPr>
                <a:t>); </a:t>
              </a:r>
            </a:p>
            <a:p>
              <a:pPr algn="ctr"/>
              <a:r>
                <a:rPr lang="en-US" dirty="0" smtClean="0">
                  <a:solidFill>
                    <a:schemeClr val="tx1"/>
                  </a:solidFill>
                </a:rPr>
                <a:t>void </a:t>
              </a:r>
              <a:r>
                <a:rPr lang="en-US" dirty="0" err="1" smtClean="0">
                  <a:solidFill>
                    <a:schemeClr val="tx1"/>
                  </a:solidFill>
                </a:rPr>
                <a:t>speedUp</a:t>
              </a:r>
              <a:r>
                <a:rPr lang="en-US" dirty="0" smtClean="0">
                  <a:solidFill>
                    <a:schemeClr val="tx1"/>
                  </a:solidFill>
                </a:rPr>
                <a:t>(</a:t>
              </a:r>
              <a:r>
                <a:rPr lang="en-US" dirty="0" err="1" smtClean="0">
                  <a:solidFill>
                    <a:schemeClr val="tx1"/>
                  </a:solidFill>
                </a:rPr>
                <a:t>int</a:t>
              </a:r>
              <a:r>
                <a:rPr lang="en-US" dirty="0" smtClean="0">
                  <a:solidFill>
                    <a:schemeClr val="tx1"/>
                  </a:solidFill>
                </a:rPr>
                <a:t> a); </a:t>
              </a:r>
            </a:p>
            <a:p>
              <a:pPr algn="ctr"/>
              <a:r>
                <a:rPr lang="en-US" dirty="0" smtClean="0">
                  <a:solidFill>
                    <a:schemeClr val="tx1"/>
                  </a:solidFill>
                </a:rPr>
                <a:t>      </a:t>
              </a:r>
              <a:r>
                <a:rPr lang="en-US" dirty="0">
                  <a:solidFill>
                    <a:schemeClr val="tx1"/>
                  </a:solidFill>
                </a:rPr>
                <a:t>void </a:t>
              </a:r>
              <a:r>
                <a:rPr lang="en-US" dirty="0" err="1">
                  <a:solidFill>
                    <a:schemeClr val="tx1"/>
                  </a:solidFill>
                </a:rPr>
                <a:t>applyBrakes</a:t>
              </a:r>
              <a:r>
                <a:rPr lang="en-US" dirty="0">
                  <a:solidFill>
                    <a:schemeClr val="tx1"/>
                  </a:solidFill>
                </a:rPr>
                <a:t>(</a:t>
              </a:r>
              <a:r>
                <a:rPr lang="en-US" dirty="0" err="1">
                  <a:solidFill>
                    <a:schemeClr val="tx1"/>
                  </a:solidFill>
                </a:rPr>
                <a:t>int</a:t>
              </a:r>
              <a:r>
                <a:rPr lang="en-US" dirty="0">
                  <a:solidFill>
                    <a:schemeClr val="tx1"/>
                  </a:solidFill>
                </a:rPr>
                <a:t> a); </a:t>
              </a:r>
            </a:p>
            <a:p>
              <a:pPr algn="ctr"/>
              <a:endParaRPr lang="en-US" dirty="0">
                <a:solidFill>
                  <a:schemeClr val="tx1"/>
                </a:solidFill>
              </a:endParaRPr>
            </a:p>
          </p:txBody>
        </p:sp>
        <p:sp>
          <p:nvSpPr>
            <p:cNvPr id="6" name="Rectangle 5"/>
            <p:cNvSpPr/>
            <p:nvPr/>
          </p:nvSpPr>
          <p:spPr>
            <a:xfrm>
              <a:off x="2326670" y="3220174"/>
              <a:ext cx="2453607" cy="579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 Bicycle</a:t>
              </a:r>
              <a:endParaRPr lang="en-US" dirty="0">
                <a:solidFill>
                  <a:schemeClr val="tx1"/>
                </a:solidFill>
              </a:endParaRPr>
            </a:p>
          </p:txBody>
        </p:sp>
        <p:cxnSp>
          <p:nvCxnSpPr>
            <p:cNvPr id="11" name="Straight Arrow Connector 10"/>
            <p:cNvCxnSpPr/>
            <p:nvPr/>
          </p:nvCxnSpPr>
          <p:spPr>
            <a:xfrm flipH="1">
              <a:off x="4084320" y="2560320"/>
              <a:ext cx="807720" cy="638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095967" y="2560320"/>
              <a:ext cx="807753" cy="638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174188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07B7C93-B2DF-47DB-8421-5013D0FC66F1}"/>
              </a:ext>
            </a:extLst>
          </p:cNvPr>
          <p:cNvSpPr txBox="1"/>
          <p:nvPr/>
        </p:nvSpPr>
        <p:spPr>
          <a:xfrm flipH="1">
            <a:off x="5115557" y="152400"/>
            <a:ext cx="2494282" cy="461665"/>
          </a:xfrm>
          <a:prstGeom prst="rect">
            <a:avLst/>
          </a:prstGeom>
          <a:noFill/>
        </p:spPr>
        <p:txBody>
          <a:bodyPr wrap="square" rtlCol="0">
            <a:spAutoFit/>
          </a:bodyPr>
          <a:lstStyle/>
          <a:p>
            <a:pPr algn="ctr"/>
            <a:r>
              <a:rPr lang="en-IN" sz="2400" b="1" dirty="0">
                <a:solidFill>
                  <a:srgbClr val="C00000"/>
                </a:solidFill>
              </a:rPr>
              <a:t>Assignment No. </a:t>
            </a:r>
            <a:r>
              <a:rPr lang="en-IN" sz="2400" b="1" dirty="0" smtClean="0">
                <a:solidFill>
                  <a:srgbClr val="C00000"/>
                </a:solidFill>
              </a:rPr>
              <a:t>5</a:t>
            </a:r>
            <a:endParaRPr lang="en-IN" sz="2400" b="1" dirty="0">
              <a:solidFill>
                <a:srgbClr val="C00000"/>
              </a:solidFill>
            </a:endParaRPr>
          </a:p>
        </p:txBody>
      </p:sp>
      <p:sp>
        <p:nvSpPr>
          <p:cNvPr id="3" name="TextBox 2">
            <a:extLst>
              <a:ext uri="{FF2B5EF4-FFF2-40B4-BE49-F238E27FC236}">
                <a16:creationId xmlns:a16="http://schemas.microsoft.com/office/drawing/2014/main" xmlns="" id="{3F64F864-661D-444F-98E0-BC18B8D4A73A}"/>
              </a:ext>
            </a:extLst>
          </p:cNvPr>
          <p:cNvSpPr txBox="1"/>
          <p:nvPr/>
        </p:nvSpPr>
        <p:spPr>
          <a:xfrm>
            <a:off x="833120" y="741680"/>
            <a:ext cx="10982960" cy="4401205"/>
          </a:xfrm>
          <a:prstGeom prst="rect">
            <a:avLst/>
          </a:prstGeom>
          <a:noFill/>
        </p:spPr>
        <p:txBody>
          <a:bodyPr wrap="square" rtlCol="0">
            <a:spAutoFit/>
          </a:bodyPr>
          <a:lstStyle/>
          <a:p>
            <a:r>
              <a:rPr lang="en-US" sz="2000" b="1" dirty="0">
                <a:solidFill>
                  <a:srgbClr val="C00000"/>
                </a:solidFill>
              </a:rPr>
              <a:t>Frequently </a:t>
            </a:r>
            <a:r>
              <a:rPr lang="en-US" sz="2000" b="1" dirty="0" smtClean="0">
                <a:solidFill>
                  <a:srgbClr val="C00000"/>
                </a:solidFill>
              </a:rPr>
              <a:t>Asked Question</a:t>
            </a:r>
            <a:r>
              <a:rPr lang="en-US" sz="2000" b="1" dirty="0">
                <a:solidFill>
                  <a:srgbClr val="C00000"/>
                </a:solidFill>
              </a:rPr>
              <a:t>:</a:t>
            </a:r>
          </a:p>
          <a:p>
            <a:pPr marL="800100" lvl="1" indent="-342900">
              <a:buFont typeface="+mj-lt"/>
              <a:buAutoNum type="arabicPeriod"/>
            </a:pPr>
            <a:r>
              <a:rPr lang="en-US" sz="2000" dirty="0" smtClean="0"/>
              <a:t>Write a java interface which provides the implementation of Bank interface to calculate Rate of Interest.</a:t>
            </a:r>
          </a:p>
          <a:p>
            <a:pPr marL="800100" lvl="1" indent="-342900">
              <a:buFont typeface="+mj-lt"/>
              <a:buAutoNum type="arabicPeriod"/>
            </a:pPr>
            <a:r>
              <a:rPr lang="en-US" sz="2000" dirty="0" smtClean="0"/>
              <a:t>Write a </a:t>
            </a:r>
            <a:r>
              <a:rPr lang="en-US" sz="2000" dirty="0" err="1" smtClean="0"/>
              <a:t>Drawable</a:t>
            </a:r>
            <a:r>
              <a:rPr lang="en-US" sz="2000" dirty="0" smtClean="0"/>
              <a:t> interface has only one </a:t>
            </a:r>
            <a:r>
              <a:rPr lang="en-US" sz="2000" dirty="0" err="1" smtClean="0"/>
              <a:t>methoddraw</a:t>
            </a:r>
            <a:r>
              <a:rPr lang="en-US" sz="2000" dirty="0" smtClean="0"/>
              <a:t>(). Its implementation is provided by Rectangle and Circle classes</a:t>
            </a:r>
          </a:p>
          <a:p>
            <a:pPr marL="800100" lvl="1" indent="-342900">
              <a:buFont typeface="+mj-lt"/>
              <a:buAutoNum type="arabicPeriod"/>
            </a:pPr>
            <a:r>
              <a:rPr lang="en-US" sz="2000" dirty="0" smtClean="0"/>
              <a:t>A class implements an interface, but one interface extends another interface.</a:t>
            </a:r>
          </a:p>
          <a:p>
            <a:pPr marL="800100" lvl="1" indent="-342900">
              <a:buFont typeface="+mj-lt"/>
              <a:buAutoNum type="arabicPeriod"/>
            </a:pPr>
            <a:r>
              <a:rPr lang="en-US" sz="2000" dirty="0" smtClean="0"/>
              <a:t>Create a vehicles as interface mention all common functionalities and create classes like bicycle, car, bike implement all these functionalities in their own class in their own way.</a:t>
            </a:r>
          </a:p>
          <a:p>
            <a:pPr marL="800100" lvl="1" indent="-342900">
              <a:buFont typeface="+mj-lt"/>
              <a:buAutoNum type="arabicPeriod"/>
            </a:pPr>
            <a:r>
              <a:rPr lang="en-US" sz="2000" dirty="0" smtClean="0"/>
              <a:t>Create a animal class using interface and provide some common functionalities and implement into some other classes.</a:t>
            </a:r>
          </a:p>
          <a:p>
            <a:pPr marL="800100" lvl="1" indent="-342900">
              <a:buFont typeface="+mj-lt"/>
              <a:buAutoNum type="arabicPeriod"/>
            </a:pPr>
            <a:endParaRPr lang="en-US" sz="2000" dirty="0">
              <a:solidFill>
                <a:srgbClr val="002060"/>
              </a:solidFill>
            </a:endParaRPr>
          </a:p>
          <a:p>
            <a:endParaRPr lang="en-US" sz="2000" b="1" dirty="0">
              <a:solidFill>
                <a:srgbClr val="C00000"/>
              </a:solidFill>
            </a:endParaRPr>
          </a:p>
          <a:p>
            <a:r>
              <a:rPr lang="en-US" sz="2000" b="1" dirty="0">
                <a:solidFill>
                  <a:srgbClr val="C00000"/>
                </a:solidFill>
              </a:rPr>
              <a:t>Mapping of Course Outcomes for Assignment </a:t>
            </a:r>
            <a:r>
              <a:rPr lang="en-US" sz="2000" b="1" dirty="0" smtClean="0">
                <a:solidFill>
                  <a:srgbClr val="C00000"/>
                </a:solidFill>
              </a:rPr>
              <a:t>5: </a:t>
            </a:r>
            <a:r>
              <a:rPr lang="en-US" sz="2000" b="1" dirty="0">
                <a:solidFill>
                  <a:srgbClr val="C00000"/>
                </a:solidFill>
              </a:rPr>
              <a:t>CO1 </a:t>
            </a:r>
          </a:p>
          <a:p>
            <a:r>
              <a:rPr lang="en-US" sz="2000" b="1" dirty="0">
                <a:solidFill>
                  <a:srgbClr val="002060"/>
                </a:solidFill>
              </a:rPr>
              <a:t>CO1:</a:t>
            </a:r>
            <a:r>
              <a:rPr lang="en-US" sz="2000" dirty="0"/>
              <a:t> </a:t>
            </a:r>
            <a:r>
              <a:rPr lang="en-US" sz="2000" b="1" dirty="0">
                <a:solidFill>
                  <a:srgbClr val="00B050"/>
                </a:solidFill>
              </a:rPr>
              <a:t>Differentiate various programming paradigms and apply basic concepts of OOP. </a:t>
            </a:r>
          </a:p>
        </p:txBody>
      </p:sp>
    </p:spTree>
    <p:extLst>
      <p:ext uri="{BB962C8B-B14F-4D97-AF65-F5344CB8AC3E}">
        <p14:creationId xmlns="" xmlns:p14="http://schemas.microsoft.com/office/powerpoint/2010/main" val="3245546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1495</TotalTime>
  <Words>322</Words>
  <Application>Microsoft Office PowerPoint</Application>
  <PresentationFormat>Custom</PresentationFormat>
  <Paragraphs>128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aparna</dc:creator>
  <cp:lastModifiedBy>admin</cp:lastModifiedBy>
  <cp:revision>34</cp:revision>
  <dcterms:created xsi:type="dcterms:W3CDTF">2020-06-21T07:42:26Z</dcterms:created>
  <dcterms:modified xsi:type="dcterms:W3CDTF">2020-06-29T10:41:11Z</dcterms:modified>
</cp:coreProperties>
</file>