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E3D555-603F-438D-8B6B-90568E4C3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A466E00-08B8-4B95-A6CC-5B2E0604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D019D1-D59E-45E4-8609-56B6806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3ACBC5-AA04-4934-8358-BDA894CB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7344CB-BFC1-4AC0-B764-080428BE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5CE874-5082-413E-B025-D315FE0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E41298-90A2-42BA-A263-52D929F4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3DD418-B4DD-4F17-BBB8-3C45845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E92F4A-9E75-4808-B158-A2084050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BD25C3-6735-48E6-AC34-94B0A63A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1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E6B347B-4059-48FF-994E-1015485DB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226BFA-1727-4414-8FA0-E5854417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BF696B-2E29-44EE-AEC4-111DDBAE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FDEB26-77FB-4C27-93CE-B5933985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865DDD-7D16-40D2-BCBA-568C7899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9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3D177-DDD4-4823-BDDD-7FF4B989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71D2EE-96D1-496B-A341-287E0638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DF1F40-16F2-4E14-B467-4B734C0F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A853E4-8AA9-4EA2-8A5D-714C3463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CD015B-6CC0-436C-AD53-5B404C79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EAF0C-B446-41C8-9BD2-76AA27C2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A5BF93-AAFF-4B66-8851-224DE5B6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48A434-7BE5-4CCC-B110-B078AF7E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3B365B-1142-430E-9FC6-A7B0D39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AD6272-18F0-4180-BF04-AF313357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3005B9-6325-44BB-8025-D8483419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738751-3859-445F-B3B3-B135BF173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7F48AC-C9BC-42EF-92B2-1217B797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4734FE-FD77-45B0-AEF1-C94944AC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E9034A5-E474-4317-8DC0-7BFFBA96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30F0FE-DA8E-46F0-960E-4F17C5FD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B90DC-E87B-44DF-9ADF-8F23E27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8670220-2218-439E-8E2A-D5E98F49E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03CFCA4-EC3D-4F9F-A677-55CF64C8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8488C4-989D-4E7D-A58E-18CDC2E9E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A895C0-23FB-4F51-9ED8-127CCEF4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E7DADD-8211-4DB3-871C-0B0FAC72C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78B2E67-5F1F-4D64-B3B6-D6660E2E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79163F-41B2-4EE4-9B00-357439E8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70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5DE2FF-91BC-40C9-94FB-1F1BDCBC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519E1B-9A72-4ED9-9213-8181C5E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936738-DBC4-4295-9E95-D1FF318C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A2A4A79-E70F-4AEC-86DF-0F5392A3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8CB0A05-D129-4653-A3E6-D3FC79EF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78E880A-70AE-4052-997B-FB16E44D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861512-E97C-444C-899F-6E137B72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15D71F-58FF-495E-B08D-160C99F23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B19F31-8751-446F-91BE-10C7A891F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8C28282-A50F-4CA3-8E74-E55C0FDDD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B2D8828-3CF7-4CED-8610-D115C9A7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411920-C0D1-43B5-A73B-FEF5B257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5A98F0-34C3-48C1-8F00-41D2ECC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7CCF81-F852-4236-8BE7-AEDCAEE4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7D746F3-3AAC-4401-BB80-FCDE4754E1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60E853A-341F-450E-8AC9-2EC02F502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930522-0C98-45F5-A13C-62F3CB29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D81CD9-3BBE-4C7A-A4C1-BE0BCC91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F816D6-E141-40D1-A5F4-2D6F751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7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2414083-0DE3-4861-947A-E254114E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CA6B08-CC70-432C-9E61-CCC32F91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7A5B4D-2F94-437D-9ACA-6E9B31C1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3AAC-EA7F-43A1-8907-DF17F1E99B90}" type="datetimeFigureOut">
              <a:rPr lang="en-IN" smtClean="0"/>
              <a:t>24-06-2020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F388E0-244C-416A-B8F8-748144A3D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12DCD7-E135-4FAB-94BA-A95A8DE6D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4089-94F6-46B3-948F-3BB387731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5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50800"/>
            <a:ext cx="24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</a:t>
            </a:r>
            <a:r>
              <a:rPr lang="en-IN" sz="2400" b="1" dirty="0" smtClean="0">
                <a:solidFill>
                  <a:srgbClr val="C00000"/>
                </a:solidFill>
              </a:rPr>
              <a:t>7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833120" y="599440"/>
            <a:ext cx="1124712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Title:</a:t>
            </a:r>
            <a:r>
              <a:rPr lang="en-US" dirty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Template</a:t>
            </a:r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Aim:</a:t>
            </a:r>
            <a:r>
              <a:rPr lang="en-US" b="1" dirty="0"/>
              <a:t>	</a:t>
            </a:r>
            <a:r>
              <a:rPr lang="en-US" sz="2000" dirty="0"/>
              <a:t>Implement a generic program using any collection class to count the number of elements in a </a:t>
            </a:r>
            <a:r>
              <a:rPr lang="en-US" sz="2000" dirty="0" smtClean="0"/>
              <a:t>        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collection </a:t>
            </a:r>
            <a:r>
              <a:rPr lang="en-US" sz="2000" dirty="0"/>
              <a:t>that have a specific property such as even numbers, odd number, prime number and </a:t>
            </a:r>
            <a:r>
              <a:rPr lang="en-US" sz="2000" dirty="0" smtClean="0"/>
              <a:t>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palindromes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dirty="0"/>
              <a:t> </a:t>
            </a:r>
            <a:endParaRPr lang="en-IN" dirty="0">
              <a:effectLst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Objectives:</a:t>
            </a:r>
            <a:r>
              <a:rPr lang="en-US" b="1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To learn the </a:t>
            </a:r>
            <a:r>
              <a:rPr lang="en-US" sz="2000" dirty="0" smtClean="0">
                <a:solidFill>
                  <a:srgbClr val="002060"/>
                </a:solidFill>
              </a:rPr>
              <a:t>concept templates and generic programming </a:t>
            </a:r>
            <a:endParaRPr lang="en-US" sz="2000" dirty="0">
              <a:solidFill>
                <a:srgbClr val="002060"/>
              </a:solidFill>
            </a:endParaRPr>
          </a:p>
          <a:p>
            <a:endParaRPr lang="en-IN" sz="2000" dirty="0">
              <a:solidFill>
                <a:srgbClr val="002060"/>
              </a:solidFill>
              <a:effectLst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Theory: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Java Generic methods </a:t>
            </a:r>
            <a:endParaRPr lang="en-US" sz="2000" dirty="0" smtClean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- Syntax to declare class</a:t>
            </a:r>
          </a:p>
          <a:p>
            <a:r>
              <a:rPr lang="en-US" dirty="0">
                <a:solidFill>
                  <a:srgbClr val="00B050"/>
                </a:solidFill>
              </a:rPr>
              <a:t>	- </a:t>
            </a:r>
            <a:r>
              <a:rPr lang="en-US" dirty="0" smtClean="0">
                <a:solidFill>
                  <a:srgbClr val="00B050"/>
                </a:solidFill>
              </a:rPr>
              <a:t>Instance variable in Java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- Method in Java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	- ‘new’ keyword in Java</a:t>
            </a:r>
          </a:p>
          <a:p>
            <a:pPr marL="342900" indent="-342900">
              <a:buFontTx/>
              <a:buAutoNum type="arabicPeriod" startAt="2"/>
            </a:pPr>
            <a:r>
              <a:rPr lang="en-US" sz="2000" dirty="0" smtClean="0">
                <a:solidFill>
                  <a:srgbClr val="002060"/>
                </a:solidFill>
              </a:rPr>
              <a:t>Generic classes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                 - multiple </a:t>
            </a:r>
            <a:r>
              <a:rPr lang="en-US" dirty="0">
                <a:solidFill>
                  <a:srgbClr val="00B050"/>
                </a:solidFill>
              </a:rPr>
              <a:t>Type </a:t>
            </a:r>
            <a:r>
              <a:rPr lang="en-US" dirty="0" smtClean="0">
                <a:solidFill>
                  <a:srgbClr val="00B050"/>
                </a:solidFill>
              </a:rPr>
              <a:t>parameters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sz="2000" dirty="0" smtClean="0">
                <a:solidFill>
                  <a:srgbClr val="002060"/>
                </a:solidFill>
              </a:rPr>
              <a:t>3. Advantages </a:t>
            </a:r>
            <a:r>
              <a:rPr lang="en-US" sz="2000" dirty="0">
                <a:solidFill>
                  <a:srgbClr val="002060"/>
                </a:solidFill>
              </a:rPr>
              <a:t>of Generics: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4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12192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1076960" y="583585"/>
            <a:ext cx="1125728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Sample Code: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002060"/>
                </a:solidFill>
                <a:effectLst/>
              </a:rPr>
              <a:t>Write a function to check  the string is Palindrome or not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Write a function </a:t>
            </a:r>
            <a:r>
              <a:rPr lang="en-US" sz="2000" dirty="0" smtClean="0">
                <a:solidFill>
                  <a:srgbClr val="002060"/>
                </a:solidFill>
              </a:rPr>
              <a:t> to check even or odd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Write a function </a:t>
            </a:r>
            <a:r>
              <a:rPr lang="en-US" sz="2000" dirty="0" smtClean="0">
                <a:solidFill>
                  <a:srgbClr val="002060"/>
                </a:solidFill>
              </a:rPr>
              <a:t>to check prime number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IN" sz="2000" dirty="0">
                <a:solidFill>
                  <a:srgbClr val="002060"/>
                </a:solidFill>
              </a:rPr>
              <a:t>Write a function </a:t>
            </a:r>
            <a:r>
              <a:rPr lang="en-US" sz="2000" dirty="0" smtClean="0">
                <a:solidFill>
                  <a:srgbClr val="002060"/>
                </a:solidFill>
              </a:rPr>
              <a:t> to decide which function to check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Write a function </a:t>
            </a:r>
            <a:r>
              <a:rPr lang="en-IN" sz="2000" dirty="0" smtClean="0">
                <a:solidFill>
                  <a:srgbClr val="002060"/>
                </a:solidFill>
              </a:rPr>
              <a:t> for integer array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</a:rPr>
              <a:t>Write a </a:t>
            </a:r>
            <a:r>
              <a:rPr lang="en-IN" sz="2000" dirty="0" smtClean="0">
                <a:solidFill>
                  <a:srgbClr val="002060"/>
                </a:solidFill>
              </a:rPr>
              <a:t>function for string array</a:t>
            </a:r>
            <a:endParaRPr lang="en-IN" sz="2000" dirty="0" smtClean="0">
              <a:solidFill>
                <a:srgbClr val="002060"/>
              </a:solidFill>
              <a:effectLst/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Input:</a:t>
            </a:r>
            <a:r>
              <a:rPr lang="en-US" dirty="0"/>
              <a:t>	</a:t>
            </a:r>
            <a:r>
              <a:rPr lang="en-US" dirty="0" smtClean="0"/>
              <a:t>String and Integer 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Output:	</a:t>
            </a:r>
            <a:r>
              <a:rPr lang="en-US" sz="1600" dirty="0"/>
              <a:t> Choose Type: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600" dirty="0"/>
              <a:t>1. String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600" dirty="0"/>
              <a:t>2. </a:t>
            </a:r>
            <a:r>
              <a:rPr lang="en-US" sz="1600" dirty="0" smtClean="0"/>
              <a:t>Integer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Enter String </a:t>
            </a:r>
          </a:p>
          <a:p>
            <a:r>
              <a:rPr lang="en-US" sz="1600" dirty="0" smtClean="0"/>
              <a:t>      MADAM</a:t>
            </a:r>
            <a:endParaRPr lang="en-US" sz="1600" dirty="0"/>
          </a:p>
          <a:p>
            <a:r>
              <a:rPr lang="en-US" sz="1600" dirty="0" smtClean="0"/>
              <a:t>MADAM is palindrome</a:t>
            </a:r>
          </a:p>
          <a:p>
            <a:endParaRPr lang="en-US" sz="1600" dirty="0" smtClean="0"/>
          </a:p>
          <a:p>
            <a:r>
              <a:rPr lang="en-US" sz="1600" dirty="0"/>
              <a:t>Choose Type: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600" dirty="0"/>
              <a:t>1. String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1600" dirty="0"/>
              <a:t>2. Integer</a:t>
            </a:r>
          </a:p>
          <a:p>
            <a:r>
              <a:rPr lang="en-US" sz="1600" dirty="0" smtClean="0"/>
              <a:t>2. Enter integer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25 </a:t>
            </a:r>
          </a:p>
          <a:p>
            <a:r>
              <a:rPr lang="en-US" sz="1600" dirty="0" smtClean="0"/>
              <a:t>Number is ODD</a:t>
            </a:r>
            <a:endParaRPr lang="en-US" sz="1600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41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375487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//FUNCION TO CHECK PRIME NUMBER</a:t>
            </a:r>
          </a:p>
          <a:p>
            <a:r>
              <a:rPr lang="en-US" sz="1400" dirty="0"/>
              <a:t>    static void prime(</a:t>
            </a:r>
            <a:r>
              <a:rPr lang="en-US" sz="1400" dirty="0" err="1"/>
              <a:t>int</a:t>
            </a:r>
            <a:r>
              <a:rPr lang="en-US" sz="1400" dirty="0"/>
              <a:t> x){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boolean</a:t>
            </a:r>
            <a:r>
              <a:rPr lang="en-US" sz="1400" dirty="0"/>
              <a:t> flag = false;</a:t>
            </a:r>
          </a:p>
          <a:p>
            <a:r>
              <a:rPr lang="nn-NO" sz="1400" dirty="0"/>
              <a:t>        for(int i = 2; i &lt;= x/2; ++i){</a:t>
            </a:r>
          </a:p>
          <a:p>
            <a:r>
              <a:rPr lang="en-US" sz="1400" dirty="0"/>
              <a:t>            if(x % </a:t>
            </a:r>
            <a:r>
              <a:rPr lang="en-US" sz="1400" dirty="0" err="1"/>
              <a:t>i</a:t>
            </a:r>
            <a:r>
              <a:rPr lang="en-US" sz="1400" dirty="0"/>
              <a:t> == 0){</a:t>
            </a:r>
          </a:p>
          <a:p>
            <a:r>
              <a:rPr lang="en-US" sz="1400" dirty="0"/>
              <a:t>                flag = true;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if (!flag){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 + " is a prime number.");</a:t>
            </a:r>
          </a:p>
          <a:p>
            <a:r>
              <a:rPr lang="en-US" sz="1400" dirty="0"/>
              <a:t>            count += 1; //count the number of prime numbers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 + " is not a prime number.");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D4105-F386-4A86-A0BF-801C477E09BB}"/>
              </a:ext>
            </a:extLst>
          </p:cNvPr>
          <p:cNvSpPr txBox="1"/>
          <p:nvPr/>
        </p:nvSpPr>
        <p:spPr>
          <a:xfrm>
            <a:off x="0" y="537654"/>
            <a:ext cx="5588000" cy="590931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java.lang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java.io.*;</a:t>
            </a:r>
          </a:p>
          <a:p>
            <a:r>
              <a:rPr lang="en-US" sz="1400" dirty="0"/>
              <a:t>public class JavaApplication10{</a:t>
            </a:r>
          </a:p>
          <a:p>
            <a:r>
              <a:rPr lang="en-US" sz="1400" dirty="0"/>
              <a:t>    static </a:t>
            </a:r>
            <a:r>
              <a:rPr lang="en-US" sz="1400" dirty="0" err="1"/>
              <a:t>int</a:t>
            </a:r>
            <a:r>
              <a:rPr lang="en-US" sz="1400" dirty="0"/>
              <a:t> count = 0; //COUNT VARIABLE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//FUNCTION TO CHECK PALINDROME</a:t>
            </a:r>
          </a:p>
          <a:p>
            <a:r>
              <a:rPr lang="en-US" sz="1400" dirty="0"/>
              <a:t>    static void </a:t>
            </a:r>
            <a:r>
              <a:rPr lang="en-US" sz="1400" dirty="0" err="1"/>
              <a:t>check_palindrome</a:t>
            </a:r>
            <a:r>
              <a:rPr lang="en-US" sz="1400" dirty="0"/>
              <a:t>(String x){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StringBuilder</a:t>
            </a:r>
            <a:r>
              <a:rPr lang="en-US" sz="1400" dirty="0"/>
              <a:t> s1 = new </a:t>
            </a:r>
            <a:r>
              <a:rPr lang="en-US" sz="1400" dirty="0" err="1"/>
              <a:t>StringBuilder</a:t>
            </a:r>
            <a:r>
              <a:rPr lang="en-US" sz="1400" dirty="0"/>
              <a:t>(x);</a:t>
            </a:r>
          </a:p>
          <a:p>
            <a:r>
              <a:rPr lang="en-US" sz="1400" dirty="0"/>
              <a:t>        if(</a:t>
            </a:r>
            <a:r>
              <a:rPr lang="en-US" sz="1400" dirty="0" err="1"/>
              <a:t>x.equals</a:t>
            </a:r>
            <a:r>
              <a:rPr lang="en-US" sz="1400" dirty="0"/>
              <a:t>(s1.reverse().</a:t>
            </a:r>
            <a:r>
              <a:rPr lang="en-US" sz="1400" dirty="0" err="1"/>
              <a:t>toString</a:t>
            </a:r>
            <a:r>
              <a:rPr lang="en-US" sz="1400" dirty="0"/>
              <a:t>())){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(x+" is a Palindrome");</a:t>
            </a:r>
          </a:p>
          <a:p>
            <a:r>
              <a:rPr lang="en-US" sz="1400" dirty="0"/>
              <a:t>            count += 1; //count the number of palindromes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(x+" is not a Palindrome");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</a:t>
            </a:r>
            <a:r>
              <a:rPr lang="en-US" sz="1400" dirty="0" smtClean="0"/>
              <a:t>    </a:t>
            </a:r>
            <a:r>
              <a:rPr lang="en-US" sz="1400" dirty="0"/>
              <a:t>//FUNCTION TO CHECK EVEN OR ODD</a:t>
            </a:r>
          </a:p>
          <a:p>
            <a:r>
              <a:rPr lang="en-US" sz="1400" dirty="0"/>
              <a:t>    static void </a:t>
            </a:r>
            <a:r>
              <a:rPr lang="en-US" sz="1400" dirty="0" err="1"/>
              <a:t>even_odd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x){</a:t>
            </a:r>
          </a:p>
          <a:p>
            <a:r>
              <a:rPr lang="en-US" sz="1400" dirty="0"/>
              <a:t>        if(x % 2 == 0){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(x+" IS EVEN");</a:t>
            </a:r>
          </a:p>
          <a:p>
            <a:r>
              <a:rPr lang="en-US" sz="1400" dirty="0"/>
              <a:t>            count += 1; //count the number of even numbers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else{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(x+" IS ODD");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14341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4431983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      </a:t>
            </a:r>
            <a:endParaRPr lang="en-US" dirty="0"/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("Enter the Operation to be performed:");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("1. ODD or EVEN");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("2. PRIME OR NOT");</a:t>
            </a:r>
          </a:p>
          <a:p>
            <a:r>
              <a:rPr lang="en-US" sz="1200" dirty="0"/>
              <a:t>        choice = </a:t>
            </a:r>
            <a:r>
              <a:rPr lang="en-US" sz="1200" dirty="0" err="1"/>
              <a:t>sc.nextInt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Iterator </a:t>
            </a:r>
            <a:r>
              <a:rPr lang="en-US" sz="1200" dirty="0" err="1"/>
              <a:t>itr</a:t>
            </a:r>
            <a:r>
              <a:rPr lang="en-US" sz="1200" dirty="0"/>
              <a:t> = </a:t>
            </a:r>
            <a:r>
              <a:rPr lang="en-US" sz="1200" dirty="0" err="1"/>
              <a:t>nums.iterator</a:t>
            </a:r>
            <a:r>
              <a:rPr lang="en-US" sz="1200" dirty="0"/>
              <a:t>(); //Iterator from the COLLECTION interface</a:t>
            </a:r>
          </a:p>
          <a:p>
            <a:r>
              <a:rPr lang="en-US" sz="1200" dirty="0"/>
              <a:t>        count = 0;</a:t>
            </a:r>
          </a:p>
          <a:p>
            <a:r>
              <a:rPr lang="en-US" sz="1200" dirty="0"/>
              <a:t>        while(</a:t>
            </a:r>
            <a:r>
              <a:rPr lang="en-US" sz="1200" dirty="0" err="1"/>
              <a:t>itr.hasNext</a:t>
            </a:r>
            <a:r>
              <a:rPr lang="en-US" sz="1200" dirty="0"/>
              <a:t>()){ //Loop till there are elements in the </a:t>
            </a:r>
            <a:r>
              <a:rPr lang="en-US" sz="1200" dirty="0" err="1"/>
              <a:t>ArrayList</a:t>
            </a:r>
            <a:endParaRPr lang="en-US" sz="1200" dirty="0"/>
          </a:p>
          <a:p>
            <a:r>
              <a:rPr lang="en-US" sz="1200" dirty="0"/>
              <a:t>           check(choice,(</a:t>
            </a:r>
            <a:r>
              <a:rPr lang="en-US" sz="1200" dirty="0" err="1"/>
              <a:t>int</a:t>
            </a:r>
            <a:r>
              <a:rPr lang="en-US" sz="1200" dirty="0"/>
              <a:t>)</a:t>
            </a:r>
            <a:r>
              <a:rPr lang="en-US" sz="1200" dirty="0" err="1"/>
              <a:t>itr.next</a:t>
            </a:r>
            <a:r>
              <a:rPr lang="en-US" sz="1200" dirty="0"/>
              <a:t>()); //call the check function for each element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//Give the Count</a:t>
            </a:r>
          </a:p>
          <a:p>
            <a:r>
              <a:rPr lang="en-US" sz="1200" dirty="0"/>
              <a:t>        if(choice == 1){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("The number of EVEN numbers is: "+ count);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("The number of ODD numbers is: "+ (</a:t>
            </a:r>
            <a:r>
              <a:rPr lang="en-US" sz="1200" dirty="0" err="1"/>
              <a:t>nums.size</a:t>
            </a:r>
            <a:r>
              <a:rPr lang="en-US" sz="1200" dirty="0"/>
              <a:t>()-count));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else{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("The number of PRIME numbers is: "+ count);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System.out.println</a:t>
            </a:r>
            <a:r>
              <a:rPr lang="en-US" sz="1200" dirty="0"/>
              <a:t>("The number of Non-PRIME numbers is: "+ (</a:t>
            </a:r>
            <a:r>
              <a:rPr lang="en-US" sz="1200" dirty="0" err="1"/>
              <a:t>nums.size</a:t>
            </a:r>
            <a:r>
              <a:rPr lang="en-US" sz="1200" dirty="0"/>
              <a:t>()-count));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 </a:t>
            </a:r>
          </a:p>
          <a:p>
            <a:r>
              <a:rPr lang="en-US" sz="1200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5632311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//FUNCTION TO DECIDE WHICH FUNCTION TO CHECK</a:t>
            </a:r>
          </a:p>
          <a:p>
            <a:r>
              <a:rPr lang="en-US" sz="1200" dirty="0"/>
              <a:t>    static void check(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ch,int</a:t>
            </a:r>
            <a:r>
              <a:rPr lang="en-US" sz="1200" dirty="0"/>
              <a:t> x){</a:t>
            </a:r>
          </a:p>
          <a:p>
            <a:r>
              <a:rPr lang="en-US" sz="1200" dirty="0"/>
              <a:t>        switch(</a:t>
            </a:r>
            <a:r>
              <a:rPr lang="en-US" sz="1200" dirty="0" err="1"/>
              <a:t>ch</a:t>
            </a:r>
            <a:r>
              <a:rPr lang="en-US" sz="1200" dirty="0"/>
              <a:t>){</a:t>
            </a:r>
          </a:p>
          <a:p>
            <a:r>
              <a:rPr lang="en-US" sz="1200" dirty="0"/>
              <a:t>            case 1: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even_odd</a:t>
            </a:r>
            <a:r>
              <a:rPr lang="en-US" sz="1200" dirty="0"/>
              <a:t>(x); //call </a:t>
            </a:r>
            <a:r>
              <a:rPr lang="en-US" sz="1200" dirty="0" err="1"/>
              <a:t>even_odd</a:t>
            </a:r>
            <a:r>
              <a:rPr lang="en-US" sz="1200" dirty="0"/>
              <a:t> </a:t>
            </a:r>
            <a:r>
              <a:rPr lang="en-US" sz="1200" dirty="0" err="1"/>
              <a:t>fucntion</a:t>
            </a:r>
            <a:r>
              <a:rPr lang="en-US" sz="1200" dirty="0"/>
              <a:t> for number x</a:t>
            </a:r>
          </a:p>
          <a:p>
            <a:r>
              <a:rPr lang="en-US" sz="1200" dirty="0"/>
              <a:t>                break;</a:t>
            </a:r>
          </a:p>
          <a:p>
            <a:r>
              <a:rPr lang="en-US" sz="1200" dirty="0"/>
              <a:t>            case 2:</a:t>
            </a:r>
          </a:p>
          <a:p>
            <a:r>
              <a:rPr lang="en-US" sz="1200" dirty="0"/>
              <a:t>                prime(x); //call prime </a:t>
            </a:r>
            <a:r>
              <a:rPr lang="en-US" sz="1200" dirty="0" err="1"/>
              <a:t>fucntion</a:t>
            </a:r>
            <a:r>
              <a:rPr lang="en-US" sz="1200" dirty="0"/>
              <a:t> for number x</a:t>
            </a:r>
          </a:p>
          <a:p>
            <a:r>
              <a:rPr lang="en-US" sz="1200" dirty="0"/>
              <a:t>                break;</a:t>
            </a:r>
          </a:p>
          <a:p>
            <a:r>
              <a:rPr lang="en-US" sz="1200" dirty="0"/>
              <a:t>            default: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System.out.println</a:t>
            </a:r>
            <a:r>
              <a:rPr lang="en-US" sz="1200" dirty="0"/>
              <a:t>("ENTER CORRECT OPTION");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  <a:r>
              <a:rPr lang="en-US" sz="1200" dirty="0"/>
              <a:t> //FUNCTION FOR INTEGER ARRAY</a:t>
            </a:r>
          </a:p>
          <a:p>
            <a:r>
              <a:rPr lang="en-US" sz="1200" dirty="0"/>
              <a:t>    static void </a:t>
            </a:r>
            <a:r>
              <a:rPr lang="en-US" sz="1200" dirty="0" err="1"/>
              <a:t>number_op</a:t>
            </a:r>
            <a:r>
              <a:rPr lang="en-US" sz="1200" dirty="0"/>
              <a:t>(){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element,n,choice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Scanner </a:t>
            </a:r>
            <a:r>
              <a:rPr lang="en-US" sz="1200" dirty="0" err="1"/>
              <a:t>sc</a:t>
            </a:r>
            <a:r>
              <a:rPr lang="en-US" sz="1200" dirty="0"/>
              <a:t> = new Scanner(System.in);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//</a:t>
            </a:r>
            <a:r>
              <a:rPr lang="en-US" sz="1200" dirty="0" err="1"/>
              <a:t>ArrayList</a:t>
            </a:r>
            <a:r>
              <a:rPr lang="en-US" sz="1200" dirty="0"/>
              <a:t> from Collection Interface</a:t>
            </a:r>
          </a:p>
          <a:p>
            <a:r>
              <a:rPr lang="en-US" sz="1200" dirty="0"/>
              <a:t>        //Integer type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ArrayList</a:t>
            </a:r>
            <a:r>
              <a:rPr lang="en-US" sz="1200" dirty="0"/>
              <a:t>&lt;Integer&gt; </a:t>
            </a:r>
            <a:r>
              <a:rPr lang="en-US" sz="1200" dirty="0" err="1"/>
              <a:t>nums</a:t>
            </a:r>
            <a:r>
              <a:rPr lang="en-US" sz="1200" dirty="0"/>
              <a:t> = new </a:t>
            </a:r>
            <a:r>
              <a:rPr lang="en-US" sz="1200" dirty="0" err="1"/>
              <a:t>ArrayList</a:t>
            </a:r>
            <a:r>
              <a:rPr lang="en-US" sz="1200" dirty="0"/>
              <a:t>&lt;Integer&gt;(); 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("Enter the number of elements:");</a:t>
            </a:r>
          </a:p>
          <a:p>
            <a:r>
              <a:rPr lang="en-US" sz="1200" dirty="0"/>
              <a:t>        n = </a:t>
            </a:r>
            <a:r>
              <a:rPr lang="en-US" sz="1200" dirty="0" err="1"/>
              <a:t>sc.nextInt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("Enter the elements:");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/>
              <a:t>        for(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=0;i&lt;</a:t>
            </a:r>
            <a:r>
              <a:rPr lang="en-US" sz="1200" dirty="0" err="1"/>
              <a:t>n;i</a:t>
            </a:r>
            <a:r>
              <a:rPr lang="en-US" sz="1200" dirty="0"/>
              <a:t>++){</a:t>
            </a:r>
          </a:p>
          <a:p>
            <a:r>
              <a:rPr lang="en-US" sz="1200" dirty="0"/>
              <a:t>            element = </a:t>
            </a:r>
            <a:r>
              <a:rPr lang="en-US" sz="1200" dirty="0" err="1"/>
              <a:t>sc.nextInt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nums.add</a:t>
            </a:r>
            <a:r>
              <a:rPr lang="en-US" sz="1200" dirty="0"/>
              <a:t>(element); //Add elements to the </a:t>
            </a:r>
            <a:r>
              <a:rPr lang="en-US" sz="1200" dirty="0" err="1"/>
              <a:t>ArrayList</a:t>
            </a:r>
            <a:endParaRPr lang="en-US" sz="1200" dirty="0"/>
          </a:p>
          <a:p>
            <a:r>
              <a:rPr lang="en-US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3125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13208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5741106" y="670560"/>
            <a:ext cx="6400796" cy="480131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){</a:t>
            </a:r>
          </a:p>
          <a:p>
            <a:r>
              <a:rPr lang="en-US" dirty="0"/>
              <a:t>        Scanner </a:t>
            </a:r>
            <a:r>
              <a:rPr lang="en-US" dirty="0" err="1"/>
              <a:t>sc</a:t>
            </a:r>
            <a:r>
              <a:rPr lang="en-US" dirty="0"/>
              <a:t> = new Scanner(System.in);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//Choose the type of List needed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("Choose Type:");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("1. String");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("2. Integer");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err="1"/>
              <a:t>sc.nextInt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if(</a:t>
            </a:r>
            <a:r>
              <a:rPr lang="en-US" dirty="0" err="1"/>
              <a:t>ch</a:t>
            </a:r>
            <a:r>
              <a:rPr lang="en-US" dirty="0"/>
              <a:t> == 2)</a:t>
            </a:r>
          </a:p>
          <a:p>
            <a:r>
              <a:rPr lang="en-US" dirty="0"/>
              <a:t>            </a:t>
            </a:r>
            <a:r>
              <a:rPr lang="en-US" dirty="0" err="1"/>
              <a:t>number_op</a:t>
            </a:r>
            <a:r>
              <a:rPr lang="en-US" dirty="0"/>
              <a:t>(); //Calls </a:t>
            </a:r>
            <a:r>
              <a:rPr lang="en-US" dirty="0" err="1"/>
              <a:t>Interger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  </a:t>
            </a:r>
            <a:r>
              <a:rPr lang="en-US" dirty="0" err="1"/>
              <a:t>string_op</a:t>
            </a:r>
            <a:r>
              <a:rPr lang="en-US" dirty="0"/>
              <a:t>(); //Calls String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2ED4105-F386-4A86-A0BF-801C477E09BB}"/>
              </a:ext>
            </a:extLst>
          </p:cNvPr>
          <p:cNvSpPr txBox="1"/>
          <p:nvPr/>
        </p:nvSpPr>
        <p:spPr>
          <a:xfrm>
            <a:off x="60960" y="680720"/>
            <a:ext cx="5588000" cy="5693866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//FUNCTION FOR STRING ARRAY</a:t>
            </a:r>
          </a:p>
          <a:p>
            <a:r>
              <a:rPr lang="en-US" sz="1400" dirty="0"/>
              <a:t>    static void </a:t>
            </a:r>
            <a:r>
              <a:rPr lang="en-US" sz="1400" dirty="0" err="1"/>
              <a:t>string_op</a:t>
            </a:r>
            <a:r>
              <a:rPr lang="en-US" sz="1400" dirty="0"/>
              <a:t>(){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n;</a:t>
            </a:r>
          </a:p>
          <a:p>
            <a:r>
              <a:rPr lang="en-US" sz="1400" dirty="0"/>
              <a:t>        String word;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//</a:t>
            </a:r>
            <a:r>
              <a:rPr lang="en-US" sz="1400" dirty="0" err="1"/>
              <a:t>ArrayList</a:t>
            </a:r>
            <a:r>
              <a:rPr lang="en-US" sz="1400" dirty="0"/>
              <a:t> from COLLECTION interface</a:t>
            </a:r>
          </a:p>
          <a:p>
            <a:r>
              <a:rPr lang="en-US" sz="1400" dirty="0"/>
              <a:t>        //String type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ArrayList</a:t>
            </a:r>
            <a:r>
              <a:rPr lang="en-US" sz="1400" dirty="0"/>
              <a:t>&lt;String&gt; words = new </a:t>
            </a:r>
            <a:r>
              <a:rPr lang="en-US" sz="1400" dirty="0" err="1"/>
              <a:t>ArrayList</a:t>
            </a:r>
            <a:r>
              <a:rPr lang="en-US" sz="1400" dirty="0"/>
              <a:t>&lt;String&gt;();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Scanner </a:t>
            </a:r>
            <a:r>
              <a:rPr lang="en-US" sz="1400" dirty="0" err="1"/>
              <a:t>sc</a:t>
            </a:r>
            <a:r>
              <a:rPr lang="en-US" sz="1400" dirty="0"/>
              <a:t> = new Scanner(System.in);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the number of elements:");</a:t>
            </a:r>
          </a:p>
          <a:p>
            <a:r>
              <a:rPr lang="en-US" sz="1400" dirty="0"/>
              <a:t>        n = </a:t>
            </a:r>
            <a:r>
              <a:rPr lang="en-US" sz="1400" dirty="0" err="1"/>
              <a:t>sc.nextInt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("Enter elements:");</a:t>
            </a:r>
          </a:p>
          <a:p>
            <a:r>
              <a:rPr lang="en-US" sz="1400" dirty="0"/>
              <a:t>        for(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=0;i&lt;</a:t>
            </a:r>
            <a:r>
              <a:rPr lang="en-US" sz="1400" dirty="0" err="1"/>
              <a:t>n;i</a:t>
            </a:r>
            <a:r>
              <a:rPr lang="en-US" sz="1400" dirty="0"/>
              <a:t>++){</a:t>
            </a:r>
          </a:p>
          <a:p>
            <a:r>
              <a:rPr lang="en-US" sz="1400" dirty="0"/>
              <a:t>            word = </a:t>
            </a:r>
            <a:r>
              <a:rPr lang="en-US" sz="1400" dirty="0" err="1"/>
              <a:t>sc.next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words.add</a:t>
            </a:r>
            <a:r>
              <a:rPr lang="en-US" sz="1400" dirty="0"/>
              <a:t>(word); //Add elements to the </a:t>
            </a:r>
            <a:r>
              <a:rPr lang="en-US" sz="1400" dirty="0" err="1"/>
              <a:t>ArrayList</a:t>
            </a:r>
            <a:endParaRPr lang="en-US" sz="1400" dirty="0"/>
          </a:p>
          <a:p>
            <a:r>
              <a:rPr lang="en-US" sz="1400" dirty="0"/>
              <a:t>        }</a:t>
            </a:r>
          </a:p>
          <a:p>
            <a:endParaRPr lang="en-US" sz="1400" dirty="0"/>
          </a:p>
          <a:p>
            <a:r>
              <a:rPr lang="en-US" sz="1400" dirty="0"/>
              <a:t>        count = 0;</a:t>
            </a:r>
          </a:p>
          <a:p>
            <a:r>
              <a:rPr lang="en-US" sz="1400" dirty="0"/>
              <a:t>        for(String w:words){ //Loop the </a:t>
            </a:r>
            <a:r>
              <a:rPr lang="en-US" sz="1400" dirty="0" err="1"/>
              <a:t>ArrayList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check_palindrome</a:t>
            </a:r>
            <a:r>
              <a:rPr lang="en-US" sz="1400" dirty="0"/>
              <a:t>(w);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("The number of PALINDROMES is: "+ count);</a:t>
            </a:r>
          </a:p>
          <a:p>
            <a:endParaRPr lang="en-US" sz="1400" dirty="0"/>
          </a:p>
          <a:p>
            <a:r>
              <a:rPr lang="en-US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0525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34544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833120" y="1107440"/>
            <a:ext cx="8859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Test case or Validation:</a:t>
            </a:r>
          </a:p>
          <a:p>
            <a:r>
              <a:rPr lang="en-US" altLang="en-US" b="1" dirty="0">
                <a:solidFill>
                  <a:srgbClr val="3A3A3A"/>
                </a:solidFill>
              </a:rPr>
              <a:t>Case 1 :   </a:t>
            </a:r>
          </a:p>
          <a:p>
            <a:endParaRPr lang="en-US" altLang="en-US" dirty="0"/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dirty="0"/>
          </a:p>
          <a:p>
            <a:r>
              <a:rPr lang="en-US" altLang="en-US" sz="2000" b="1" dirty="0">
                <a:solidFill>
                  <a:srgbClr val="C00000"/>
                </a:solidFill>
              </a:rPr>
              <a:t>Text Book referred for assignment </a:t>
            </a:r>
            <a:r>
              <a:rPr lang="en-US" altLang="en-US" sz="2000" b="1" dirty="0" smtClean="0">
                <a:solidFill>
                  <a:srgbClr val="C00000"/>
                </a:solidFill>
              </a:rPr>
              <a:t>7</a:t>
            </a:r>
            <a:endParaRPr lang="en-US" altLang="en-US" sz="2000" b="1" dirty="0">
              <a:solidFill>
                <a:srgbClr val="C00000"/>
              </a:solidFill>
            </a:endParaRPr>
          </a:p>
          <a:p>
            <a:endParaRPr lang="en-US" altLang="en-US" sz="20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E. </a:t>
            </a:r>
            <a:r>
              <a:rPr lang="en-US" b="1" dirty="0" err="1">
                <a:solidFill>
                  <a:srgbClr val="002060"/>
                </a:solidFill>
              </a:rPr>
              <a:t>Balaguruswamy</a:t>
            </a:r>
            <a:r>
              <a:rPr lang="en-US" b="1" dirty="0">
                <a:solidFill>
                  <a:srgbClr val="002060"/>
                </a:solidFill>
              </a:rPr>
              <a:t>, “Object Oriented Programming Using C++ and Java”, Tata </a:t>
            </a:r>
            <a:r>
              <a:rPr lang="en-US" b="1" dirty="0" err="1">
                <a:solidFill>
                  <a:srgbClr val="002060"/>
                </a:solidFill>
              </a:rPr>
              <a:t>McGrawHill</a:t>
            </a:r>
            <a:endParaRPr lang="en-US" altLang="en-US" b="1" dirty="0">
              <a:solidFill>
                <a:srgbClr val="002060"/>
              </a:solidFill>
            </a:endParaRP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CF49939-8D01-4559-A1CC-5A2169833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8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07B7C93-B2DF-47DB-8421-5013D0FC66F1}"/>
              </a:ext>
            </a:extLst>
          </p:cNvPr>
          <p:cNvSpPr txBox="1"/>
          <p:nvPr/>
        </p:nvSpPr>
        <p:spPr>
          <a:xfrm flipH="1">
            <a:off x="5115557" y="152400"/>
            <a:ext cx="249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Assignment No. 7</a:t>
            </a:r>
          </a:p>
          <a:p>
            <a:pPr algn="ctr"/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64F864-661D-444F-98E0-BC18B8D4A73A}"/>
              </a:ext>
            </a:extLst>
          </p:cNvPr>
          <p:cNvSpPr txBox="1"/>
          <p:nvPr/>
        </p:nvSpPr>
        <p:spPr>
          <a:xfrm>
            <a:off x="833120" y="741680"/>
            <a:ext cx="10982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Frequently Ask Question: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a Generic Type Parameter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Are Some Advantages of Using Generic Types?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How Does a Generic Method Differ from a Generic Type?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Type Inference?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</a:rPr>
              <a:t>What Is a Wildcard Type?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</a:rPr>
              <a:t>How does the compiler translate Java generics?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</a:rPr>
              <a:t>What is type erasure?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</a:rPr>
              <a:t>Is generic code faster or slower than non generic  code?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000" dirty="0" smtClean="0">
                <a:solidFill>
                  <a:srgbClr val="002060"/>
                </a:solidFill>
              </a:rPr>
              <a:t>Parameterized type bounds ?</a:t>
            </a:r>
          </a:p>
          <a:p>
            <a:pPr marL="800100" lvl="1" indent="-342900">
              <a:buFont typeface="+mj-lt"/>
              <a:buAutoNum type="arabicPeriod"/>
            </a:pPr>
            <a:endParaRPr lang="en-IN" sz="2000" dirty="0" smtClean="0">
              <a:solidFill>
                <a:srgbClr val="00206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Mapping of Course Outcomes for Assignment </a:t>
            </a:r>
            <a:r>
              <a:rPr lang="en-US" sz="2000" b="1" dirty="0" smtClean="0">
                <a:solidFill>
                  <a:srgbClr val="C00000"/>
                </a:solidFill>
              </a:rPr>
              <a:t>7: CO4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/>
              <a:t>CO4: </a:t>
            </a:r>
            <a:r>
              <a:rPr lang="en-US" sz="2000" b="1" dirty="0">
                <a:solidFill>
                  <a:srgbClr val="00B050"/>
                </a:solidFill>
              </a:rPr>
              <a:t>Handle different types of exceptions and perform generic programming. </a:t>
            </a: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4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916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</dc:creator>
  <cp:lastModifiedBy>jaybhaye</cp:lastModifiedBy>
  <cp:revision>24</cp:revision>
  <dcterms:created xsi:type="dcterms:W3CDTF">2020-06-21T07:42:26Z</dcterms:created>
  <dcterms:modified xsi:type="dcterms:W3CDTF">2020-06-24T08:32:10Z</dcterms:modified>
</cp:coreProperties>
</file>