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57" r:id="rId3"/>
    <p:sldId id="270" r:id="rId4"/>
    <p:sldId id="259" r:id="rId5"/>
    <p:sldId id="272" r:id="rId6"/>
    <p:sldId id="262" r:id="rId7"/>
    <p:sldId id="273" r:id="rId8"/>
    <p:sldId id="274" r:id="rId9"/>
    <p:sldId id="275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71"/>
    <a:srgbClr val="EBA43A"/>
    <a:srgbClr val="DB484E"/>
    <a:srgbClr val="35393A"/>
    <a:srgbClr val="45B4D2"/>
    <a:srgbClr val="47B4D3"/>
    <a:srgbClr val="000000"/>
    <a:srgbClr val="EF4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70" d="100"/>
          <a:sy n="70" d="100"/>
        </p:scale>
        <p:origin x="4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04-November-18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C018FE-C8D6-4A9C-A702-41F1E0C1C452}" type="datetimeFigureOut">
              <a:rPr lang="en-IN" smtClean="0"/>
              <a:t>04-November-18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800" dirty="0"/>
              <a:t>INVESTMENT CASE STUDY </a:t>
            </a:r>
            <a:br>
              <a:rPr lang="en-IN" sz="4800" dirty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Nabeeg Akram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Dinesh </a:t>
            </a:r>
            <a:r>
              <a:rPr lang="en-IN" sz="1800" dirty="0" err="1" smtClean="0"/>
              <a:t>Vemula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Shashwat</a:t>
            </a:r>
            <a:r>
              <a:rPr lang="en-IN" sz="1800" dirty="0" smtClean="0"/>
              <a:t> </a:t>
            </a:r>
            <a:r>
              <a:rPr lang="en-IN" sz="1800" dirty="0" err="1" smtClean="0"/>
              <a:t>Tiwary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Yash</a:t>
            </a:r>
            <a:r>
              <a:rPr lang="en-IN" sz="1800" dirty="0" smtClean="0"/>
              <a:t> Gupta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541" y="2301775"/>
            <a:ext cx="11229387" cy="351380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Following </a:t>
            </a:r>
            <a:r>
              <a:rPr lang="en-IN" sz="2000" dirty="0"/>
              <a:t>are the </a:t>
            </a:r>
            <a:r>
              <a:rPr lang="en-IN" sz="2000" dirty="0" smtClean="0"/>
              <a:t>recommendations,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• Most Suitable option for Spark Fund within the Range of 5M to 15M of investment will be in </a:t>
            </a:r>
            <a:r>
              <a:rPr lang="en-IN" sz="2000" b="1" dirty="0"/>
              <a:t>Venture</a:t>
            </a:r>
            <a:r>
              <a:rPr lang="en-IN" sz="2000" dirty="0"/>
              <a:t> Funding </a:t>
            </a:r>
          </a:p>
          <a:p>
            <a:pPr marL="0" indent="0">
              <a:buNone/>
            </a:pPr>
            <a:r>
              <a:rPr lang="en-IN" sz="2000" dirty="0"/>
              <a:t>• They should look to invest in </a:t>
            </a:r>
            <a:r>
              <a:rPr lang="en-IN" sz="2000" b="1" dirty="0"/>
              <a:t>USA</a:t>
            </a:r>
            <a:r>
              <a:rPr lang="en-IN" sz="2000" dirty="0"/>
              <a:t> as it has received most amount of funding and is surpassing others by a huge margin. It has received 22 time more investment than second best in the list.</a:t>
            </a:r>
          </a:p>
          <a:p>
            <a:pPr fontAlgn="b"/>
            <a:r>
              <a:rPr lang="en-IN" sz="2000" dirty="0"/>
              <a:t>• Most Suitable sectors for Funding are </a:t>
            </a:r>
            <a:r>
              <a:rPr lang="en-IN" sz="2000" b="1" dirty="0" smtClean="0"/>
              <a:t>Others, </a:t>
            </a:r>
            <a:r>
              <a:rPr lang="en-IN" sz="2000" b="1" dirty="0" err="1" smtClean="0"/>
              <a:t>Cleantech</a:t>
            </a:r>
            <a:r>
              <a:rPr lang="en-IN" sz="2000" b="1" dirty="0" smtClean="0"/>
              <a:t>/Semiconductors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N" sz="2000" b="1" dirty="0" smtClean="0"/>
              <a:t>Social/Finance/Analytics/Advertising </a:t>
            </a:r>
            <a:r>
              <a:rPr lang="en-IN" sz="2000" dirty="0" smtClean="0"/>
              <a:t>in USA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714" y="2084832"/>
            <a:ext cx="2492943" cy="433886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 smtClean="0">
                <a:solidFill>
                  <a:srgbClr val="EF413D"/>
                </a:solidFill>
                <a:latin typeface="Tw Cen MT Condensed (Headings)"/>
              </a:rPr>
              <a:t>Recommendation</a:t>
            </a:r>
            <a:endParaRPr lang="en-IN" sz="2000" b="1" dirty="0">
              <a:solidFill>
                <a:srgbClr val="EF413D"/>
              </a:solidFill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Investment case study for Spark funds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1" y="2686198"/>
            <a:ext cx="10662459" cy="3858981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 smtClean="0">
              <a:latin typeface="+mj-lt"/>
            </a:endParaRP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The objective of this analysis is to </a:t>
            </a:r>
            <a:r>
              <a:rPr lang="en-IN" sz="2000" dirty="0">
                <a:latin typeface="+mj-lt"/>
              </a:rPr>
              <a:t>identify the best sectors, countries, and a suitable investment type for </a:t>
            </a:r>
            <a:r>
              <a:rPr lang="en-IN" sz="2000" dirty="0" smtClean="0">
                <a:latin typeface="+mj-lt"/>
              </a:rPr>
              <a:t>Spark funds to make calculated investment decision. To achieve their  </a:t>
            </a:r>
            <a:r>
              <a:rPr lang="en-IN" sz="2000" dirty="0">
                <a:latin typeface="+mj-lt"/>
              </a:rPr>
              <a:t>overall strategy </a:t>
            </a:r>
            <a:r>
              <a:rPr lang="en-IN" sz="2000" dirty="0" smtClean="0">
                <a:latin typeface="+mj-lt"/>
              </a:rPr>
              <a:t>of investing where </a:t>
            </a:r>
            <a:r>
              <a:rPr lang="en-IN" sz="2000" dirty="0">
                <a:latin typeface="+mj-lt"/>
              </a:rPr>
              <a:t>others are </a:t>
            </a:r>
            <a:r>
              <a:rPr lang="en-IN" sz="2000" dirty="0" smtClean="0">
                <a:latin typeface="+mj-lt"/>
              </a:rPr>
              <a:t>investing.</a:t>
            </a:r>
          </a:p>
          <a:p>
            <a:pPr marL="0" indent="0">
              <a:buNone/>
            </a:pPr>
            <a:r>
              <a:rPr lang="en-IN" sz="2000" dirty="0" smtClean="0">
                <a:latin typeface="+mj-lt"/>
              </a:rPr>
              <a:t>This was achieved by dividing our analysis into following sub tasks,</a:t>
            </a:r>
          </a:p>
          <a:p>
            <a:pPr marL="625475" indent="-3556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+mj-lt"/>
              </a:rPr>
              <a:t>Investment </a:t>
            </a:r>
            <a:r>
              <a:rPr lang="en-IN" sz="2000" dirty="0">
                <a:latin typeface="+mj-lt"/>
              </a:rPr>
              <a:t>type analysis: Comparing the typical investment amounts in the venture, seed, angel, private equity etc. so that Spark Funds can choose the type that is best suited for their strategy.</a:t>
            </a:r>
          </a:p>
          <a:p>
            <a:pPr marL="625475" indent="-3556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Country analysis: Identifying the countries which have been the most heavily invested in the past. These will be Spark Funds’ favourites as well.</a:t>
            </a:r>
          </a:p>
          <a:p>
            <a:pPr marL="625475" indent="-3556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Sector analysis: Understanding the distribution of investments across the eight main </a:t>
            </a:r>
            <a:r>
              <a:rPr lang="en-IN" sz="2000" dirty="0" smtClean="0">
                <a:latin typeface="+mj-lt"/>
              </a:rPr>
              <a:t>sectors to identify the top favourites sectors for investment.</a:t>
            </a:r>
            <a:endParaRPr lang="en-IN" sz="20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154" y="2469255"/>
            <a:ext cx="2492943" cy="433886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 smtClean="0">
                <a:solidFill>
                  <a:srgbClr val="EF413D"/>
                </a:solidFill>
                <a:latin typeface="Tw Cen MT Condensed (Headings)"/>
              </a:rPr>
              <a:t>Abstract</a:t>
            </a:r>
            <a:endParaRPr lang="en-IN" sz="2000" b="1" dirty="0">
              <a:solidFill>
                <a:srgbClr val="EF413D"/>
              </a:solidFill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Our 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838424" y="1683217"/>
            <a:ext cx="994674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838424" y="2736040"/>
            <a:ext cx="994674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38424" y="3788863"/>
            <a:ext cx="994674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38424" y="4841687"/>
            <a:ext cx="994674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838424" y="5894511"/>
            <a:ext cx="994674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dirty="0">
                <a:solidFill>
                  <a:srgbClr val="87A871"/>
                </a:solidFill>
              </a:rPr>
              <a:t>Presenting the findings to CEO of Spark Funds by creating a tableau dashboard</a:t>
            </a:r>
            <a:endParaRPr lang="en-IN" dirty="0">
              <a:solidFill>
                <a:srgbClr val="87A87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006" y="1683217"/>
            <a:ext cx="1480847" cy="914400"/>
          </a:xfrm>
          <a:prstGeom prst="rect">
            <a:avLst/>
          </a:prstGeom>
          <a:solidFill>
            <a:srgbClr val="47B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 Understanding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006" y="2736041"/>
            <a:ext cx="1480847" cy="914400"/>
          </a:xfrm>
          <a:prstGeom prst="rect">
            <a:avLst/>
          </a:prstGeom>
          <a:solidFill>
            <a:srgbClr val="3539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Funding type Analysis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31006" y="3788865"/>
            <a:ext cx="1480847" cy="914400"/>
          </a:xfrm>
          <a:prstGeom prst="rect">
            <a:avLst/>
          </a:prstGeom>
          <a:solidFill>
            <a:srgbClr val="DB4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Country Analysis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231006" y="4841689"/>
            <a:ext cx="1480847" cy="914400"/>
          </a:xfrm>
          <a:prstGeom prst="rect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Sector Analysis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231006" y="5894511"/>
            <a:ext cx="1480847" cy="914400"/>
          </a:xfrm>
          <a:prstGeom prst="rect">
            <a:avLst/>
          </a:prstGeom>
          <a:solidFill>
            <a:srgbClr val="87A8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Dashboarding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2163277" y="1804122"/>
            <a:ext cx="2206592" cy="642095"/>
          </a:xfrm>
          <a:prstGeom prst="rect">
            <a:avLst/>
          </a:prstGeom>
          <a:solidFill>
            <a:srgbClr val="47B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Procuring the right </a:t>
            </a:r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4524113" y="1804122"/>
            <a:ext cx="2206592" cy="642095"/>
          </a:xfrm>
          <a:prstGeom prst="rect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Cleaning the </a:t>
            </a:r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6884949" y="1804121"/>
            <a:ext cx="2206592" cy="642095"/>
          </a:xfrm>
          <a:prstGeom prst="rect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Missing data </a:t>
            </a:r>
            <a:r>
              <a:rPr lang="en-IN" sz="1400" dirty="0" smtClean="0"/>
              <a:t>treatment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9245786" y="1811732"/>
            <a:ext cx="2206592" cy="642095"/>
          </a:xfrm>
          <a:prstGeom prst="rect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/>
              <a:t>Preparing a master data</a:t>
            </a:r>
            <a:endParaRPr lang="en-IN" sz="1400" dirty="0"/>
          </a:p>
        </p:txBody>
      </p:sp>
      <p:sp>
        <p:nvSpPr>
          <p:cNvPr id="22" name="Right Arrow 21"/>
          <p:cNvSpPr/>
          <p:nvPr/>
        </p:nvSpPr>
        <p:spPr>
          <a:xfrm>
            <a:off x="4369868" y="1959703"/>
            <a:ext cx="154245" cy="290310"/>
          </a:xfrm>
          <a:prstGeom prst="rightArrow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6734674" y="2015377"/>
            <a:ext cx="154245" cy="290310"/>
          </a:xfrm>
          <a:prstGeom prst="rightArrow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9100368" y="1987624"/>
            <a:ext cx="154245" cy="290310"/>
          </a:xfrm>
          <a:prstGeom prst="rightArrow">
            <a:avLst/>
          </a:prstGeom>
          <a:solidFill>
            <a:srgbClr val="45B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6255986" y="2535409"/>
            <a:ext cx="834887" cy="273463"/>
          </a:xfrm>
          <a:prstGeom prst="downArrow">
            <a:avLst/>
          </a:prstGeom>
          <a:solidFill>
            <a:srgbClr val="000000"/>
          </a:solidFill>
          <a:ln>
            <a:solidFill>
              <a:srgbClr val="EF4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163277" y="2861785"/>
            <a:ext cx="2584905" cy="642095"/>
          </a:xfrm>
          <a:prstGeom prst="rect">
            <a:avLst/>
          </a:prstGeom>
          <a:solidFill>
            <a:srgbClr val="3539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Finding average funding amount for each fund </a:t>
            </a:r>
            <a:r>
              <a:rPr lang="en-IN" sz="1400" dirty="0" smtClean="0"/>
              <a:t>type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4902425" y="2861785"/>
            <a:ext cx="4122827" cy="642095"/>
          </a:xfrm>
          <a:prstGeom prst="rect">
            <a:avLst/>
          </a:prstGeom>
          <a:solidFill>
            <a:srgbClr val="3539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Finding most suitable investment type to business(</a:t>
            </a:r>
            <a:r>
              <a:rPr lang="en-IN" sz="1400" dirty="0" err="1"/>
              <a:t>avg</a:t>
            </a:r>
            <a:r>
              <a:rPr lang="en-IN" sz="1400" dirty="0"/>
              <a:t> funding amount between 5 – 15 </a:t>
            </a:r>
            <a:r>
              <a:rPr lang="en-IN" sz="1400" dirty="0" err="1"/>
              <a:t>Mn</a:t>
            </a:r>
            <a:r>
              <a:rPr lang="en-IN" sz="1400" dirty="0"/>
              <a:t> </a:t>
            </a:r>
            <a:r>
              <a:rPr lang="en-IN" sz="1400" dirty="0" smtClean="0"/>
              <a:t>USD</a:t>
            </a:r>
            <a:endParaRPr lang="en-IN" sz="1400" dirty="0"/>
          </a:p>
        </p:txBody>
      </p:sp>
      <p:sp>
        <p:nvSpPr>
          <p:cNvPr id="28" name="Right Arrow 27"/>
          <p:cNvSpPr/>
          <p:nvPr/>
        </p:nvSpPr>
        <p:spPr>
          <a:xfrm>
            <a:off x="4748181" y="3017366"/>
            <a:ext cx="154245" cy="290310"/>
          </a:xfrm>
          <a:prstGeom prst="rightArrow">
            <a:avLst/>
          </a:prstGeom>
          <a:solidFill>
            <a:srgbClr val="3539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163277" y="3907913"/>
            <a:ext cx="4122827" cy="642095"/>
          </a:xfrm>
          <a:prstGeom prst="rect">
            <a:avLst/>
          </a:prstGeom>
          <a:solidFill>
            <a:srgbClr val="DB4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For the chosen investment type, finding top 9 countries based on the total investment amount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58930" y="3907912"/>
            <a:ext cx="2584905" cy="642095"/>
          </a:xfrm>
          <a:prstGeom prst="rect">
            <a:avLst/>
          </a:prstGeom>
          <a:solidFill>
            <a:srgbClr val="DB4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 algn="ctr">
              <a:buNone/>
            </a:pPr>
            <a:r>
              <a:rPr lang="en-IN" sz="1400" dirty="0"/>
              <a:t>Finding top 3 English-speaking countries from the above list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289105" y="4083804"/>
            <a:ext cx="154245" cy="290310"/>
          </a:xfrm>
          <a:prstGeom prst="rightArrow">
            <a:avLst/>
          </a:prstGeom>
          <a:solidFill>
            <a:srgbClr val="DB48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6255986" y="3565237"/>
            <a:ext cx="834887" cy="273463"/>
          </a:xfrm>
          <a:prstGeom prst="downArrow">
            <a:avLst/>
          </a:prstGeom>
          <a:solidFill>
            <a:srgbClr val="000000"/>
          </a:solidFill>
          <a:ln>
            <a:solidFill>
              <a:srgbClr val="EF4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163277" y="4977839"/>
            <a:ext cx="2584905" cy="642095"/>
          </a:xfrm>
          <a:prstGeom prst="rect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>
              <a:buNone/>
            </a:pPr>
            <a:r>
              <a:rPr lang="en-IN" sz="1400" dirty="0"/>
              <a:t>Finding the primary sector for each company in </a:t>
            </a:r>
            <a:r>
              <a:rPr lang="en-IN" sz="1400" dirty="0" smtClean="0"/>
              <a:t>database</a:t>
            </a:r>
            <a:endParaRPr lang="en-IN" sz="1400" dirty="0"/>
          </a:p>
        </p:txBody>
      </p:sp>
      <p:sp>
        <p:nvSpPr>
          <p:cNvPr id="34" name="Rectangle 33"/>
          <p:cNvSpPr/>
          <p:nvPr/>
        </p:nvSpPr>
        <p:spPr>
          <a:xfrm>
            <a:off x="4921008" y="4977837"/>
            <a:ext cx="2830374" cy="642095"/>
          </a:xfrm>
          <a:prstGeom prst="rect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>
              <a:buNone/>
            </a:pPr>
            <a:r>
              <a:rPr lang="en-IN" sz="1400" dirty="0"/>
              <a:t>Finding the top 3 sectors for the selected countries and fund </a:t>
            </a:r>
            <a:r>
              <a:rPr lang="en-IN" sz="1400" dirty="0" smtClean="0"/>
              <a:t>type</a:t>
            </a:r>
            <a:endParaRPr lang="en-IN" sz="1400" dirty="0"/>
          </a:p>
        </p:txBody>
      </p:sp>
      <p:sp>
        <p:nvSpPr>
          <p:cNvPr id="35" name="Rectangle 34"/>
          <p:cNvSpPr/>
          <p:nvPr/>
        </p:nvSpPr>
        <p:spPr>
          <a:xfrm>
            <a:off x="7918425" y="4977838"/>
            <a:ext cx="3277012" cy="642095"/>
          </a:xfrm>
          <a:prstGeom prst="rect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736" lvl="1" indent="0">
              <a:buNone/>
            </a:pPr>
            <a:r>
              <a:rPr lang="en-IN" sz="1400" dirty="0"/>
              <a:t>Finding out for these sectors, which company received the highest investment</a:t>
            </a:r>
            <a:endParaRPr lang="en-IN" sz="1400" dirty="0"/>
          </a:p>
        </p:txBody>
      </p:sp>
      <p:sp>
        <p:nvSpPr>
          <p:cNvPr id="36" name="Right Arrow 35"/>
          <p:cNvSpPr/>
          <p:nvPr/>
        </p:nvSpPr>
        <p:spPr>
          <a:xfrm>
            <a:off x="4754457" y="5153730"/>
            <a:ext cx="154245" cy="290310"/>
          </a:xfrm>
          <a:prstGeom prst="rightArrow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7754061" y="5153730"/>
            <a:ext cx="154245" cy="290310"/>
          </a:xfrm>
          <a:prstGeom prst="rightArrow">
            <a:avLst/>
          </a:prstGeom>
          <a:solidFill>
            <a:srgbClr val="EBA4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6255986" y="4634609"/>
            <a:ext cx="834887" cy="273463"/>
          </a:xfrm>
          <a:prstGeom prst="downArrow">
            <a:avLst/>
          </a:prstGeom>
          <a:solidFill>
            <a:srgbClr val="000000"/>
          </a:solidFill>
          <a:ln>
            <a:solidFill>
              <a:srgbClr val="EF4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6255986" y="5703981"/>
            <a:ext cx="834887" cy="273463"/>
          </a:xfrm>
          <a:prstGeom prst="downArrow">
            <a:avLst/>
          </a:prstGeom>
          <a:solidFill>
            <a:srgbClr val="000000"/>
          </a:solidFill>
          <a:ln>
            <a:solidFill>
              <a:srgbClr val="EF4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Data cleaning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43958"/>
              </p:ext>
            </p:extLst>
          </p:nvPr>
        </p:nvGraphicFramePr>
        <p:xfrm>
          <a:off x="1401222" y="2916937"/>
          <a:ext cx="7633049" cy="219001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16772">
                  <a:extLst>
                    <a:ext uri="{9D8B030D-6E8A-4147-A177-3AD203B41FA5}">
                      <a16:colId xmlns:a16="http://schemas.microsoft.com/office/drawing/2014/main" val="917069866"/>
                    </a:ext>
                  </a:extLst>
                </a:gridCol>
                <a:gridCol w="2016277">
                  <a:extLst>
                    <a:ext uri="{9D8B030D-6E8A-4147-A177-3AD203B41FA5}">
                      <a16:colId xmlns:a16="http://schemas.microsoft.com/office/drawing/2014/main" val="429476390"/>
                    </a:ext>
                  </a:extLst>
                </a:gridCol>
              </a:tblGrid>
              <a:tr h="1777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Questions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Answer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3826798"/>
                  </a:ext>
                </a:extLst>
              </a:tr>
              <a:tr h="1777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Unique </a:t>
                      </a:r>
                      <a:r>
                        <a:rPr lang="en-IN" sz="1200" u="none" strike="noStrike" dirty="0">
                          <a:effectLst/>
                        </a:rPr>
                        <a:t>companies are present in </a:t>
                      </a:r>
                      <a:r>
                        <a:rPr lang="en-IN" sz="1200" u="none" strike="noStrike" dirty="0" smtClean="0">
                          <a:effectLst/>
                        </a:rPr>
                        <a:t>rounds2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66,368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7541471"/>
                  </a:ext>
                </a:extLst>
              </a:tr>
              <a:tr h="202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Unique </a:t>
                      </a:r>
                      <a:r>
                        <a:rPr lang="en-IN" sz="1200" u="none" strike="noStrike" dirty="0">
                          <a:effectLst/>
                        </a:rPr>
                        <a:t>companies are present in the companies </a:t>
                      </a:r>
                      <a:r>
                        <a:rPr lang="en-IN" sz="1200" u="none" strike="noStrike" dirty="0" smtClean="0">
                          <a:effectLst/>
                        </a:rPr>
                        <a:t>file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66,368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9315113"/>
                  </a:ext>
                </a:extLst>
              </a:tr>
              <a:tr h="44139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Primary</a:t>
                      </a:r>
                      <a:r>
                        <a:rPr lang="en-IN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key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Permalink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in Company file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6480538"/>
                  </a:ext>
                </a:extLst>
              </a:tr>
              <a:tr h="3862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Are there any companies in the rounds2 file which are not  present in companies ? Answer Y/N.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7130421"/>
                  </a:ext>
                </a:extLst>
              </a:tr>
              <a:tr h="78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Merge the two data frames so that all  variables (columns)  in the companies frame are added to the rounds2 data frame. Name the merged frame </a:t>
                      </a:r>
                      <a:r>
                        <a:rPr lang="en-IN" sz="1200" u="none" strike="noStrike" dirty="0" err="1">
                          <a:effectLst/>
                        </a:rPr>
                        <a:t>master_frame</a:t>
                      </a:r>
                      <a:r>
                        <a:rPr lang="en-IN" sz="1200" u="none" strike="noStrike" dirty="0">
                          <a:effectLst/>
                        </a:rPr>
                        <a:t>. How many observations are present in </a:t>
                      </a:r>
                      <a:r>
                        <a:rPr lang="en-IN" sz="1200" u="none" strike="noStrike" dirty="0" err="1">
                          <a:effectLst/>
                        </a:rPr>
                        <a:t>master_frame</a:t>
                      </a:r>
                      <a:r>
                        <a:rPr lang="en-IN" sz="1200" u="none" strike="noStrike" dirty="0">
                          <a:effectLst/>
                        </a:rPr>
                        <a:t> ?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114,949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41572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71928" y="2084832"/>
            <a:ext cx="970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We did preliminary analysis on data to understand and check its feasibility to be used for our problem.</a:t>
            </a:r>
          </a:p>
          <a:p>
            <a:r>
              <a:rPr lang="en-IN" dirty="0" smtClean="0"/>
              <a:t>We also created a master data set for all our further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Analysis (1/2)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024128" y="1828800"/>
            <a:ext cx="10496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Fund type analysis: </a:t>
            </a:r>
            <a:r>
              <a:rPr lang="en-IN" dirty="0" smtClean="0"/>
              <a:t>We identified the most suitable fund type by calculating the average funding amount for each fund type.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30273" y="2320417"/>
          <a:ext cx="6090253" cy="11510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21815">
                  <a:extLst>
                    <a:ext uri="{9D8B030D-6E8A-4147-A177-3AD203B41FA5}">
                      <a16:colId xmlns:a16="http://schemas.microsoft.com/office/drawing/2014/main" val="2774091826"/>
                    </a:ext>
                  </a:extLst>
                </a:gridCol>
                <a:gridCol w="1868438">
                  <a:extLst>
                    <a:ext uri="{9D8B030D-6E8A-4147-A177-3AD203B41FA5}">
                      <a16:colId xmlns:a16="http://schemas.microsoft.com/office/drawing/2014/main" val="1593256395"/>
                    </a:ext>
                  </a:extLst>
                </a:gridCol>
              </a:tblGrid>
              <a:tr h="2855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Questions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Answer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1143752"/>
                  </a:ext>
                </a:extLst>
              </a:tr>
              <a:tr h="2435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Average funding amount of venture 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11.72 million usd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5641950"/>
                  </a:ext>
                </a:extLst>
              </a:tr>
              <a:tr h="2435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Average funding amount of angel type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0.96 million usd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7177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Average funding amount of seed 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0.72 million usd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0951526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Average funding amount of private equity type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73.39 million </a:t>
                      </a:r>
                      <a:r>
                        <a:rPr lang="en-IN" sz="1200" u="none" strike="noStrike" dirty="0" err="1">
                          <a:effectLst/>
                        </a:rPr>
                        <a:t>usd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83941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24128" y="3889325"/>
            <a:ext cx="10496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Country analysis: </a:t>
            </a:r>
            <a:r>
              <a:rPr lang="en-IN" dirty="0" smtClean="0"/>
              <a:t>We identified the most suitable country(s) for investment by finding the countries with the highest </a:t>
            </a:r>
            <a:r>
              <a:rPr lang="en-IN" dirty="0"/>
              <a:t>total funding (across ALL sectors for the chosen investment type)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30273" y="4614164"/>
          <a:ext cx="4800600" cy="8477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805009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330583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Questions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Answers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630458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Top English speaking 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USA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36317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Second English speaking country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Great Britain (GBR)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91558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Third English speaking country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India (IND)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734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Analysis (2/2)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12"/>
            <a:ext cx="9720073" cy="731520"/>
          </a:xfrm>
        </p:spPr>
        <p:txBody>
          <a:bodyPr>
            <a:normAutofit fontScale="85000" lnSpcReduction="20000"/>
          </a:bodyPr>
          <a:lstStyle/>
          <a:p>
            <a:pPr marL="173736" lvl="1" indent="0">
              <a:buNone/>
            </a:pPr>
            <a:r>
              <a:rPr lang="en-IN" dirty="0" smtClean="0"/>
              <a:t>Sector-wise investment analysis</a:t>
            </a:r>
          </a:p>
          <a:p>
            <a:pPr marL="459486" lvl="1" indent="-285750"/>
            <a:r>
              <a:rPr lang="en-IN" dirty="0" smtClean="0"/>
              <a:t>We found out </a:t>
            </a:r>
            <a:r>
              <a:rPr lang="en-IN" dirty="0"/>
              <a:t>top 3 sectors for the selected countries and fund </a:t>
            </a:r>
            <a:r>
              <a:rPr lang="en-IN" dirty="0" smtClean="0"/>
              <a:t>type.</a:t>
            </a:r>
          </a:p>
          <a:p>
            <a:pPr marL="459486" lvl="1" indent="-285750"/>
            <a:r>
              <a:rPr lang="en-IN" dirty="0" smtClean="0"/>
              <a:t>We found out, </a:t>
            </a:r>
            <a:r>
              <a:rPr lang="en-IN" dirty="0"/>
              <a:t>for these sectors, which company received the highest </a:t>
            </a:r>
            <a:r>
              <a:rPr lang="en-IN" dirty="0" smtClean="0"/>
              <a:t>investment.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709"/>
              </p:ext>
            </p:extLst>
          </p:nvPr>
        </p:nvGraphicFramePr>
        <p:xfrm>
          <a:off x="1254951" y="2718753"/>
          <a:ext cx="9720261" cy="298608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55377">
                  <a:extLst>
                    <a:ext uri="{9D8B030D-6E8A-4147-A177-3AD203B41FA5}">
                      <a16:colId xmlns:a16="http://schemas.microsoft.com/office/drawing/2014/main" val="1931999621"/>
                    </a:ext>
                  </a:extLst>
                </a:gridCol>
                <a:gridCol w="1853862">
                  <a:extLst>
                    <a:ext uri="{9D8B030D-6E8A-4147-A177-3AD203B41FA5}">
                      <a16:colId xmlns:a16="http://schemas.microsoft.com/office/drawing/2014/main" val="550920479"/>
                    </a:ext>
                  </a:extLst>
                </a:gridCol>
                <a:gridCol w="2105511">
                  <a:extLst>
                    <a:ext uri="{9D8B030D-6E8A-4147-A177-3AD203B41FA5}">
                      <a16:colId xmlns:a16="http://schemas.microsoft.com/office/drawing/2014/main" val="1134620251"/>
                    </a:ext>
                  </a:extLst>
                </a:gridCol>
                <a:gridCol w="2105511">
                  <a:extLst>
                    <a:ext uri="{9D8B030D-6E8A-4147-A177-3AD203B41FA5}">
                      <a16:colId xmlns:a16="http://schemas.microsoft.com/office/drawing/2014/main" val="37926514"/>
                    </a:ext>
                  </a:extLst>
                </a:gridCol>
              </a:tblGrid>
              <a:tr h="1581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Questions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Country 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Country 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Country 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63137350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Total number of Investments (count)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37,697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2,035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819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2474078468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Total amount of investment (USD)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440,677,062,249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19,983,803,406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14,261,508,718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1463416289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Top Sector name (no. of investment-wise)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Others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Others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Social, Finance, Analytics, Advertising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11836368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Second Sector name (no. of investment-wise)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Social, Finance, Analytics, Advertising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Cleantech</a:t>
                      </a:r>
                      <a:r>
                        <a:rPr lang="en-IN" sz="1200" u="none" strike="noStrike" dirty="0">
                          <a:effectLst/>
                        </a:rPr>
                        <a:t> / Semiconductors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News, Search and Messaging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2259065251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Third Sector name (no. of investment-wise)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News, Search and Messaging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Social, Finance, Analytics, Advertising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Entertainment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2932057036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Number of investments in top sector (3)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8,761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516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3830895931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Number of investments in second sector (4)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7,604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437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905134079"/>
                  </a:ext>
                </a:extLst>
              </a:tr>
              <a:tr h="158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Number of investments in third sector (5)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smtClean="0">
                          <a:effectLst/>
                        </a:rPr>
                        <a:t>4,679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421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3694570196"/>
                  </a:ext>
                </a:extLst>
              </a:tr>
              <a:tr h="3163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Terascala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Rostima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Manthan</a:t>
                      </a:r>
                      <a:r>
                        <a:rPr lang="en-IN" sz="1200" u="none" strike="noStrike" dirty="0">
                          <a:effectLst/>
                        </a:rPr>
                        <a:t> Systems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3619177520"/>
                  </a:ext>
                </a:extLst>
              </a:tr>
              <a:tr h="3218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edo Interactive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Green Biologics and Population Genetics Technologies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Quikr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5" marR="5455" marT="5455" marB="0" anchor="b"/>
                </a:tc>
                <a:extLst>
                  <a:ext uri="{0D108BD9-81ED-4DB2-BD59-A6C34878D82A}">
                    <a16:rowId xmlns:a16="http://schemas.microsoft.com/office/drawing/2014/main" val="186656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IN" b="1" dirty="0" smtClean="0"/>
              <a:t>Result (1/3)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6" y="2506980"/>
            <a:ext cx="5745480" cy="2575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7008" y="2506980"/>
            <a:ext cx="366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Most Suitable option for Spark Fund within the Range of 5M to 15M of investment will be in </a:t>
            </a:r>
            <a:r>
              <a:rPr lang="en-IN" b="1" dirty="0"/>
              <a:t>Venture</a:t>
            </a:r>
            <a:r>
              <a:rPr lang="en-IN" dirty="0"/>
              <a:t> Funding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E235D9-E9ED-4ACB-8898-9E1609EE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4" y="1062125"/>
            <a:ext cx="6099047" cy="57180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IN" b="1" dirty="0" smtClean="0"/>
              <a:t>Result (2/3)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722376" y="1812036"/>
            <a:ext cx="366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Top 9 countries </a:t>
            </a:r>
            <a:r>
              <a:rPr lang="en-IN" dirty="0"/>
              <a:t>based on the total investment </a:t>
            </a:r>
            <a:r>
              <a:rPr lang="en-IN" dirty="0" smtClean="0"/>
              <a:t>amount are,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56" y="5292852"/>
            <a:ext cx="366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We went ahead with top 3 countries from the above list for further analysis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73301"/>
              </p:ext>
            </p:extLst>
          </p:nvPr>
        </p:nvGraphicFramePr>
        <p:xfrm>
          <a:off x="754380" y="2494456"/>
          <a:ext cx="2665476" cy="255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46">
                  <a:extLst>
                    <a:ext uri="{9D8B030D-6E8A-4147-A177-3AD203B41FA5}">
                      <a16:colId xmlns:a16="http://schemas.microsoft.com/office/drawing/2014/main" val="924701746"/>
                    </a:ext>
                  </a:extLst>
                </a:gridCol>
                <a:gridCol w="1592130">
                  <a:extLst>
                    <a:ext uri="{9D8B030D-6E8A-4147-A177-3AD203B41FA5}">
                      <a16:colId xmlns:a16="http://schemas.microsoft.com/office/drawing/2014/main" val="27310481"/>
                    </a:ext>
                  </a:extLst>
                </a:gridCol>
              </a:tblGrid>
              <a:tr h="255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Country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Investment in USD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5253256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USA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4,40,67,70,62,249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364453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GBR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19,98,38,03,406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5651542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IND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14,26,15,08,718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4085713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CAN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  9,47,79,99,667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4400926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SGP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  2,79,38,97,856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1912318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IRL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  1,66,92,85,543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2889325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AUS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  1,30,77,88,698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2668959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NZL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            44,83,16,383 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4885662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ZAF</a:t>
                      </a:r>
                      <a:endParaRPr lang="en-IN" sz="1200" b="0" i="0" u="none" strike="noStrike">
                        <a:solidFill>
                          <a:srgbClr val="6666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           23,37,13,106 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490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A9DCE8-F72D-4623-9809-6DD0181C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0" y="1638701"/>
            <a:ext cx="11115675" cy="39719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IN" b="1" dirty="0" smtClean="0"/>
              <a:t>Result (3/3)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766850" y="5729498"/>
            <a:ext cx="1091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IN" dirty="0" smtClean="0"/>
              <a:t>Top 3 sectors </a:t>
            </a:r>
            <a:r>
              <a:rPr lang="en-IN" dirty="0"/>
              <a:t>for Funding are </a:t>
            </a:r>
            <a:r>
              <a:rPr lang="en-IN" b="1" dirty="0"/>
              <a:t>Others, </a:t>
            </a:r>
            <a:r>
              <a:rPr lang="en-IN" b="1" dirty="0" err="1"/>
              <a:t>Cleantech</a:t>
            </a:r>
            <a:r>
              <a:rPr lang="en-IN" b="1" dirty="0"/>
              <a:t>/Semiconductors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N" b="1" dirty="0" smtClean="0"/>
              <a:t>Social/Finance/Analytics/Advertising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475</TotalTime>
  <Words>871</Words>
  <Application>Microsoft Office PowerPoint</Application>
  <PresentationFormat>Widescreen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Arial</vt:lpstr>
      <vt:lpstr>Calibri</vt:lpstr>
      <vt:lpstr>Tw Cen MT</vt:lpstr>
      <vt:lpstr>Tw Cen MT Condensed</vt:lpstr>
      <vt:lpstr>Tw Cen MT Condensed (Headings)</vt:lpstr>
      <vt:lpstr>Wingdings</vt:lpstr>
      <vt:lpstr>Wingdings 3</vt:lpstr>
      <vt:lpstr>Integral</vt:lpstr>
      <vt:lpstr>INVESTMENT CASE STUDY   SUBMISSION </vt:lpstr>
      <vt:lpstr>Investment case study for Spark funds</vt:lpstr>
      <vt:lpstr> Our Problem solving methodology</vt:lpstr>
      <vt:lpstr> Data cleaning</vt:lpstr>
      <vt:lpstr>Analysis (1/2)</vt:lpstr>
      <vt:lpstr>Analysis (2/2)</vt:lpstr>
      <vt:lpstr>Result (1/3)</vt:lpstr>
      <vt:lpstr>Result (2/3)</vt:lpstr>
      <vt:lpstr>Result (3/3)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Nabeeg Akram</cp:lastModifiedBy>
  <cp:revision>44</cp:revision>
  <dcterms:created xsi:type="dcterms:W3CDTF">2016-06-09T08:16:28Z</dcterms:created>
  <dcterms:modified xsi:type="dcterms:W3CDTF">2018-11-04T17:55:25Z</dcterms:modified>
</cp:coreProperties>
</file>