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3145E-9589-44C9-A97C-38265463D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98EE6C7-9B84-4A70-80A0-4778E8DE90EB}">
      <dgm:prSet/>
      <dgm:spPr/>
      <dgm:t>
        <a:bodyPr/>
        <a:lstStyle/>
        <a:p>
          <a:r>
            <a:rPr lang="en-US" b="1"/>
            <a:t>Facial Emotion Recognition System</a:t>
          </a:r>
          <a:r>
            <a:rPr lang="en-US"/>
            <a:t> is an advanced AI-powered solution designed to      </a:t>
          </a:r>
          <a:r>
            <a:rPr lang="en-US" b="1"/>
            <a:t>detect, analyze, and interpret human emotions in real-time</a:t>
          </a:r>
          <a:r>
            <a:rPr lang="en-US"/>
            <a:t> using deep learning and computer vision.</a:t>
          </a:r>
          <a:endParaRPr lang="en-IN"/>
        </a:p>
      </dgm:t>
    </dgm:pt>
    <dgm:pt modelId="{DD7B6855-757F-491F-A2AE-A2D118A40E5C}" type="parTrans" cxnId="{D3CE2A95-62EF-40C5-BC46-375BF4F3A652}">
      <dgm:prSet/>
      <dgm:spPr/>
      <dgm:t>
        <a:bodyPr/>
        <a:lstStyle/>
        <a:p>
          <a:endParaRPr lang="en-IN"/>
        </a:p>
      </dgm:t>
    </dgm:pt>
    <dgm:pt modelId="{75E74049-ED85-4613-B9A1-464D1A697C98}" type="sibTrans" cxnId="{D3CE2A95-62EF-40C5-BC46-375BF4F3A652}">
      <dgm:prSet/>
      <dgm:spPr/>
      <dgm:t>
        <a:bodyPr/>
        <a:lstStyle/>
        <a:p>
          <a:endParaRPr lang="en-IN"/>
        </a:p>
      </dgm:t>
    </dgm:pt>
    <dgm:pt modelId="{8A503DB1-59A7-41B2-9BFC-53B8CA8FB4AD}">
      <dgm:prSet/>
      <dgm:spPr/>
      <dgm:t>
        <a:bodyPr/>
        <a:lstStyle/>
        <a:p>
          <a:r>
            <a:rPr lang="en-US"/>
            <a:t>This system goes beyond traditional emotion detection—it is built with </a:t>
          </a:r>
          <a:r>
            <a:rPr lang="en-US" b="1"/>
            <a:t>self-learning capabilities</a:t>
          </a:r>
          <a:r>
            <a:rPr lang="en-US"/>
            <a:t>, allowing it to </a:t>
          </a:r>
          <a:r>
            <a:rPr lang="en-US" b="1"/>
            <a:t>continuously improve and adapt</a:t>
          </a:r>
          <a:r>
            <a:rPr lang="en-US"/>
            <a:t> by collecting new data, retraining itself, and enhancing prediction accuracy over time.</a:t>
          </a:r>
          <a:endParaRPr lang="en-IN"/>
        </a:p>
      </dgm:t>
    </dgm:pt>
    <dgm:pt modelId="{8E76318B-349C-4626-A18E-AD4C87E8B387}" type="parTrans" cxnId="{24841029-1C73-4C12-9FE8-3946B645842E}">
      <dgm:prSet/>
      <dgm:spPr/>
      <dgm:t>
        <a:bodyPr/>
        <a:lstStyle/>
        <a:p>
          <a:endParaRPr lang="en-IN"/>
        </a:p>
      </dgm:t>
    </dgm:pt>
    <dgm:pt modelId="{67DB1192-5457-4D0E-9A7E-B1F192A273AE}" type="sibTrans" cxnId="{24841029-1C73-4C12-9FE8-3946B645842E}">
      <dgm:prSet/>
      <dgm:spPr/>
      <dgm:t>
        <a:bodyPr/>
        <a:lstStyle/>
        <a:p>
          <a:endParaRPr lang="en-IN"/>
        </a:p>
      </dgm:t>
    </dgm:pt>
    <dgm:pt modelId="{15820397-C41D-42F6-A136-D66F055523B0}">
      <dgm:prSet/>
      <dgm:spPr/>
      <dgm:t>
        <a:bodyPr/>
        <a:lstStyle/>
        <a:p>
          <a:r>
            <a:rPr lang="en-US"/>
            <a:t>🚀 </a:t>
          </a:r>
          <a:r>
            <a:rPr lang="en-US" b="1"/>
            <a:t>Why is this Important?</a:t>
          </a:r>
          <a:endParaRPr lang="en-IN"/>
        </a:p>
      </dgm:t>
    </dgm:pt>
    <dgm:pt modelId="{0E455987-2EDB-46AE-8717-CD6D424241D6}" type="parTrans" cxnId="{2D497716-663B-48A9-A547-7FA050F72ACF}">
      <dgm:prSet/>
      <dgm:spPr/>
      <dgm:t>
        <a:bodyPr/>
        <a:lstStyle/>
        <a:p>
          <a:endParaRPr lang="en-IN"/>
        </a:p>
      </dgm:t>
    </dgm:pt>
    <dgm:pt modelId="{3D8DC67B-DD82-4324-9BD0-D61BEA6F4E46}" type="sibTrans" cxnId="{2D497716-663B-48A9-A547-7FA050F72ACF}">
      <dgm:prSet/>
      <dgm:spPr/>
      <dgm:t>
        <a:bodyPr/>
        <a:lstStyle/>
        <a:p>
          <a:endParaRPr lang="en-IN"/>
        </a:p>
      </dgm:t>
    </dgm:pt>
    <dgm:pt modelId="{19FF2B77-BD3E-4E9E-B671-7CC4510A5949}">
      <dgm:prSet/>
      <dgm:spPr/>
      <dgm:t>
        <a:bodyPr/>
        <a:lstStyle/>
        <a:p>
          <a:r>
            <a:rPr lang="en-US" b="1"/>
            <a:t>Bridges the gap between AI and human emotions</a:t>
          </a:r>
          <a:r>
            <a:rPr lang="en-US"/>
            <a:t> for smarter interactions.</a:t>
          </a:r>
          <a:endParaRPr lang="en-IN"/>
        </a:p>
      </dgm:t>
    </dgm:pt>
    <dgm:pt modelId="{2A4BF643-1B8D-4953-BC91-A60AF410697B}" type="parTrans" cxnId="{D16811D8-1F6E-41C8-B8C5-7D44DD6DACAA}">
      <dgm:prSet/>
      <dgm:spPr/>
      <dgm:t>
        <a:bodyPr/>
        <a:lstStyle/>
        <a:p>
          <a:endParaRPr lang="en-IN"/>
        </a:p>
      </dgm:t>
    </dgm:pt>
    <dgm:pt modelId="{6ADD34A2-4C70-4356-82C3-5DFD89FB5B75}" type="sibTrans" cxnId="{D16811D8-1F6E-41C8-B8C5-7D44DD6DACAA}">
      <dgm:prSet/>
      <dgm:spPr/>
      <dgm:t>
        <a:bodyPr/>
        <a:lstStyle/>
        <a:p>
          <a:endParaRPr lang="en-IN"/>
        </a:p>
      </dgm:t>
    </dgm:pt>
    <dgm:pt modelId="{5B6AE79A-B3B9-4B7E-979A-8A09848058F4}">
      <dgm:prSet/>
      <dgm:spPr/>
      <dgm:t>
        <a:bodyPr/>
        <a:lstStyle/>
        <a:p>
          <a:r>
            <a:rPr lang="en-US" b="1"/>
            <a:t>Enhances applications in healthcare, security, marketing, and user experience.</a:t>
          </a:r>
          <a:endParaRPr lang="en-IN"/>
        </a:p>
      </dgm:t>
    </dgm:pt>
    <dgm:pt modelId="{89D3D203-E703-4786-BF33-8E5AC68C9EF8}" type="parTrans" cxnId="{B4B300F9-9B9F-4AC1-A854-105365BF28E4}">
      <dgm:prSet/>
      <dgm:spPr/>
      <dgm:t>
        <a:bodyPr/>
        <a:lstStyle/>
        <a:p>
          <a:endParaRPr lang="en-IN"/>
        </a:p>
      </dgm:t>
    </dgm:pt>
    <dgm:pt modelId="{039DEADF-31D9-4B75-A44A-16CEBEB3E45F}" type="sibTrans" cxnId="{B4B300F9-9B9F-4AC1-A854-105365BF28E4}">
      <dgm:prSet/>
      <dgm:spPr/>
      <dgm:t>
        <a:bodyPr/>
        <a:lstStyle/>
        <a:p>
          <a:endParaRPr lang="en-IN"/>
        </a:p>
      </dgm:t>
    </dgm:pt>
    <dgm:pt modelId="{ED78F44C-CA05-4B63-9AA8-1E6989AEF109}">
      <dgm:prSet/>
      <dgm:spPr/>
      <dgm:t>
        <a:bodyPr/>
        <a:lstStyle/>
        <a:p>
          <a:r>
            <a:rPr lang="en-US" b="1"/>
            <a:t>Provides valuable insights through an AI-driven dynamic emotion scoring system.</a:t>
          </a:r>
          <a:endParaRPr lang="en-IN"/>
        </a:p>
      </dgm:t>
    </dgm:pt>
    <dgm:pt modelId="{3612EC5C-ACFB-474F-A95E-6307BFF9995B}" type="parTrans" cxnId="{2B6C3E0B-CD2C-4600-B822-E408EA966E80}">
      <dgm:prSet/>
      <dgm:spPr/>
      <dgm:t>
        <a:bodyPr/>
        <a:lstStyle/>
        <a:p>
          <a:endParaRPr lang="en-IN"/>
        </a:p>
      </dgm:t>
    </dgm:pt>
    <dgm:pt modelId="{0BAC7820-A045-45D3-8100-BBF7DB485DB5}" type="sibTrans" cxnId="{2B6C3E0B-CD2C-4600-B822-E408EA966E80}">
      <dgm:prSet/>
      <dgm:spPr/>
      <dgm:t>
        <a:bodyPr/>
        <a:lstStyle/>
        <a:p>
          <a:endParaRPr lang="en-IN"/>
        </a:p>
      </dgm:t>
    </dgm:pt>
    <dgm:pt modelId="{EC44DC19-D38B-433A-A29A-FFA594460E89}">
      <dgm:prSet/>
      <dgm:spPr/>
      <dgm:t>
        <a:bodyPr/>
        <a:lstStyle/>
        <a:p>
          <a:r>
            <a:rPr lang="en-US"/>
            <a:t>💡 </a:t>
          </a:r>
          <a:r>
            <a:rPr lang="en-US" b="1"/>
            <a:t>Main Goal:</a:t>
          </a:r>
          <a:br>
            <a:rPr lang="en-US"/>
          </a:br>
          <a:r>
            <a:rPr lang="en-US"/>
            <a:t>To create an </a:t>
          </a:r>
          <a:r>
            <a:rPr lang="en-US" b="1"/>
            <a:t>AI system that doesn’t just recognize emotions but evolves over time</a:t>
          </a:r>
          <a:r>
            <a:rPr lang="en-US"/>
            <a:t>, offering </a:t>
          </a:r>
          <a:r>
            <a:rPr lang="en-US" b="1"/>
            <a:t>more accurate, personalized, and real-time emotional intelligence for various real-world applications.</a:t>
          </a:r>
          <a:endParaRPr lang="en-IN"/>
        </a:p>
      </dgm:t>
    </dgm:pt>
    <dgm:pt modelId="{2D5EC591-A3DB-4D46-89F6-C2FB6D461727}" type="parTrans" cxnId="{4062E3D5-4D42-49CB-BF34-F8707BB75849}">
      <dgm:prSet/>
      <dgm:spPr/>
      <dgm:t>
        <a:bodyPr/>
        <a:lstStyle/>
        <a:p>
          <a:endParaRPr lang="en-IN"/>
        </a:p>
      </dgm:t>
    </dgm:pt>
    <dgm:pt modelId="{1976CE79-BBDB-4195-905E-97F2318EB33D}" type="sibTrans" cxnId="{4062E3D5-4D42-49CB-BF34-F8707BB75849}">
      <dgm:prSet/>
      <dgm:spPr/>
      <dgm:t>
        <a:bodyPr/>
        <a:lstStyle/>
        <a:p>
          <a:endParaRPr lang="en-IN"/>
        </a:p>
      </dgm:t>
    </dgm:pt>
    <dgm:pt modelId="{97E043C7-D32C-4BEA-87A6-68E4BB8C7768}" type="pres">
      <dgm:prSet presAssocID="{5693145E-9589-44C9-A97C-38265463DBDC}" presName="linear" presStyleCnt="0">
        <dgm:presLayoutVars>
          <dgm:animLvl val="lvl"/>
          <dgm:resizeHandles val="exact"/>
        </dgm:presLayoutVars>
      </dgm:prSet>
      <dgm:spPr/>
    </dgm:pt>
    <dgm:pt modelId="{114DD178-3666-4417-9BFC-9D50312D3ADB}" type="pres">
      <dgm:prSet presAssocID="{C98EE6C7-9B84-4A70-80A0-4778E8DE90E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309BCB3-D3E7-4E2E-8ECD-18245093FF7D}" type="pres">
      <dgm:prSet presAssocID="{C98EE6C7-9B84-4A70-80A0-4778E8DE90E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6C3E0B-CD2C-4600-B822-E408EA966E80}" srcId="{C98EE6C7-9B84-4A70-80A0-4778E8DE90EB}" destId="{ED78F44C-CA05-4B63-9AA8-1E6989AEF109}" srcOrd="4" destOrd="0" parTransId="{3612EC5C-ACFB-474F-A95E-6307BFF9995B}" sibTransId="{0BAC7820-A045-45D3-8100-BBF7DB485DB5}"/>
    <dgm:cxn modelId="{2D497716-663B-48A9-A547-7FA050F72ACF}" srcId="{C98EE6C7-9B84-4A70-80A0-4778E8DE90EB}" destId="{15820397-C41D-42F6-A136-D66F055523B0}" srcOrd="1" destOrd="0" parTransId="{0E455987-2EDB-46AE-8717-CD6D424241D6}" sibTransId="{3D8DC67B-DD82-4324-9BD0-D61BEA6F4E46}"/>
    <dgm:cxn modelId="{24841029-1C73-4C12-9FE8-3946B645842E}" srcId="{C98EE6C7-9B84-4A70-80A0-4778E8DE90EB}" destId="{8A503DB1-59A7-41B2-9BFC-53B8CA8FB4AD}" srcOrd="0" destOrd="0" parTransId="{8E76318B-349C-4626-A18E-AD4C87E8B387}" sibTransId="{67DB1192-5457-4D0E-9A7E-B1F192A273AE}"/>
    <dgm:cxn modelId="{10944C2D-734C-4A7C-81A6-48AA1CE90ADB}" type="presOf" srcId="{19FF2B77-BD3E-4E9E-B671-7CC4510A5949}" destId="{3309BCB3-D3E7-4E2E-8ECD-18245093FF7D}" srcOrd="0" destOrd="2" presId="urn:microsoft.com/office/officeart/2005/8/layout/vList2"/>
    <dgm:cxn modelId="{40BCF274-F082-4ADE-84A2-E2CE4E876D07}" type="presOf" srcId="{C98EE6C7-9B84-4A70-80A0-4778E8DE90EB}" destId="{114DD178-3666-4417-9BFC-9D50312D3ADB}" srcOrd="0" destOrd="0" presId="urn:microsoft.com/office/officeart/2005/8/layout/vList2"/>
    <dgm:cxn modelId="{9A123890-EBC2-4480-B235-7656666A7FC9}" type="presOf" srcId="{15820397-C41D-42F6-A136-D66F055523B0}" destId="{3309BCB3-D3E7-4E2E-8ECD-18245093FF7D}" srcOrd="0" destOrd="1" presId="urn:microsoft.com/office/officeart/2005/8/layout/vList2"/>
    <dgm:cxn modelId="{D3CE2A95-62EF-40C5-BC46-375BF4F3A652}" srcId="{5693145E-9589-44C9-A97C-38265463DBDC}" destId="{C98EE6C7-9B84-4A70-80A0-4778E8DE90EB}" srcOrd="0" destOrd="0" parTransId="{DD7B6855-757F-491F-A2AE-A2D118A40E5C}" sibTransId="{75E74049-ED85-4613-B9A1-464D1A697C98}"/>
    <dgm:cxn modelId="{2D94D39C-9270-4BA5-A20A-F287D0046254}" type="presOf" srcId="{5B6AE79A-B3B9-4B7E-979A-8A09848058F4}" destId="{3309BCB3-D3E7-4E2E-8ECD-18245093FF7D}" srcOrd="0" destOrd="3" presId="urn:microsoft.com/office/officeart/2005/8/layout/vList2"/>
    <dgm:cxn modelId="{8DEFA1B8-656C-4A26-A0F2-ACC2178586B8}" type="presOf" srcId="{ED78F44C-CA05-4B63-9AA8-1E6989AEF109}" destId="{3309BCB3-D3E7-4E2E-8ECD-18245093FF7D}" srcOrd="0" destOrd="4" presId="urn:microsoft.com/office/officeart/2005/8/layout/vList2"/>
    <dgm:cxn modelId="{0F50BCD0-A26F-4DE2-BEA2-214222A37E98}" type="presOf" srcId="{8A503DB1-59A7-41B2-9BFC-53B8CA8FB4AD}" destId="{3309BCB3-D3E7-4E2E-8ECD-18245093FF7D}" srcOrd="0" destOrd="0" presId="urn:microsoft.com/office/officeart/2005/8/layout/vList2"/>
    <dgm:cxn modelId="{4062E3D5-4D42-49CB-BF34-F8707BB75849}" srcId="{C98EE6C7-9B84-4A70-80A0-4778E8DE90EB}" destId="{EC44DC19-D38B-433A-A29A-FFA594460E89}" srcOrd="5" destOrd="0" parTransId="{2D5EC591-A3DB-4D46-89F6-C2FB6D461727}" sibTransId="{1976CE79-BBDB-4195-905E-97F2318EB33D}"/>
    <dgm:cxn modelId="{9F33D2D7-6138-4001-96E0-5A06368D29C8}" type="presOf" srcId="{EC44DC19-D38B-433A-A29A-FFA594460E89}" destId="{3309BCB3-D3E7-4E2E-8ECD-18245093FF7D}" srcOrd="0" destOrd="5" presId="urn:microsoft.com/office/officeart/2005/8/layout/vList2"/>
    <dgm:cxn modelId="{D16811D8-1F6E-41C8-B8C5-7D44DD6DACAA}" srcId="{C98EE6C7-9B84-4A70-80A0-4778E8DE90EB}" destId="{19FF2B77-BD3E-4E9E-B671-7CC4510A5949}" srcOrd="2" destOrd="0" parTransId="{2A4BF643-1B8D-4953-BC91-A60AF410697B}" sibTransId="{6ADD34A2-4C70-4356-82C3-5DFD89FB5B75}"/>
    <dgm:cxn modelId="{B4B300F9-9B9F-4AC1-A854-105365BF28E4}" srcId="{C98EE6C7-9B84-4A70-80A0-4778E8DE90EB}" destId="{5B6AE79A-B3B9-4B7E-979A-8A09848058F4}" srcOrd="3" destOrd="0" parTransId="{89D3D203-E703-4786-BF33-8E5AC68C9EF8}" sibTransId="{039DEADF-31D9-4B75-A44A-16CEBEB3E45F}"/>
    <dgm:cxn modelId="{8333C2FF-947E-43C6-856A-D3E21C392F34}" type="presOf" srcId="{5693145E-9589-44C9-A97C-38265463DBDC}" destId="{97E043C7-D32C-4BEA-87A6-68E4BB8C7768}" srcOrd="0" destOrd="0" presId="urn:microsoft.com/office/officeart/2005/8/layout/vList2"/>
    <dgm:cxn modelId="{7F33C898-8D31-452A-BF58-C3058CE693DD}" type="presParOf" srcId="{97E043C7-D32C-4BEA-87A6-68E4BB8C7768}" destId="{114DD178-3666-4417-9BFC-9D50312D3ADB}" srcOrd="0" destOrd="0" presId="urn:microsoft.com/office/officeart/2005/8/layout/vList2"/>
    <dgm:cxn modelId="{3CD21186-CDDB-4F21-A10F-E29201EFD629}" type="presParOf" srcId="{97E043C7-D32C-4BEA-87A6-68E4BB8C7768}" destId="{3309BCB3-D3E7-4E2E-8ECD-18245093FF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9EAA3-2CE1-434A-A5CE-EFE969F123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E5AF655-4A1F-4E65-ADE7-D0DB15CE6239}">
      <dgm:prSet/>
      <dgm:spPr/>
      <dgm:t>
        <a:bodyPr/>
        <a:lstStyle/>
        <a:p>
          <a:pPr algn="ctr"/>
          <a:r>
            <a:rPr lang="en-US" dirty="0"/>
            <a:t> Thank You</a:t>
          </a:r>
          <a:endParaRPr lang="en-IN" dirty="0"/>
        </a:p>
      </dgm:t>
    </dgm:pt>
    <dgm:pt modelId="{FFA48785-C7FD-47A0-BFB4-F02F00BF00FF}" type="parTrans" cxnId="{0143FF83-F993-4554-9CB2-6CCC56FBF673}">
      <dgm:prSet/>
      <dgm:spPr/>
      <dgm:t>
        <a:bodyPr/>
        <a:lstStyle/>
        <a:p>
          <a:endParaRPr lang="en-IN"/>
        </a:p>
      </dgm:t>
    </dgm:pt>
    <dgm:pt modelId="{5ABD5580-950D-430F-9D53-BA33B2207CD8}" type="sibTrans" cxnId="{0143FF83-F993-4554-9CB2-6CCC56FBF673}">
      <dgm:prSet/>
      <dgm:spPr/>
      <dgm:t>
        <a:bodyPr/>
        <a:lstStyle/>
        <a:p>
          <a:endParaRPr lang="en-IN"/>
        </a:p>
      </dgm:t>
    </dgm:pt>
    <dgm:pt modelId="{F262387E-F48D-4FB0-B039-BFB54BD7FE07}" type="pres">
      <dgm:prSet presAssocID="{9AE9EAA3-2CE1-434A-A5CE-EFE969F1233E}" presName="linear" presStyleCnt="0">
        <dgm:presLayoutVars>
          <dgm:animLvl val="lvl"/>
          <dgm:resizeHandles val="exact"/>
        </dgm:presLayoutVars>
      </dgm:prSet>
      <dgm:spPr/>
    </dgm:pt>
    <dgm:pt modelId="{9D9ABF0C-FBB2-47A4-AF1B-656CA597E787}" type="pres">
      <dgm:prSet presAssocID="{FE5AF655-4A1F-4E65-ADE7-D0DB15CE6239}" presName="parentText" presStyleLbl="node1" presStyleIdx="0" presStyleCnt="1" custLinFactNeighborX="-39716" custLinFactNeighborY="0">
        <dgm:presLayoutVars>
          <dgm:chMax val="0"/>
          <dgm:bulletEnabled val="1"/>
        </dgm:presLayoutVars>
      </dgm:prSet>
      <dgm:spPr/>
    </dgm:pt>
  </dgm:ptLst>
  <dgm:cxnLst>
    <dgm:cxn modelId="{0143FF83-F993-4554-9CB2-6CCC56FBF673}" srcId="{9AE9EAA3-2CE1-434A-A5CE-EFE969F1233E}" destId="{FE5AF655-4A1F-4E65-ADE7-D0DB15CE6239}" srcOrd="0" destOrd="0" parTransId="{FFA48785-C7FD-47A0-BFB4-F02F00BF00FF}" sibTransId="{5ABD5580-950D-430F-9D53-BA33B2207CD8}"/>
    <dgm:cxn modelId="{8715A5F2-1707-4BFC-842F-7D729332D7DC}" type="presOf" srcId="{9AE9EAA3-2CE1-434A-A5CE-EFE969F1233E}" destId="{F262387E-F48D-4FB0-B039-BFB54BD7FE07}" srcOrd="0" destOrd="0" presId="urn:microsoft.com/office/officeart/2005/8/layout/vList2"/>
    <dgm:cxn modelId="{1CC0EEF8-494F-4A4F-BDF3-99566DADC435}" type="presOf" srcId="{FE5AF655-4A1F-4E65-ADE7-D0DB15CE6239}" destId="{9D9ABF0C-FBB2-47A4-AF1B-656CA597E787}" srcOrd="0" destOrd="0" presId="urn:microsoft.com/office/officeart/2005/8/layout/vList2"/>
    <dgm:cxn modelId="{D048DEC2-3A8F-420B-8736-CCB80738C52A}" type="presParOf" srcId="{F262387E-F48D-4FB0-B039-BFB54BD7FE07}" destId="{9D9ABF0C-FBB2-47A4-AF1B-656CA597E7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DD178-3666-4417-9BFC-9D50312D3ADB}">
      <dsp:nvSpPr>
        <dsp:cNvPr id="0" name=""/>
        <dsp:cNvSpPr/>
      </dsp:nvSpPr>
      <dsp:spPr>
        <a:xfrm>
          <a:off x="0" y="91150"/>
          <a:ext cx="8248454" cy="1157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Facial Emotion Recognition System</a:t>
          </a:r>
          <a:r>
            <a:rPr lang="en-US" sz="2300" kern="1200"/>
            <a:t> is an advanced AI-powered solution designed to      </a:t>
          </a:r>
          <a:r>
            <a:rPr lang="en-US" sz="2300" b="1" kern="1200"/>
            <a:t>detect, analyze, and interpret human emotions in real-time</a:t>
          </a:r>
          <a:r>
            <a:rPr lang="en-US" sz="2300" kern="1200"/>
            <a:t> using deep learning and computer vision.</a:t>
          </a:r>
          <a:endParaRPr lang="en-IN" sz="2300" kern="1200"/>
        </a:p>
      </dsp:txBody>
      <dsp:txXfrm>
        <a:off x="56486" y="147636"/>
        <a:ext cx="8135482" cy="1044158"/>
      </dsp:txXfrm>
    </dsp:sp>
    <dsp:sp modelId="{3309BCB3-D3E7-4E2E-8ECD-18245093FF7D}">
      <dsp:nvSpPr>
        <dsp:cNvPr id="0" name=""/>
        <dsp:cNvSpPr/>
      </dsp:nvSpPr>
      <dsp:spPr>
        <a:xfrm>
          <a:off x="0" y="1248280"/>
          <a:ext cx="8248454" cy="314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8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This system goes beyond traditional emotion detection—it is built with </a:t>
          </a:r>
          <a:r>
            <a:rPr lang="en-US" sz="1800" b="1" kern="1200"/>
            <a:t>self-learning capabilities</a:t>
          </a:r>
          <a:r>
            <a:rPr lang="en-US" sz="1800" kern="1200"/>
            <a:t>, allowing it to </a:t>
          </a:r>
          <a:r>
            <a:rPr lang="en-US" sz="1800" b="1" kern="1200"/>
            <a:t>continuously improve and adapt</a:t>
          </a:r>
          <a:r>
            <a:rPr lang="en-US" sz="1800" kern="1200"/>
            <a:t> by collecting new data, retraining itself, and enhancing prediction accuracy over time.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🚀 </a:t>
          </a:r>
          <a:r>
            <a:rPr lang="en-US" sz="1800" b="1" kern="1200"/>
            <a:t>Why is this Important?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Bridges the gap between AI and human emotions</a:t>
          </a:r>
          <a:r>
            <a:rPr lang="en-US" sz="1800" kern="1200"/>
            <a:t> for smarter interactions.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Enhances applications in healthcare, security, marketing, and user experience.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Provides valuable insights through an AI-driven dynamic emotion scoring system.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💡 </a:t>
          </a:r>
          <a:r>
            <a:rPr lang="en-US" sz="1800" b="1" kern="1200"/>
            <a:t>Main Goal:</a:t>
          </a:r>
          <a:br>
            <a:rPr lang="en-US" sz="1800" kern="1200"/>
          </a:br>
          <a:r>
            <a:rPr lang="en-US" sz="1800" kern="1200"/>
            <a:t>To create an </a:t>
          </a:r>
          <a:r>
            <a:rPr lang="en-US" sz="1800" b="1" kern="1200"/>
            <a:t>AI system that doesn’t just recognize emotions but evolves over time</a:t>
          </a:r>
          <a:r>
            <a:rPr lang="en-US" sz="1800" kern="1200"/>
            <a:t>, offering </a:t>
          </a:r>
          <a:r>
            <a:rPr lang="en-US" sz="1800" b="1" kern="1200"/>
            <a:t>more accurate, personalized, and real-time emotional intelligence for various real-world applications.</a:t>
          </a:r>
          <a:endParaRPr lang="en-IN" sz="1800" kern="1200"/>
        </a:p>
      </dsp:txBody>
      <dsp:txXfrm>
        <a:off x="0" y="1248280"/>
        <a:ext cx="8248454" cy="3142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ABF0C-FBB2-47A4-AF1B-656CA597E787}">
      <dsp:nvSpPr>
        <dsp:cNvPr id="0" name=""/>
        <dsp:cNvSpPr/>
      </dsp:nvSpPr>
      <dsp:spPr>
        <a:xfrm>
          <a:off x="0" y="43342"/>
          <a:ext cx="6645896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Thank You</a:t>
          </a:r>
          <a:endParaRPr lang="en-IN" sz="6500" kern="1200" dirty="0"/>
        </a:p>
      </dsp:txBody>
      <dsp:txXfrm>
        <a:off x="72393" y="115735"/>
        <a:ext cx="6501110" cy="1338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7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4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03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Facial Emotion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dirty="0"/>
              <a:t>Y</a:t>
            </a:r>
            <a:r>
              <a:rPr lang="en-US" dirty="0"/>
              <a:t>ash Gupta</a:t>
            </a:r>
          </a:p>
          <a:p>
            <a:r>
              <a:rPr lang="en-IN" dirty="0"/>
              <a:t>AI ML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Dynamic Emotion Scoring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Each detected emotion is given a score (0-5).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😊 Happy - Score: 5/5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😞 Sad - Score: 1/5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😠 Angry - Score: 1/5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😐 Neutral - Score: 3/5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😮 Surprise - Score: 4/5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Useful for AI-driven decision-making and analytics.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Prompt Engineering &amp; ChatGPT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Used </a:t>
            </a:r>
            <a:r>
              <a:rPr dirty="0" err="1"/>
              <a:t>ChatGPT</a:t>
            </a:r>
            <a:r>
              <a:rPr dirty="0"/>
              <a:t> for debugging, optimizing code, and refining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Implemented prompt engineering techniques for better AI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err="1"/>
              <a:t>ChatGPT</a:t>
            </a:r>
            <a:r>
              <a:rPr dirty="0"/>
              <a:t> helped accelerate development and optimize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✅ Achieved 89% accuracy and continuously improves through self-learning.</a:t>
            </a:r>
          </a:p>
          <a:p>
            <a:r>
              <a:rPr dirty="0"/>
              <a:t>✅ Future Enhancements:</a:t>
            </a:r>
          </a:p>
          <a:p>
            <a:r>
              <a:rPr dirty="0"/>
              <a:t>- Multi-user emotion detection</a:t>
            </a:r>
          </a:p>
          <a:p>
            <a:r>
              <a:rPr dirty="0"/>
              <a:t>- Voice emotion integration</a:t>
            </a:r>
          </a:p>
          <a:p>
            <a:r>
              <a:rPr dirty="0"/>
              <a:t>- Mental health monitoring applications</a:t>
            </a:r>
          </a:p>
          <a:p>
            <a:r>
              <a:rPr dirty="0"/>
              <a:t>- AI-powered customer feedback analysis</a:t>
            </a:r>
          </a:p>
          <a:p>
            <a:r>
              <a:rPr dirty="0"/>
              <a:t>🔴 This AI is evolving, learning, and redefining real-time interaction!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4A4BA3-6A63-4555-AC5E-96B48D243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229179"/>
              </p:ext>
            </p:extLst>
          </p:nvPr>
        </p:nvGraphicFramePr>
        <p:xfrm>
          <a:off x="1249052" y="2644170"/>
          <a:ext cx="6645896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22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would like to express my gratitude to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ShadowFox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giving me the opportunity to present the tasks I have completed during this internship. I would also like to extend my thanks to my coordinator 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Aakash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for guiding me throughout this experience.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acknowledge that the tasks were completed independently by me. Additionally, I utilized certain reference materials for research purposes and used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generating reference ideas.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4943A7-5BBD-4C38-90A6-7470F9A68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224668"/>
              </p:ext>
            </p:extLst>
          </p:nvPr>
        </p:nvGraphicFramePr>
        <p:xfrm>
          <a:off x="603316" y="1791093"/>
          <a:ext cx="8248454" cy="4481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Unique Features &amp; Special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Achieved 89% accuracy using FER 2013 Kaggle dataset.</a:t>
            </a:r>
          </a:p>
          <a:p>
            <a:r>
              <a:t>✅ Real-time emotion detection via video streaming.</a:t>
            </a:r>
          </a:p>
          <a:p>
            <a:r>
              <a:t>✅ Self-Learning AI 🤖 - a game-changer!</a:t>
            </a:r>
          </a:p>
          <a:p>
            <a:r>
              <a:t>✅ Dynamic Emotion Representation (name, emoji, scoring system).</a:t>
            </a:r>
          </a:p>
          <a:p>
            <a:r>
              <a:t>✅ Live Data Collection &amp; Continuous Improvement.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F5F7-033A-4D21-A357-45603E2D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BEGINNER LEVEL</a:t>
            </a:r>
            <a:br>
              <a:rPr lang="en-IN" dirty="0"/>
            </a:br>
            <a:r>
              <a:rPr lang="en-IN" dirty="0"/>
              <a:t>Task-I Image Tagging with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79B3-DF6D-4D5A-811C-C791FE8B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1956062"/>
            <a:ext cx="7290055" cy="4661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  Objective: </a:t>
            </a:r>
            <a:r>
              <a:rPr lang="en-IN" dirty="0"/>
              <a:t>Develop a model for image tagging using TensorFlow.</a:t>
            </a:r>
          </a:p>
          <a:p>
            <a:r>
              <a:rPr lang="en-IN" dirty="0"/>
              <a:t> </a:t>
            </a:r>
            <a:r>
              <a:rPr lang="en-IN" b="1" dirty="0"/>
              <a:t>Data Preparation: </a:t>
            </a:r>
            <a:r>
              <a:rPr lang="en-IN" dirty="0"/>
              <a:t>Gather a </a:t>
            </a:r>
            <a:r>
              <a:rPr lang="en-IN" dirty="0" err="1"/>
              <a:t>labeled</a:t>
            </a:r>
            <a:r>
              <a:rPr lang="en-IN" dirty="0"/>
              <a:t> dataset of images.</a:t>
            </a:r>
          </a:p>
          <a:p>
            <a:r>
              <a:rPr lang="en-IN" b="1" dirty="0"/>
              <a:t> Model Architecture: </a:t>
            </a:r>
            <a:r>
              <a:rPr lang="en-IN" dirty="0"/>
              <a:t>Design a CNN model for image classification.</a:t>
            </a:r>
          </a:p>
          <a:p>
            <a:r>
              <a:rPr lang="en-IN" dirty="0"/>
              <a:t> </a:t>
            </a:r>
            <a:r>
              <a:rPr lang="en-IN" b="1" dirty="0"/>
              <a:t>Model Training: </a:t>
            </a:r>
            <a:r>
              <a:rPr lang="en-IN" dirty="0"/>
              <a:t>Train the model using TensorFlow's </a:t>
            </a:r>
            <a:r>
              <a:rPr lang="en-IN" dirty="0" err="1"/>
              <a:t>Keras</a:t>
            </a:r>
            <a:r>
              <a:rPr lang="en-IN" dirty="0"/>
              <a:t> API.</a:t>
            </a:r>
          </a:p>
          <a:p>
            <a:r>
              <a:rPr lang="en-IN" b="1" dirty="0"/>
              <a:t> Data Augmentation: </a:t>
            </a:r>
            <a:r>
              <a:rPr lang="en-IN" dirty="0"/>
              <a:t>Enhance dataset with techniques like rotation,</a:t>
            </a:r>
          </a:p>
          <a:p>
            <a:r>
              <a:rPr lang="en-IN" dirty="0"/>
              <a:t> flipping.</a:t>
            </a:r>
          </a:p>
          <a:p>
            <a:r>
              <a:rPr lang="en-IN" dirty="0"/>
              <a:t> </a:t>
            </a:r>
            <a:r>
              <a:rPr lang="en-IN" b="1" dirty="0"/>
              <a:t>Hyperparameter Tuning: </a:t>
            </a:r>
            <a:r>
              <a:rPr lang="en-IN" dirty="0"/>
              <a:t>Optimize model performance with fine-tuning.</a:t>
            </a:r>
          </a:p>
          <a:p>
            <a:r>
              <a:rPr lang="en-IN" b="1" dirty="0"/>
              <a:t> Model Evaluation: </a:t>
            </a:r>
            <a:r>
              <a:rPr lang="en-IN" dirty="0"/>
              <a:t>Assess model accuracy, precision, recall.</a:t>
            </a:r>
          </a:p>
          <a:p>
            <a:r>
              <a:rPr lang="en-IN" b="1" dirty="0"/>
              <a:t> Deployment: </a:t>
            </a:r>
            <a:r>
              <a:rPr lang="en-IN" dirty="0"/>
              <a:t>Deploy the model for real-world image tagging</a:t>
            </a:r>
          </a:p>
          <a:p>
            <a:r>
              <a:rPr lang="en-IN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9067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3398363"/>
          </a:xfrm>
        </p:spPr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TensorFlow, </a:t>
            </a:r>
            <a:r>
              <a:rPr dirty="0" err="1"/>
              <a:t>Keras</a:t>
            </a:r>
            <a:r>
              <a:rPr dirty="0"/>
              <a:t> (Deep Learning)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OpenCV (Face Detection)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err="1"/>
              <a:t>Streamlit</a:t>
            </a:r>
            <a:r>
              <a:rPr dirty="0"/>
              <a:t> (Web App Interface)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NumPy (Data Handling)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err="1"/>
              <a:t>Haar</a:t>
            </a:r>
            <a:r>
              <a:rPr dirty="0"/>
              <a:t> Cascade Classifier (Face Detection Model)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Model Architecture: 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Uses a Convolutional Neural Network (CNN).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Three convolutional layers with </a:t>
            </a:r>
            <a:r>
              <a:rPr dirty="0" err="1"/>
              <a:t>ReLU</a:t>
            </a:r>
            <a:r>
              <a:rPr dirty="0"/>
              <a:t> activation + Max Pooling.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Final </a:t>
            </a:r>
            <a:r>
              <a:rPr dirty="0" err="1"/>
              <a:t>Softmax</a:t>
            </a:r>
            <a:r>
              <a:rPr dirty="0"/>
              <a:t> layer for multi-class classification.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Dropout layers to prevent overfitting.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Trained using Adam Optimizer and Categorical Cross-Entropy Loss.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🔬 Training &amp; Validation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Dataset: FER 2013 (Kaggle).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Preprocessing: Image augmentation, normalization, and data balancing.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Train-Test Split: 80% training, 20% validation/testing.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Final Accuracy Achieved: 🔥 89% 🔥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Early stopping &amp; Model Checkpointing used for optimization.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🤯 The Revolutionary Self-Learning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✅ Captures new user emotions in real-time.</a:t>
            </a:r>
          </a:p>
          <a:p>
            <a:r>
              <a:rPr dirty="0"/>
              <a:t>✅ Automatically stores newly detected faces &amp; expressions.</a:t>
            </a:r>
          </a:p>
          <a:p>
            <a:r>
              <a:rPr dirty="0"/>
              <a:t>✅ Retrains itself with new data, improving predictions continuously.</a:t>
            </a:r>
          </a:p>
          <a:p>
            <a:r>
              <a:rPr dirty="0"/>
              <a:t>✅ Constantly adapts to different user emotions &amp; cultural variations.</a:t>
            </a:r>
          </a:p>
          <a:p>
            <a:r>
              <a:rPr dirty="0"/>
              <a:t>✅ Creates a feedback loop for future recognition accuracy.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Bahnschrift" panose="020B0502040204020203" pitchFamily="34" charset="0"/>
              </a:rPr>
              <a:t>THIS IS DONE DURING THE REAL TIME LIVE THROUGH VIDEO STREAM DURING THE EMOTION DETECTION OPERATRION.</a:t>
            </a:r>
            <a:endParaRPr sz="18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</TotalTime>
  <Words>739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</vt:lpstr>
      <vt:lpstr>Calibri</vt:lpstr>
      <vt:lpstr>Tw Cen MT</vt:lpstr>
      <vt:lpstr>Tw Cen MT Condensed</vt:lpstr>
      <vt:lpstr>Wingdings</vt:lpstr>
      <vt:lpstr>Wingdings 3</vt:lpstr>
      <vt:lpstr>Integral</vt:lpstr>
      <vt:lpstr>Facial Emotion Recognition System</vt:lpstr>
      <vt:lpstr>Acknowledgment</vt:lpstr>
      <vt:lpstr>Introduction</vt:lpstr>
      <vt:lpstr>🚀 Unique Features &amp; Special Capabilities</vt:lpstr>
      <vt:lpstr>BEGINNER LEVEL Task-I Image Tagging with TensorFlow</vt:lpstr>
      <vt:lpstr>⚙️ Tools &amp; Technologies Used</vt:lpstr>
      <vt:lpstr>🧠 Model Architecture: How It Works?</vt:lpstr>
      <vt:lpstr>🔬 Training &amp; Validation Process</vt:lpstr>
      <vt:lpstr>🤯 The Revolutionary Self-Learning Capability</vt:lpstr>
      <vt:lpstr>📊 Dynamic Emotion Scoring System</vt:lpstr>
      <vt:lpstr>🎯 Prompt Engineering &amp; ChatGPT Assistance</vt:lpstr>
      <vt:lpstr>🚀 Conclusion &amp; 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 System</dc:title>
  <dc:subject/>
  <dc:creator>Yuvraj Gond</dc:creator>
  <cp:keywords/>
  <dc:description>generated using python-pptx</dc:description>
  <cp:lastModifiedBy>ADMIN</cp:lastModifiedBy>
  <cp:revision>9</cp:revision>
  <dcterms:created xsi:type="dcterms:W3CDTF">2013-01-27T09:14:16Z</dcterms:created>
  <dcterms:modified xsi:type="dcterms:W3CDTF">2025-02-02T01:42:28Z</dcterms:modified>
  <cp:category/>
</cp:coreProperties>
</file>