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theme/theme2.xml" ContentType="application/vnd.openxmlformats-officedocument.theme+xml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1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381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381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381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381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381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381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rgbClr val="EB008B"/>
          </a:solidFill>
        </a:fill>
      </a:tcStyle>
    </a:band2H>
    <a:firstCol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008B"/>
          </a:solidFill>
        </a:fill>
      </a:tcStyle>
    </a:lastRow>
    <a:fir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38100" cap="flat">
              <a:solidFill>
                <a:srgbClr val="EB008B"/>
              </a:solidFill>
              <a:prstDash val="solid"/>
              <a:round/>
            </a:ln>
          </a:top>
          <a:bottom>
            <a:ln w="127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Ref idx="major">
          <a:srgbClr val="EB008B"/>
        </a:fontRef>
        <a:srgbClr val="EB008B"/>
      </a:tcTxStyle>
      <a:tcStyle>
        <a:tcBdr>
          <a:left>
            <a:ln w="12700" cap="flat">
              <a:solidFill>
                <a:srgbClr val="EB008B"/>
              </a:solidFill>
              <a:prstDash val="solid"/>
              <a:round/>
            </a:ln>
          </a:left>
          <a:right>
            <a:ln w="12700" cap="flat">
              <a:solidFill>
                <a:srgbClr val="EB008B"/>
              </a:solidFill>
              <a:prstDash val="solid"/>
              <a:round/>
            </a:ln>
          </a:right>
          <a:top>
            <a:ln w="12700" cap="flat">
              <a:solidFill>
                <a:srgbClr val="EB008B"/>
              </a:solidFill>
              <a:prstDash val="solid"/>
              <a:round/>
            </a:ln>
          </a:top>
          <a:bottom>
            <a:ln w="38100" cap="flat">
              <a:solidFill>
                <a:srgbClr val="EB008B"/>
              </a:solidFill>
              <a:prstDash val="solid"/>
              <a:round/>
            </a:ln>
          </a:bottom>
          <a:insideH>
            <a:ln w="12700" cap="flat">
              <a:solidFill>
                <a:srgbClr val="EB008B"/>
              </a:solidFill>
              <a:prstDash val="solid"/>
              <a:round/>
            </a:ln>
          </a:insideH>
          <a:insideV>
            <a:ln w="12700" cap="flat">
              <a:solidFill>
                <a:srgbClr val="EB008B"/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  <a:alpha val="20000"/>
            </a:schemeClr>
          </a:solidFill>
        </a:fill>
      </a:tcStyle>
    </a:firstCol>
    <a:lastRow>
      <a:tcTxStyle b="on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1">
            <a:lumOff val="44000"/>
          </a:schemeClr>
        </a:fontRef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1pPr>
    <a:lvl2pPr indent="2286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2pPr>
    <a:lvl3pPr indent="4572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3pPr>
    <a:lvl4pPr indent="6858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4pPr>
    <a:lvl5pPr indent="9144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5pPr>
    <a:lvl6pPr indent="11430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6pPr>
    <a:lvl7pPr indent="13716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7pPr>
    <a:lvl8pPr indent="16002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8pPr>
    <a:lvl9pPr indent="1828800" latinLnBrk="0">
      <a:defRPr sz="1400">
        <a:solidFill>
          <a:schemeClr val="accent6"/>
        </a:solidFill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;p2" descr="Google Shape;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Google Shape;10;p2"/>
          <p:cNvSpPr/>
          <p:nvPr/>
        </p:nvSpPr>
        <p:spPr>
          <a:xfrm>
            <a:off x="932950" y="897549"/>
            <a:ext cx="7263901" cy="3208502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1218124" y="956825"/>
            <a:ext cx="6707701" cy="21492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18124" y="3555800"/>
            <a:ext cx="6707701" cy="404101"/>
          </a:xfrm>
          <a:prstGeom prst="rect">
            <a:avLst/>
          </a:prstGeom>
          <a:solidFill>
            <a:srgbClr val="00ADEE"/>
          </a:solidFill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  <a:defRPr sz="1600">
                <a:solidFill>
                  <a:srgbClr val="1F1A6B"/>
                </a:solidFill>
              </a:defRPr>
            </a:lvl1pPr>
            <a:lvl2pPr marL="317500" indent="279400" algn="ctr">
              <a:buClrTx/>
              <a:buSzTx/>
              <a:buFontTx/>
              <a:buNone/>
              <a:defRPr sz="1600">
                <a:solidFill>
                  <a:srgbClr val="1F1A6B"/>
                </a:solidFill>
              </a:defRPr>
            </a:lvl2pPr>
            <a:lvl3pPr marL="317500" indent="736600" algn="ctr">
              <a:buClrTx/>
              <a:buSzTx/>
              <a:buFontTx/>
              <a:buNone/>
              <a:defRPr sz="1600">
                <a:solidFill>
                  <a:srgbClr val="1F1A6B"/>
                </a:solidFill>
              </a:defRPr>
            </a:lvl3pPr>
            <a:lvl4pPr marL="317500" indent="1193800" algn="ctr">
              <a:buClrTx/>
              <a:buSzTx/>
              <a:buFontTx/>
              <a:buNone/>
              <a:defRPr sz="1600">
                <a:solidFill>
                  <a:srgbClr val="1F1A6B"/>
                </a:solidFill>
              </a:defRPr>
            </a:lvl4pPr>
            <a:lvl5pPr marL="317500" indent="1651000" algn="ctr">
              <a:buClrTx/>
              <a:buSzTx/>
              <a:buFontTx/>
              <a:buNone/>
              <a:defRPr sz="1600">
                <a:solidFill>
                  <a:srgbClr val="1F1A6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_1_1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86;p30" descr="Google Shape;186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Google Shape;187;p30"/>
          <p:cNvSpPr/>
          <p:nvPr/>
        </p:nvSpPr>
        <p:spPr>
          <a:xfrm>
            <a:off x="719999" y="1805875"/>
            <a:ext cx="7717802" cy="27201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09" name="Title Text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  <a:solidFill>
            <a:schemeClr val="accent6">
              <a:alpha val="67590"/>
            </a:schemeClr>
          </a:solidFill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790624" y="2384250"/>
            <a:ext cx="2520901" cy="563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4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202;p31" descr="Google Shape;20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4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Google Shape;203;p31"/>
          <p:cNvSpPr/>
          <p:nvPr/>
        </p:nvSpPr>
        <p:spPr>
          <a:xfrm rot="10800000">
            <a:off x="2604824" y="533750"/>
            <a:ext cx="3934202" cy="40737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2642824" y="1883512"/>
            <a:ext cx="3852002" cy="1073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2649174" y="760749"/>
            <a:ext cx="3852002" cy="97560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69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Google Shape;206;p31"/>
          <p:cNvSpPr txBox="1"/>
          <p:nvPr/>
        </p:nvSpPr>
        <p:spPr>
          <a:xfrm>
            <a:off x="3014087" y="3711612"/>
            <a:ext cx="3115802" cy="682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14000"/>
              </a:lnSpc>
              <a:defRPr sz="1000">
                <a:latin typeface="Work Sans"/>
                <a:ea typeface="Work Sans"/>
                <a:cs typeface="Work Sans"/>
                <a:sym typeface="Work Sans"/>
              </a:defRPr>
            </a:pPr>
            <a:r>
              <a:t>CREDITS: This presentation template was created by </a:t>
            </a:r>
            <a:r>
              <a:rPr b="1" u="sng">
                <a:uFill>
                  <a:solidFill>
                    <a:schemeClr val="accent1">
                      <a:lumOff val="44000"/>
                    </a:schemeClr>
                  </a:solidFill>
                </a:uFill>
                <a:hlinkClick r:id="rId3" invalidUrl="" action="" tgtFrame="" tooltip="" history="1" highlightClick="0" endSnd="0"/>
              </a:rPr>
              <a:t>Slidesgo</a:t>
            </a:r>
            <a:r>
              <a:rPr b="1"/>
              <a:t>,</a:t>
            </a:r>
            <a:r>
              <a:t> and includes icons by </a:t>
            </a:r>
            <a:r>
              <a:rPr b="1" u="sng">
                <a:uFill>
                  <a:solidFill>
                    <a:schemeClr val="accent1">
                      <a:lumOff val="44000"/>
                    </a:schemeClr>
                  </a:solidFill>
                </a:uFill>
                <a:hlinkClick r:id="rId4" invalidUrl="" action="" tgtFrame="" tooltip="" history="1" highlightClick="0" endSnd="0"/>
              </a:rPr>
              <a:t>Flaticon</a:t>
            </a:r>
            <a:r>
              <a:t>, and infographics &amp; images by </a:t>
            </a:r>
            <a:r>
              <a:rPr b="1" u="sng">
                <a:uFill>
                  <a:solidFill>
                    <a:schemeClr val="accent1">
                      <a:lumOff val="44000"/>
                    </a:schemeClr>
                  </a:solidFill>
                </a:uFill>
                <a:hlinkClick r:id="rId5" invalidUrl="" action="" tgtFrame="" tooltip="" history="1" highlightClick="0" endSnd="0"/>
              </a:rPr>
              <a:t>Freepik</a:t>
            </a:r>
            <a:r>
              <a:t> 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208;p32" descr="Google Shape;208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210;p33" descr="Google Shape;210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4;p3" descr="Google Shape;14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0" y="0"/>
            <a:ext cx="9144000" cy="514353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Google Shape;15;p3"/>
          <p:cNvSpPr/>
          <p:nvPr/>
        </p:nvSpPr>
        <p:spPr>
          <a:xfrm>
            <a:off x="4572000" y="1262449"/>
            <a:ext cx="3578401" cy="27699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764075" y="2392024"/>
            <a:ext cx="2083501" cy="561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764075" y="3207299"/>
            <a:ext cx="2732101" cy="657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Pts val="1600"/>
              <a:defRPr sz="1600"/>
            </a:lvl1pPr>
            <a:lvl2pPr marL="959757" indent="-362857">
              <a:buSzPts val="1600"/>
              <a:defRPr sz="1600"/>
            </a:lvl2pPr>
            <a:lvl3pPr marL="1416957" indent="-362857">
              <a:buSzPts val="1600"/>
              <a:defRPr sz="1600"/>
            </a:lvl3pPr>
            <a:lvl4pPr marL="1874157" indent="-362857">
              <a:buSzPts val="1600"/>
              <a:defRPr sz="1600"/>
            </a:lvl4pPr>
            <a:lvl5pPr marL="2331357" indent="-362857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25;p5" descr="Google Shape;25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Google Shape;26;p5"/>
          <p:cNvSpPr/>
          <p:nvPr/>
        </p:nvSpPr>
        <p:spPr>
          <a:xfrm>
            <a:off x="1143599" y="2240800"/>
            <a:ext cx="3004801" cy="15549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35" name="Google Shape;27;p5"/>
          <p:cNvSpPr/>
          <p:nvPr/>
        </p:nvSpPr>
        <p:spPr>
          <a:xfrm>
            <a:off x="4995600" y="2240800"/>
            <a:ext cx="3004801" cy="15549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1368151" y="2820711"/>
            <a:ext cx="2555701" cy="69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38;p7" descr="Google Shape;38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3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Google Shape;39;p7"/>
          <p:cNvSpPr/>
          <p:nvPr/>
        </p:nvSpPr>
        <p:spPr>
          <a:xfrm>
            <a:off x="719999" y="1835299"/>
            <a:ext cx="4906802" cy="23469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20009" y="529474"/>
            <a:ext cx="7704002" cy="5193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856199" y="1957486"/>
            <a:ext cx="4770601" cy="209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R="245594">
              <a:buClr>
                <a:srgbClr val="EB008B"/>
              </a:buClr>
            </a:lvl1pPr>
            <a:lvl2pPr marL="808566" marR="245594" indent="-211666">
              <a:buClr>
                <a:srgbClr val="EB008B"/>
              </a:buClr>
            </a:lvl2pPr>
            <a:lvl3pPr marL="1265766" marR="245594" indent="-211666">
              <a:buClr>
                <a:srgbClr val="EB008B"/>
              </a:buClr>
            </a:lvl3pPr>
            <a:lvl4pPr marL="1722966" marR="245594" indent="-211666">
              <a:buClr>
                <a:srgbClr val="EB008B"/>
              </a:buClr>
            </a:lvl4pPr>
            <a:lvl5pPr marL="2180166" marR="245594" indent="-211666">
              <a:buClr>
                <a:srgbClr val="EB008B"/>
              </a:buCl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1;p13" descr="Google Shape;61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Google Shape;62;p13"/>
          <p:cNvSpPr/>
          <p:nvPr/>
        </p:nvSpPr>
        <p:spPr>
          <a:xfrm>
            <a:off x="710099" y="1276924"/>
            <a:ext cx="7717802" cy="32292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13149" y="539999"/>
            <a:ext cx="7717802" cy="477601"/>
          </a:xfrm>
          <a:prstGeom prst="rect">
            <a:avLst/>
          </a:prstGeom>
          <a:solidFill>
            <a:schemeClr val="accent6">
              <a:alpha val="67590"/>
            </a:schemeClr>
          </a:solidFill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908374" y="2251132"/>
            <a:ext cx="2382300" cy="501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1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32;p25" descr="Google Shape;132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4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Google Shape;133;p25"/>
          <p:cNvSpPr/>
          <p:nvPr/>
        </p:nvSpPr>
        <p:spPr>
          <a:xfrm>
            <a:off x="713149" y="2861824"/>
            <a:ext cx="7717802" cy="15588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719999" y="3438606"/>
            <a:ext cx="2141101" cy="698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r">
              <a:buClrTx/>
              <a:buSzTx/>
              <a:buFontTx/>
              <a:buNone/>
            </a:lvl1pPr>
            <a:lvl2pPr marL="317500" indent="279400" algn="r">
              <a:buClrTx/>
              <a:buSzTx/>
              <a:buFontTx/>
              <a:buNone/>
            </a:lvl2pPr>
            <a:lvl3pPr marL="317500" indent="736600" algn="r">
              <a:buClrTx/>
              <a:buSzTx/>
              <a:buFontTx/>
              <a:buNone/>
            </a:lvl3pPr>
            <a:lvl4pPr marL="317500" indent="1193800" algn="r">
              <a:buClrTx/>
              <a:buSzTx/>
              <a:buFontTx/>
              <a:buNone/>
            </a:lvl4pPr>
            <a:lvl5pPr marL="317500" indent="1651000" algn="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7_2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40;p26" descr="Google Shape;140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Google Shape;141;p26"/>
          <p:cNvSpPr/>
          <p:nvPr/>
        </p:nvSpPr>
        <p:spPr>
          <a:xfrm>
            <a:off x="719999" y="2375449"/>
            <a:ext cx="7704002" cy="1478402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  <a:solidFill>
            <a:schemeClr val="accent6">
              <a:alpha val="67590"/>
            </a:schemeClr>
          </a:solidFill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948474" y="2883674"/>
            <a:ext cx="2221801" cy="776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0_1">
    <p:bg>
      <p:bgPr>
        <a:gradFill flip="none" rotWithShape="1">
          <a:gsLst>
            <a:gs pos="0">
              <a:srgbClr val="EB008B"/>
            </a:gs>
            <a:gs pos="100000">
              <a:srgbClr val="1F1A6B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74;p29" descr="Google Shape;174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" y="0"/>
            <a:ext cx="9144001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175;p29"/>
          <p:cNvSpPr/>
          <p:nvPr/>
        </p:nvSpPr>
        <p:spPr>
          <a:xfrm>
            <a:off x="713149" y="1803924"/>
            <a:ext cx="7717802" cy="2639101"/>
          </a:xfrm>
          <a:prstGeom prst="rect">
            <a:avLst/>
          </a:prstGeom>
          <a:solidFill>
            <a:schemeClr val="accent6">
              <a:alpha val="6759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430085" y="2381137"/>
            <a:ext cx="2568301" cy="555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marR="23368" indent="-177800" algn="ctr">
              <a:buClrTx/>
              <a:buSzTx/>
              <a:buFontTx/>
              <a:buNone/>
            </a:lvl1pPr>
            <a:lvl2pPr marL="317500" marR="23368" indent="279400" algn="ctr">
              <a:buClrTx/>
              <a:buSzTx/>
              <a:buFontTx/>
              <a:buNone/>
            </a:lvl2pPr>
            <a:lvl3pPr marL="317500" marR="23368" indent="736600" algn="ctr">
              <a:buClrTx/>
              <a:buSzTx/>
              <a:buFontTx/>
              <a:buNone/>
            </a:lvl3pPr>
            <a:lvl4pPr marL="317500" marR="23368" indent="1193800" algn="ctr">
              <a:buClrTx/>
              <a:buSzTx/>
              <a:buFontTx/>
              <a:buNone/>
            </a:lvl4pPr>
            <a:lvl5pPr marL="317500" marR="23368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chemeClr val="accent1">
              <a:lumOff val="44000"/>
            </a:schemeClr>
          </a:solidFill>
          <a:uFillTx/>
          <a:latin typeface="Staatliches"/>
          <a:ea typeface="Staatliches"/>
          <a:cs typeface="Staatliches"/>
          <a:sym typeface="Staatliches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●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○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>
            <a:lumOff val="44000"/>
          </a:schemeClr>
        </a:buClr>
        <a:buSzPts val="1400"/>
        <a:buFont typeface="Helvetica"/>
        <a:buChar char="■"/>
        <a:tabLst/>
        <a:defRPr b="0" baseline="0" cap="none" i="0" spc="0" strike="noStrike" sz="1400" u="none">
          <a:solidFill>
            <a:schemeClr val="accent1">
              <a:lumOff val="44000"/>
            </a:schemeClr>
          </a:solidFill>
          <a:uFillTx/>
          <a:latin typeface="Work Sans"/>
          <a:ea typeface="Work Sans"/>
          <a:cs typeface="Work Sans"/>
          <a:sym typeface="Work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219;p36"/>
          <p:cNvSpPr txBox="1"/>
          <p:nvPr>
            <p:ph type="ctrTitle"/>
          </p:nvPr>
        </p:nvSpPr>
        <p:spPr>
          <a:xfrm>
            <a:off x="1218125" y="956825"/>
            <a:ext cx="6707700" cy="2149201"/>
          </a:xfrm>
          <a:prstGeom prst="rect">
            <a:avLst/>
          </a:prstGeom>
        </p:spPr>
        <p:txBody>
          <a:bodyPr/>
          <a:lstStyle/>
          <a:p>
            <a:pPr defTabSz="813816">
              <a:defRPr sz="6408"/>
            </a:pPr>
            <a:r>
              <a:t>Hackathon </a:t>
            </a:r>
            <a:r>
              <a:rPr>
                <a:solidFill>
                  <a:srgbClr val="EB008B"/>
                </a:solidFill>
              </a:rPr>
              <a:t>Project Proposal</a:t>
            </a:r>
          </a:p>
        </p:txBody>
      </p:sp>
      <p:grpSp>
        <p:nvGrpSpPr>
          <p:cNvPr id="151" name="Google Shape;221;p36"/>
          <p:cNvGrpSpPr/>
          <p:nvPr/>
        </p:nvGrpSpPr>
        <p:grpSpPr>
          <a:xfrm>
            <a:off x="1218124" y="3287188"/>
            <a:ext cx="6707701" cy="114301"/>
            <a:chOff x="0" y="0"/>
            <a:chExt cx="6707700" cy="114300"/>
          </a:xfrm>
        </p:grpSpPr>
        <p:sp>
          <p:nvSpPr>
            <p:cNvPr id="149" name="Google Shape;222;p36"/>
            <p:cNvSpPr/>
            <p:nvPr/>
          </p:nvSpPr>
          <p:spPr>
            <a:xfrm>
              <a:off x="-1" y="0"/>
              <a:ext cx="6533401" cy="114300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50" name="Google Shape;223;p36"/>
            <p:cNvSpPr/>
            <p:nvPr/>
          </p:nvSpPr>
          <p:spPr>
            <a:xfrm>
              <a:off x="6596699" y="0"/>
              <a:ext cx="111001" cy="114300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  <p:sp>
        <p:nvSpPr>
          <p:cNvPr id="152" name="Subtitle 2"/>
          <p:cNvSpPr txBox="1"/>
          <p:nvPr>
            <p:ph type="subTitle" sz="quarter" idx="1"/>
          </p:nvPr>
        </p:nvSpPr>
        <p:spPr>
          <a:xfrm>
            <a:off x="1218125" y="3555800"/>
            <a:ext cx="6707700" cy="404101"/>
          </a:xfrm>
          <a:prstGeom prst="rect">
            <a:avLst/>
          </a:prstGeom>
        </p:spPr>
        <p:txBody>
          <a:bodyPr/>
          <a:lstStyle>
            <a:lvl1pPr marL="295275" indent="-165354" defTabSz="850391">
              <a:defRPr b="1" sz="1488"/>
            </a:lvl1pPr>
          </a:lstStyle>
          <a:p>
            <a:pPr/>
            <a:r>
              <a:t>ZenLegacy - GenAI with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276;p40"/>
          <p:cNvSpPr txBox="1"/>
          <p:nvPr>
            <p:ph type="title"/>
          </p:nvPr>
        </p:nvSpPr>
        <p:spPr>
          <a:xfrm>
            <a:off x="4789978" y="2291250"/>
            <a:ext cx="2083501" cy="561001"/>
          </a:xfrm>
          <a:prstGeom prst="rect">
            <a:avLst/>
          </a:prstGeom>
        </p:spPr>
        <p:txBody>
          <a:bodyPr/>
          <a:lstStyle>
            <a:lvl1pPr defTabSz="731520">
              <a:defRPr sz="2400"/>
            </a:lvl1pPr>
          </a:lstStyle>
          <a:p>
            <a:pPr/>
            <a:r>
              <a:t>LearnForge</a:t>
            </a:r>
          </a:p>
        </p:txBody>
      </p:sp>
      <p:sp>
        <p:nvSpPr>
          <p:cNvPr id="155" name="Google Shape;277;p4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-  </a:t>
            </a:r>
            <a:r>
              <a:rPr sz="1300"/>
              <a:t>AI powered Learning Assistant</a:t>
            </a:r>
          </a:p>
        </p:txBody>
      </p:sp>
      <p:grpSp>
        <p:nvGrpSpPr>
          <p:cNvPr id="158" name="Google Shape;278;p40"/>
          <p:cNvGrpSpPr/>
          <p:nvPr/>
        </p:nvGrpSpPr>
        <p:grpSpPr>
          <a:xfrm>
            <a:off x="4879874" y="1534825"/>
            <a:ext cx="1061402" cy="719701"/>
            <a:chOff x="0" y="0"/>
            <a:chExt cx="1061400" cy="719700"/>
          </a:xfrm>
        </p:grpSpPr>
        <p:sp>
          <p:nvSpPr>
            <p:cNvPr id="156" name="Rectangle"/>
            <p:cNvSpPr/>
            <p:nvPr/>
          </p:nvSpPr>
          <p:spPr>
            <a:xfrm>
              <a:off x="-1" y="-1"/>
              <a:ext cx="1061402" cy="719702"/>
            </a:xfrm>
            <a:prstGeom prst="rect">
              <a:avLst/>
            </a:prstGeom>
            <a:solidFill>
              <a:srgbClr val="00AD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1F1A6B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pPr>
            </a:p>
          </p:txBody>
        </p:sp>
        <p:sp>
          <p:nvSpPr>
            <p:cNvPr id="157" name="01"/>
            <p:cNvSpPr txBox="1"/>
            <p:nvPr/>
          </p:nvSpPr>
          <p:spPr>
            <a:xfrm>
              <a:off x="-1" y="-1"/>
              <a:ext cx="1061402" cy="719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rmAutofit fontScale="100000" lnSpcReduction="0"/>
            </a:bodyPr>
            <a:lstStyle>
              <a:lvl1pPr algn="ctr" defTabSz="676655">
                <a:defRPr sz="3552">
                  <a:solidFill>
                    <a:srgbClr val="1F1A6B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61" name="Google Shape;279;p40"/>
          <p:cNvGrpSpPr/>
          <p:nvPr/>
        </p:nvGrpSpPr>
        <p:grpSpPr>
          <a:xfrm>
            <a:off x="4879874" y="3022999"/>
            <a:ext cx="1708788" cy="114326"/>
            <a:chOff x="0" y="0"/>
            <a:chExt cx="1708786" cy="114325"/>
          </a:xfrm>
        </p:grpSpPr>
        <p:sp>
          <p:nvSpPr>
            <p:cNvPr id="159" name="Google Shape;280;p40"/>
            <p:cNvSpPr/>
            <p:nvPr/>
          </p:nvSpPr>
          <p:spPr>
            <a:xfrm>
              <a:off x="0" y="24"/>
              <a:ext cx="1534500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60" name="Google Shape;281;p40"/>
            <p:cNvSpPr/>
            <p:nvPr/>
          </p:nvSpPr>
          <p:spPr>
            <a:xfrm>
              <a:off x="1597787" y="-1"/>
              <a:ext cx="111000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026" y="1262449"/>
            <a:ext cx="2769902" cy="27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286;p41"/>
          <p:cNvSpPr txBox="1"/>
          <p:nvPr>
            <p:ph type="title"/>
          </p:nvPr>
        </p:nvSpPr>
        <p:spPr>
          <a:xfrm>
            <a:off x="720000" y="539999"/>
            <a:ext cx="7704001" cy="477601"/>
          </a:xfrm>
          <a:prstGeom prst="rect">
            <a:avLst/>
          </a:prstGeom>
        </p:spPr>
        <p:txBody>
          <a:bodyPr/>
          <a:lstStyle>
            <a:lvl1pPr defTabSz="594359">
              <a:defRPr b="1" sz="1950"/>
            </a:lvl1pPr>
          </a:lstStyle>
          <a:p>
            <a:pPr/>
            <a:r>
              <a:t>Description of The Idea</a:t>
            </a:r>
          </a:p>
        </p:txBody>
      </p:sp>
      <p:grpSp>
        <p:nvGrpSpPr>
          <p:cNvPr id="167" name="Google Shape;293;p41"/>
          <p:cNvGrpSpPr/>
          <p:nvPr/>
        </p:nvGrpSpPr>
        <p:grpSpPr>
          <a:xfrm>
            <a:off x="713099" y="1133272"/>
            <a:ext cx="7717802" cy="114326"/>
            <a:chOff x="0" y="0"/>
            <a:chExt cx="7717799" cy="114325"/>
          </a:xfrm>
        </p:grpSpPr>
        <p:sp>
          <p:nvSpPr>
            <p:cNvPr id="165" name="Google Shape;294;p41"/>
            <p:cNvSpPr/>
            <p:nvPr/>
          </p:nvSpPr>
          <p:spPr>
            <a:xfrm>
              <a:off x="0" y="24"/>
              <a:ext cx="75435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66" name="Google Shape;295;p41"/>
            <p:cNvSpPr/>
            <p:nvPr/>
          </p:nvSpPr>
          <p:spPr>
            <a:xfrm>
              <a:off x="7606800" y="-1"/>
              <a:ext cx="1110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  <p:sp>
        <p:nvSpPr>
          <p:cNvPr id="168" name="The personalised AI-powered learning assistant leverages cutting-edge AI and web scraping technologies to help users master any topic of interest efficiently. Upon querying the assistant about a skill or subject, it evaluates the user’s prior knowledge t"/>
          <p:cNvSpPr txBox="1"/>
          <p:nvPr/>
        </p:nvSpPr>
        <p:spPr>
          <a:xfrm>
            <a:off x="832638" y="1963063"/>
            <a:ext cx="7478724" cy="232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The personalised AI-powered learning assistant leverages cutting-edge AI and web scraping technologies to help users master any topic of interest efficiently. Upon querying the assistant about a skill or subject, it evaluates the user’s prior knowledge through a brief interaction. Based on this, it scours the web for the best learning resources, generating a tailored roadmap for the user’s learning journey. After understanding the user’s time availability, the assistant creates a structured learning schedule, distributing topics across days. As users select topics from the schedule, the assistant scrapes the web for top resources and leverages a large language model (LLM) to explain the material through video. After watching the video, users take a customised test to gauge their comprehension. The assistant provides feedback on their performance and suggests additional strategies to deepen understanding, fostering a continuous and personalised learning experience.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How It Works"/>
          <p:cNvSpPr txBox="1"/>
          <p:nvPr>
            <p:ph type="title"/>
          </p:nvPr>
        </p:nvSpPr>
        <p:spPr>
          <a:xfrm>
            <a:off x="719999" y="686787"/>
            <a:ext cx="7704002" cy="477601"/>
          </a:xfrm>
          <a:prstGeom prst="rect">
            <a:avLst/>
          </a:prstGeom>
        </p:spPr>
        <p:txBody>
          <a:bodyPr/>
          <a:lstStyle>
            <a:lvl1pPr defTabSz="557784">
              <a:defRPr b="1" sz="1952"/>
            </a:lvl1pPr>
          </a:lstStyle>
          <a:p>
            <a:pPr/>
            <a:r>
              <a:t>How It Works</a:t>
            </a:r>
          </a:p>
        </p:txBody>
      </p:sp>
      <p:sp>
        <p:nvSpPr>
          <p:cNvPr id="171" name="1. User Inquiry: User asks about a topic or skill.…"/>
          <p:cNvSpPr txBox="1"/>
          <p:nvPr>
            <p:ph type="body" sz="half" idx="1"/>
          </p:nvPr>
        </p:nvSpPr>
        <p:spPr>
          <a:xfrm>
            <a:off x="1158873" y="1917387"/>
            <a:ext cx="6701829" cy="2412176"/>
          </a:xfrm>
          <a:prstGeom prst="rect">
            <a:avLst/>
          </a:prstGeom>
        </p:spPr>
        <p:txBody>
          <a:bodyPr/>
          <a:lstStyle/>
          <a:p>
            <a:pPr algn="just">
              <a:defRPr sz="1500"/>
            </a:pPr>
            <a:r>
              <a:t>1. User Inquiry: User asks about a topic or skill.</a:t>
            </a:r>
          </a:p>
          <a:p>
            <a:pPr algn="just">
              <a:defRPr sz="1500"/>
            </a:pPr>
            <a:r>
              <a:t>2. Assessment: Assistant evaluates prior knowledge.</a:t>
            </a:r>
          </a:p>
          <a:p>
            <a:pPr algn="just">
              <a:defRPr sz="1500"/>
            </a:pPr>
            <a:r>
              <a:t>3. Resource Gathering: Finds and curates the best resources.</a:t>
            </a:r>
          </a:p>
          <a:p>
            <a:pPr algn="just">
              <a:defRPr sz="1500"/>
            </a:pPr>
            <a:r>
              <a:t>4. Roadmap Creation: Provides a learning path.</a:t>
            </a:r>
          </a:p>
          <a:p>
            <a:pPr algn="just">
              <a:defRPr sz="1500"/>
            </a:pPr>
            <a:r>
              <a:t>5. Schedule Generation: Creates a personalised schedule.</a:t>
            </a:r>
          </a:p>
          <a:p>
            <a:pPr algn="just">
              <a:defRPr sz="1500"/>
            </a:pPr>
            <a:r>
              <a:t>6. Learning Session: User selects a topic and learns through videos.</a:t>
            </a:r>
          </a:p>
          <a:p>
            <a:pPr algn="just">
              <a:defRPr sz="1500"/>
            </a:pPr>
            <a:r>
              <a:t>7. Assessment and Feedback: User takes a test and receives feedback.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318;p4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94359">
              <a:defRPr sz="1950">
                <a:solidFill>
                  <a:srgbClr val="EB008B"/>
                </a:solidFill>
              </a:defRPr>
            </a:pPr>
            <a:r>
              <a:t>Uniqueness</a:t>
            </a:r>
            <a:r>
              <a:rPr>
                <a:solidFill>
                  <a:schemeClr val="accent1">
                    <a:lumOff val="44000"/>
                  </a:schemeClr>
                </a:solidFill>
              </a:rPr>
              <a:t> of the solution !!</a:t>
            </a:r>
          </a:p>
        </p:txBody>
      </p:sp>
      <p:grpSp>
        <p:nvGrpSpPr>
          <p:cNvPr id="176" name="Google Shape;320;p44"/>
          <p:cNvGrpSpPr/>
          <p:nvPr/>
        </p:nvGrpSpPr>
        <p:grpSpPr>
          <a:xfrm>
            <a:off x="713149" y="1090100"/>
            <a:ext cx="7717802" cy="114326"/>
            <a:chOff x="0" y="0"/>
            <a:chExt cx="7717799" cy="114325"/>
          </a:xfrm>
        </p:grpSpPr>
        <p:sp>
          <p:nvSpPr>
            <p:cNvPr id="174" name="Google Shape;321;p44"/>
            <p:cNvSpPr/>
            <p:nvPr/>
          </p:nvSpPr>
          <p:spPr>
            <a:xfrm>
              <a:off x="0" y="24"/>
              <a:ext cx="75435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75" name="Google Shape;322;p44"/>
            <p:cNvSpPr/>
            <p:nvPr/>
          </p:nvSpPr>
          <p:spPr>
            <a:xfrm>
              <a:off x="7606800" y="-1"/>
              <a:ext cx="1110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  <p:pic>
        <p:nvPicPr>
          <p:cNvPr id="177" name="Google Shape;323;p44" descr="Google Shape;323;p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0125" y="1741750"/>
            <a:ext cx="2878501" cy="252795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ubtitle 2"/>
          <p:cNvSpPr txBox="1"/>
          <p:nvPr>
            <p:ph type="body" idx="1"/>
          </p:nvPr>
        </p:nvSpPr>
        <p:spPr>
          <a:xfrm>
            <a:off x="695644" y="1823003"/>
            <a:ext cx="7704002" cy="2685844"/>
          </a:xfrm>
          <a:prstGeom prst="rect">
            <a:avLst/>
          </a:prstGeom>
        </p:spPr>
        <p:txBody>
          <a:bodyPr/>
          <a:lstStyle/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idea combines several powerful elements into one seamless learning experience, making it highly personalised and adaptive. The following is what is unique about it:</a:t>
            </a: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Adaptive Learning Pathways</a:t>
            </a: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Web scraping using the best tools</a:t>
            </a: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AI-Powered Explanations (using LLMs from Langchain)</a:t>
            </a: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4. Progressive Learning through Testing</a:t>
            </a: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5. Personalised Study Scheduling</a:t>
            </a: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6. Continuous Feedback Loop</a:t>
            </a: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algn="l" defTabSz="457200">
              <a:defRPr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blend of dynamic resource gathering, AI-driven explanations, personalised roadmaps, and adaptive feedback sets the learning assistant apart from traditional learning platforms.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348;p47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</p:spPr>
        <p:txBody>
          <a:bodyPr/>
          <a:lstStyle/>
          <a:p>
            <a:pPr defTabSz="594359">
              <a:defRPr sz="1950"/>
            </a:pPr>
            <a:r>
              <a:t> </a:t>
            </a:r>
            <a:r>
              <a:rPr>
                <a:solidFill>
                  <a:srgbClr val="EB008B"/>
                </a:solidFill>
              </a:rPr>
              <a:t>Requirements</a:t>
            </a:r>
          </a:p>
        </p:txBody>
      </p:sp>
      <p:sp>
        <p:nvSpPr>
          <p:cNvPr id="181" name="1. LangChain…"/>
          <p:cNvSpPr txBox="1"/>
          <p:nvPr>
            <p:ph type="body" sz="half" idx="1"/>
          </p:nvPr>
        </p:nvSpPr>
        <p:spPr>
          <a:xfrm>
            <a:off x="712913" y="1900714"/>
            <a:ext cx="7060361" cy="2530422"/>
          </a:xfrm>
          <a:prstGeom prst="rect">
            <a:avLst/>
          </a:prstGeom>
        </p:spPr>
        <p:txBody>
          <a:bodyPr/>
          <a:lstStyle/>
          <a:p>
            <a:pPr marL="301625" indent="-168910" algn="just" defTabSz="868680">
              <a:defRPr sz="1520"/>
            </a:pPr>
            <a:r>
              <a:t>1. LangChain</a:t>
            </a:r>
          </a:p>
          <a:p>
            <a:pPr marL="301625" indent="-168910" algn="just" defTabSz="868680">
              <a:defRPr sz="1520"/>
            </a:pPr>
            <a:r>
              <a:t>2. Python Libraries and Frameworks</a:t>
            </a:r>
          </a:p>
          <a:p>
            <a:pPr marL="301625" indent="-168910" algn="just" defTabSz="868680">
              <a:defRPr sz="1520"/>
            </a:pPr>
            <a:r>
              <a:t>3. Beautiful Soup</a:t>
            </a:r>
          </a:p>
          <a:p>
            <a:pPr marL="301625" indent="-168910" algn="just" defTabSz="868680">
              <a:defRPr sz="1520"/>
            </a:pPr>
            <a:r>
              <a:t>4. LLMs</a:t>
            </a:r>
          </a:p>
          <a:p>
            <a:pPr marL="301625" indent="-168910" algn="just" defTabSz="868680">
              <a:defRPr sz="1520"/>
            </a:pPr>
            <a:r>
              <a:t>5. Scheduling Algorithms</a:t>
            </a:r>
          </a:p>
          <a:p>
            <a:pPr marL="301625" indent="-168910" algn="just" defTabSz="868680">
              <a:defRPr sz="1520"/>
            </a:pPr>
            <a:r>
              <a:t>6. Llama 3</a:t>
            </a:r>
          </a:p>
          <a:p>
            <a:pPr marL="301625" indent="-168910" algn="just" defTabSz="868680">
              <a:defRPr sz="1520"/>
            </a:pPr>
            <a:r>
              <a:t>7. Flask for Backend</a:t>
            </a:r>
          </a:p>
          <a:p>
            <a:pPr marL="301625" indent="-168910" algn="just" defTabSz="868680">
              <a:defRPr sz="1520"/>
            </a:pPr>
            <a:r>
              <a:t>8. PostgreSQL</a:t>
            </a:r>
          </a:p>
          <a:p>
            <a:pPr marL="301625" indent="-168910" algn="just" defTabSz="868680">
              <a:defRPr sz="1520"/>
            </a:pPr>
          </a:p>
        </p:txBody>
      </p:sp>
      <p:grpSp>
        <p:nvGrpSpPr>
          <p:cNvPr id="184" name="Google Shape;353;p47"/>
          <p:cNvGrpSpPr/>
          <p:nvPr/>
        </p:nvGrpSpPr>
        <p:grpSpPr>
          <a:xfrm>
            <a:off x="713149" y="1090100"/>
            <a:ext cx="7717802" cy="114326"/>
            <a:chOff x="0" y="0"/>
            <a:chExt cx="7717799" cy="114325"/>
          </a:xfrm>
        </p:grpSpPr>
        <p:sp>
          <p:nvSpPr>
            <p:cNvPr id="182" name="Google Shape;354;p47"/>
            <p:cNvSpPr/>
            <p:nvPr/>
          </p:nvSpPr>
          <p:spPr>
            <a:xfrm>
              <a:off x="0" y="24"/>
              <a:ext cx="75435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83" name="Google Shape;355;p47"/>
            <p:cNvSpPr/>
            <p:nvPr/>
          </p:nvSpPr>
          <p:spPr>
            <a:xfrm>
              <a:off x="7606800" y="-1"/>
              <a:ext cx="1110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395;p51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  <a:solidFill>
            <a:schemeClr val="accent6">
              <a:alpha val="67590"/>
            </a:schemeClr>
          </a:solidFill>
        </p:spPr>
        <p:txBody>
          <a:bodyPr anchor="ctr"/>
          <a:lstStyle/>
          <a:p>
            <a:pPr defTabSz="594359">
              <a:defRPr sz="1950"/>
            </a:pPr>
            <a:r>
              <a:t>IMPACT of the </a:t>
            </a:r>
            <a:r>
              <a:rPr>
                <a:solidFill>
                  <a:srgbClr val="EB008B"/>
                </a:solidFill>
              </a:rPr>
              <a:t>Solution</a:t>
            </a:r>
          </a:p>
        </p:txBody>
      </p:sp>
      <p:grpSp>
        <p:nvGrpSpPr>
          <p:cNvPr id="189" name="Google Shape;404;p51"/>
          <p:cNvGrpSpPr/>
          <p:nvPr/>
        </p:nvGrpSpPr>
        <p:grpSpPr>
          <a:xfrm>
            <a:off x="713149" y="1090100"/>
            <a:ext cx="7717802" cy="114326"/>
            <a:chOff x="0" y="0"/>
            <a:chExt cx="7717799" cy="114325"/>
          </a:xfrm>
        </p:grpSpPr>
        <p:sp>
          <p:nvSpPr>
            <p:cNvPr id="187" name="Google Shape;405;p51"/>
            <p:cNvSpPr/>
            <p:nvPr/>
          </p:nvSpPr>
          <p:spPr>
            <a:xfrm>
              <a:off x="0" y="24"/>
              <a:ext cx="75435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88" name="Google Shape;406;p51"/>
            <p:cNvSpPr/>
            <p:nvPr/>
          </p:nvSpPr>
          <p:spPr>
            <a:xfrm>
              <a:off x="7606800" y="-1"/>
              <a:ext cx="1110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  <p:sp>
        <p:nvSpPr>
          <p:cNvPr id="190" name="Personalized Learning Experience…"/>
          <p:cNvSpPr txBox="1"/>
          <p:nvPr/>
        </p:nvSpPr>
        <p:spPr>
          <a:xfrm>
            <a:off x="800293" y="1833154"/>
            <a:ext cx="7543415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 defTabSz="457200">
              <a:buSzPct val="100000"/>
              <a:buAutoNum type="arabicPeriod" startAt="1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Personalized Learning Experience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Goal</a:t>
            </a:r>
            <a:r>
              <a:t>: To offer students a tailored learning experience that adapts to their needs, learning speed, and academic goals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60421" indent="-160421" defTabSz="457200">
              <a:buSzPct val="100000"/>
              <a:buAutoNum type="arabicPeriod" startAt="2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Easy Upskilling 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Goal</a:t>
            </a:r>
            <a:r>
              <a:t>: To promote continuous learning by offering courses, tutorials, and personalized recommendations even outside formal educational settings.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160421" indent="-160421" defTabSz="457200">
              <a:buSzPct val="100000"/>
              <a:buAutoNum type="arabicPeriod" startAt="3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Time Saving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Goal: Make the learning faster and efficient for working professionals as well as students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4. Access to Dynamic Learning Resources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Goal: To provide the best resources for learning any new skill or subject by searching the web for content in different forms like text, videos,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636;p63"/>
          <p:cNvSpPr txBox="1"/>
          <p:nvPr>
            <p:ph type="title"/>
          </p:nvPr>
        </p:nvSpPr>
        <p:spPr>
          <a:xfrm>
            <a:off x="719999" y="539999"/>
            <a:ext cx="7704002" cy="477601"/>
          </a:xfrm>
          <a:prstGeom prst="rect">
            <a:avLst/>
          </a:prstGeom>
          <a:solidFill>
            <a:schemeClr val="accent6">
              <a:alpha val="67590"/>
            </a:schemeClr>
          </a:solidFill>
        </p:spPr>
        <p:txBody>
          <a:bodyPr/>
          <a:lstStyle/>
          <a:p>
            <a:pPr defTabSz="576072">
              <a:defRPr sz="1953"/>
            </a:pPr>
            <a:r>
              <a:t>Our </a:t>
            </a:r>
            <a:r>
              <a:rPr>
                <a:solidFill>
                  <a:srgbClr val="EB008B"/>
                </a:solidFill>
              </a:rPr>
              <a:t>team</a:t>
            </a:r>
          </a:p>
        </p:txBody>
      </p:sp>
      <p:grpSp>
        <p:nvGrpSpPr>
          <p:cNvPr id="195" name="Google Shape;643;p63"/>
          <p:cNvGrpSpPr/>
          <p:nvPr/>
        </p:nvGrpSpPr>
        <p:grpSpPr>
          <a:xfrm>
            <a:off x="713149" y="1090100"/>
            <a:ext cx="7717802" cy="114326"/>
            <a:chOff x="0" y="0"/>
            <a:chExt cx="7717799" cy="114325"/>
          </a:xfrm>
        </p:grpSpPr>
        <p:sp>
          <p:nvSpPr>
            <p:cNvPr id="193" name="Google Shape;644;p63"/>
            <p:cNvSpPr/>
            <p:nvPr/>
          </p:nvSpPr>
          <p:spPr>
            <a:xfrm>
              <a:off x="0" y="24"/>
              <a:ext cx="75435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  <p:sp>
          <p:nvSpPr>
            <p:cNvPr id="194" name="Google Shape;645;p63"/>
            <p:cNvSpPr/>
            <p:nvPr/>
          </p:nvSpPr>
          <p:spPr>
            <a:xfrm>
              <a:off x="7606800" y="-1"/>
              <a:ext cx="111001" cy="114301"/>
            </a:xfrm>
            <a:prstGeom prst="rect">
              <a:avLst/>
            </a:prstGeom>
            <a:solidFill>
              <a:schemeClr val="accent1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chemeClr val="accent6"/>
                  </a:solidFill>
                </a:defRPr>
              </a:pPr>
            </a:p>
          </p:txBody>
        </p:sp>
      </p:grp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870" y="2082278"/>
            <a:ext cx="1378832" cy="137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3890" y="2082278"/>
            <a:ext cx="1378832" cy="137883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Aaryan Antala"/>
          <p:cNvSpPr txBox="1"/>
          <p:nvPr/>
        </p:nvSpPr>
        <p:spPr>
          <a:xfrm>
            <a:off x="1289674" y="3706602"/>
            <a:ext cx="121122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Aaryan Antala</a:t>
            </a:r>
          </a:p>
        </p:txBody>
      </p:sp>
      <p:sp>
        <p:nvSpPr>
          <p:cNvPr id="199" name="Ramya Parsania"/>
          <p:cNvSpPr txBox="1"/>
          <p:nvPr/>
        </p:nvSpPr>
        <p:spPr>
          <a:xfrm>
            <a:off x="3127679" y="3706602"/>
            <a:ext cx="141845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Ramya Parsania</a:t>
            </a:r>
          </a:p>
        </p:txBody>
      </p:sp>
      <p:sp>
        <p:nvSpPr>
          <p:cNvPr id="200" name="Ansh Gupta"/>
          <p:cNvSpPr txBox="1"/>
          <p:nvPr/>
        </p:nvSpPr>
        <p:spPr>
          <a:xfrm>
            <a:off x="5172914" y="3706602"/>
            <a:ext cx="104314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Ansh Gupta</a:t>
            </a:r>
          </a:p>
        </p:txBody>
      </p:sp>
      <p:sp>
        <p:nvSpPr>
          <p:cNvPr id="201" name="Yash Gupta"/>
          <p:cNvSpPr txBox="1"/>
          <p:nvPr/>
        </p:nvSpPr>
        <p:spPr>
          <a:xfrm>
            <a:off x="6934152" y="3706602"/>
            <a:ext cx="102995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Yash Gupta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8" b="24908"/>
          <a:stretch>
            <a:fillRect/>
          </a:stretch>
        </p:blipFill>
        <p:spPr>
          <a:xfrm>
            <a:off x="4985271" y="2135601"/>
            <a:ext cx="1376906" cy="1378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25106"/>
          <a:stretch>
            <a:fillRect/>
          </a:stretch>
        </p:blipFill>
        <p:spPr>
          <a:xfrm>
            <a:off x="6736141" y="2112979"/>
            <a:ext cx="1425946" cy="1423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Hackathon Project Proposal by Slidesgo">
  <a:themeElements>
    <a:clrScheme name="Hackathon Project Proposa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000000"/>
      </a:accent6>
      <a:hlink>
        <a:srgbClr val="0000FF"/>
      </a:hlink>
      <a:folHlink>
        <a:srgbClr val="FF00FF"/>
      </a:folHlink>
    </a:clrScheme>
    <a:fontScheme name="Hackathon Project Proposa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ackathon Project Proposa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chemeClr val="accent6">
                <a:alpha val="35000"/>
              </a:scheme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chemeClr val="accent6">
                <a:alpha val="35000"/>
              </a:scheme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chemeClr val="accent6">
                <a:alpha val="38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008B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3000" dir="5400000">
            <a:schemeClr val="accent6">
              <a:alpha val="35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chemeClr val="accent6">
              <a:alpha val="38000"/>
            </a:scheme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ckathon Project Proposal by Slidesgo">
  <a:themeElements>
    <a:clrScheme name="Hackathon Project Proposa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000000"/>
      </a:accent6>
      <a:hlink>
        <a:srgbClr val="0000FF"/>
      </a:hlink>
      <a:folHlink>
        <a:srgbClr val="FF00FF"/>
      </a:folHlink>
    </a:clrScheme>
    <a:fontScheme name="Hackathon Project Proposal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ackathon Project Proposa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chemeClr val="accent6">
                <a:alpha val="35000"/>
              </a:scheme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chemeClr val="accent6">
                <a:alpha val="35000"/>
              </a:scheme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chemeClr val="accent6">
                <a:alpha val="38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008B"/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3000" dir="5400000">
            <a:schemeClr val="accent6">
              <a:alpha val="35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chemeClr val="accent6">
              <a:alpha val="38000"/>
            </a:scheme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1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