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59" r:id="rId4"/>
    <p:sldId id="258" r:id="rId5"/>
    <p:sldId id="260" r:id="rId6"/>
    <p:sldId id="261" r:id="rId7"/>
    <p:sldId id="262" r:id="rId8"/>
    <p:sldId id="263" r:id="rId9"/>
    <p:sldId id="264" r:id="rId10"/>
    <p:sldId id="265" r:id="rId11"/>
    <p:sldId id="270" r:id="rId12"/>
    <p:sldId id="267" r:id="rId13"/>
    <p:sldId id="271" r:id="rId14"/>
    <p:sldId id="268"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2FBD3-0355-4A35-9A2A-594F8C3433B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319560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2FBD3-0355-4A35-9A2A-594F8C3433B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129545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2FBD3-0355-4A35-9A2A-594F8C3433B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199592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2FBD3-0355-4A35-9A2A-594F8C3433B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11A45-0E0B-46D1-B1AB-796A5738B2EF}"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746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2FBD3-0355-4A35-9A2A-594F8C3433B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165714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B2FBD3-0355-4A35-9A2A-594F8C3433B4}"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3802285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B2FBD3-0355-4A35-9A2A-594F8C3433B4}"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39597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2FBD3-0355-4A35-9A2A-594F8C3433B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4254924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2FBD3-0355-4A35-9A2A-594F8C3433B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414746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2FBD3-0355-4A35-9A2A-594F8C3433B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190042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2FBD3-0355-4A35-9A2A-594F8C3433B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50288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2FBD3-0355-4A35-9A2A-594F8C3433B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348069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2FBD3-0355-4A35-9A2A-594F8C3433B4}"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344435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B2FBD3-0355-4A35-9A2A-594F8C3433B4}"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379900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2FBD3-0355-4A35-9A2A-594F8C3433B4}"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60695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2FBD3-0355-4A35-9A2A-594F8C3433B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5921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2FBD3-0355-4A35-9A2A-594F8C3433B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11A45-0E0B-46D1-B1AB-796A5738B2EF}" type="slidenum">
              <a:rPr lang="en-IN" smtClean="0"/>
              <a:t>‹#›</a:t>
            </a:fld>
            <a:endParaRPr lang="en-IN"/>
          </a:p>
        </p:txBody>
      </p:sp>
    </p:spTree>
    <p:extLst>
      <p:ext uri="{BB962C8B-B14F-4D97-AF65-F5344CB8AC3E}">
        <p14:creationId xmlns:p14="http://schemas.microsoft.com/office/powerpoint/2010/main" val="402455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B2FBD3-0355-4A35-9A2A-594F8C3433B4}" type="datetimeFigureOut">
              <a:rPr lang="en-IN" smtClean="0"/>
              <a:t>21-04-2024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AB11A45-0E0B-46D1-B1AB-796A5738B2EF}" type="slidenum">
              <a:rPr lang="en-IN" smtClean="0"/>
              <a:t>‹#›</a:t>
            </a:fld>
            <a:endParaRPr lang="en-IN"/>
          </a:p>
        </p:txBody>
      </p:sp>
    </p:spTree>
    <p:extLst>
      <p:ext uri="{BB962C8B-B14F-4D97-AF65-F5344CB8AC3E}">
        <p14:creationId xmlns:p14="http://schemas.microsoft.com/office/powerpoint/2010/main" val="6574965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DC5B-F0E3-A195-DEC2-FEC4E79DB6CC}"/>
              </a:ext>
            </a:extLst>
          </p:cNvPr>
          <p:cNvSpPr>
            <a:spLocks noGrp="1"/>
          </p:cNvSpPr>
          <p:nvPr>
            <p:ph type="ctrTitle"/>
          </p:nvPr>
        </p:nvSpPr>
        <p:spPr/>
        <p:txBody>
          <a:bodyPr/>
          <a:lstStyle/>
          <a:p>
            <a:r>
              <a:rPr lang="en-IN" dirty="0"/>
              <a:t>AE361 Report</a:t>
            </a:r>
          </a:p>
        </p:txBody>
      </p:sp>
      <p:sp>
        <p:nvSpPr>
          <p:cNvPr id="3" name="Subtitle 2">
            <a:extLst>
              <a:ext uri="{FF2B5EF4-FFF2-40B4-BE49-F238E27FC236}">
                <a16:creationId xmlns:a16="http://schemas.microsoft.com/office/drawing/2014/main" id="{8BEC149B-EA57-F3F8-0781-C9AB9BE0FCA3}"/>
              </a:ext>
            </a:extLst>
          </p:cNvPr>
          <p:cNvSpPr>
            <a:spLocks noGrp="1"/>
          </p:cNvSpPr>
          <p:nvPr>
            <p:ph type="subTitle" idx="1"/>
          </p:nvPr>
        </p:nvSpPr>
        <p:spPr/>
        <p:txBody>
          <a:bodyPr>
            <a:normAutofit/>
          </a:bodyPr>
          <a:lstStyle/>
          <a:p>
            <a:r>
              <a:rPr lang="en-IN" dirty="0"/>
              <a:t>Group 1</a:t>
            </a:r>
          </a:p>
        </p:txBody>
      </p:sp>
    </p:spTree>
    <p:extLst>
      <p:ext uri="{BB962C8B-B14F-4D97-AF65-F5344CB8AC3E}">
        <p14:creationId xmlns:p14="http://schemas.microsoft.com/office/powerpoint/2010/main" val="141526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0963-CF22-F8F5-9487-C6EE284B4163}"/>
              </a:ext>
            </a:extLst>
          </p:cNvPr>
          <p:cNvSpPr>
            <a:spLocks noGrp="1"/>
          </p:cNvSpPr>
          <p:nvPr>
            <p:ph type="title"/>
          </p:nvPr>
        </p:nvSpPr>
        <p:spPr>
          <a:xfrm>
            <a:off x="204879" y="239731"/>
            <a:ext cx="10353762" cy="970450"/>
          </a:xfrm>
        </p:spPr>
        <p:txBody>
          <a:bodyPr/>
          <a:lstStyle/>
          <a:p>
            <a:r>
              <a:rPr lang="en-IN" dirty="0"/>
              <a:t>Calculations</a:t>
            </a:r>
          </a:p>
        </p:txBody>
      </p:sp>
      <p:sp>
        <p:nvSpPr>
          <p:cNvPr id="3" name="Content Placeholder 2">
            <a:extLst>
              <a:ext uri="{FF2B5EF4-FFF2-40B4-BE49-F238E27FC236}">
                <a16:creationId xmlns:a16="http://schemas.microsoft.com/office/drawing/2014/main" id="{325EF976-4DE9-9EBA-32B8-258D0AD462F7}"/>
              </a:ext>
            </a:extLst>
          </p:cNvPr>
          <p:cNvSpPr>
            <a:spLocks noGrp="1"/>
          </p:cNvSpPr>
          <p:nvPr>
            <p:ph idx="1"/>
          </p:nvPr>
        </p:nvSpPr>
        <p:spPr>
          <a:xfrm>
            <a:off x="913795" y="1580051"/>
            <a:ext cx="10353762" cy="4668350"/>
          </a:xfrm>
        </p:spPr>
        <p:txBody>
          <a:bodyPr>
            <a:normAutofit fontScale="70000" lnSpcReduction="20000"/>
          </a:bodyPr>
          <a:lstStyle/>
          <a:p>
            <a:pPr>
              <a:buFont typeface="Wingdings" panose="05000000000000000000" pitchFamily="2" charset="2"/>
              <a:buChar char="v"/>
            </a:pPr>
            <a:r>
              <a:rPr lang="en-IN" sz="2400" dirty="0"/>
              <a:t>Aerodynamic </a:t>
            </a:r>
            <a:r>
              <a:rPr lang="en-IN" sz="2400" dirty="0" err="1"/>
              <a:t>Center</a:t>
            </a:r>
            <a:r>
              <a:rPr lang="en-IN" sz="2400" dirty="0"/>
              <a:t>- C/4 = 23/ 4 = 5.75 cm from LE of wing</a:t>
            </a:r>
          </a:p>
          <a:p>
            <a:pPr>
              <a:buFont typeface="Wingdings" panose="05000000000000000000" pitchFamily="2" charset="2"/>
              <a:buChar char="v"/>
            </a:pPr>
            <a:r>
              <a:rPr lang="en-IN" sz="2400" dirty="0" err="1"/>
              <a:t>Center</a:t>
            </a:r>
            <a:r>
              <a:rPr lang="en-IN" sz="2400" dirty="0"/>
              <a:t> of Gravity = 5.7 cm from LE of wing</a:t>
            </a:r>
          </a:p>
          <a:p>
            <a:pPr>
              <a:buFont typeface="Wingdings" panose="05000000000000000000" pitchFamily="2" charset="2"/>
              <a:buChar char="v"/>
            </a:pPr>
            <a:r>
              <a:rPr lang="en-GB" sz="2400" dirty="0"/>
              <a:t>The 3D lift coefficient slope, with angle of attack depends on the 2D lift coefficient slope. </a:t>
            </a: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r>
              <a:rPr lang="en-IN" sz="2400" dirty="0"/>
              <a:t>cl</a:t>
            </a:r>
            <a:r>
              <a:rPr lang="el-GR" sz="2400" baseline="-25000" dirty="0"/>
              <a:t>α</a:t>
            </a:r>
            <a:r>
              <a:rPr lang="en-IN" sz="2400" dirty="0"/>
              <a:t>= 11.66</a:t>
            </a:r>
          </a:p>
          <a:p>
            <a:pPr>
              <a:buFont typeface="Wingdings" panose="05000000000000000000" pitchFamily="2" charset="2"/>
              <a:buChar char="v"/>
            </a:pPr>
            <a:r>
              <a:rPr lang="en-IN" sz="2400" dirty="0" err="1"/>
              <a:t>CL</a:t>
            </a:r>
            <a:r>
              <a:rPr lang="en-IN" sz="2400" baseline="-25000" dirty="0" err="1"/>
              <a:t>o</a:t>
            </a:r>
            <a:r>
              <a:rPr lang="en-IN" sz="2400" dirty="0"/>
              <a:t>= -0.059 </a:t>
            </a:r>
          </a:p>
          <a:p>
            <a:pPr>
              <a:buFont typeface="Wingdings" panose="05000000000000000000" pitchFamily="2" charset="2"/>
              <a:buChar char="v"/>
            </a:pPr>
            <a:r>
              <a:rPr lang="en-IN" sz="2400" dirty="0" err="1"/>
              <a:t>CD</a:t>
            </a:r>
            <a:r>
              <a:rPr lang="en-IN" sz="2400" baseline="-25000" dirty="0" err="1"/>
              <a:t>o</a:t>
            </a:r>
            <a:r>
              <a:rPr lang="en-IN" sz="2400" baseline="-25000" dirty="0"/>
              <a:t> </a:t>
            </a:r>
            <a:r>
              <a:rPr lang="en-IN" sz="2400" dirty="0"/>
              <a:t>= 0.024</a:t>
            </a:r>
          </a:p>
          <a:p>
            <a:pPr>
              <a:buFont typeface="Wingdings" panose="05000000000000000000" pitchFamily="2" charset="2"/>
              <a:buChar char="v"/>
            </a:pPr>
            <a:r>
              <a:rPr lang="en-IN" sz="2400" dirty="0"/>
              <a:t>Cl</a:t>
            </a:r>
            <a:r>
              <a:rPr lang="el-GR" sz="2400" baseline="-25000" dirty="0"/>
              <a:t>α</a:t>
            </a:r>
            <a:r>
              <a:rPr lang="en-IN" sz="2400" baseline="-25000" dirty="0"/>
              <a:t> </a:t>
            </a:r>
            <a:r>
              <a:rPr lang="en-IN" sz="2400" dirty="0"/>
              <a:t>= 6.93</a:t>
            </a:r>
          </a:p>
          <a:p>
            <a:pPr>
              <a:buFont typeface="Wingdings" panose="05000000000000000000" pitchFamily="2" charset="2"/>
              <a:buChar char="v"/>
            </a:pPr>
            <a:r>
              <a:rPr lang="en-IN" sz="2400" dirty="0"/>
              <a:t>CL= -0.059 + 6.928</a:t>
            </a:r>
            <a:r>
              <a:rPr lang="el-GR" sz="2400" baseline="-25000" dirty="0"/>
              <a:t> </a:t>
            </a:r>
            <a:r>
              <a:rPr lang="el-GR" sz="2400" dirty="0"/>
              <a:t>α</a:t>
            </a:r>
            <a:r>
              <a:rPr lang="en-IN" sz="2400" dirty="0"/>
              <a:t> </a:t>
            </a:r>
          </a:p>
          <a:p>
            <a:pPr>
              <a:buFont typeface="Wingdings" panose="05000000000000000000" pitchFamily="2" charset="2"/>
              <a:buChar char="v"/>
            </a:pPr>
            <a:r>
              <a:rPr lang="en-GB" sz="2400" dirty="0"/>
              <a:t>When the fuselage reference line was horizontal, the wing angle of attack was 5 degrees.</a:t>
            </a:r>
          </a:p>
          <a:p>
            <a:pPr>
              <a:buFont typeface="Wingdings" panose="05000000000000000000" pitchFamily="2" charset="2"/>
              <a:buChar char="v"/>
            </a:pPr>
            <a:r>
              <a:rPr lang="en-GB" sz="2400" dirty="0"/>
              <a:t>CL</a:t>
            </a:r>
            <a:r>
              <a:rPr lang="en-GB" sz="2400" baseline="-25000" dirty="0"/>
              <a:t>5</a:t>
            </a:r>
            <a:r>
              <a:rPr lang="en-GB" sz="2400" dirty="0"/>
              <a:t>= 0.545</a:t>
            </a:r>
          </a:p>
          <a:p>
            <a:pPr marL="36900" indent="0">
              <a:buNone/>
            </a:pPr>
            <a:endParaRPr lang="en-GB" baseline="-25000" dirty="0"/>
          </a:p>
          <a:p>
            <a:pPr>
              <a:buFont typeface="Wingdings" panose="05000000000000000000" pitchFamily="2" charset="2"/>
              <a:buChar char="v"/>
            </a:pPr>
            <a:endParaRPr lang="en-IN" dirty="0"/>
          </a:p>
          <a:p>
            <a:pPr marL="36900" indent="0">
              <a:buNone/>
            </a:pPr>
            <a:endParaRPr lang="en-IN" dirty="0"/>
          </a:p>
        </p:txBody>
      </p:sp>
      <p:pic>
        <p:nvPicPr>
          <p:cNvPr id="5" name="Picture 4">
            <a:extLst>
              <a:ext uri="{FF2B5EF4-FFF2-40B4-BE49-F238E27FC236}">
                <a16:creationId xmlns:a16="http://schemas.microsoft.com/office/drawing/2014/main" id="{93701E67-3B33-2E4B-84FD-1E60561BCB2C}"/>
              </a:ext>
            </a:extLst>
          </p:cNvPr>
          <p:cNvPicPr>
            <a:picLocks noChangeAspect="1"/>
          </p:cNvPicPr>
          <p:nvPr/>
        </p:nvPicPr>
        <p:blipFill>
          <a:blip r:embed="rId2"/>
          <a:stretch>
            <a:fillRect/>
          </a:stretch>
        </p:blipFill>
        <p:spPr>
          <a:xfrm>
            <a:off x="1417832" y="2588215"/>
            <a:ext cx="3474013" cy="840785"/>
          </a:xfrm>
          <a:prstGeom prst="rect">
            <a:avLst/>
          </a:prstGeom>
        </p:spPr>
      </p:pic>
    </p:spTree>
    <p:extLst>
      <p:ext uri="{BB962C8B-B14F-4D97-AF65-F5344CB8AC3E}">
        <p14:creationId xmlns:p14="http://schemas.microsoft.com/office/powerpoint/2010/main" val="36877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6071-9A78-8F7E-D3CC-F138A12F0C11}"/>
              </a:ext>
            </a:extLst>
          </p:cNvPr>
          <p:cNvSpPr>
            <a:spLocks noGrp="1"/>
          </p:cNvSpPr>
          <p:nvPr>
            <p:ph type="title"/>
          </p:nvPr>
        </p:nvSpPr>
        <p:spPr>
          <a:xfrm>
            <a:off x="153508" y="177962"/>
            <a:ext cx="10353762" cy="970450"/>
          </a:xfrm>
        </p:spPr>
        <p:txBody>
          <a:bodyPr/>
          <a:lstStyle/>
          <a:p>
            <a:r>
              <a:rPr lang="en-IN" dirty="0"/>
              <a:t>Calculations</a:t>
            </a:r>
          </a:p>
        </p:txBody>
      </p:sp>
      <p:sp>
        <p:nvSpPr>
          <p:cNvPr id="3" name="Content Placeholder 2">
            <a:extLst>
              <a:ext uri="{FF2B5EF4-FFF2-40B4-BE49-F238E27FC236}">
                <a16:creationId xmlns:a16="http://schemas.microsoft.com/office/drawing/2014/main" id="{54EC7BD0-1726-04C5-B214-D6B532514E54}"/>
              </a:ext>
            </a:extLst>
          </p:cNvPr>
          <p:cNvSpPr>
            <a:spLocks noGrp="1"/>
          </p:cNvSpPr>
          <p:nvPr>
            <p:ph idx="1"/>
          </p:nvPr>
        </p:nvSpPr>
        <p:spPr>
          <a:xfrm>
            <a:off x="626119" y="1239290"/>
            <a:ext cx="10353762" cy="4913884"/>
          </a:xfrm>
        </p:spPr>
        <p:txBody>
          <a:bodyPr>
            <a:normAutofit/>
          </a:bodyPr>
          <a:lstStyle/>
          <a:p>
            <a:pPr marL="36900" indent="0">
              <a:buNone/>
            </a:pPr>
            <a:r>
              <a:rPr lang="en-IN" dirty="0"/>
              <a:t> </a:t>
            </a:r>
          </a:p>
          <a:p>
            <a:endParaRPr lang="en-IN" dirty="0"/>
          </a:p>
          <a:p>
            <a:r>
              <a:rPr lang="en-IN" dirty="0"/>
              <a:t>CD = 0.042</a:t>
            </a:r>
          </a:p>
          <a:p>
            <a:r>
              <a:rPr lang="en-IN" dirty="0"/>
              <a:t>L = W = 0.969 * 9.8 = 9.49 N</a:t>
            </a:r>
          </a:p>
          <a:p>
            <a:endParaRPr lang="en-IN" dirty="0"/>
          </a:p>
          <a:p>
            <a:endParaRPr lang="en-IN" dirty="0"/>
          </a:p>
          <a:p>
            <a:r>
              <a:rPr lang="en-IN" dirty="0"/>
              <a:t>L = 0.096 * v * v = 9.49 N</a:t>
            </a:r>
          </a:p>
          <a:p>
            <a:r>
              <a:rPr lang="en-IN" dirty="0"/>
              <a:t>This implies, v = 9.94 m/s</a:t>
            </a:r>
          </a:p>
          <a:p>
            <a:endParaRPr lang="en-IN" dirty="0"/>
          </a:p>
          <a:p>
            <a:endParaRPr lang="en-IN" dirty="0"/>
          </a:p>
          <a:p>
            <a:r>
              <a:rPr lang="en-IN" dirty="0"/>
              <a:t>D = 0.731N ( which is less than 1 N)</a:t>
            </a:r>
          </a:p>
        </p:txBody>
      </p:sp>
      <p:pic>
        <p:nvPicPr>
          <p:cNvPr id="9" name="Picture 8">
            <a:extLst>
              <a:ext uri="{FF2B5EF4-FFF2-40B4-BE49-F238E27FC236}">
                <a16:creationId xmlns:a16="http://schemas.microsoft.com/office/drawing/2014/main" id="{44DD9A79-F6B7-6121-199B-DC5FA11D9C34}"/>
              </a:ext>
            </a:extLst>
          </p:cNvPr>
          <p:cNvPicPr>
            <a:picLocks noChangeAspect="1"/>
          </p:cNvPicPr>
          <p:nvPr/>
        </p:nvPicPr>
        <p:blipFill>
          <a:blip r:embed="rId2"/>
          <a:stretch>
            <a:fillRect/>
          </a:stretch>
        </p:blipFill>
        <p:spPr>
          <a:xfrm>
            <a:off x="1113204" y="1348099"/>
            <a:ext cx="2698489" cy="662904"/>
          </a:xfrm>
          <a:prstGeom prst="rect">
            <a:avLst/>
          </a:prstGeom>
        </p:spPr>
      </p:pic>
      <p:pic>
        <p:nvPicPr>
          <p:cNvPr id="11" name="Picture 10">
            <a:extLst>
              <a:ext uri="{FF2B5EF4-FFF2-40B4-BE49-F238E27FC236}">
                <a16:creationId xmlns:a16="http://schemas.microsoft.com/office/drawing/2014/main" id="{74680DA0-4D28-AFC3-2259-3DB64A91BA20}"/>
              </a:ext>
            </a:extLst>
          </p:cNvPr>
          <p:cNvPicPr>
            <a:picLocks noChangeAspect="1"/>
          </p:cNvPicPr>
          <p:nvPr/>
        </p:nvPicPr>
        <p:blipFill>
          <a:blip r:embed="rId3"/>
          <a:stretch>
            <a:fillRect/>
          </a:stretch>
        </p:blipFill>
        <p:spPr>
          <a:xfrm>
            <a:off x="1212118" y="2974118"/>
            <a:ext cx="2500660" cy="909764"/>
          </a:xfrm>
          <a:prstGeom prst="rect">
            <a:avLst/>
          </a:prstGeom>
        </p:spPr>
      </p:pic>
      <p:pic>
        <p:nvPicPr>
          <p:cNvPr id="13" name="Picture 12">
            <a:extLst>
              <a:ext uri="{FF2B5EF4-FFF2-40B4-BE49-F238E27FC236}">
                <a16:creationId xmlns:a16="http://schemas.microsoft.com/office/drawing/2014/main" id="{564D36A7-ACBB-8F4A-4598-5F80D138D7D4}"/>
              </a:ext>
            </a:extLst>
          </p:cNvPr>
          <p:cNvPicPr>
            <a:picLocks noChangeAspect="1"/>
          </p:cNvPicPr>
          <p:nvPr/>
        </p:nvPicPr>
        <p:blipFill>
          <a:blip r:embed="rId4"/>
          <a:stretch>
            <a:fillRect/>
          </a:stretch>
        </p:blipFill>
        <p:spPr>
          <a:xfrm>
            <a:off x="1212119" y="4846997"/>
            <a:ext cx="2215867" cy="854094"/>
          </a:xfrm>
          <a:prstGeom prst="rect">
            <a:avLst/>
          </a:prstGeom>
        </p:spPr>
      </p:pic>
    </p:spTree>
    <p:extLst>
      <p:ext uri="{BB962C8B-B14F-4D97-AF65-F5344CB8AC3E}">
        <p14:creationId xmlns:p14="http://schemas.microsoft.com/office/powerpoint/2010/main" val="378970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B2E5-EA60-CBB1-3797-767993AC1AE1}"/>
              </a:ext>
            </a:extLst>
          </p:cNvPr>
          <p:cNvSpPr>
            <a:spLocks noGrp="1"/>
          </p:cNvSpPr>
          <p:nvPr>
            <p:ph type="title"/>
          </p:nvPr>
        </p:nvSpPr>
        <p:spPr/>
        <p:txBody>
          <a:bodyPr/>
          <a:lstStyle/>
          <a:p>
            <a:r>
              <a:rPr lang="en-IN" dirty="0"/>
              <a:t>Constructed Plane</a:t>
            </a:r>
          </a:p>
        </p:txBody>
      </p:sp>
      <p:pic>
        <p:nvPicPr>
          <p:cNvPr id="8" name="Content Placeholder 4">
            <a:extLst>
              <a:ext uri="{FF2B5EF4-FFF2-40B4-BE49-F238E27FC236}">
                <a16:creationId xmlns:a16="http://schemas.microsoft.com/office/drawing/2014/main" id="{CFFF7534-8E36-5FD4-BF03-24C7E3A98B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819" t="32252" r="18791" b="30035"/>
          <a:stretch/>
        </p:blipFill>
        <p:spPr>
          <a:xfrm>
            <a:off x="602752" y="2166241"/>
            <a:ext cx="5168284" cy="2794572"/>
          </a:xfrm>
        </p:spPr>
      </p:pic>
      <p:pic>
        <p:nvPicPr>
          <p:cNvPr id="11" name="Picture 10">
            <a:extLst>
              <a:ext uri="{FF2B5EF4-FFF2-40B4-BE49-F238E27FC236}">
                <a16:creationId xmlns:a16="http://schemas.microsoft.com/office/drawing/2014/main" id="{F7BF2FA3-19F9-8C9D-EB45-16B3DA55776B}"/>
              </a:ext>
            </a:extLst>
          </p:cNvPr>
          <p:cNvPicPr>
            <a:picLocks noChangeAspect="1"/>
          </p:cNvPicPr>
          <p:nvPr/>
        </p:nvPicPr>
        <p:blipFill rotWithShape="1">
          <a:blip r:embed="rId3">
            <a:extLst>
              <a:ext uri="{28A0092B-C50C-407E-A947-70E740481C1C}">
                <a14:useLocalDpi xmlns:a14="http://schemas.microsoft.com/office/drawing/2010/main" val="0"/>
              </a:ext>
            </a:extLst>
          </a:blip>
          <a:srcRect l="17716" t="28764" r="16105" b="27641"/>
          <a:stretch/>
        </p:blipFill>
        <p:spPr>
          <a:xfrm>
            <a:off x="6010382" y="2207161"/>
            <a:ext cx="5573543" cy="2753652"/>
          </a:xfrm>
          <a:prstGeom prst="rect">
            <a:avLst/>
          </a:prstGeom>
        </p:spPr>
      </p:pic>
    </p:spTree>
    <p:extLst>
      <p:ext uri="{BB962C8B-B14F-4D97-AF65-F5344CB8AC3E}">
        <p14:creationId xmlns:p14="http://schemas.microsoft.com/office/powerpoint/2010/main" val="255300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1A74-988D-5FB4-8A77-8F63A8219CCE}"/>
              </a:ext>
            </a:extLst>
          </p:cNvPr>
          <p:cNvSpPr>
            <a:spLocks noGrp="1"/>
          </p:cNvSpPr>
          <p:nvPr>
            <p:ph type="title"/>
          </p:nvPr>
        </p:nvSpPr>
        <p:spPr>
          <a:xfrm>
            <a:off x="811054" y="151449"/>
            <a:ext cx="10353762" cy="780836"/>
          </a:xfrm>
        </p:spPr>
        <p:txBody>
          <a:bodyPr/>
          <a:lstStyle/>
          <a:p>
            <a:r>
              <a:rPr lang="en-IN" dirty="0"/>
              <a:t>Purpose</a:t>
            </a:r>
          </a:p>
        </p:txBody>
      </p:sp>
      <p:sp>
        <p:nvSpPr>
          <p:cNvPr id="3" name="Content Placeholder 2">
            <a:extLst>
              <a:ext uri="{FF2B5EF4-FFF2-40B4-BE49-F238E27FC236}">
                <a16:creationId xmlns:a16="http://schemas.microsoft.com/office/drawing/2014/main" id="{52F0F82D-7F88-D3A3-B4B0-E9E68BFD6A22}"/>
              </a:ext>
            </a:extLst>
          </p:cNvPr>
          <p:cNvSpPr>
            <a:spLocks noGrp="1"/>
          </p:cNvSpPr>
          <p:nvPr>
            <p:ph idx="1"/>
          </p:nvPr>
        </p:nvSpPr>
        <p:spPr>
          <a:xfrm>
            <a:off x="1099335" y="1212352"/>
            <a:ext cx="10237531" cy="5103781"/>
          </a:xfrm>
        </p:spPr>
        <p:txBody>
          <a:bodyPr>
            <a:normAutofit fontScale="85000" lnSpcReduction="20000"/>
          </a:bodyPr>
          <a:lstStyle/>
          <a:p>
            <a:pPr marL="36900" indent="0">
              <a:buNone/>
            </a:pPr>
            <a:r>
              <a:rPr lang="en-GB" dirty="0"/>
              <a:t>Twin boom pusher aircraft are designed with the propulsion system located at the rear of the fuselage, between two booms extending rearward from the wings or tail. This configuration offers several advantages:</a:t>
            </a:r>
          </a:p>
          <a:p>
            <a:endParaRPr lang="en-GB" dirty="0"/>
          </a:p>
          <a:p>
            <a:r>
              <a:rPr lang="en-GB" dirty="0"/>
              <a:t>Reduced Noise and Vibration: Placing the engines at the rear can reduce noise and vibration in the cockpit and cabin, offering a quieter and smoother ride for passengers and crew.</a:t>
            </a:r>
          </a:p>
          <a:p>
            <a:r>
              <a:rPr lang="en-GB" dirty="0"/>
              <a:t>Improved Visibility: With the engines behind the cabin, there's typically better visibility from the cockpit, enhancing safety and situational awareness for pilots.</a:t>
            </a:r>
          </a:p>
          <a:p>
            <a:r>
              <a:rPr lang="en-GB" dirty="0"/>
              <a:t>Unobstructed Cargo/Payload Area: The absence of engines under the wings or on pylons allows for a more spacious cargo or payload area, which can be useful for transporting goods or specialized equipment.</a:t>
            </a:r>
          </a:p>
          <a:p>
            <a:r>
              <a:rPr lang="en-GB" dirty="0"/>
              <a:t>Enhanced </a:t>
            </a:r>
            <a:r>
              <a:rPr lang="en-GB" dirty="0" err="1"/>
              <a:t>Maneuverability</a:t>
            </a:r>
            <a:r>
              <a:rPr lang="en-GB" dirty="0"/>
              <a:t>: The propulsion system's position can improve the aircraft's </a:t>
            </a:r>
            <a:r>
              <a:rPr lang="en-GB" dirty="0" err="1"/>
              <a:t>maneuverability</a:t>
            </a:r>
            <a:r>
              <a:rPr lang="en-GB" dirty="0"/>
              <a:t>, especially in certain flight regimes like high angles of attack or during take-off and landing.</a:t>
            </a:r>
          </a:p>
          <a:p>
            <a:r>
              <a:rPr lang="en-GB" dirty="0"/>
              <a:t>Simplified Wing Design: By removing the need for engine mounts or pylons under the wings, the wing design can be simplified, potentially reducing weight and increasing efficiency.</a:t>
            </a:r>
          </a:p>
          <a:p>
            <a:endParaRPr lang="en-GB" dirty="0"/>
          </a:p>
          <a:p>
            <a:pPr marL="36900" indent="0">
              <a:buNone/>
            </a:pPr>
            <a:r>
              <a:rPr lang="en-GB" dirty="0"/>
              <a:t>These aircraft are commonly used for various purposes, including reconnaissance, surveillance, cargo transport, and sometimes even passenger transportation. Their configuration offers versatility and efficiency for different mission profiles.</a:t>
            </a:r>
            <a:endParaRPr lang="en-IN" dirty="0"/>
          </a:p>
        </p:txBody>
      </p:sp>
    </p:spTree>
    <p:extLst>
      <p:ext uri="{BB962C8B-B14F-4D97-AF65-F5344CB8AC3E}">
        <p14:creationId xmlns:p14="http://schemas.microsoft.com/office/powerpoint/2010/main" val="3643369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7A1F-C7AE-5858-1C93-EE7A60FB2B0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0496F3A-EBAD-890F-884D-1C75018AD60C}"/>
              </a:ext>
            </a:extLst>
          </p:cNvPr>
          <p:cNvSpPr>
            <a:spLocks noGrp="1"/>
          </p:cNvSpPr>
          <p:nvPr>
            <p:ph idx="1"/>
          </p:nvPr>
        </p:nvSpPr>
        <p:spPr>
          <a:xfrm>
            <a:off x="913795" y="2486346"/>
            <a:ext cx="10353762" cy="3304854"/>
          </a:xfrm>
        </p:spPr>
        <p:txBody>
          <a:bodyPr/>
          <a:lstStyle/>
          <a:p>
            <a:pPr marL="36900" indent="0">
              <a:buNone/>
            </a:pPr>
            <a:r>
              <a:rPr lang="en-GB" dirty="0"/>
              <a:t>An attempt has been made to systematically design, </a:t>
            </a:r>
            <a:r>
              <a:rPr lang="en-GB" dirty="0" err="1"/>
              <a:t>analyze</a:t>
            </a:r>
            <a:r>
              <a:rPr lang="en-GB" dirty="0"/>
              <a:t>, build and fly a model RC plane. This project provides an insight into basics of aircraft design, engineering, building and testing on a small scale. Aircraft technology fundamentals are also known and use of design and analysis tools. The project also provided an opportunity for multi-disciplinary terms to work together.</a:t>
            </a:r>
            <a:endParaRPr lang="en-IN" dirty="0"/>
          </a:p>
        </p:txBody>
      </p:sp>
    </p:spTree>
    <p:extLst>
      <p:ext uri="{BB962C8B-B14F-4D97-AF65-F5344CB8AC3E}">
        <p14:creationId xmlns:p14="http://schemas.microsoft.com/office/powerpoint/2010/main" val="375653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D52A0D-909F-80BA-DF9E-9A62AEFC74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731" b="25701"/>
          <a:stretch/>
        </p:blipFill>
        <p:spPr>
          <a:xfrm>
            <a:off x="-14426" y="511139"/>
            <a:ext cx="12220852" cy="5835721"/>
          </a:xfrm>
        </p:spPr>
      </p:pic>
    </p:spTree>
    <p:extLst>
      <p:ext uri="{BB962C8B-B14F-4D97-AF65-F5344CB8AC3E}">
        <p14:creationId xmlns:p14="http://schemas.microsoft.com/office/powerpoint/2010/main" val="280405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F878E2-B1C5-309D-2FF2-1A1B12F8A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667000" y="-2667001"/>
            <a:ext cx="6858000" cy="12192000"/>
          </a:xfrm>
        </p:spPr>
      </p:pic>
    </p:spTree>
    <p:extLst>
      <p:ext uri="{BB962C8B-B14F-4D97-AF65-F5344CB8AC3E}">
        <p14:creationId xmlns:p14="http://schemas.microsoft.com/office/powerpoint/2010/main" val="78751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DF5C-27ED-6B13-369E-5B0C93C839F4}"/>
              </a:ext>
            </a:extLst>
          </p:cNvPr>
          <p:cNvSpPr>
            <a:spLocks noGrp="1"/>
          </p:cNvSpPr>
          <p:nvPr>
            <p:ph type="title"/>
          </p:nvPr>
        </p:nvSpPr>
        <p:spPr/>
        <p:txBody>
          <a:bodyPr>
            <a:normAutofit/>
          </a:bodyPr>
          <a:lstStyle/>
          <a:p>
            <a:r>
              <a:rPr lang="en-IN" sz="5400" dirty="0"/>
              <a:t>Members</a:t>
            </a:r>
          </a:p>
        </p:txBody>
      </p:sp>
      <p:sp>
        <p:nvSpPr>
          <p:cNvPr id="4" name="Content Placeholder 3">
            <a:extLst>
              <a:ext uri="{FF2B5EF4-FFF2-40B4-BE49-F238E27FC236}">
                <a16:creationId xmlns:a16="http://schemas.microsoft.com/office/drawing/2014/main" id="{5C4E3E3A-6D04-7725-C3D1-2847C3A09681}"/>
              </a:ext>
            </a:extLst>
          </p:cNvPr>
          <p:cNvSpPr>
            <a:spLocks noGrp="1"/>
          </p:cNvSpPr>
          <p:nvPr>
            <p:ph sz="half" idx="2"/>
          </p:nvPr>
        </p:nvSpPr>
        <p:spPr/>
        <p:txBody>
          <a:bodyPr/>
          <a:lstStyle/>
          <a:p>
            <a:r>
              <a:rPr lang="en-IN" sz="2800" dirty="0"/>
              <a:t>Ambuj Pyne  210118</a:t>
            </a:r>
          </a:p>
          <a:p>
            <a:r>
              <a:rPr lang="en-IN" sz="2800" dirty="0"/>
              <a:t>Yash Sinha  211195</a:t>
            </a:r>
          </a:p>
          <a:p>
            <a:r>
              <a:rPr lang="en-IN" sz="2800" dirty="0"/>
              <a:t>Aryan </a:t>
            </a:r>
            <a:r>
              <a:rPr lang="en-IN" sz="2800" dirty="0" err="1"/>
              <a:t>Jalkote</a:t>
            </a:r>
            <a:r>
              <a:rPr lang="en-IN" sz="2800" dirty="0"/>
              <a:t>  210463</a:t>
            </a:r>
          </a:p>
          <a:p>
            <a:r>
              <a:rPr lang="en-IN" sz="2800" dirty="0" err="1"/>
              <a:t>Mannu</a:t>
            </a:r>
            <a:r>
              <a:rPr lang="en-IN" sz="2800" dirty="0"/>
              <a:t> Dev Sah   210588</a:t>
            </a:r>
          </a:p>
          <a:p>
            <a:endParaRPr lang="en-IN" dirty="0"/>
          </a:p>
        </p:txBody>
      </p:sp>
      <p:sp>
        <p:nvSpPr>
          <p:cNvPr id="6" name="Content Placeholder 5">
            <a:extLst>
              <a:ext uri="{FF2B5EF4-FFF2-40B4-BE49-F238E27FC236}">
                <a16:creationId xmlns:a16="http://schemas.microsoft.com/office/drawing/2014/main" id="{967C76AA-57F7-0463-9800-890D79FED2F7}"/>
              </a:ext>
            </a:extLst>
          </p:cNvPr>
          <p:cNvSpPr>
            <a:spLocks noGrp="1"/>
          </p:cNvSpPr>
          <p:nvPr>
            <p:ph sz="quarter" idx="4"/>
          </p:nvPr>
        </p:nvSpPr>
        <p:spPr/>
        <p:txBody>
          <a:bodyPr/>
          <a:lstStyle/>
          <a:p>
            <a:r>
              <a:rPr lang="en-IN" sz="2800" dirty="0" err="1"/>
              <a:t>Shubh</a:t>
            </a:r>
            <a:r>
              <a:rPr lang="en-IN" sz="2800" dirty="0"/>
              <a:t> Jain  211018</a:t>
            </a:r>
          </a:p>
          <a:p>
            <a:r>
              <a:rPr lang="en-IN" sz="2800" dirty="0"/>
              <a:t>Yash </a:t>
            </a:r>
            <a:r>
              <a:rPr lang="en-IN" sz="2800" dirty="0" err="1"/>
              <a:t>Hatwar</a:t>
            </a:r>
            <a:r>
              <a:rPr lang="en-IN" sz="2800" dirty="0"/>
              <a:t>  211188</a:t>
            </a:r>
          </a:p>
          <a:p>
            <a:r>
              <a:rPr lang="en-IN" sz="2800" dirty="0"/>
              <a:t>Om </a:t>
            </a:r>
            <a:r>
              <a:rPr lang="en-IN" sz="2800" dirty="0" err="1"/>
              <a:t>Kothawade</a:t>
            </a:r>
            <a:r>
              <a:rPr lang="en-IN" sz="2800" dirty="0"/>
              <a:t>  210682</a:t>
            </a:r>
          </a:p>
          <a:p>
            <a:endParaRPr lang="en-IN" dirty="0"/>
          </a:p>
        </p:txBody>
      </p:sp>
    </p:spTree>
    <p:extLst>
      <p:ext uri="{BB962C8B-B14F-4D97-AF65-F5344CB8AC3E}">
        <p14:creationId xmlns:p14="http://schemas.microsoft.com/office/powerpoint/2010/main" val="383602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89B7-C3BC-8CD1-CBD7-F30707C508D8}"/>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57E60FD-7A00-CF73-F455-4E1DDB884A91}"/>
              </a:ext>
            </a:extLst>
          </p:cNvPr>
          <p:cNvSpPr>
            <a:spLocks noGrp="1"/>
          </p:cNvSpPr>
          <p:nvPr>
            <p:ph idx="1"/>
          </p:nvPr>
        </p:nvSpPr>
        <p:spPr/>
        <p:txBody>
          <a:bodyPr>
            <a:normAutofit lnSpcReduction="10000"/>
          </a:bodyPr>
          <a:lstStyle/>
          <a:p>
            <a:r>
              <a:rPr lang="en-IN" sz="2400" dirty="0"/>
              <a:t>Introduction</a:t>
            </a:r>
          </a:p>
          <a:p>
            <a:r>
              <a:rPr lang="en-IN" sz="2400" dirty="0" err="1"/>
              <a:t>Airfoil</a:t>
            </a:r>
            <a:r>
              <a:rPr lang="en-IN" sz="2400" dirty="0"/>
              <a:t> Specifications</a:t>
            </a:r>
          </a:p>
          <a:p>
            <a:r>
              <a:rPr lang="en-IN" sz="2400" dirty="0"/>
              <a:t>Design Specifications</a:t>
            </a:r>
          </a:p>
          <a:p>
            <a:r>
              <a:rPr lang="en-IN" sz="2400" dirty="0"/>
              <a:t>Electronic Specifications</a:t>
            </a:r>
          </a:p>
          <a:p>
            <a:r>
              <a:rPr lang="en-IN" sz="2400" dirty="0"/>
              <a:t>Calculations</a:t>
            </a:r>
          </a:p>
          <a:p>
            <a:r>
              <a:rPr lang="en-IN" sz="2400" dirty="0"/>
              <a:t>Constructed Plane</a:t>
            </a:r>
          </a:p>
          <a:p>
            <a:r>
              <a:rPr lang="en-IN" sz="2400" dirty="0"/>
              <a:t>Purpose</a:t>
            </a:r>
          </a:p>
          <a:p>
            <a:r>
              <a:rPr lang="en-IN" sz="2400" dirty="0"/>
              <a:t>Conclusion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6838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2087-9E11-C12C-B05A-08B05FE50667}"/>
              </a:ext>
            </a:extLst>
          </p:cNvPr>
          <p:cNvSpPr>
            <a:spLocks noGrp="1"/>
          </p:cNvSpPr>
          <p:nvPr>
            <p:ph type="title"/>
          </p:nvPr>
        </p:nvSpPr>
        <p:spPr>
          <a:xfrm>
            <a:off x="913795" y="465762"/>
            <a:ext cx="10353762" cy="970450"/>
          </a:xfrm>
        </p:spPr>
        <p:txBody>
          <a:bodyPr/>
          <a:lstStyle/>
          <a:p>
            <a:r>
              <a:rPr lang="en-IN" dirty="0"/>
              <a:t>Introduction</a:t>
            </a:r>
          </a:p>
        </p:txBody>
      </p:sp>
      <p:sp>
        <p:nvSpPr>
          <p:cNvPr id="3" name="Content Placeholder 2">
            <a:extLst>
              <a:ext uri="{FF2B5EF4-FFF2-40B4-BE49-F238E27FC236}">
                <a16:creationId xmlns:a16="http://schemas.microsoft.com/office/drawing/2014/main" id="{4D9FFBF5-C46C-F89B-26EE-BB8C7D8BDDFC}"/>
              </a:ext>
            </a:extLst>
          </p:cNvPr>
          <p:cNvSpPr>
            <a:spLocks noGrp="1"/>
          </p:cNvSpPr>
          <p:nvPr>
            <p:ph idx="1"/>
          </p:nvPr>
        </p:nvSpPr>
        <p:spPr>
          <a:xfrm>
            <a:off x="913795" y="1732449"/>
            <a:ext cx="10353762" cy="4515951"/>
          </a:xfrm>
        </p:spPr>
        <p:txBody>
          <a:bodyPr>
            <a:noAutofit/>
          </a:bodyPr>
          <a:lstStyle/>
          <a:p>
            <a:pPr marL="36900" indent="0">
              <a:buNone/>
            </a:pPr>
            <a:r>
              <a:rPr lang="en-GB" sz="2400" dirty="0">
                <a:latin typeface="Aptos" panose="020B0004020202020204" pitchFamily="34" charset="0"/>
              </a:rPr>
              <a:t>A radio-controlled aircraft (often called as RC aircraft or RC plane) is a small flying machine that is controlled by a remote through an operator on the ground using a hand-held radio transmitter. The transmitter communicates with a receiver within the craft that sends signals to servomechanisms (servos) which move the control surfaces based on the position of joysticks on the transmitter. The design of RC plane involves aerodynamics, woodworking, composite materials, electronics, mechanics, small motors drafting, artistry, and club activities practically all at the same time. </a:t>
            </a:r>
            <a:endParaRPr lang="en-GB" sz="2400" b="0" i="0" dirty="0">
              <a:solidFill>
                <a:srgbClr val="ECECEC"/>
              </a:solidFill>
              <a:effectLst/>
              <a:highlight>
                <a:srgbClr val="212121"/>
              </a:highlight>
              <a:latin typeface="Aptos" panose="020B0004020202020204" pitchFamily="34" charset="0"/>
            </a:endParaRPr>
          </a:p>
          <a:p>
            <a:pPr marL="36900" indent="0">
              <a:buNone/>
            </a:pPr>
            <a:r>
              <a:rPr lang="en-GB" sz="2400" dirty="0">
                <a:latin typeface="Aptos" panose="020B0004020202020204" pitchFamily="34" charset="0"/>
              </a:rPr>
              <a:t>Twin pusher aircraft are an intriguing type of aircraft design where propulsion units, typically engines or propellers, are placed at the rear of the aircraft, pushing it forward. As the name suggests, these aircraft have two such propulsion units, one on each side of the fuselage.</a:t>
            </a:r>
          </a:p>
        </p:txBody>
      </p:sp>
    </p:spTree>
    <p:extLst>
      <p:ext uri="{BB962C8B-B14F-4D97-AF65-F5344CB8AC3E}">
        <p14:creationId xmlns:p14="http://schemas.microsoft.com/office/powerpoint/2010/main" val="292797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960B-4A01-0E79-CE1F-50D5D65B7ACA}"/>
              </a:ext>
            </a:extLst>
          </p:cNvPr>
          <p:cNvSpPr>
            <a:spLocks noGrp="1"/>
          </p:cNvSpPr>
          <p:nvPr>
            <p:ph type="title"/>
          </p:nvPr>
        </p:nvSpPr>
        <p:spPr/>
        <p:txBody>
          <a:bodyPr/>
          <a:lstStyle/>
          <a:p>
            <a:r>
              <a:rPr lang="en-IN" dirty="0" err="1"/>
              <a:t>Airfoil</a:t>
            </a:r>
            <a:r>
              <a:rPr lang="en-IN" dirty="0"/>
              <a:t> Specifications</a:t>
            </a:r>
          </a:p>
        </p:txBody>
      </p:sp>
      <p:pic>
        <p:nvPicPr>
          <p:cNvPr id="5" name="Content Placeholder 4">
            <a:extLst>
              <a:ext uri="{FF2B5EF4-FFF2-40B4-BE49-F238E27FC236}">
                <a16:creationId xmlns:a16="http://schemas.microsoft.com/office/drawing/2014/main" id="{DC51F1A8-2351-A111-FF12-4B81307AC470}"/>
              </a:ext>
            </a:extLst>
          </p:cNvPr>
          <p:cNvPicPr>
            <a:picLocks noGrp="1" noChangeAspect="1"/>
          </p:cNvPicPr>
          <p:nvPr>
            <p:ph idx="1"/>
          </p:nvPr>
        </p:nvPicPr>
        <p:blipFill>
          <a:blip r:embed="rId2"/>
          <a:stretch>
            <a:fillRect/>
          </a:stretch>
        </p:blipFill>
        <p:spPr>
          <a:xfrm>
            <a:off x="1006262" y="2636929"/>
            <a:ext cx="10353675" cy="1879435"/>
          </a:xfrm>
        </p:spPr>
      </p:pic>
      <p:sp>
        <p:nvSpPr>
          <p:cNvPr id="6" name="TextBox 5">
            <a:extLst>
              <a:ext uri="{FF2B5EF4-FFF2-40B4-BE49-F238E27FC236}">
                <a16:creationId xmlns:a16="http://schemas.microsoft.com/office/drawing/2014/main" id="{EAB85E26-404D-E7BE-1828-2A00FEF92F75}"/>
              </a:ext>
            </a:extLst>
          </p:cNvPr>
          <p:cNvSpPr txBox="1"/>
          <p:nvPr/>
        </p:nvSpPr>
        <p:spPr>
          <a:xfrm>
            <a:off x="1304818" y="1931542"/>
            <a:ext cx="2088457" cy="523220"/>
          </a:xfrm>
          <a:prstGeom prst="rect">
            <a:avLst/>
          </a:prstGeom>
          <a:noFill/>
        </p:spPr>
        <p:txBody>
          <a:bodyPr wrap="none" rtlCol="0">
            <a:spAutoFit/>
          </a:bodyPr>
          <a:lstStyle/>
          <a:p>
            <a:r>
              <a:rPr lang="en-IN" sz="2800" dirty="0"/>
              <a:t>NACA 2412</a:t>
            </a:r>
          </a:p>
        </p:txBody>
      </p:sp>
      <p:sp>
        <p:nvSpPr>
          <p:cNvPr id="7" name="TextBox 6">
            <a:extLst>
              <a:ext uri="{FF2B5EF4-FFF2-40B4-BE49-F238E27FC236}">
                <a16:creationId xmlns:a16="http://schemas.microsoft.com/office/drawing/2014/main" id="{9E54B699-4E43-F31F-B1DB-FD3F25EF54E3}"/>
              </a:ext>
            </a:extLst>
          </p:cNvPr>
          <p:cNvSpPr txBox="1"/>
          <p:nvPr/>
        </p:nvSpPr>
        <p:spPr>
          <a:xfrm>
            <a:off x="1387011" y="5034337"/>
            <a:ext cx="8839792" cy="1477328"/>
          </a:xfrm>
          <a:prstGeom prst="rect">
            <a:avLst/>
          </a:prstGeom>
          <a:noFill/>
        </p:spPr>
        <p:txBody>
          <a:bodyPr wrap="none" rtlCol="0">
            <a:spAutoFit/>
          </a:bodyPr>
          <a:lstStyle/>
          <a:p>
            <a:r>
              <a:rPr lang="en-IN" sz="2400" dirty="0"/>
              <a:t>Chord length– 23 cm</a:t>
            </a:r>
          </a:p>
          <a:p>
            <a:r>
              <a:rPr lang="en-IN" sz="2400" dirty="0"/>
              <a:t>Maximum Camber- 2% located at 0.4 of the chord length from LE</a:t>
            </a:r>
          </a:p>
          <a:p>
            <a:r>
              <a:rPr lang="en-IN" sz="2400" dirty="0"/>
              <a:t>Maximum Thickness- 12% of the chord</a:t>
            </a:r>
          </a:p>
          <a:p>
            <a:endParaRPr lang="en-IN" dirty="0"/>
          </a:p>
        </p:txBody>
      </p:sp>
    </p:spTree>
    <p:extLst>
      <p:ext uri="{BB962C8B-B14F-4D97-AF65-F5344CB8AC3E}">
        <p14:creationId xmlns:p14="http://schemas.microsoft.com/office/powerpoint/2010/main" val="25759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5C9C-ACE5-D843-5CFC-3B6038CC3D6B}"/>
              </a:ext>
            </a:extLst>
          </p:cNvPr>
          <p:cNvSpPr>
            <a:spLocks noGrp="1"/>
          </p:cNvSpPr>
          <p:nvPr>
            <p:ph type="title"/>
          </p:nvPr>
        </p:nvSpPr>
        <p:spPr>
          <a:xfrm>
            <a:off x="919119" y="404117"/>
            <a:ext cx="10353762" cy="970450"/>
          </a:xfrm>
        </p:spPr>
        <p:txBody>
          <a:bodyPr/>
          <a:lstStyle/>
          <a:p>
            <a:r>
              <a:rPr lang="en-IN" dirty="0" err="1"/>
              <a:t>Airfoil</a:t>
            </a:r>
            <a:r>
              <a:rPr lang="en-IN" dirty="0"/>
              <a:t> Specifications</a:t>
            </a:r>
          </a:p>
        </p:txBody>
      </p:sp>
      <p:pic>
        <p:nvPicPr>
          <p:cNvPr id="6" name="Content Placeholder 5">
            <a:extLst>
              <a:ext uri="{FF2B5EF4-FFF2-40B4-BE49-F238E27FC236}">
                <a16:creationId xmlns:a16="http://schemas.microsoft.com/office/drawing/2014/main" id="{C4D05FC0-4236-05F4-0252-E4E8BAE82260}"/>
              </a:ext>
            </a:extLst>
          </p:cNvPr>
          <p:cNvPicPr>
            <a:picLocks noGrp="1" noChangeAspect="1"/>
          </p:cNvPicPr>
          <p:nvPr>
            <p:ph idx="1"/>
          </p:nvPr>
        </p:nvPicPr>
        <p:blipFill>
          <a:blip r:embed="rId2"/>
          <a:stretch>
            <a:fillRect/>
          </a:stretch>
        </p:blipFill>
        <p:spPr>
          <a:xfrm>
            <a:off x="1559880" y="1888275"/>
            <a:ext cx="4192764" cy="4059237"/>
          </a:xfrm>
        </p:spPr>
      </p:pic>
      <p:pic>
        <p:nvPicPr>
          <p:cNvPr id="8" name="Picture 7">
            <a:extLst>
              <a:ext uri="{FF2B5EF4-FFF2-40B4-BE49-F238E27FC236}">
                <a16:creationId xmlns:a16="http://schemas.microsoft.com/office/drawing/2014/main" id="{7765DD84-35F7-A71B-F56B-B865DCC13A54}"/>
              </a:ext>
            </a:extLst>
          </p:cNvPr>
          <p:cNvPicPr>
            <a:picLocks noChangeAspect="1"/>
          </p:cNvPicPr>
          <p:nvPr/>
        </p:nvPicPr>
        <p:blipFill>
          <a:blip r:embed="rId3"/>
          <a:stretch>
            <a:fillRect/>
          </a:stretch>
        </p:blipFill>
        <p:spPr>
          <a:xfrm>
            <a:off x="6439358" y="1888275"/>
            <a:ext cx="4147041" cy="4059237"/>
          </a:xfrm>
          <a:prstGeom prst="rect">
            <a:avLst/>
          </a:prstGeom>
        </p:spPr>
      </p:pic>
    </p:spTree>
    <p:extLst>
      <p:ext uri="{BB962C8B-B14F-4D97-AF65-F5344CB8AC3E}">
        <p14:creationId xmlns:p14="http://schemas.microsoft.com/office/powerpoint/2010/main" val="27191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67B9-D257-3060-8430-5AF5BE253D16}"/>
              </a:ext>
            </a:extLst>
          </p:cNvPr>
          <p:cNvSpPr>
            <a:spLocks noGrp="1"/>
          </p:cNvSpPr>
          <p:nvPr>
            <p:ph type="title"/>
          </p:nvPr>
        </p:nvSpPr>
        <p:spPr/>
        <p:txBody>
          <a:bodyPr/>
          <a:lstStyle/>
          <a:p>
            <a:r>
              <a:rPr lang="en-IN" dirty="0"/>
              <a:t>Design Specifications</a:t>
            </a:r>
          </a:p>
        </p:txBody>
      </p:sp>
      <p:sp>
        <p:nvSpPr>
          <p:cNvPr id="3" name="Content Placeholder 2">
            <a:extLst>
              <a:ext uri="{FF2B5EF4-FFF2-40B4-BE49-F238E27FC236}">
                <a16:creationId xmlns:a16="http://schemas.microsoft.com/office/drawing/2014/main" id="{63B9C7B5-B48D-5455-2B26-55E8C696BCE5}"/>
              </a:ext>
            </a:extLst>
          </p:cNvPr>
          <p:cNvSpPr>
            <a:spLocks noGrp="1"/>
          </p:cNvSpPr>
          <p:nvPr>
            <p:ph idx="1"/>
          </p:nvPr>
        </p:nvSpPr>
        <p:spPr>
          <a:xfrm>
            <a:off x="913795" y="1732449"/>
            <a:ext cx="10353762" cy="4411497"/>
          </a:xfrm>
        </p:spPr>
        <p:txBody>
          <a:bodyPr>
            <a:normAutofit fontScale="92500" lnSpcReduction="10000"/>
          </a:bodyPr>
          <a:lstStyle/>
          <a:p>
            <a:r>
              <a:rPr lang="en-IN" dirty="0"/>
              <a:t>Weight- 969 gm</a:t>
            </a:r>
          </a:p>
          <a:p>
            <a:r>
              <a:rPr lang="en-IN" dirty="0"/>
              <a:t>Total Length – 42 cm + 18 cm+ 20 cm = 80 cm</a:t>
            </a:r>
          </a:p>
          <a:p>
            <a:r>
              <a:rPr lang="en-IN" dirty="0"/>
              <a:t>Fuselage Length – 42 cm</a:t>
            </a:r>
          </a:p>
          <a:p>
            <a:r>
              <a:rPr lang="en-IN" dirty="0"/>
              <a:t>Fuselage Width – 10 cm</a:t>
            </a:r>
          </a:p>
          <a:p>
            <a:r>
              <a:rPr lang="en-IN" dirty="0"/>
              <a:t>Boom Rod Length – 18 cm</a:t>
            </a:r>
          </a:p>
          <a:p>
            <a:r>
              <a:rPr lang="en-IN" dirty="0"/>
              <a:t>Wing Span- 1.25 m</a:t>
            </a:r>
          </a:p>
          <a:p>
            <a:r>
              <a:rPr lang="en-IN" dirty="0"/>
              <a:t>Horizontal Tail Span- 40 cm</a:t>
            </a:r>
          </a:p>
          <a:p>
            <a:r>
              <a:rPr lang="en-IN" dirty="0"/>
              <a:t>Aileron Length - 30 cm</a:t>
            </a:r>
          </a:p>
          <a:p>
            <a:r>
              <a:rPr lang="en-IN" dirty="0"/>
              <a:t>Elevator Length = 30 cm</a:t>
            </a:r>
          </a:p>
          <a:p>
            <a:r>
              <a:rPr lang="en-IN" dirty="0" err="1"/>
              <a:t>Rudor</a:t>
            </a:r>
            <a:r>
              <a:rPr lang="en-IN" dirty="0"/>
              <a:t> Height = 15 cm </a:t>
            </a:r>
          </a:p>
          <a:p>
            <a:r>
              <a:rPr lang="en-IN" dirty="0"/>
              <a:t>Propeller Length- 12 cm radius (pusher type)</a:t>
            </a:r>
          </a:p>
          <a:p>
            <a:endParaRPr lang="en-IN" dirty="0"/>
          </a:p>
          <a:p>
            <a:pPr marL="36900" indent="0">
              <a:buNone/>
            </a:pPr>
            <a:endParaRPr lang="en-IN" dirty="0"/>
          </a:p>
          <a:p>
            <a:endParaRPr lang="en-IN" dirty="0"/>
          </a:p>
          <a:p>
            <a:pPr marL="36900" indent="0">
              <a:buNone/>
            </a:pPr>
            <a:endParaRPr lang="en-IN" dirty="0"/>
          </a:p>
          <a:p>
            <a:endParaRPr lang="en-IN" dirty="0"/>
          </a:p>
        </p:txBody>
      </p:sp>
    </p:spTree>
    <p:extLst>
      <p:ext uri="{BB962C8B-B14F-4D97-AF65-F5344CB8AC3E}">
        <p14:creationId xmlns:p14="http://schemas.microsoft.com/office/powerpoint/2010/main" val="151605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774A-83BB-AC3E-F88E-19950E012CB5}"/>
              </a:ext>
            </a:extLst>
          </p:cNvPr>
          <p:cNvSpPr>
            <a:spLocks noGrp="1"/>
          </p:cNvSpPr>
          <p:nvPr>
            <p:ph type="title"/>
          </p:nvPr>
        </p:nvSpPr>
        <p:spPr>
          <a:xfrm>
            <a:off x="913795" y="414391"/>
            <a:ext cx="10353762" cy="970450"/>
          </a:xfrm>
        </p:spPr>
        <p:txBody>
          <a:bodyPr/>
          <a:lstStyle/>
          <a:p>
            <a:r>
              <a:rPr lang="en-IN" dirty="0"/>
              <a:t>Electronic Specifications</a:t>
            </a:r>
          </a:p>
        </p:txBody>
      </p:sp>
      <p:sp>
        <p:nvSpPr>
          <p:cNvPr id="3" name="Content Placeholder 2">
            <a:extLst>
              <a:ext uri="{FF2B5EF4-FFF2-40B4-BE49-F238E27FC236}">
                <a16:creationId xmlns:a16="http://schemas.microsoft.com/office/drawing/2014/main" id="{C319D306-EE34-01CC-A0F1-C7D6A5816D02}"/>
              </a:ext>
            </a:extLst>
          </p:cNvPr>
          <p:cNvSpPr>
            <a:spLocks noGrp="1"/>
          </p:cNvSpPr>
          <p:nvPr>
            <p:ph idx="1"/>
          </p:nvPr>
        </p:nvSpPr>
        <p:spPr>
          <a:xfrm>
            <a:off x="913795" y="2024009"/>
            <a:ext cx="10353762" cy="3767191"/>
          </a:xfrm>
        </p:spPr>
        <p:txBody>
          <a:bodyPr/>
          <a:lstStyle/>
          <a:p>
            <a:r>
              <a:rPr lang="en-IN" dirty="0"/>
              <a:t>Battery- 2200mAh 3S 30C/60C (LiPo)</a:t>
            </a:r>
          </a:p>
          <a:p>
            <a:r>
              <a:rPr lang="en-IN" dirty="0"/>
              <a:t>Motor - DYS 1100kv BLDC Motor</a:t>
            </a:r>
          </a:p>
          <a:p>
            <a:r>
              <a:rPr lang="en-IN" dirty="0"/>
              <a:t>ServoX4 - (2x Aileron, 2x elevator)</a:t>
            </a:r>
          </a:p>
          <a:p>
            <a:r>
              <a:rPr lang="en-IN" dirty="0"/>
              <a:t>ESC - 30A ESC</a:t>
            </a:r>
          </a:p>
          <a:p>
            <a:r>
              <a:rPr lang="en-IN" dirty="0"/>
              <a:t>Receiver - </a:t>
            </a:r>
            <a:r>
              <a:rPr lang="en-IN" dirty="0" err="1"/>
              <a:t>FlySky</a:t>
            </a:r>
            <a:r>
              <a:rPr lang="en-IN" dirty="0"/>
              <a:t> 10 channel</a:t>
            </a:r>
          </a:p>
          <a:p>
            <a:r>
              <a:rPr lang="en-IN" dirty="0"/>
              <a:t>Type of Engine- Brushless DC Motor</a:t>
            </a:r>
          </a:p>
          <a:p>
            <a:pPr marL="36900" indent="0">
              <a:buNone/>
            </a:pPr>
            <a:endParaRPr lang="en-IN" dirty="0"/>
          </a:p>
          <a:p>
            <a:r>
              <a:rPr lang="en-IN" dirty="0"/>
              <a:t>Material Used- </a:t>
            </a:r>
            <a:r>
              <a:rPr lang="en-IN" dirty="0" err="1"/>
              <a:t>Thermocole</a:t>
            </a:r>
            <a:r>
              <a:rPr lang="en-IN" dirty="0"/>
              <a:t>, </a:t>
            </a:r>
            <a:r>
              <a:rPr lang="en-IN" dirty="0" err="1"/>
              <a:t>Sunboard</a:t>
            </a:r>
            <a:endParaRPr lang="en-IN" dirty="0"/>
          </a:p>
          <a:p>
            <a:endParaRPr lang="en-IN" dirty="0"/>
          </a:p>
        </p:txBody>
      </p:sp>
    </p:spTree>
    <p:extLst>
      <p:ext uri="{BB962C8B-B14F-4D97-AF65-F5344CB8AC3E}">
        <p14:creationId xmlns:p14="http://schemas.microsoft.com/office/powerpoint/2010/main" val="963246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154</TotalTime>
  <Words>768</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Calisto MT</vt:lpstr>
      <vt:lpstr>Wingdings</vt:lpstr>
      <vt:lpstr>Wingdings 2</vt:lpstr>
      <vt:lpstr>Slate</vt:lpstr>
      <vt:lpstr>AE361 Report</vt:lpstr>
      <vt:lpstr>PowerPoint Presentation</vt:lpstr>
      <vt:lpstr>Members</vt:lpstr>
      <vt:lpstr>Contents</vt:lpstr>
      <vt:lpstr>Introduction</vt:lpstr>
      <vt:lpstr>Airfoil Specifications</vt:lpstr>
      <vt:lpstr>Airfoil Specifications</vt:lpstr>
      <vt:lpstr>Design Specifications</vt:lpstr>
      <vt:lpstr>Electronic Specifications</vt:lpstr>
      <vt:lpstr>Calculations</vt:lpstr>
      <vt:lpstr>Calculations</vt:lpstr>
      <vt:lpstr>Constructed Plane</vt:lpstr>
      <vt:lpstr>Purpose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AE361 Report</dc:title>
  <dc:creator>Ambuj Pyne</dc:creator>
  <cp:lastModifiedBy>Ambuj Pyne</cp:lastModifiedBy>
  <cp:revision>2</cp:revision>
  <dcterms:created xsi:type="dcterms:W3CDTF">2024-04-21T03:56:47Z</dcterms:created>
  <dcterms:modified xsi:type="dcterms:W3CDTF">2024-04-21T06:31:40Z</dcterms:modified>
</cp:coreProperties>
</file>