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  <p:sldMasterId id="2147483657" r:id="rId2"/>
    <p:sldMasterId id="2147483658" r:id="rId3"/>
  </p:sldMasterIdLst>
  <p:notesMasterIdLst>
    <p:notesMasterId r:id="rId42"/>
  </p:notesMasterIdLst>
  <p:sldIdLst>
    <p:sldId id="256" r:id="rId4"/>
    <p:sldId id="257" r:id="rId5"/>
    <p:sldId id="360" r:id="rId6"/>
    <p:sldId id="359" r:id="rId7"/>
    <p:sldId id="361" r:id="rId8"/>
    <p:sldId id="375" r:id="rId9"/>
    <p:sldId id="376" r:id="rId10"/>
    <p:sldId id="377" r:id="rId11"/>
    <p:sldId id="378" r:id="rId12"/>
    <p:sldId id="380" r:id="rId13"/>
    <p:sldId id="384" r:id="rId14"/>
    <p:sldId id="385" r:id="rId15"/>
    <p:sldId id="386" r:id="rId16"/>
    <p:sldId id="387" r:id="rId17"/>
    <p:sldId id="388" r:id="rId18"/>
    <p:sldId id="389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3" r:id="rId31"/>
    <p:sldId id="402" r:id="rId32"/>
    <p:sldId id="404" r:id="rId33"/>
    <p:sldId id="405" r:id="rId34"/>
    <p:sldId id="406" r:id="rId35"/>
    <p:sldId id="270" r:id="rId36"/>
    <p:sldId id="271" r:id="rId37"/>
    <p:sldId id="272" r:id="rId38"/>
    <p:sldId id="273" r:id="rId39"/>
    <p:sldId id="274" r:id="rId40"/>
    <p:sldId id="269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ndara" panose="020E0502030303020204" pitchFamily="34" charset="0"/>
      <p:regular r:id="rId47"/>
      <p:bold r:id="rId48"/>
      <p:italic r:id="rId49"/>
      <p:boldItalic r:id="rId50"/>
    </p:embeddedFont>
    <p:embeddedFont>
      <p:font typeface="Corbel" panose="020B0503020204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1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371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67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 strike="noStrike" cap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 descr="E:\Brand &amp; all that\Greatlearning Logo\Greatlearning Logo.jpg"/>
          <p:cNvPicPr preferRelativeResize="0"/>
          <p:nvPr/>
        </p:nvPicPr>
        <p:blipFill rotWithShape="1">
          <a:blip r:embed="rId7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8" descr="E:\Brand &amp; all that\Greatlearning Logo\Greatlearning Logo.jpg"/>
          <p:cNvPicPr preferRelativeResize="0"/>
          <p:nvPr/>
        </p:nvPicPr>
        <p:blipFill rotWithShape="1">
          <a:blip r:embed="rId5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9" r:id="rId2"/>
    <p:sldLayoutId id="214748366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0" descr="E:\Brand &amp; all that\Greatlearning Logo\Greatlearning Logo.jpg"/>
          <p:cNvPicPr preferRelativeResize="0"/>
          <p:nvPr/>
        </p:nvPicPr>
        <p:blipFill rotWithShape="1">
          <a:blip r:embed="rId3">
            <a:alphaModFix/>
          </a:blip>
          <a:srcRect l="19363" t="19598" r="17929" b="71116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sz="1400" b="0" i="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7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9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0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2.wdp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2042615" y="238774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4400"/>
            </a:pPr>
            <a:r>
              <a:rPr lang="en-IN" sz="8800" b="1" dirty="0">
                <a:solidFill>
                  <a:srgbClr val="00B0F0"/>
                </a:solidFill>
              </a:rPr>
              <a:t>Hierarchical clustering</a:t>
            </a:r>
            <a:endParaRPr sz="8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49" y="415638"/>
            <a:ext cx="9263152" cy="597703"/>
          </a:xfrm>
        </p:spPr>
        <p:txBody>
          <a:bodyPr/>
          <a:lstStyle/>
          <a:p>
            <a:r>
              <a:rPr lang="en-US" sz="4000" dirty="0"/>
              <a:t>How Hierarchical Clustering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10</a:t>
            </a:fld>
            <a:endParaRPr lang="en"/>
          </a:p>
        </p:txBody>
      </p:sp>
      <p:pic>
        <p:nvPicPr>
          <p:cNvPr id="5" name="Picture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E669443B-8E26-E14B-812C-6D43E302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713" t="10712" r="8099" b="11269"/>
          <a:stretch/>
        </p:blipFill>
        <p:spPr>
          <a:xfrm>
            <a:off x="5976466" y="1403478"/>
            <a:ext cx="5393152" cy="4500490"/>
          </a:xfrm>
          <a:prstGeom prst="rect">
            <a:avLst/>
          </a:prstGeom>
        </p:spPr>
      </p:pic>
      <p:sp>
        <p:nvSpPr>
          <p:cNvPr id="6" name="Pentagon 5">
            <a:extLst>
              <a:ext uri="{FF2B5EF4-FFF2-40B4-BE49-F238E27FC236}">
                <a16:creationId xmlns:a16="http://schemas.microsoft.com/office/drawing/2014/main" id="{E7DF9A07-8AA7-BF4B-B7CC-900084088E24}"/>
              </a:ext>
            </a:extLst>
          </p:cNvPr>
          <p:cNvSpPr/>
          <p:nvPr/>
        </p:nvSpPr>
        <p:spPr>
          <a:xfrm>
            <a:off x="999965" y="1196031"/>
            <a:ext cx="1882588" cy="59167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Measure the 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AE937-C799-1E48-8EF1-F4FD71C84BD8}"/>
              </a:ext>
            </a:extLst>
          </p:cNvPr>
          <p:cNvSpPr txBox="1"/>
          <p:nvPr/>
        </p:nvSpPr>
        <p:spPr>
          <a:xfrm>
            <a:off x="600501" y="2562064"/>
            <a:ext cx="5090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Lets Consider Few Points on a Plane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Figure out a way to compute distance between two points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Remember each data point is a cluster of its own.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try and find out the least distance between two clusters</a:t>
            </a:r>
          </a:p>
        </p:txBody>
      </p:sp>
    </p:spTree>
    <p:extLst>
      <p:ext uri="{BB962C8B-B14F-4D97-AF65-F5344CB8AC3E}">
        <p14:creationId xmlns:p14="http://schemas.microsoft.com/office/powerpoint/2010/main" val="332562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33" y="333061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How Hierarchical Clustering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11</a:t>
            </a:fld>
            <a:endParaRPr lang="en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7DF9A07-8AA7-BF4B-B7CC-900084088E24}"/>
              </a:ext>
            </a:extLst>
          </p:cNvPr>
          <p:cNvSpPr/>
          <p:nvPr/>
        </p:nvSpPr>
        <p:spPr>
          <a:xfrm>
            <a:off x="904431" y="1173694"/>
            <a:ext cx="1882588" cy="59167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Grouping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8CA9D-CDE8-384C-A2FB-6707337B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86" y="1173694"/>
            <a:ext cx="5854359" cy="4996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22F781-CFDC-1041-B384-13494A1F738F}"/>
              </a:ext>
            </a:extLst>
          </p:cNvPr>
          <p:cNvSpPr txBox="1"/>
          <p:nvPr/>
        </p:nvSpPr>
        <p:spPr>
          <a:xfrm>
            <a:off x="620355" y="2886928"/>
            <a:ext cx="4744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Two Nearest Data-points/Clusters are merged together.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is represented in a Tree Structure called </a:t>
            </a:r>
            <a:r>
              <a:rPr lang="en-US" sz="1600" b="1" dirty="0" err="1">
                <a:solidFill>
                  <a:schemeClr val="tx1"/>
                </a:solidFill>
              </a:rPr>
              <a:t>Denodrogram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2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48" y="376109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How Hierarchical Clustering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12</a:t>
            </a:fld>
            <a:endParaRPr lang="en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7DF9A07-8AA7-BF4B-B7CC-900084088E24}"/>
              </a:ext>
            </a:extLst>
          </p:cNvPr>
          <p:cNvSpPr/>
          <p:nvPr/>
        </p:nvSpPr>
        <p:spPr>
          <a:xfrm>
            <a:off x="2310150" y="1173694"/>
            <a:ext cx="1882588" cy="59167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Grouping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8CA9D-CDE8-384C-A2FB-6707337B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44" y="1965247"/>
            <a:ext cx="4851400" cy="4140200"/>
          </a:xfrm>
          <a:prstGeom prst="rect">
            <a:avLst/>
          </a:prstGeom>
        </p:spPr>
      </p:pic>
      <p:pic>
        <p:nvPicPr>
          <p:cNvPr id="5" name="Picture 4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0387BBBE-87FF-6A4D-90A2-34CE942F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14858" y="2426689"/>
            <a:ext cx="4107189" cy="355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6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84" y="338074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How Hierarchical Clustering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13</a:t>
            </a:fld>
            <a:endParaRPr lang="en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7DF9A07-8AA7-BF4B-B7CC-900084088E24}"/>
              </a:ext>
            </a:extLst>
          </p:cNvPr>
          <p:cNvSpPr/>
          <p:nvPr/>
        </p:nvSpPr>
        <p:spPr>
          <a:xfrm>
            <a:off x="1233541" y="1173694"/>
            <a:ext cx="1882588" cy="59167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Grouping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12DCD5C-1AEF-B745-B5E9-4DD7E135C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41" y="2003282"/>
            <a:ext cx="4749800" cy="4216400"/>
          </a:xfrm>
          <a:prstGeom prst="rect">
            <a:avLst/>
          </a:prstGeom>
        </p:spPr>
      </p:pic>
      <p:pic>
        <p:nvPicPr>
          <p:cNvPr id="11" name="Picture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C34F577-8790-634E-B255-54ADF830C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38496" y="2796988"/>
            <a:ext cx="3464238" cy="301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93" y="331058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How Hierarchical Clustering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14</a:t>
            </a:fld>
            <a:endParaRPr lang="en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7DF9A07-8AA7-BF4B-B7CC-900084088E24}"/>
              </a:ext>
            </a:extLst>
          </p:cNvPr>
          <p:cNvSpPr/>
          <p:nvPr/>
        </p:nvSpPr>
        <p:spPr>
          <a:xfrm>
            <a:off x="1163738" y="1189047"/>
            <a:ext cx="1882588" cy="59167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Grouping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A74037F-2EE4-9E48-AA18-F170B4859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5461" y="2041005"/>
            <a:ext cx="4813300" cy="3975100"/>
          </a:xfrm>
          <a:prstGeom prst="rect">
            <a:avLst/>
          </a:prstGeom>
        </p:spPr>
      </p:pic>
      <p:pic>
        <p:nvPicPr>
          <p:cNvPr id="9" name="Picture 8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CC2081D-18E2-1A4F-9A2F-9C1D79B2E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676" y="2635022"/>
            <a:ext cx="4068612" cy="31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8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58" y="361409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How Hierarchical Clustering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15</a:t>
            </a:fld>
            <a:endParaRPr lang="en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7DF9A07-8AA7-BF4B-B7CC-900084088E24}"/>
              </a:ext>
            </a:extLst>
          </p:cNvPr>
          <p:cNvSpPr/>
          <p:nvPr/>
        </p:nvSpPr>
        <p:spPr>
          <a:xfrm>
            <a:off x="1051264" y="1155799"/>
            <a:ext cx="1882588" cy="59167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Grouping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95F349-9010-864A-B344-88BE8E84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3" y="2088610"/>
            <a:ext cx="4660900" cy="394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6952D-B7AA-FC49-9621-5E53E76CC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2435" y="2810435"/>
            <a:ext cx="3823625" cy="3055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FEF47B-F227-6342-83F1-88CF9396AD8C}"/>
              </a:ext>
            </a:extLst>
          </p:cNvPr>
          <p:cNvSpPr txBox="1"/>
          <p:nvPr/>
        </p:nvSpPr>
        <p:spPr>
          <a:xfrm>
            <a:off x="4076047" y="1282357"/>
            <a:ext cx="6964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group two groups together, they would appear in one Dendrogram.</a:t>
            </a:r>
          </a:p>
        </p:txBody>
      </p:sp>
    </p:spTree>
    <p:extLst>
      <p:ext uri="{BB962C8B-B14F-4D97-AF65-F5344CB8AC3E}">
        <p14:creationId xmlns:p14="http://schemas.microsoft.com/office/powerpoint/2010/main" val="367382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0" y="348670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How Hierarchical Clustering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16</a:t>
            </a:fld>
            <a:endParaRPr lang="en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7DF9A07-8AA7-BF4B-B7CC-900084088E24}"/>
              </a:ext>
            </a:extLst>
          </p:cNvPr>
          <p:cNvSpPr/>
          <p:nvPr/>
        </p:nvSpPr>
        <p:spPr>
          <a:xfrm>
            <a:off x="1054648" y="1259839"/>
            <a:ext cx="1882588" cy="591671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Termination</a:t>
            </a:r>
          </a:p>
        </p:txBody>
      </p:sp>
      <p:pic>
        <p:nvPicPr>
          <p:cNvPr id="5" name="Picture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1F72BE4F-13BF-BC41-B7BD-7BBD685BE0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58" r="3148" b="3845"/>
          <a:stretch/>
        </p:blipFill>
        <p:spPr>
          <a:xfrm>
            <a:off x="982066" y="2164977"/>
            <a:ext cx="4538756" cy="3637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8D2B9-02EA-BF45-A122-141B80457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82" y="2595283"/>
            <a:ext cx="4252762" cy="3207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667039-88C6-844E-83A1-8739F7F1ED05}"/>
              </a:ext>
            </a:extLst>
          </p:cNvPr>
          <p:cNvSpPr txBox="1"/>
          <p:nvPr/>
        </p:nvSpPr>
        <p:spPr>
          <a:xfrm>
            <a:off x="4594661" y="1355619"/>
            <a:ext cx="600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Terminate when we are left with one cluster</a:t>
            </a:r>
          </a:p>
        </p:txBody>
      </p:sp>
    </p:spTree>
    <p:extLst>
      <p:ext uri="{BB962C8B-B14F-4D97-AF65-F5344CB8AC3E}">
        <p14:creationId xmlns:p14="http://schemas.microsoft.com/office/powerpoint/2010/main" val="98276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88" y="330145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17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212755" y="1146412"/>
            <a:ext cx="7306025" cy="840411"/>
            <a:chOff x="930802" y="1216988"/>
            <a:chExt cx="7306025" cy="84041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8"/>
              <a:ext cx="7306025" cy="840411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Agglomerative Clustering begins with each element as a separate cluster and merge them into larger clusters.</a:t>
              </a:r>
            </a:p>
          </p:txBody>
        </p:sp>
      </p:grpSp>
      <p:pic>
        <p:nvPicPr>
          <p:cNvPr id="11" name="Picture 10" descr="A screenshot of a cell phone screen with text&#13;&#10;&#13;&#10;Description automatically generated">
            <a:extLst>
              <a:ext uri="{FF2B5EF4-FFF2-40B4-BE49-F238E27FC236}">
                <a16:creationId xmlns:a16="http://schemas.microsoft.com/office/drawing/2014/main" id="{9C20FF31-5F7F-AA47-9835-2181E4D41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6004" y="2885116"/>
            <a:ext cx="4689431" cy="29643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74CF9F-4AEA-E849-983B-828EDA718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434" y="5029238"/>
            <a:ext cx="3937000" cy="50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1AAC70-2DA1-FE4C-81BB-C1990732AFA3}"/>
              </a:ext>
            </a:extLst>
          </p:cNvPr>
          <p:cNvSpPr/>
          <p:nvPr/>
        </p:nvSpPr>
        <p:spPr>
          <a:xfrm>
            <a:off x="2212755" y="2205388"/>
            <a:ext cx="72823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Lets assume we have 06 Data-Points in Euclidean Space.</a:t>
            </a:r>
          </a:p>
        </p:txBody>
      </p:sp>
    </p:spTree>
    <p:extLst>
      <p:ext uri="{BB962C8B-B14F-4D97-AF65-F5344CB8AC3E}">
        <p14:creationId xmlns:p14="http://schemas.microsoft.com/office/powerpoint/2010/main" val="18118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45" y="386742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18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136307"/>
            <a:ext cx="7306025" cy="840411"/>
            <a:chOff x="930802" y="1216988"/>
            <a:chExt cx="7306025" cy="84041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8"/>
              <a:ext cx="7306025" cy="840411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Agglomerative Clustering begins with each element as a separate cluster and merge them into larger clusters.</a:t>
              </a:r>
            </a:p>
          </p:txBody>
        </p:sp>
      </p:grp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1CED62B-134D-2C4D-AE19-4A64D135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2256426"/>
            <a:ext cx="9144000" cy="34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9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02" y="338062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19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136307"/>
            <a:ext cx="7306025" cy="840411"/>
            <a:chOff x="930802" y="1216988"/>
            <a:chExt cx="7306025" cy="84041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8"/>
              <a:ext cx="7306025" cy="840411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Agglomerative Clustering begins with each element as a separate cluster and merge them into larger clusters.</a:t>
              </a:r>
            </a:p>
          </p:txBody>
        </p:sp>
      </p:grpSp>
      <p:pic>
        <p:nvPicPr>
          <p:cNvPr id="6" name="Picture 5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E720B2E-2A8E-1541-9E7F-9DC1474E4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2377802"/>
            <a:ext cx="9144000" cy="350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609600" y="1763973"/>
            <a:ext cx="10972800" cy="29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>
              <a:lnSpc>
                <a:spcPct val="150000"/>
              </a:lnSpc>
              <a:spcBef>
                <a:spcPts val="480"/>
              </a:spcBef>
              <a:buSzPts val="2400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 to hierarchical clustering</a:t>
            </a:r>
          </a:p>
          <a:p>
            <a:pPr marL="495300" indent="-342900">
              <a:lnSpc>
                <a:spcPct val="150000"/>
              </a:lnSpc>
              <a:spcBef>
                <a:spcPts val="480"/>
              </a:spcBef>
              <a:buSzPts val="2400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Measuring distance between clusters</a:t>
            </a:r>
          </a:p>
          <a:p>
            <a:pPr marL="495300" indent="-342900">
              <a:lnSpc>
                <a:spcPct val="150000"/>
              </a:lnSpc>
              <a:spcBef>
                <a:spcPts val="480"/>
              </a:spcBef>
              <a:buSzPts val="2400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Complete linkage method</a:t>
            </a:r>
          </a:p>
          <a:p>
            <a:pPr marL="495300" indent="-342900">
              <a:lnSpc>
                <a:spcPct val="150000"/>
              </a:lnSpc>
              <a:spcBef>
                <a:spcPts val="480"/>
              </a:spcBef>
              <a:buSzPts val="2400"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Hands on exercise on Hierarchical clustering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26" y="388454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20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055625"/>
            <a:ext cx="7306025" cy="597704"/>
            <a:chOff x="930802" y="1216989"/>
            <a:chExt cx="7306025" cy="59770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9"/>
              <a:ext cx="7306025" cy="59770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Lets Calculate the Centroid of Two Points and Group them as One..</a:t>
              </a:r>
            </a:p>
          </p:txBody>
        </p:sp>
      </p:grp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DA6064E6-6ED7-FF4D-8C69-44DB40C5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0" y="1999810"/>
            <a:ext cx="9144000" cy="40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8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4" y="302545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21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055625"/>
            <a:ext cx="7306025" cy="597704"/>
            <a:chOff x="930802" y="1216989"/>
            <a:chExt cx="7306025" cy="59770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9"/>
              <a:ext cx="7306025" cy="59770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Here (1.5,1.5) is the centroid of those two points.</a:t>
              </a:r>
            </a:p>
          </p:txBody>
        </p:sp>
      </p:grpSp>
      <p:pic>
        <p:nvPicPr>
          <p:cNvPr id="6" name="Picture 5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766EA708-8E43-5F4F-964C-EBE49C7D0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2345" y="1978586"/>
            <a:ext cx="5846855" cy="397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2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84" y="349042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22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055625"/>
            <a:ext cx="7306025" cy="597704"/>
            <a:chOff x="930802" y="1216989"/>
            <a:chExt cx="7306025" cy="59770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9"/>
              <a:ext cx="7306025" cy="59770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Next we start measuring the distance of other two points and find the centroid.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B3E1788-8471-5A4B-95A3-889139723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78635"/>
            <a:ext cx="5324394" cy="3723741"/>
          </a:xfrm>
          <a:prstGeom prst="rect">
            <a:avLst/>
          </a:prstGeom>
        </p:spPr>
      </p:pic>
      <p:pic>
        <p:nvPicPr>
          <p:cNvPr id="11" name="Picture 10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3CFD2B6F-9089-8F4A-845B-522E3CF0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9900" y="4953001"/>
            <a:ext cx="3848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4" y="371060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23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055625"/>
            <a:ext cx="7306025" cy="597704"/>
            <a:chOff x="930802" y="1216989"/>
            <a:chExt cx="7306025" cy="59770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9"/>
              <a:ext cx="7306025" cy="597704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Next we start measuring the distance of other two points and find the centroid.</a:t>
              </a:r>
            </a:p>
          </p:txBody>
        </p:sp>
      </p:grpSp>
      <p:pic>
        <p:nvPicPr>
          <p:cNvPr id="11" name="Picture 10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3CFD2B6F-9089-8F4A-845B-522E3CF0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9900" y="4953001"/>
            <a:ext cx="38481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B852E-C08F-414F-833C-04A8C8BC3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59" y="1905000"/>
            <a:ext cx="5558166" cy="354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4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0" y="332871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24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055625"/>
            <a:ext cx="7306025" cy="688548"/>
            <a:chOff x="930802" y="1216989"/>
            <a:chExt cx="7306025" cy="68854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9"/>
              <a:ext cx="7306025" cy="68854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Once we group these, we would then find out the closest distance of another point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B404A03-3C6D-6B44-BA81-BC213F46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4" y="1994274"/>
            <a:ext cx="6006388" cy="3704329"/>
          </a:xfrm>
          <a:prstGeom prst="rect">
            <a:avLst/>
          </a:prstGeom>
        </p:spPr>
      </p:pic>
      <p:pic>
        <p:nvPicPr>
          <p:cNvPr id="12" name="Picture 11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723CEA60-A549-4E41-AC95-6A8E8274F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3524" y="4955596"/>
            <a:ext cx="3146612" cy="10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1" y="406035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25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055625"/>
            <a:ext cx="7306025" cy="688548"/>
            <a:chOff x="930802" y="1216989"/>
            <a:chExt cx="7306025" cy="68854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9"/>
              <a:ext cx="7306025" cy="68854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Once we group these, we would then find out the closest distance of another point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D65A6A0-31F5-224F-AC95-6D8D0EEE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75" y="2362176"/>
            <a:ext cx="5279878" cy="3440199"/>
          </a:xfrm>
          <a:prstGeom prst="rect">
            <a:avLst/>
          </a:prstGeom>
        </p:spPr>
      </p:pic>
      <p:pic>
        <p:nvPicPr>
          <p:cNvPr id="11" name="Picture 10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54BE1A87-6F9B-C240-948B-8A4D4BA93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5003" y="4416038"/>
            <a:ext cx="3334122" cy="12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0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02" y="361237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4000" dirty="0"/>
              <a:t>What is 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26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2442988" y="1055625"/>
            <a:ext cx="7306025" cy="688548"/>
            <a:chOff x="930802" y="1216989"/>
            <a:chExt cx="7306025" cy="68854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16989"/>
              <a:ext cx="7306025" cy="688548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Finally all the points converge into one Big Dendrogram</a:t>
              </a:r>
            </a:p>
          </p:txBody>
        </p:sp>
      </p:grp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5D2368B9-1483-DD4D-B657-BD562C51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876" y="2218398"/>
            <a:ext cx="5142753" cy="3443808"/>
          </a:xfrm>
          <a:prstGeom prst="rect">
            <a:avLst/>
          </a:prstGeom>
        </p:spPr>
      </p:pic>
      <p:pic>
        <p:nvPicPr>
          <p:cNvPr id="12" name="Picture 11" descr="A picture containing athletic game&#13;&#10;&#13;&#10;Description automatically generated">
            <a:extLst>
              <a:ext uri="{FF2B5EF4-FFF2-40B4-BE49-F238E27FC236}">
                <a16:creationId xmlns:a16="http://schemas.microsoft.com/office/drawing/2014/main" id="{75DB84BE-DAE5-434F-86E1-E27BE4DD4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7300" y="3429001"/>
            <a:ext cx="3539784" cy="20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42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88" y="405128"/>
            <a:ext cx="7571700" cy="597703"/>
          </a:xfrm>
        </p:spPr>
        <p:txBody>
          <a:bodyPr/>
          <a:lstStyle/>
          <a:p>
            <a:r>
              <a:rPr lang="en-US" dirty="0"/>
              <a:t>Summarizing Everything…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27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D123E5-B3D0-C546-907D-AA5337FD9FF4}"/>
              </a:ext>
            </a:extLst>
          </p:cNvPr>
          <p:cNvGrpSpPr/>
          <p:nvPr/>
        </p:nvGrpSpPr>
        <p:grpSpPr>
          <a:xfrm>
            <a:off x="984913" y="1322595"/>
            <a:ext cx="9567081" cy="4586886"/>
            <a:chOff x="930802" y="1243882"/>
            <a:chExt cx="7306025" cy="416183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601A527-DB19-DA42-A1FB-F5E5B62ADF94}"/>
                </a:ext>
              </a:extLst>
            </p:cNvPr>
            <p:cNvSpPr/>
            <p:nvPr/>
          </p:nvSpPr>
          <p:spPr>
            <a:xfrm>
              <a:off x="930802" y="1243882"/>
              <a:ext cx="7306025" cy="4161835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8A26E9-D1A9-C046-94F8-78B09358D951}"/>
                </a:ext>
              </a:extLst>
            </p:cNvPr>
            <p:cNvSpPr/>
            <p:nvPr/>
          </p:nvSpPr>
          <p:spPr>
            <a:xfrm>
              <a:off x="1157755" y="1649263"/>
              <a:ext cx="6852118" cy="3351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dirty="0"/>
                <a:t>It starts by calculating the distance between every pair of observation points and store it in a distance matrix.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18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dirty="0"/>
                <a:t>It then puts every point in its own cluster.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18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dirty="0"/>
                <a:t>Then it starts merging the closest pairs of points based on the distances from the distance matrix and as a result the amount of clusters goes down by 1.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18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dirty="0"/>
                <a:t>Then it recomputes the distance between the new cluster and the old ones and stores them in a new distance matrix.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IN" sz="1800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IN" sz="1800" dirty="0"/>
                <a:t>Lastly it repeats steps 2 and 3 until all the clusters are merged into one single cluster.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281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6384600" y="1212825"/>
            <a:ext cx="2470200" cy="2470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912443" y="1939250"/>
            <a:ext cx="4503536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4800" b="1" dirty="0">
                <a:solidFill>
                  <a:srgbClr val="00B0F0"/>
                </a:solidFill>
              </a:rPr>
              <a:t>Linkage</a:t>
            </a:r>
            <a:br>
              <a:rPr lang="en" sz="4800" b="1" dirty="0">
                <a:solidFill>
                  <a:srgbClr val="00B0F0"/>
                </a:solidFill>
              </a:rPr>
            </a:br>
            <a:r>
              <a:rPr lang="en" sz="4800" b="1" dirty="0">
                <a:solidFill>
                  <a:srgbClr val="00B0F0"/>
                </a:solidFill>
              </a:rPr>
              <a:t>Methods</a:t>
            </a:r>
            <a:endParaRPr sz="4800" b="1" dirty="0">
              <a:solidFill>
                <a:srgbClr val="00B0F0"/>
              </a:solidFill>
            </a:endParaRPr>
          </a:p>
        </p:txBody>
      </p:sp>
      <p:cxnSp>
        <p:nvCxnSpPr>
          <p:cNvPr id="120" name="Google Shape;120;p18"/>
          <p:cNvCxnSpPr/>
          <p:nvPr/>
        </p:nvCxnSpPr>
        <p:spPr>
          <a:xfrm rot="10800000" flipH="1">
            <a:off x="7806450" y="705375"/>
            <a:ext cx="121500" cy="518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8657575" y="1483475"/>
            <a:ext cx="332400" cy="267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8854800" y="2440126"/>
            <a:ext cx="1124100" cy="7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8"/>
          <p:cNvSpPr/>
          <p:nvPr/>
        </p:nvSpPr>
        <p:spPr>
          <a:xfrm>
            <a:off x="6581825" y="1410050"/>
            <a:ext cx="2075700" cy="2075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7041342" y="1882526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fld id="{00000000-1234-1234-1234-123412341234}" type="slidenum">
              <a:rPr lang="en"/>
              <a:pPr algn="r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24EB7-F7B7-1543-8063-107C6170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58" y="3820643"/>
            <a:ext cx="5175997" cy="296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99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3" y="275664"/>
            <a:ext cx="8120418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3600" dirty="0"/>
              <a:t>Linkage Methods | Complete Linkage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29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FF8E3-2B2B-6D46-85B1-0041FEF66C25}"/>
              </a:ext>
            </a:extLst>
          </p:cNvPr>
          <p:cNvSpPr txBox="1"/>
          <p:nvPr/>
        </p:nvSpPr>
        <p:spPr>
          <a:xfrm>
            <a:off x="1214651" y="1169895"/>
            <a:ext cx="9717206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solidFill>
                  <a:srgbClr val="002060"/>
                </a:solidFill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several ways to measure the distance between clusters in order to decide the rules for clustering and they are often called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Linkage Methods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Some of the common linkage methods are:</a:t>
            </a:r>
          </a:p>
          <a:p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Complete-linkage: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calculates the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maximum distance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clusters before merging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5ECC2-98B7-5C40-8352-B1C73C8B3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3246" y="2543641"/>
            <a:ext cx="5419435" cy="330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A2A4-82F2-644B-A065-731137D1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61" y="524866"/>
            <a:ext cx="7571700" cy="474269"/>
          </a:xfrm>
        </p:spPr>
        <p:txBody>
          <a:bodyPr/>
          <a:lstStyle/>
          <a:p>
            <a:r>
              <a:rPr lang="en-US" dirty="0"/>
              <a:t>K Means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DE09E-4253-1D4F-8B51-FB31C0EF5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</a:t>
            </a:fld>
            <a:endParaRPr lang="en"/>
          </a:p>
        </p:txBody>
      </p:sp>
      <p:pic>
        <p:nvPicPr>
          <p:cNvPr id="5" name="Picture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58110FFC-1F64-F34F-B4D3-A5CBAFA1C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6071" y="967592"/>
            <a:ext cx="9579857" cy="536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79" y="346361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3600" dirty="0"/>
              <a:t>Linkage Methods | Single Linkage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FF8E3-2B2B-6D46-85B1-0041FEF66C25}"/>
              </a:ext>
            </a:extLst>
          </p:cNvPr>
          <p:cNvSpPr txBox="1"/>
          <p:nvPr/>
        </p:nvSpPr>
        <p:spPr>
          <a:xfrm>
            <a:off x="982639" y="1292724"/>
            <a:ext cx="10223206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solidFill>
                  <a:srgbClr val="002060"/>
                </a:solidFill>
              </a:defRPr>
            </a:lvl1pPr>
          </a:lstStyle>
          <a:p>
            <a:pPr algn="just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several ways to measure the distance between clusters in order to decide the rules for clustering and they are often called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Linkage Methods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Some of the common linkage methods are:</a:t>
            </a:r>
          </a:p>
          <a:p>
            <a:pPr algn="just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Single-linkage: calculates the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minimum distance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the clusters before merging. This linkage may be used to detect high values in your dataset which may be outliers as they will be merged at the end.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1BD3F-0AD2-D641-AA4E-D28020780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2430" y="2709881"/>
            <a:ext cx="5667139" cy="36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7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0" y="423928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3600" dirty="0"/>
              <a:t>Linkage Methods | Average Linkage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FF8E3-2B2B-6D46-85B1-0041FEF66C25}"/>
              </a:ext>
            </a:extLst>
          </p:cNvPr>
          <p:cNvSpPr txBox="1"/>
          <p:nvPr/>
        </p:nvSpPr>
        <p:spPr>
          <a:xfrm>
            <a:off x="963925" y="1335017"/>
            <a:ext cx="10264149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solidFill>
                  <a:srgbClr val="002060"/>
                </a:solidFill>
              </a:defRPr>
            </a:lvl1pPr>
          </a:lstStyle>
          <a:p>
            <a:pPr algn="just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several ways to measure the distance between clusters in order to decide the rules for clustering and they are often called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Linkage Methods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Some of the common linkage methods are:</a:t>
            </a:r>
          </a:p>
          <a:p>
            <a:pPr algn="just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Average-linkage: calculates the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distance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between the clusters before merging.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8AD9B-BB38-AC4E-8413-711BDD321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566" y="2725622"/>
            <a:ext cx="5549057" cy="32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3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6560-A315-AC43-B2D6-6701C97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0" y="321830"/>
            <a:ext cx="7571700" cy="597703"/>
          </a:xfrm>
          <a:noFill/>
          <a:ln>
            <a:noFill/>
          </a:ln>
        </p:spPr>
        <p:txBody>
          <a:bodyPr spcFirstLastPara="1" wrap="square" lIns="91425" tIns="91425" rIns="91425" bIns="91425" anchor="b" anchorCtr="0"/>
          <a:lstStyle/>
          <a:p>
            <a:r>
              <a:rPr lang="en-US" sz="3600" dirty="0"/>
              <a:t>Linkage Methods | Centroid Linkage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B4E5-A42B-594D-B1A5-74E65AEC6E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32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FF8E3-2B2B-6D46-85B1-0041FEF66C25}"/>
              </a:ext>
            </a:extLst>
          </p:cNvPr>
          <p:cNvSpPr txBox="1"/>
          <p:nvPr/>
        </p:nvSpPr>
        <p:spPr>
          <a:xfrm>
            <a:off x="969701" y="1102566"/>
            <a:ext cx="10195911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600">
                <a:solidFill>
                  <a:srgbClr val="002060"/>
                </a:solidFill>
              </a:defRPr>
            </a:lvl1pPr>
          </a:lstStyle>
          <a:p>
            <a:pPr algn="just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several ways to measure the distance between clusters in order to decide the rules for clustering and they are often called 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Linkage Methods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Some of the common linkage methods are:</a:t>
            </a:r>
          </a:p>
          <a:p>
            <a:pPr algn="just"/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Centroid-linkage: Finds Centroid of Cluster1 and Centroid of Cluster 2, then calculates the distance between the two before merging.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FE163-95C0-874F-B31F-AD8BFDDF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18" y="2301595"/>
            <a:ext cx="4863275" cy="29214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D6E359-649B-284F-AF8D-8B1202A2E156}"/>
              </a:ext>
            </a:extLst>
          </p:cNvPr>
          <p:cNvSpPr/>
          <p:nvPr/>
        </p:nvSpPr>
        <p:spPr>
          <a:xfrm>
            <a:off x="832513" y="5432229"/>
            <a:ext cx="109045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choice of linkage method entirely depends on you and there is no hard and fast method that will always give you good results.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linkage methods lead to different clusters.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03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 to Hierarchical clustering</a:t>
            </a:r>
            <a:b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Hierarchical/Agglomerative clustering starts with each cluster comprising exactly one data point in the feature space.</a:t>
            </a: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It progressively combines the two nearest clusters until there is one grand cluster left in the feature space.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Complete and average linkage are better choice if the clusters are likely to be spherical.</a:t>
            </a:r>
          </a:p>
          <a:p>
            <a:pPr marL="25400" indent="0">
              <a:buNone/>
            </a:pP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closest cluster analysis, each of the inter cluster distance measurement techniques(single link, average link,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be implemented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4032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Measuring distance between clusters</a:t>
            </a:r>
            <a:b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Ideally, a good clustering should result in compact clusters separated from one another by maximal distance. This calls for measuring the distance between clusters. The most widely used methods are:</a:t>
            </a: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distance (single linkage)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distance (complete linkage)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distance (average linkage)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distance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Ward’s method</a:t>
            </a:r>
          </a:p>
          <a:p>
            <a:pPr marL="2540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18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IN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Complete linkage method</a:t>
            </a:r>
            <a:br>
              <a:rPr lang="en-IN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linkage method is the largest distance between the pair of records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belong to cluster A and B respectively.</a:t>
            </a:r>
          </a:p>
          <a:p>
            <a:pPr marL="254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48" y="2763610"/>
            <a:ext cx="5214937" cy="32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1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Hands on exercise on Hierarchical clustering</a:t>
            </a:r>
            <a:br>
              <a:rPr lang="en-IN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wines data set using agglomerative clustering</a:t>
            </a:r>
          </a:p>
          <a:p>
            <a:pPr marL="254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functions</a:t>
            </a:r>
          </a:p>
          <a:p>
            <a:pPr marL="254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4572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packages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scipy.stats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zscore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sklearn.cluster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AgglomerativeClustering</a:t>
            </a: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78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Build model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AgglomerativeClustering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=6, affinity='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 linkage='average')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wine_data_attr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AgglomerativeClustering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(affinity='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compute_full_tree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='auto', connectivity=None, linkage='average', memory=None,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n_clusters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=6,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pooling_func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=&lt;function mean at 0x000002BC32915048&gt;)</a:t>
            </a:r>
          </a:p>
          <a:p>
            <a:pPr marL="25400" indent="0">
              <a:buNone/>
            </a:pPr>
            <a:endParaRPr lang="en-IN" sz="18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wine_groups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wine_clusters.head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(1599)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#This creates a pandas data frame group by object</a:t>
            </a:r>
          </a:p>
          <a:p>
            <a:pPr marL="25400" indent="0"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scipy.spatial.distance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pdist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#Pairwise distribution between data points</a:t>
            </a:r>
          </a:p>
          <a:p>
            <a:pPr marL="25400" indent="0">
              <a:buNone/>
            </a:pP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= linkage(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wine_data_attr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'average')</a:t>
            </a:r>
          </a:p>
          <a:p>
            <a:pPr marL="25400" indent="0">
              <a:buNone/>
            </a:pP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coph_dists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cophenet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(Z , 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pdist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wine_data_attr</a:t>
            </a:r>
            <a:r>
              <a:rPr lang="en-I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9547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lang="en-US" sz="5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A2A4-82F2-644B-A065-731137D1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48" y="627740"/>
            <a:ext cx="7571700" cy="474269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DE09E-4253-1D4F-8B51-FB31C0EF57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4</a:t>
            </a:fld>
            <a:endParaRPr lang="en"/>
          </a:p>
        </p:txBody>
      </p:sp>
      <p:pic>
        <p:nvPicPr>
          <p:cNvPr id="6" name="Picture 5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A1E76F68-D10B-D245-A1A6-20A296F1D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6999" y="1933006"/>
            <a:ext cx="8198001" cy="4679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16476-C646-A24F-80AE-818D7E3DBCE5}"/>
              </a:ext>
            </a:extLst>
          </p:cNvPr>
          <p:cNvSpPr txBox="1"/>
          <p:nvPr/>
        </p:nvSpPr>
        <p:spPr>
          <a:xfrm>
            <a:off x="658772" y="1102009"/>
            <a:ext cx="10163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Tree Like Structure or like Parent Child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Element is taken as separate cluster and merged into bigger clusters. This is Agglomerative Process</a:t>
            </a:r>
          </a:p>
        </p:txBody>
      </p:sp>
    </p:spTree>
    <p:extLst>
      <p:ext uri="{BB962C8B-B14F-4D97-AF65-F5344CB8AC3E}">
        <p14:creationId xmlns:p14="http://schemas.microsoft.com/office/powerpoint/2010/main" val="286715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EC7A-BE1E-884E-B3B0-380919C0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BBC39-8341-E040-ABF7-2C9EBEFAC5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5</a:t>
            </a:fld>
            <a:endParaRPr lang="e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629DD5-1CE0-774B-A7AB-5ADA3A0E27BF}"/>
              </a:ext>
            </a:extLst>
          </p:cNvPr>
          <p:cNvGrpSpPr/>
          <p:nvPr/>
        </p:nvGrpSpPr>
        <p:grpSpPr>
          <a:xfrm>
            <a:off x="1155984" y="2647665"/>
            <a:ext cx="9880031" cy="1046497"/>
            <a:chOff x="930802" y="1216989"/>
            <a:chExt cx="7306025" cy="5461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930F65-1EEA-C24D-BF69-C55B8BCAF23A}"/>
                </a:ext>
              </a:extLst>
            </p:cNvPr>
            <p:cNvSpPr/>
            <p:nvPr/>
          </p:nvSpPr>
          <p:spPr>
            <a:xfrm>
              <a:off x="930802" y="1216989"/>
              <a:ext cx="7306025" cy="5461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456D3-40D0-D54F-8F65-14E97615110F}"/>
                </a:ext>
              </a:extLst>
            </p:cNvPr>
            <p:cNvSpPr/>
            <p:nvPr/>
          </p:nvSpPr>
          <p:spPr>
            <a:xfrm>
              <a:off x="942616" y="1385643"/>
              <a:ext cx="7282396" cy="208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</a:rPr>
                <a:t>Hierarchical Clustering is an Algorithm that builds </a:t>
              </a:r>
              <a:r>
                <a:rPr lang="en-US" sz="2000" b="1" dirty="0">
                  <a:solidFill>
                    <a:srgbClr val="002060"/>
                  </a:solidFill>
                </a:rPr>
                <a:t>Hierarchy</a:t>
              </a:r>
              <a:r>
                <a:rPr lang="en-US" sz="2000" dirty="0">
                  <a:solidFill>
                    <a:srgbClr val="002060"/>
                  </a:solidFill>
                </a:rPr>
                <a:t> of </a:t>
              </a:r>
              <a:r>
                <a:rPr lang="en-US" sz="2000" b="1" dirty="0">
                  <a:solidFill>
                    <a:srgbClr val="002060"/>
                  </a:solidFill>
                </a:rPr>
                <a:t>Clusters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67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730A-BC30-104C-99E8-24F3892D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91" y="345200"/>
            <a:ext cx="7571700" cy="648479"/>
          </a:xfrm>
        </p:spPr>
        <p:txBody>
          <a:bodyPr/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796A-B410-2B45-83A2-7FB70270AE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6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EBEE8-B579-B74C-8AD1-06E519E5C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4214" y="1986399"/>
            <a:ext cx="6807200" cy="3873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A4A7AB-38A5-3F44-B39C-7E195CC4FCDB}"/>
              </a:ext>
            </a:extLst>
          </p:cNvPr>
          <p:cNvGrpSpPr/>
          <p:nvPr/>
        </p:nvGrpSpPr>
        <p:grpSpPr>
          <a:xfrm>
            <a:off x="2454803" y="1216989"/>
            <a:ext cx="7306025" cy="546100"/>
            <a:chOff x="930802" y="1216989"/>
            <a:chExt cx="7306025" cy="5461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89F2F44-80A6-D947-A119-166F1983D669}"/>
                </a:ext>
              </a:extLst>
            </p:cNvPr>
            <p:cNvSpPr/>
            <p:nvPr/>
          </p:nvSpPr>
          <p:spPr>
            <a:xfrm>
              <a:off x="930802" y="1216989"/>
              <a:ext cx="7306025" cy="5461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004748-40E8-D441-92C3-1E0529C23328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Agglomerative Clustering is Bottom Up Approach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38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730A-BC30-104C-99E8-24F3892D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82" y="385680"/>
            <a:ext cx="7571700" cy="648479"/>
          </a:xfrm>
        </p:spPr>
        <p:txBody>
          <a:bodyPr/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796A-B410-2B45-83A2-7FB70270AE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89C32-55F4-564E-A4E8-34AA2AAB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9614" y="1981977"/>
            <a:ext cx="6756400" cy="3860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1B15F1F-6495-F24A-AB7E-488F275A51B7}"/>
              </a:ext>
            </a:extLst>
          </p:cNvPr>
          <p:cNvGrpSpPr/>
          <p:nvPr/>
        </p:nvGrpSpPr>
        <p:grpSpPr>
          <a:xfrm>
            <a:off x="2454803" y="1216989"/>
            <a:ext cx="7306025" cy="546100"/>
            <a:chOff x="930802" y="1216989"/>
            <a:chExt cx="7306025" cy="5461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917C4A5-C039-4E4F-902C-3367FA886462}"/>
                </a:ext>
              </a:extLst>
            </p:cNvPr>
            <p:cNvSpPr/>
            <p:nvPr/>
          </p:nvSpPr>
          <p:spPr>
            <a:xfrm>
              <a:off x="930802" y="1216989"/>
              <a:ext cx="7306025" cy="5461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64D4E8-FB2B-AB49-8434-B6767D87B9DE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Agglomerative Clustering is Bottom Up Approach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18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40DC-7DBD-1843-8B00-F9E497AC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3" y="538205"/>
            <a:ext cx="7571700" cy="487114"/>
          </a:xfrm>
        </p:spPr>
        <p:txBody>
          <a:bodyPr/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12C57-DAF6-FA42-9C24-2268CC0D1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040E9-228B-8E45-8933-3EDAF7E56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4512" y="1866862"/>
            <a:ext cx="6794500" cy="3848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AA888F1-4DDA-7847-8A75-48B747AACC7E}"/>
              </a:ext>
            </a:extLst>
          </p:cNvPr>
          <p:cNvGrpSpPr/>
          <p:nvPr/>
        </p:nvGrpSpPr>
        <p:grpSpPr>
          <a:xfrm>
            <a:off x="2454803" y="1216989"/>
            <a:ext cx="7306025" cy="546100"/>
            <a:chOff x="930802" y="1216989"/>
            <a:chExt cx="7306025" cy="5461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7C4C80D-6053-F648-98FE-34B8D6857881}"/>
                </a:ext>
              </a:extLst>
            </p:cNvPr>
            <p:cNvSpPr/>
            <p:nvPr/>
          </p:nvSpPr>
          <p:spPr>
            <a:xfrm>
              <a:off x="930802" y="1216989"/>
              <a:ext cx="7306025" cy="5461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EF99DD-DAAF-5042-AA4B-BBD2357B302A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Agglomerative Clustering is Bottom Up Approach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764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40DC-7DBD-1843-8B00-F9E497AC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75" y="538205"/>
            <a:ext cx="7571700" cy="487114"/>
          </a:xfrm>
        </p:spPr>
        <p:txBody>
          <a:bodyPr/>
          <a:lstStyle/>
          <a:p>
            <a:r>
              <a:rPr lang="en-US" dirty="0"/>
              <a:t>Agglomerative Clustering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12C57-DAF6-FA42-9C24-2268CC0D1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" smtClean="0"/>
              <a:pPr algn="r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47AE1-06AE-804A-9248-1007EE26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0317" y="1866862"/>
            <a:ext cx="6807200" cy="38989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1E00FEB-2E37-1643-A4A7-4D6A53BE068C}"/>
              </a:ext>
            </a:extLst>
          </p:cNvPr>
          <p:cNvGrpSpPr/>
          <p:nvPr/>
        </p:nvGrpSpPr>
        <p:grpSpPr>
          <a:xfrm>
            <a:off x="2454803" y="1216989"/>
            <a:ext cx="7306025" cy="546100"/>
            <a:chOff x="930802" y="1216989"/>
            <a:chExt cx="7306025" cy="5461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79A3C7-AF85-1C47-8A13-D081268CB536}"/>
                </a:ext>
              </a:extLst>
            </p:cNvPr>
            <p:cNvSpPr/>
            <p:nvPr/>
          </p:nvSpPr>
          <p:spPr>
            <a:xfrm>
              <a:off x="930802" y="1216989"/>
              <a:ext cx="7306025" cy="54610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E6CAD6-12ED-014F-89B0-01543C0366BA}"/>
                </a:ext>
              </a:extLst>
            </p:cNvPr>
            <p:cNvSpPr/>
            <p:nvPr/>
          </p:nvSpPr>
          <p:spPr>
            <a:xfrm>
              <a:off x="942616" y="1320762"/>
              <a:ext cx="7282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Agglomerative Clustering is Bottom Up Approach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74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116728</TotalTime>
  <Words>1134</Words>
  <Application>Microsoft Macintosh PowerPoint</Application>
  <PresentationFormat>Widescreen</PresentationFormat>
  <Paragraphs>171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Times New Roman</vt:lpstr>
      <vt:lpstr>Candara</vt:lpstr>
      <vt:lpstr>Corbel</vt:lpstr>
      <vt:lpstr>Calibri</vt:lpstr>
      <vt:lpstr>Office Theme</vt:lpstr>
      <vt:lpstr>1_Office Theme</vt:lpstr>
      <vt:lpstr>5_Office Theme</vt:lpstr>
      <vt:lpstr>Hierarchical clustering</vt:lpstr>
      <vt:lpstr>Learning Objectives </vt:lpstr>
      <vt:lpstr>K Means Clustering</vt:lpstr>
      <vt:lpstr>Hierarchical Clustering</vt:lpstr>
      <vt:lpstr>Hierarchical Clustering</vt:lpstr>
      <vt:lpstr>Agglomerative Clustering</vt:lpstr>
      <vt:lpstr>Agglomerative Clustering</vt:lpstr>
      <vt:lpstr>Agglomerative Clustering</vt:lpstr>
      <vt:lpstr>Agglomerative Clustering</vt:lpstr>
      <vt:lpstr>How Hierarchical Clustering Works</vt:lpstr>
      <vt:lpstr>How Hierarchical Clustering Works</vt:lpstr>
      <vt:lpstr>How Hierarchical Clustering Works</vt:lpstr>
      <vt:lpstr>How Hierarchical Clustering Works</vt:lpstr>
      <vt:lpstr>How Hierarchical Clustering Works</vt:lpstr>
      <vt:lpstr>How Hierarchical Clustering Works</vt:lpstr>
      <vt:lpstr>How Hierarchical Clustering Works</vt:lpstr>
      <vt:lpstr>What is Agglomerative Clustering</vt:lpstr>
      <vt:lpstr>What is Agglomerative Clustering</vt:lpstr>
      <vt:lpstr>What is Agglomerative Clustering</vt:lpstr>
      <vt:lpstr>What is Agglomerative Clustering</vt:lpstr>
      <vt:lpstr>What is Agglomerative Clustering</vt:lpstr>
      <vt:lpstr>What is Agglomerative Clustering</vt:lpstr>
      <vt:lpstr>What is Agglomerative Clustering</vt:lpstr>
      <vt:lpstr>What is Agglomerative Clustering</vt:lpstr>
      <vt:lpstr>What is Agglomerative Clustering</vt:lpstr>
      <vt:lpstr>What is Agglomerative Clustering</vt:lpstr>
      <vt:lpstr>Summarizing Everything…</vt:lpstr>
      <vt:lpstr>Linkage Methods</vt:lpstr>
      <vt:lpstr>Linkage Methods | Complete Linkage</vt:lpstr>
      <vt:lpstr>Linkage Methods | Single Linkage</vt:lpstr>
      <vt:lpstr>Linkage Methods | Average Linkage</vt:lpstr>
      <vt:lpstr>Linkage Methods | Centroid Linkage</vt:lpstr>
      <vt:lpstr> Introduction to Hierarchical clustering </vt:lpstr>
      <vt:lpstr> Measuring distance between clusters </vt:lpstr>
      <vt:lpstr> Complete linkage method </vt:lpstr>
      <vt:lpstr>Hands on exercise on Hierarchical clustering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Visualization</dc:title>
  <cp:lastModifiedBy>Mukul Singh Chauhan</cp:lastModifiedBy>
  <cp:revision>335</cp:revision>
  <dcterms:modified xsi:type="dcterms:W3CDTF">2019-05-04T06:21:03Z</dcterms:modified>
</cp:coreProperties>
</file>