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Alatsi" charset="1" panose="00000500000000000000"/>
      <p:regular r:id="rId22"/>
    </p:embeddedFont>
    <p:embeddedFont>
      <p:font typeface="Open Sans Bold" charset="1" panose="020B0806030504020204"/>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6149268" y="2127855"/>
            <a:ext cx="9937653" cy="2613857"/>
          </a:xfrm>
          <a:prstGeom prst="rect">
            <a:avLst/>
          </a:prstGeom>
        </p:spPr>
        <p:txBody>
          <a:bodyPr anchor="t" rtlCol="false" tIns="0" lIns="0" bIns="0" rIns="0">
            <a:spAutoFit/>
          </a:bodyPr>
          <a:lstStyle/>
          <a:p>
            <a:pPr algn="ctr">
              <a:lnSpc>
                <a:spcPts val="6777"/>
              </a:lnSpc>
            </a:pPr>
            <a:r>
              <a:rPr lang="en-US" sz="6986">
                <a:solidFill>
                  <a:srgbClr val="000000"/>
                </a:solidFill>
                <a:latin typeface="Alatsi Bold"/>
              </a:rPr>
              <a:t>ART MUSEUM AND SHOWROOM MANAGEMENT SYSTEM</a:t>
            </a:r>
          </a:p>
        </p:txBody>
      </p:sp>
      <p:sp>
        <p:nvSpPr>
          <p:cNvPr name="Freeform 13" id="13"/>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4633952" y="5684421"/>
            <a:ext cx="12625348" cy="4035804"/>
          </a:xfrm>
          <a:prstGeom prst="rect">
            <a:avLst/>
          </a:prstGeom>
        </p:spPr>
        <p:txBody>
          <a:bodyPr anchor="t" rtlCol="false" tIns="0" lIns="0" bIns="0" rIns="0">
            <a:spAutoFit/>
          </a:bodyPr>
          <a:lstStyle/>
          <a:p>
            <a:pPr algn="ctr">
              <a:lnSpc>
                <a:spcPts val="8029"/>
              </a:lnSpc>
            </a:pPr>
            <a:r>
              <a:rPr lang="en-US" sz="5735">
                <a:solidFill>
                  <a:srgbClr val="000000"/>
                </a:solidFill>
                <a:latin typeface="Alatsi Bold"/>
              </a:rPr>
              <a:t>Made</a:t>
            </a:r>
            <a:r>
              <a:rPr lang="en-US" sz="5735">
                <a:solidFill>
                  <a:srgbClr val="000000"/>
                </a:solidFill>
                <a:latin typeface="Alatsi Bold"/>
              </a:rPr>
              <a:t> By : </a:t>
            </a:r>
          </a:p>
          <a:p>
            <a:pPr algn="ctr">
              <a:lnSpc>
                <a:spcPts val="8029"/>
              </a:lnSpc>
            </a:pPr>
            <a:r>
              <a:rPr lang="en-US" sz="5735">
                <a:solidFill>
                  <a:srgbClr val="000000"/>
                </a:solidFill>
                <a:latin typeface="Alatsi Bold"/>
              </a:rPr>
              <a:t>Vansh Dhawan (2K22/CO/489)</a:t>
            </a:r>
          </a:p>
          <a:p>
            <a:pPr algn="ctr">
              <a:lnSpc>
                <a:spcPts val="8029"/>
              </a:lnSpc>
            </a:pPr>
            <a:r>
              <a:rPr lang="en-US" sz="5735">
                <a:solidFill>
                  <a:srgbClr val="000000"/>
                </a:solidFill>
                <a:latin typeface="Alatsi Bold"/>
              </a:rPr>
              <a:t>Yash Jain (2K22/CO/511)</a:t>
            </a:r>
          </a:p>
          <a:p>
            <a:pPr algn="ctr">
              <a:lnSpc>
                <a:spcPts val="8029"/>
              </a:lnSpc>
            </a:pPr>
          </a:p>
        </p:txBody>
      </p:sp>
      <p:sp>
        <p:nvSpPr>
          <p:cNvPr name="TextBox 15" id="15"/>
          <p:cNvSpPr txBox="true"/>
          <p:nvPr/>
        </p:nvSpPr>
        <p:spPr>
          <a:xfrm rot="0">
            <a:off x="6718201" y="8963076"/>
            <a:ext cx="8456849" cy="533299"/>
          </a:xfrm>
          <a:prstGeom prst="rect">
            <a:avLst/>
          </a:prstGeom>
        </p:spPr>
        <p:txBody>
          <a:bodyPr anchor="t" rtlCol="false" tIns="0" lIns="0" bIns="0" rIns="0">
            <a:spAutoFit/>
          </a:bodyPr>
          <a:lstStyle/>
          <a:p>
            <a:pPr algn="ctr">
              <a:lnSpc>
                <a:spcPts val="4376"/>
              </a:lnSpc>
            </a:pPr>
            <a:r>
              <a:rPr lang="en-US" sz="3126">
                <a:solidFill>
                  <a:srgbClr val="000000"/>
                </a:solidFill>
                <a:latin typeface="Alatsi Bold"/>
              </a:rPr>
              <a:t>Delhi Technological</a:t>
            </a:r>
            <a:r>
              <a:rPr lang="en-US" sz="3126">
                <a:solidFill>
                  <a:srgbClr val="000000"/>
                </a:solidFill>
                <a:latin typeface="Alatsi Bold"/>
              </a:rPr>
              <a:t> University | CSE Department</a:t>
            </a:r>
          </a:p>
        </p:txBody>
      </p:sp>
      <p:sp>
        <p:nvSpPr>
          <p:cNvPr name="Freeform 16" id="16"/>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7" id="17"/>
          <p:cNvSpPr txBox="true"/>
          <p:nvPr/>
        </p:nvSpPr>
        <p:spPr>
          <a:xfrm rot="0">
            <a:off x="6641049" y="617248"/>
            <a:ext cx="8534002" cy="638429"/>
          </a:xfrm>
          <a:prstGeom prst="rect">
            <a:avLst/>
          </a:prstGeom>
        </p:spPr>
        <p:txBody>
          <a:bodyPr anchor="t" rtlCol="false" tIns="0" lIns="0" bIns="0" rIns="0">
            <a:spAutoFit/>
          </a:bodyPr>
          <a:lstStyle/>
          <a:p>
            <a:pPr algn="ctr">
              <a:lnSpc>
                <a:spcPts val="4752"/>
              </a:lnSpc>
            </a:pPr>
            <a:r>
              <a:rPr lang="en-US" sz="4899">
                <a:solidFill>
                  <a:srgbClr val="000000"/>
                </a:solidFill>
                <a:latin typeface="Alatsi Bold"/>
              </a:rPr>
              <a:t>DBMS PROJECT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7362" y="0"/>
            <a:ext cx="937061" cy="10287000"/>
            <a:chOff x="0" y="0"/>
            <a:chExt cx="246798" cy="2709333"/>
          </a:xfrm>
        </p:grpSpPr>
        <p:sp>
          <p:nvSpPr>
            <p:cNvPr name="Freeform 3" id="3"/>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4" id="4"/>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AutoShape 5" id="5"/>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6" id="6"/>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8</a:t>
              </a:r>
            </a:p>
          </p:txBody>
        </p:sp>
      </p:grpSp>
      <p:sp>
        <p:nvSpPr>
          <p:cNvPr name="Freeform 12" id="12"/>
          <p:cNvSpPr/>
          <p:nvPr/>
        </p:nvSpPr>
        <p:spPr>
          <a:xfrm flipH="false" flipV="false" rot="0">
            <a:off x="1263762" y="-145860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5093231" y="2350090"/>
            <a:ext cx="8101538" cy="5586821"/>
          </a:xfrm>
          <a:custGeom>
            <a:avLst/>
            <a:gdLst/>
            <a:ahLst/>
            <a:cxnLst/>
            <a:rect r="r" b="b" t="t" l="l"/>
            <a:pathLst>
              <a:path h="5586821" w="8101538">
                <a:moveTo>
                  <a:pt x="0" y="0"/>
                </a:moveTo>
                <a:lnTo>
                  <a:pt x="8101538" y="0"/>
                </a:lnTo>
                <a:lnTo>
                  <a:pt x="8101538" y="5586820"/>
                </a:lnTo>
                <a:lnTo>
                  <a:pt x="0" y="5586820"/>
                </a:lnTo>
                <a:lnTo>
                  <a:pt x="0" y="0"/>
                </a:lnTo>
                <a:close/>
              </a:path>
            </a:pathLst>
          </a:custGeom>
          <a:blipFill>
            <a:blip r:embed="rId4"/>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7362" y="0"/>
            <a:ext cx="937061" cy="10287000"/>
            <a:chOff x="0" y="0"/>
            <a:chExt cx="246798" cy="2709333"/>
          </a:xfrm>
        </p:grpSpPr>
        <p:sp>
          <p:nvSpPr>
            <p:cNvPr name="Freeform 3" id="3"/>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4" id="4"/>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AutoShape 5" id="5"/>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6" id="6"/>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9</a:t>
              </a:r>
            </a:p>
          </p:txBody>
        </p:sp>
      </p:grpSp>
      <p:sp>
        <p:nvSpPr>
          <p:cNvPr name="Freeform 12" id="12"/>
          <p:cNvSpPr/>
          <p:nvPr/>
        </p:nvSpPr>
        <p:spPr>
          <a:xfrm flipH="false" flipV="false" rot="0">
            <a:off x="1263762" y="-145860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3258538" y="1857450"/>
            <a:ext cx="11770925" cy="6572100"/>
          </a:xfrm>
          <a:custGeom>
            <a:avLst/>
            <a:gdLst/>
            <a:ahLst/>
            <a:cxnLst/>
            <a:rect r="r" b="b" t="t" l="l"/>
            <a:pathLst>
              <a:path h="6572100" w="11770925">
                <a:moveTo>
                  <a:pt x="0" y="0"/>
                </a:moveTo>
                <a:lnTo>
                  <a:pt x="11770924" y="0"/>
                </a:lnTo>
                <a:lnTo>
                  <a:pt x="11770924" y="6572100"/>
                </a:lnTo>
                <a:lnTo>
                  <a:pt x="0" y="6572100"/>
                </a:lnTo>
                <a:lnTo>
                  <a:pt x="0" y="0"/>
                </a:lnTo>
                <a:close/>
              </a:path>
            </a:pathLst>
          </a:custGeom>
          <a:blipFill>
            <a:blip r:embed="rId4"/>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7362" y="0"/>
            <a:ext cx="937061" cy="10287000"/>
            <a:chOff x="0" y="0"/>
            <a:chExt cx="246798" cy="2709333"/>
          </a:xfrm>
        </p:grpSpPr>
        <p:sp>
          <p:nvSpPr>
            <p:cNvPr name="Freeform 3" id="3"/>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4" id="4"/>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AutoShape 5" id="5"/>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6" id="6"/>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10</a:t>
              </a:r>
            </a:p>
          </p:txBody>
        </p:sp>
      </p:grpSp>
      <p:sp>
        <p:nvSpPr>
          <p:cNvPr name="Freeform 12" id="12"/>
          <p:cNvSpPr/>
          <p:nvPr/>
        </p:nvSpPr>
        <p:spPr>
          <a:xfrm flipH="false" flipV="false" rot="0">
            <a:off x="1263762" y="-145860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4921362" y="1636188"/>
            <a:ext cx="9238924" cy="7622112"/>
          </a:xfrm>
          <a:custGeom>
            <a:avLst/>
            <a:gdLst/>
            <a:ahLst/>
            <a:cxnLst/>
            <a:rect r="r" b="b" t="t" l="l"/>
            <a:pathLst>
              <a:path h="7622112" w="9238924">
                <a:moveTo>
                  <a:pt x="0" y="0"/>
                </a:moveTo>
                <a:lnTo>
                  <a:pt x="9238924" y="0"/>
                </a:lnTo>
                <a:lnTo>
                  <a:pt x="9238924" y="7622112"/>
                </a:lnTo>
                <a:lnTo>
                  <a:pt x="0" y="7622112"/>
                </a:lnTo>
                <a:lnTo>
                  <a:pt x="0" y="0"/>
                </a:lnTo>
                <a:close/>
              </a:path>
            </a:pathLst>
          </a:custGeom>
          <a:blipFill>
            <a:blip r:embed="rId4"/>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7362" y="0"/>
            <a:ext cx="937061" cy="10287000"/>
            <a:chOff x="0" y="0"/>
            <a:chExt cx="246798" cy="2709333"/>
          </a:xfrm>
        </p:grpSpPr>
        <p:sp>
          <p:nvSpPr>
            <p:cNvPr name="Freeform 3" id="3"/>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4" id="4"/>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AutoShape 5" id="5"/>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6" id="6"/>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11</a:t>
              </a:r>
            </a:p>
          </p:txBody>
        </p:sp>
      </p:grpSp>
      <p:sp>
        <p:nvSpPr>
          <p:cNvPr name="Freeform 12" id="12"/>
          <p:cNvSpPr/>
          <p:nvPr/>
        </p:nvSpPr>
        <p:spPr>
          <a:xfrm flipH="false" flipV="false" rot="0">
            <a:off x="1263762" y="-145860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3485608" y="1702446"/>
            <a:ext cx="12089366" cy="7555854"/>
          </a:xfrm>
          <a:custGeom>
            <a:avLst/>
            <a:gdLst/>
            <a:ahLst/>
            <a:cxnLst/>
            <a:rect r="r" b="b" t="t" l="l"/>
            <a:pathLst>
              <a:path h="7555854" w="12089366">
                <a:moveTo>
                  <a:pt x="0" y="0"/>
                </a:moveTo>
                <a:lnTo>
                  <a:pt x="12089366" y="0"/>
                </a:lnTo>
                <a:lnTo>
                  <a:pt x="12089366" y="7555854"/>
                </a:lnTo>
                <a:lnTo>
                  <a:pt x="0" y="7555854"/>
                </a:lnTo>
                <a:lnTo>
                  <a:pt x="0" y="0"/>
                </a:lnTo>
                <a:close/>
              </a:path>
            </a:pathLst>
          </a:custGeom>
          <a:blipFill>
            <a:blip r:embed="rId4"/>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236347" y="866775"/>
            <a:ext cx="15815306"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ea typeface="Alatsi Bold"/>
              </a:rPr>
              <a:t>﻿RESULT</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12</a:t>
              </a:r>
            </a:p>
          </p:txBody>
        </p:sp>
      </p:grpSp>
      <p:sp>
        <p:nvSpPr>
          <p:cNvPr name="Freeform 10" id="10"/>
          <p:cNvSpPr/>
          <p:nvPr/>
        </p:nvSpPr>
        <p:spPr>
          <a:xfrm flipH="false" flipV="false" rot="0">
            <a:off x="-1145203"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4982801" y="51435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8182918" y="2913171"/>
            <a:ext cx="9494986" cy="5348842"/>
          </a:xfrm>
          <a:custGeom>
            <a:avLst/>
            <a:gdLst/>
            <a:ahLst/>
            <a:cxnLst/>
            <a:rect r="r" b="b" t="t" l="l"/>
            <a:pathLst>
              <a:path h="5348842" w="9494986">
                <a:moveTo>
                  <a:pt x="0" y="0"/>
                </a:moveTo>
                <a:lnTo>
                  <a:pt x="9494986" y="0"/>
                </a:lnTo>
                <a:lnTo>
                  <a:pt x="9494986" y="5348841"/>
                </a:lnTo>
                <a:lnTo>
                  <a:pt x="0" y="5348841"/>
                </a:lnTo>
                <a:lnTo>
                  <a:pt x="0" y="0"/>
                </a:lnTo>
                <a:close/>
              </a:path>
            </a:pathLst>
          </a:custGeom>
          <a:blipFill>
            <a:blip r:embed="rId4"/>
            <a:stretch>
              <a:fillRect l="0" t="0" r="0" b="0"/>
            </a:stretch>
          </a:blipFill>
        </p:spPr>
      </p:sp>
      <p:sp>
        <p:nvSpPr>
          <p:cNvPr name="TextBox 13" id="13"/>
          <p:cNvSpPr txBox="true"/>
          <p:nvPr/>
        </p:nvSpPr>
        <p:spPr>
          <a:xfrm rot="0">
            <a:off x="1236347" y="2513361"/>
            <a:ext cx="6155633" cy="6072261"/>
          </a:xfrm>
          <a:prstGeom prst="rect">
            <a:avLst/>
          </a:prstGeom>
        </p:spPr>
        <p:txBody>
          <a:bodyPr anchor="t" rtlCol="false" tIns="0" lIns="0" bIns="0" rIns="0">
            <a:spAutoFit/>
          </a:bodyPr>
          <a:lstStyle/>
          <a:p>
            <a:pPr algn="l">
              <a:lnSpc>
                <a:spcPts val="5358"/>
              </a:lnSpc>
            </a:pPr>
            <a:r>
              <a:rPr lang="en-US" sz="3827">
                <a:solidFill>
                  <a:srgbClr val="000000"/>
                </a:solidFill>
                <a:latin typeface="Alatsi Bold"/>
              </a:rPr>
              <a:t>The Art Museum and Showroom Database Management System has streamlined gallery operations, enhancing data organization and facilitating smoother management of exhibitions, artworks, and customer interactions.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4633952" y="2425252"/>
            <a:ext cx="11627497" cy="2514704"/>
          </a:xfrm>
          <a:prstGeom prst="rect">
            <a:avLst/>
          </a:prstGeom>
        </p:spPr>
        <p:txBody>
          <a:bodyPr anchor="t" rtlCol="false" tIns="0" lIns="0" bIns="0" rIns="0">
            <a:spAutoFit/>
          </a:bodyPr>
          <a:lstStyle/>
          <a:p>
            <a:pPr algn="ctr">
              <a:lnSpc>
                <a:spcPts val="20573"/>
              </a:lnSpc>
            </a:pPr>
            <a:r>
              <a:rPr lang="en-US" sz="14695">
                <a:solidFill>
                  <a:srgbClr val="000000"/>
                </a:solidFill>
                <a:latin typeface="Alatsi Bold"/>
              </a:rPr>
              <a:t>THANK YOU</a:t>
            </a:r>
          </a:p>
        </p:txBody>
      </p:sp>
      <p:grpSp>
        <p:nvGrpSpPr>
          <p:cNvPr name="Group 3" id="3"/>
          <p:cNvGrpSpPr/>
          <p:nvPr/>
        </p:nvGrpSpPr>
        <p:grpSpPr>
          <a:xfrm rot="0">
            <a:off x="-31071" y="0"/>
            <a:ext cx="4239083" cy="10287000"/>
            <a:chOff x="0" y="0"/>
            <a:chExt cx="5652111" cy="13716000"/>
          </a:xfrm>
        </p:grpSpPr>
        <p:grpSp>
          <p:nvGrpSpPr>
            <p:cNvPr name="Group 4" id="4"/>
            <p:cNvGrpSpPr/>
            <p:nvPr/>
          </p:nvGrpSpPr>
          <p:grpSpPr>
            <a:xfrm rot="0">
              <a:off x="2826056" y="0"/>
              <a:ext cx="2826056" cy="13716000"/>
              <a:chOff x="0" y="0"/>
              <a:chExt cx="558233" cy="2709333"/>
            </a:xfrm>
          </p:grpSpPr>
          <p:sp>
            <p:nvSpPr>
              <p:cNvPr name="Freeform 5" id="5"/>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6" id="6"/>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413028" y="0"/>
              <a:ext cx="2826056" cy="13716000"/>
              <a:chOff x="0" y="0"/>
              <a:chExt cx="558233" cy="2709333"/>
            </a:xfrm>
          </p:grpSpPr>
          <p:sp>
            <p:nvSpPr>
              <p:cNvPr name="Freeform 8" id="8"/>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9" id="9"/>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2826056" cy="13716000"/>
              <a:chOff x="0" y="0"/>
              <a:chExt cx="558233" cy="2709333"/>
            </a:xfrm>
          </p:grpSpPr>
          <p:sp>
            <p:nvSpPr>
              <p:cNvPr name="Freeform 11" id="11"/>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2" id="12"/>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3" id="13"/>
          <p:cNvSpPr/>
          <p:nvPr/>
        </p:nvSpPr>
        <p:spPr>
          <a:xfrm flipH="false" flipV="false" rot="0">
            <a:off x="12412831" y="802621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1413653" y="-57369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4340000" y="5038725"/>
            <a:ext cx="12625348" cy="4035804"/>
          </a:xfrm>
          <a:prstGeom prst="rect">
            <a:avLst/>
          </a:prstGeom>
        </p:spPr>
        <p:txBody>
          <a:bodyPr anchor="t" rtlCol="false" tIns="0" lIns="0" bIns="0" rIns="0">
            <a:spAutoFit/>
          </a:bodyPr>
          <a:lstStyle/>
          <a:p>
            <a:pPr algn="ctr">
              <a:lnSpc>
                <a:spcPts val="8029"/>
              </a:lnSpc>
            </a:pPr>
            <a:r>
              <a:rPr lang="en-US" sz="5735">
                <a:solidFill>
                  <a:srgbClr val="000000"/>
                </a:solidFill>
                <a:latin typeface="Alatsi Bold"/>
              </a:rPr>
              <a:t>Efforts</a:t>
            </a:r>
            <a:r>
              <a:rPr lang="en-US" sz="5735">
                <a:solidFill>
                  <a:srgbClr val="000000"/>
                </a:solidFill>
                <a:latin typeface="Alatsi Bold"/>
              </a:rPr>
              <a:t> By : </a:t>
            </a:r>
          </a:p>
          <a:p>
            <a:pPr algn="ctr">
              <a:lnSpc>
                <a:spcPts val="8029"/>
              </a:lnSpc>
            </a:pPr>
            <a:r>
              <a:rPr lang="en-US" sz="5735">
                <a:solidFill>
                  <a:srgbClr val="000000"/>
                </a:solidFill>
                <a:latin typeface="Alatsi Bold"/>
              </a:rPr>
              <a:t>Vansh Dhawan (2K22/CO/489)</a:t>
            </a:r>
          </a:p>
          <a:p>
            <a:pPr algn="ctr">
              <a:lnSpc>
                <a:spcPts val="8029"/>
              </a:lnSpc>
            </a:pPr>
            <a:r>
              <a:rPr lang="en-US" sz="5735">
                <a:solidFill>
                  <a:srgbClr val="000000"/>
                </a:solidFill>
                <a:latin typeface="Alatsi Bold"/>
              </a:rPr>
              <a:t>Yash Jain (2K22/CO/511)</a:t>
            </a:r>
          </a:p>
          <a:p>
            <a:pPr algn="ctr">
              <a:lnSpc>
                <a:spcPts val="8029"/>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2" id="12"/>
          <p:cNvSpPr/>
          <p:nvPr/>
        </p:nvSpPr>
        <p:spPr>
          <a:xfrm flipH="false" flipV="false" rot="0">
            <a:off x="12412831" y="802621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1413653" y="-57369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8648401" y="3775095"/>
            <a:ext cx="3764429" cy="3764429"/>
          </a:xfrm>
          <a:custGeom>
            <a:avLst/>
            <a:gdLst/>
            <a:ahLst/>
            <a:cxnLst/>
            <a:rect r="r" b="b" t="t" l="l"/>
            <a:pathLst>
              <a:path h="3764429" w="3764429">
                <a:moveTo>
                  <a:pt x="0" y="0"/>
                </a:moveTo>
                <a:lnTo>
                  <a:pt x="3764430" y="0"/>
                </a:lnTo>
                <a:lnTo>
                  <a:pt x="3764430" y="3764430"/>
                </a:lnTo>
                <a:lnTo>
                  <a:pt x="0" y="3764430"/>
                </a:lnTo>
                <a:lnTo>
                  <a:pt x="0" y="0"/>
                </a:lnTo>
                <a:close/>
              </a:path>
            </a:pathLst>
          </a:custGeom>
          <a:blipFill>
            <a:blip r:embed="rId4"/>
            <a:stretch>
              <a:fillRect l="0" t="0" r="0" b="0"/>
            </a:stretch>
          </a:blipFill>
        </p:spPr>
      </p:sp>
      <p:sp>
        <p:nvSpPr>
          <p:cNvPr name="TextBox 15" id="15"/>
          <p:cNvSpPr txBox="true"/>
          <p:nvPr/>
        </p:nvSpPr>
        <p:spPr>
          <a:xfrm rot="0">
            <a:off x="4906907" y="1975683"/>
            <a:ext cx="11627497" cy="854075"/>
          </a:xfrm>
          <a:prstGeom prst="rect">
            <a:avLst/>
          </a:prstGeom>
        </p:spPr>
        <p:txBody>
          <a:bodyPr anchor="t" rtlCol="false" tIns="0" lIns="0" bIns="0" rIns="0">
            <a:spAutoFit/>
          </a:bodyPr>
          <a:lstStyle/>
          <a:p>
            <a:pPr algn="ctr">
              <a:lnSpc>
                <a:spcPts val="7000"/>
              </a:lnSpc>
            </a:pPr>
            <a:r>
              <a:rPr lang="en-US" sz="5000">
                <a:solidFill>
                  <a:srgbClr val="000000"/>
                </a:solidFill>
                <a:latin typeface="Alatsi Bold"/>
              </a:rPr>
              <a:t>SCAN TO VIEW THE ENTIRE PROJECT: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791340" y="1767591"/>
            <a:ext cx="14705320" cy="6666093"/>
          </a:xfrm>
          <a:prstGeom prst="rect">
            <a:avLst/>
          </a:prstGeom>
        </p:spPr>
        <p:txBody>
          <a:bodyPr anchor="t" rtlCol="false" tIns="0" lIns="0" bIns="0" rIns="0">
            <a:spAutoFit/>
          </a:bodyPr>
          <a:lstStyle/>
          <a:p>
            <a:pPr algn="l">
              <a:lnSpc>
                <a:spcPts val="5852"/>
              </a:lnSpc>
            </a:pPr>
            <a:r>
              <a:rPr lang="en-US" sz="4180">
                <a:solidFill>
                  <a:srgbClr val="000000"/>
                </a:solidFill>
                <a:latin typeface="Alatsi Bold"/>
              </a:rPr>
              <a:t>The Art Museum and Showroom Database Management System simplifies art gallery operations by efficiently managing user and gallery databases. Using SQL, the system makes it easy to retrieve, insert, update, and delete data. It stores detailed information about artists, artworks, and customers, helping gallery administrators make informed decisions and manage inventory better. The project aims to make art galleries more efficient and organized, improving customer satisfaction and overall effectiveness.</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TextBox 6" id="6"/>
          <p:cNvSpPr txBox="true"/>
          <p:nvPr/>
        </p:nvSpPr>
        <p:spPr>
          <a:xfrm rot="0">
            <a:off x="2553980" y="8801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ABSTRACT</a:t>
            </a:r>
          </a:p>
        </p:txBody>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a:t>
              </a:r>
            </a:p>
          </p:txBody>
        </p:sp>
      </p:grpSp>
      <p:sp>
        <p:nvSpPr>
          <p:cNvPr name="Freeform 12" id="12"/>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OVERVIEW</a:t>
            </a:r>
          </a:p>
        </p:txBody>
      </p:sp>
      <p:sp>
        <p:nvSpPr>
          <p:cNvPr name="TextBox 3" id="3"/>
          <p:cNvSpPr txBox="true"/>
          <p:nvPr/>
        </p:nvSpPr>
        <p:spPr>
          <a:xfrm rot="0">
            <a:off x="5702946" y="8809807"/>
            <a:ext cx="6882108" cy="389255"/>
          </a:xfrm>
          <a:prstGeom prst="rect">
            <a:avLst/>
          </a:prstGeom>
        </p:spPr>
        <p:txBody>
          <a:bodyPr anchor="t" rtlCol="false" tIns="0" lIns="0" bIns="0" rIns="0">
            <a:spAutoFit/>
          </a:bodyPr>
          <a:lstStyle/>
          <a:p>
            <a:pPr algn="ctr">
              <a:lnSpc>
                <a:spcPts val="3220"/>
              </a:lnSpc>
            </a:pPr>
            <a:r>
              <a:rPr lang="en-US" sz="2300">
                <a:solidFill>
                  <a:srgbClr val="000000"/>
                </a:solidFill>
                <a:latin typeface="Alatsi Bold"/>
              </a:rPr>
              <a:t>ART MUSEUM AND SHOWROOM MANAGEMENT SYSTEM</a:t>
            </a:r>
          </a:p>
        </p:txBody>
      </p:sp>
      <p:sp>
        <p:nvSpPr>
          <p:cNvPr name="TextBox 4" id="4"/>
          <p:cNvSpPr txBox="true"/>
          <p:nvPr/>
        </p:nvSpPr>
        <p:spPr>
          <a:xfrm rot="0">
            <a:off x="1221986" y="3305470"/>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Bold"/>
              </a:rPr>
              <a:t>Introduction</a:t>
            </a:r>
          </a:p>
        </p:txBody>
      </p:sp>
      <p:sp>
        <p:nvSpPr>
          <p:cNvPr name="TextBox 5" id="5"/>
          <p:cNvSpPr txBox="true"/>
          <p:nvPr/>
        </p:nvSpPr>
        <p:spPr>
          <a:xfrm rot="0">
            <a:off x="1221986" y="4408805"/>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Bold"/>
              </a:rPr>
              <a:t>Problem</a:t>
            </a:r>
          </a:p>
        </p:txBody>
      </p:sp>
      <p:sp>
        <p:nvSpPr>
          <p:cNvPr name="TextBox 6" id="6"/>
          <p:cNvSpPr txBox="true"/>
          <p:nvPr/>
        </p:nvSpPr>
        <p:spPr>
          <a:xfrm rot="0">
            <a:off x="1221986" y="5512140"/>
            <a:ext cx="5241454"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Bold"/>
              </a:rPr>
              <a:t>Objectives</a:t>
            </a:r>
          </a:p>
        </p:txBody>
      </p:sp>
      <p:sp>
        <p:nvSpPr>
          <p:cNvPr name="TextBox 7" id="7"/>
          <p:cNvSpPr txBox="true"/>
          <p:nvPr/>
        </p:nvSpPr>
        <p:spPr>
          <a:xfrm rot="0">
            <a:off x="6444390" y="3305470"/>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Bold"/>
              </a:rPr>
              <a:t>Methodology</a:t>
            </a:r>
          </a:p>
        </p:txBody>
      </p:sp>
      <p:sp>
        <p:nvSpPr>
          <p:cNvPr name="TextBox 8" id="8"/>
          <p:cNvSpPr txBox="true"/>
          <p:nvPr/>
        </p:nvSpPr>
        <p:spPr>
          <a:xfrm rot="0">
            <a:off x="6444390" y="4408805"/>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Bold"/>
              </a:rPr>
              <a:t>Implementation</a:t>
            </a:r>
          </a:p>
        </p:txBody>
      </p:sp>
      <p:sp>
        <p:nvSpPr>
          <p:cNvPr name="TextBox 9" id="9"/>
          <p:cNvSpPr txBox="true"/>
          <p:nvPr/>
        </p:nvSpPr>
        <p:spPr>
          <a:xfrm rot="0">
            <a:off x="11890224" y="3305470"/>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Bold"/>
              </a:rPr>
              <a:t>Result</a:t>
            </a:r>
          </a:p>
        </p:txBody>
      </p:sp>
      <p:sp>
        <p:nvSpPr>
          <p:cNvPr name="TextBox 10" id="10"/>
          <p:cNvSpPr txBox="true"/>
          <p:nvPr/>
        </p:nvSpPr>
        <p:spPr>
          <a:xfrm rot="0">
            <a:off x="11890224" y="4408805"/>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Bold"/>
              </a:rPr>
              <a:t>Thank You</a:t>
            </a:r>
          </a:p>
        </p:txBody>
      </p:sp>
      <p:sp>
        <p:nvSpPr>
          <p:cNvPr name="AutoShape 11" id="11"/>
          <p:cNvSpPr/>
          <p:nvPr/>
        </p:nvSpPr>
        <p:spPr>
          <a:xfrm flipV="true">
            <a:off x="-260599" y="9028247"/>
            <a:ext cx="5963545" cy="33020"/>
          </a:xfrm>
          <a:prstGeom prst="line">
            <a:avLst/>
          </a:prstGeom>
          <a:ln cap="flat" w="114300">
            <a:solidFill>
              <a:srgbClr val="9FC3D0"/>
            </a:solidFill>
            <a:prstDash val="solid"/>
            <a:headEnd type="none" len="sm" w="sm"/>
            <a:tailEnd type="none" len="sm" w="sm"/>
          </a:ln>
        </p:spPr>
      </p:sp>
      <p:sp>
        <p:nvSpPr>
          <p:cNvPr name="AutoShape 12" id="12"/>
          <p:cNvSpPr/>
          <p:nvPr/>
        </p:nvSpPr>
        <p:spPr>
          <a:xfrm>
            <a:off x="12585054" y="9028247"/>
            <a:ext cx="5950379" cy="52070"/>
          </a:xfrm>
          <a:prstGeom prst="line">
            <a:avLst/>
          </a:prstGeom>
          <a:ln cap="flat" w="114300">
            <a:solidFill>
              <a:srgbClr val="9FC3D0"/>
            </a:solidFill>
            <a:prstDash val="solid"/>
            <a:headEnd type="none" len="sm" w="sm"/>
            <a:tailEnd type="none" len="sm" w="sm"/>
          </a:ln>
        </p:spPr>
      </p:sp>
      <p:grpSp>
        <p:nvGrpSpPr>
          <p:cNvPr name="Group 13" id="13"/>
          <p:cNvGrpSpPr/>
          <p:nvPr/>
        </p:nvGrpSpPr>
        <p:grpSpPr>
          <a:xfrm rot="0">
            <a:off x="15859155" y="0"/>
            <a:ext cx="1562612" cy="1673225"/>
            <a:chOff x="0" y="0"/>
            <a:chExt cx="2083482" cy="2230967"/>
          </a:xfrm>
        </p:grpSpPr>
        <p:grpSp>
          <p:nvGrpSpPr>
            <p:cNvPr name="Group 14" id="14"/>
            <p:cNvGrpSpPr/>
            <p:nvPr/>
          </p:nvGrpSpPr>
          <p:grpSpPr>
            <a:xfrm rot="0">
              <a:off x="75599" y="0"/>
              <a:ext cx="1932284" cy="2230967"/>
              <a:chOff x="0" y="0"/>
              <a:chExt cx="703982" cy="812800"/>
            </a:xfrm>
          </p:grpSpPr>
          <p:sp>
            <p:nvSpPr>
              <p:cNvPr name="Freeform 15" id="1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6" id="1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2</a:t>
              </a:r>
            </a:p>
          </p:txBody>
        </p:sp>
      </p:grpSp>
      <p:sp>
        <p:nvSpPr>
          <p:cNvPr name="Freeform 18" id="18"/>
          <p:cNvSpPr/>
          <p:nvPr/>
        </p:nvSpPr>
        <p:spPr>
          <a:xfrm flipH="false" flipV="false" rot="0">
            <a:off x="-2845001" y="43433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13601700" y="614206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flipV="true">
            <a:off x="-260599" y="9028247"/>
            <a:ext cx="5963545" cy="33020"/>
          </a:xfrm>
          <a:prstGeom prst="line">
            <a:avLst/>
          </a:prstGeom>
          <a:ln cap="flat" w="114300">
            <a:solidFill>
              <a:srgbClr val="9FC3D0"/>
            </a:solidFill>
            <a:prstDash val="solid"/>
            <a:headEnd type="none" len="sm" w="sm"/>
            <a:tailEnd type="none" len="sm" w="sm"/>
          </a:ln>
        </p:spPr>
      </p:sp>
      <p:sp>
        <p:nvSpPr>
          <p:cNvPr name="AutoShape 3" id="3"/>
          <p:cNvSpPr/>
          <p:nvPr/>
        </p:nvSpPr>
        <p:spPr>
          <a:xfrm>
            <a:off x="12133383" y="9080317"/>
            <a:ext cx="6402050" cy="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2133383" y="2797221"/>
            <a:ext cx="5288384" cy="5246370"/>
            <a:chOff x="0" y="0"/>
            <a:chExt cx="6400852" cy="6350000"/>
          </a:xfrm>
        </p:grpSpPr>
        <p:sp>
          <p:nvSpPr>
            <p:cNvPr name="Freeform 6" id="6"/>
            <p:cNvSpPr/>
            <p:nvPr/>
          </p:nvSpPr>
          <p:spPr>
            <a:xfrm flipH="false" flipV="false" rot="0">
              <a:off x="0" y="0"/>
              <a:ext cx="6400852" cy="6350000"/>
            </a:xfrm>
            <a:custGeom>
              <a:avLst/>
              <a:gdLst/>
              <a:ahLst/>
              <a:cxnLst/>
              <a:rect r="r" b="b" t="t" l="l"/>
              <a:pathLst>
                <a:path h="6350000" w="6400852">
                  <a:moveTo>
                    <a:pt x="0" y="0"/>
                  </a:moveTo>
                  <a:lnTo>
                    <a:pt x="6400852" y="0"/>
                  </a:lnTo>
                  <a:lnTo>
                    <a:pt x="6400852" y="6350000"/>
                  </a:lnTo>
                  <a:lnTo>
                    <a:pt x="0" y="6350000"/>
                  </a:lnTo>
                  <a:close/>
                </a:path>
              </a:pathLst>
            </a:custGeom>
            <a:blipFill>
              <a:blip r:embed="rId4"/>
              <a:stretch>
                <a:fillRect l="-24404" t="0" r="-24404" b="0"/>
              </a:stretch>
            </a:blipFill>
          </p:spPr>
        </p:sp>
      </p:grpSp>
      <p:sp>
        <p:nvSpPr>
          <p:cNvPr name="TextBox 7" id="7"/>
          <p:cNvSpPr txBox="true"/>
          <p:nvPr/>
        </p:nvSpPr>
        <p:spPr>
          <a:xfrm rot="0">
            <a:off x="2553980" y="385867"/>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INTRODUCTION</a:t>
            </a:r>
          </a:p>
        </p:txBody>
      </p:sp>
      <p:grpSp>
        <p:nvGrpSpPr>
          <p:cNvPr name="Group 8" id="8"/>
          <p:cNvGrpSpPr/>
          <p:nvPr/>
        </p:nvGrpSpPr>
        <p:grpSpPr>
          <a:xfrm rot="0">
            <a:off x="15859155" y="0"/>
            <a:ext cx="1562612" cy="1673225"/>
            <a:chOff x="0" y="0"/>
            <a:chExt cx="2083482" cy="2230967"/>
          </a:xfrm>
        </p:grpSpPr>
        <p:grpSp>
          <p:nvGrpSpPr>
            <p:cNvPr name="Group 9" id="9"/>
            <p:cNvGrpSpPr/>
            <p:nvPr/>
          </p:nvGrpSpPr>
          <p:grpSpPr>
            <a:xfrm rot="0">
              <a:off x="75599" y="0"/>
              <a:ext cx="1932284" cy="2230967"/>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3</a:t>
              </a:r>
            </a:p>
          </p:txBody>
        </p:sp>
      </p:grpSp>
      <p:sp>
        <p:nvSpPr>
          <p:cNvPr name="Freeform 13" id="13"/>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1028700" y="2065442"/>
            <a:ext cx="10793714" cy="6624202"/>
          </a:xfrm>
          <a:prstGeom prst="rect">
            <a:avLst/>
          </a:prstGeom>
        </p:spPr>
        <p:txBody>
          <a:bodyPr anchor="t" rtlCol="false" tIns="0" lIns="0" bIns="0" rIns="0">
            <a:spAutoFit/>
          </a:bodyPr>
          <a:lstStyle/>
          <a:p>
            <a:pPr algn="l">
              <a:lnSpc>
                <a:spcPts val="5852"/>
              </a:lnSpc>
            </a:pPr>
            <a:r>
              <a:rPr lang="en-US" sz="4180">
                <a:solidFill>
                  <a:srgbClr val="000000"/>
                </a:solidFill>
                <a:latin typeface="Alatsi Bold"/>
              </a:rPr>
              <a:t>Our project focuses on developing an Art Museum and Showroom Database Management System. This system aims to streamline the management of art galleries by efficiently organizing and storing information related to artists, artworks, exhibitions, and customers. By centralizing data management, our system enhances the efficiency of gallery operations, simplifies order management</a:t>
            </a:r>
          </a:p>
        </p:txBody>
      </p:sp>
      <p:sp>
        <p:nvSpPr>
          <p:cNvPr name="TextBox 15" id="15"/>
          <p:cNvSpPr txBox="true"/>
          <p:nvPr/>
        </p:nvSpPr>
        <p:spPr>
          <a:xfrm rot="0">
            <a:off x="5702946" y="8809807"/>
            <a:ext cx="6882108" cy="389255"/>
          </a:xfrm>
          <a:prstGeom prst="rect">
            <a:avLst/>
          </a:prstGeom>
        </p:spPr>
        <p:txBody>
          <a:bodyPr anchor="t" rtlCol="false" tIns="0" lIns="0" bIns="0" rIns="0">
            <a:spAutoFit/>
          </a:bodyPr>
          <a:lstStyle/>
          <a:p>
            <a:pPr algn="ctr">
              <a:lnSpc>
                <a:spcPts val="3220"/>
              </a:lnSpc>
            </a:pPr>
            <a:r>
              <a:rPr lang="en-US" sz="2300">
                <a:solidFill>
                  <a:srgbClr val="000000"/>
                </a:solidFill>
                <a:latin typeface="Alatsi Bold"/>
              </a:rPr>
              <a:t>ART MUSEUM AND SHOWROOM MANAGEMENT SYSTEM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3918390" y="866775"/>
            <a:ext cx="1045121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PROBLEM STATEMENT</a:t>
            </a:r>
          </a:p>
        </p:txBody>
      </p:sp>
      <p:grpSp>
        <p:nvGrpSpPr>
          <p:cNvPr name="Group 3" id="3"/>
          <p:cNvGrpSpPr/>
          <p:nvPr/>
        </p:nvGrpSpPr>
        <p:grpSpPr>
          <a:xfrm rot="0">
            <a:off x="9673194" y="3268672"/>
            <a:ext cx="6651535" cy="3525501"/>
            <a:chOff x="0" y="0"/>
            <a:chExt cx="8868713" cy="4700668"/>
          </a:xfrm>
        </p:grpSpPr>
        <p:grpSp>
          <p:nvGrpSpPr>
            <p:cNvPr name="Group 4" id="4"/>
            <p:cNvGrpSpPr/>
            <p:nvPr/>
          </p:nvGrpSpPr>
          <p:grpSpPr>
            <a:xfrm rot="0">
              <a:off x="0" y="0"/>
              <a:ext cx="8868713" cy="4700668"/>
              <a:chOff x="0" y="0"/>
              <a:chExt cx="1751844" cy="928527"/>
            </a:xfrm>
          </p:grpSpPr>
          <p:sp>
            <p:nvSpPr>
              <p:cNvPr name="Freeform 5" id="5"/>
              <p:cNvSpPr/>
              <p:nvPr/>
            </p:nvSpPr>
            <p:spPr>
              <a:xfrm flipH="false" flipV="false" rot="0">
                <a:off x="0" y="0"/>
                <a:ext cx="1751844" cy="928527"/>
              </a:xfrm>
              <a:custGeom>
                <a:avLst/>
                <a:gdLst/>
                <a:ahLst/>
                <a:cxnLst/>
                <a:rect r="r" b="b" t="t" l="l"/>
                <a:pathLst>
                  <a:path h="928527" w="1751844">
                    <a:moveTo>
                      <a:pt x="59360" y="0"/>
                    </a:moveTo>
                    <a:lnTo>
                      <a:pt x="1692484" y="0"/>
                    </a:lnTo>
                    <a:cubicBezTo>
                      <a:pt x="1725268" y="0"/>
                      <a:pt x="1751844" y="26577"/>
                      <a:pt x="1751844" y="59360"/>
                    </a:cubicBezTo>
                    <a:lnTo>
                      <a:pt x="1751844" y="869167"/>
                    </a:lnTo>
                    <a:cubicBezTo>
                      <a:pt x="1751844" y="901950"/>
                      <a:pt x="1725268" y="928527"/>
                      <a:pt x="1692484" y="928527"/>
                    </a:cubicBezTo>
                    <a:lnTo>
                      <a:pt x="59360" y="928527"/>
                    </a:lnTo>
                    <a:cubicBezTo>
                      <a:pt x="26577" y="928527"/>
                      <a:pt x="0" y="901950"/>
                      <a:pt x="0" y="869167"/>
                    </a:cubicBezTo>
                    <a:lnTo>
                      <a:pt x="0" y="59360"/>
                    </a:lnTo>
                    <a:cubicBezTo>
                      <a:pt x="0" y="26577"/>
                      <a:pt x="26577" y="0"/>
                      <a:pt x="59360" y="0"/>
                    </a:cubicBezTo>
                    <a:close/>
                  </a:path>
                </a:pathLst>
              </a:custGeom>
              <a:solidFill>
                <a:srgbClr val="E9C7C6"/>
              </a:solidFill>
            </p:spPr>
          </p:sp>
          <p:sp>
            <p:nvSpPr>
              <p:cNvPr name="TextBox 6" id="6"/>
              <p:cNvSpPr txBox="true"/>
              <p:nvPr/>
            </p:nvSpPr>
            <p:spPr>
              <a:xfrm>
                <a:off x="0" y="-38100"/>
                <a:ext cx="1751844" cy="966627"/>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695604" y="133350"/>
              <a:ext cx="7735510" cy="4194341"/>
            </a:xfrm>
            <a:prstGeom prst="rect">
              <a:avLst/>
            </a:prstGeom>
          </p:spPr>
          <p:txBody>
            <a:bodyPr anchor="t" rtlCol="false" tIns="0" lIns="0" bIns="0" rIns="0">
              <a:spAutoFit/>
            </a:bodyPr>
            <a:lstStyle/>
            <a:p>
              <a:pPr algn="l">
                <a:lnSpc>
                  <a:spcPts val="4193"/>
                </a:lnSpc>
              </a:pPr>
              <a:r>
                <a:rPr lang="en-US" sz="2995">
                  <a:solidFill>
                    <a:srgbClr val="000000"/>
                  </a:solidFill>
                  <a:latin typeface="Alatsi Bold"/>
                </a:rPr>
                <a:t>A</a:t>
              </a:r>
              <a:r>
                <a:rPr lang="en-US" sz="2995">
                  <a:solidFill>
                    <a:srgbClr val="000000"/>
                  </a:solidFill>
                  <a:latin typeface="Alatsi Bold"/>
                </a:rPr>
                <a:t>rt galleries often struggle with manual and disjointed data management processes, leading to inefficiencies in organizing exhibitions.</a:t>
              </a:r>
            </a:p>
            <a:p>
              <a:pPr algn="l">
                <a:lnSpc>
                  <a:spcPts val="4193"/>
                </a:lnSpc>
              </a:pPr>
            </a:p>
          </p:txBody>
        </p:sp>
      </p:grpSp>
      <p:sp>
        <p:nvSpPr>
          <p:cNvPr name="TextBox 8" id="8"/>
          <p:cNvSpPr txBox="true"/>
          <p:nvPr/>
        </p:nvSpPr>
        <p:spPr>
          <a:xfrm rot="0">
            <a:off x="9550637" y="2620338"/>
            <a:ext cx="4182217" cy="670833"/>
          </a:xfrm>
          <a:prstGeom prst="rect">
            <a:avLst/>
          </a:prstGeom>
        </p:spPr>
        <p:txBody>
          <a:bodyPr anchor="t" rtlCol="false" tIns="0" lIns="0" bIns="0" rIns="0">
            <a:spAutoFit/>
          </a:bodyPr>
          <a:lstStyle/>
          <a:p>
            <a:pPr algn="l">
              <a:lnSpc>
                <a:spcPts val="5487"/>
              </a:lnSpc>
            </a:pPr>
            <a:r>
              <a:rPr lang="en-US" sz="3919">
                <a:solidFill>
                  <a:srgbClr val="000000"/>
                </a:solidFill>
                <a:latin typeface="Alatsi Bold"/>
              </a:rPr>
              <a:t>First Problem</a:t>
            </a:r>
          </a:p>
        </p:txBody>
      </p:sp>
      <p:sp>
        <p:nvSpPr>
          <p:cNvPr name="TextBox 9" id="9"/>
          <p:cNvSpPr txBox="true"/>
          <p:nvPr/>
        </p:nvSpPr>
        <p:spPr>
          <a:xfrm rot="0">
            <a:off x="2452253" y="2883406"/>
            <a:ext cx="6691747" cy="4548541"/>
          </a:xfrm>
          <a:prstGeom prst="rect">
            <a:avLst/>
          </a:prstGeom>
        </p:spPr>
        <p:txBody>
          <a:bodyPr anchor="t" rtlCol="false" tIns="0" lIns="0" bIns="0" rIns="0">
            <a:spAutoFit/>
          </a:bodyPr>
          <a:lstStyle/>
          <a:p>
            <a:pPr algn="l">
              <a:lnSpc>
                <a:spcPts val="5192"/>
              </a:lnSpc>
            </a:pPr>
            <a:r>
              <a:rPr lang="en-US" sz="3709">
                <a:solidFill>
                  <a:srgbClr val="000000"/>
                </a:solidFill>
                <a:latin typeface="Alatsi Bold"/>
              </a:rPr>
              <a:t>We seek to provide gallery administrators with a cohesive platform for managing gallery operations, improving customer satisfaction, and fostering a more organized and efficient art gallery environment.</a:t>
            </a:r>
          </a:p>
        </p:txBody>
      </p:sp>
      <p:grpSp>
        <p:nvGrpSpPr>
          <p:cNvPr name="Group 10" id="10"/>
          <p:cNvGrpSpPr/>
          <p:nvPr/>
        </p:nvGrpSpPr>
        <p:grpSpPr>
          <a:xfrm rot="0">
            <a:off x="9673194" y="6792456"/>
            <a:ext cx="6651535" cy="1936015"/>
            <a:chOff x="0" y="0"/>
            <a:chExt cx="8868713" cy="2581354"/>
          </a:xfrm>
        </p:grpSpPr>
        <p:grpSp>
          <p:nvGrpSpPr>
            <p:cNvPr name="Group 11" id="11"/>
            <p:cNvGrpSpPr/>
            <p:nvPr/>
          </p:nvGrpSpPr>
          <p:grpSpPr>
            <a:xfrm rot="0">
              <a:off x="0" y="0"/>
              <a:ext cx="8868713" cy="2581354"/>
              <a:chOff x="0" y="0"/>
              <a:chExt cx="1751844" cy="509897"/>
            </a:xfrm>
          </p:grpSpPr>
          <p:sp>
            <p:nvSpPr>
              <p:cNvPr name="Freeform 12" id="12"/>
              <p:cNvSpPr/>
              <p:nvPr/>
            </p:nvSpPr>
            <p:spPr>
              <a:xfrm flipH="false" flipV="false" rot="0">
                <a:off x="0" y="0"/>
                <a:ext cx="1751844" cy="509897"/>
              </a:xfrm>
              <a:custGeom>
                <a:avLst/>
                <a:gdLst/>
                <a:ahLst/>
                <a:cxnLst/>
                <a:rect r="r" b="b" t="t" l="l"/>
                <a:pathLst>
                  <a:path h="509897" w="1751844">
                    <a:moveTo>
                      <a:pt x="59360" y="0"/>
                    </a:moveTo>
                    <a:lnTo>
                      <a:pt x="1692484" y="0"/>
                    </a:lnTo>
                    <a:cubicBezTo>
                      <a:pt x="1725268" y="0"/>
                      <a:pt x="1751844" y="26577"/>
                      <a:pt x="1751844" y="59360"/>
                    </a:cubicBezTo>
                    <a:lnTo>
                      <a:pt x="1751844" y="450537"/>
                    </a:lnTo>
                    <a:cubicBezTo>
                      <a:pt x="1751844" y="466280"/>
                      <a:pt x="1745590" y="481379"/>
                      <a:pt x="1734458" y="492511"/>
                    </a:cubicBezTo>
                    <a:cubicBezTo>
                      <a:pt x="1723326" y="503643"/>
                      <a:pt x="1708227" y="509897"/>
                      <a:pt x="1692484" y="509897"/>
                    </a:cubicBezTo>
                    <a:lnTo>
                      <a:pt x="59360" y="509897"/>
                    </a:lnTo>
                    <a:cubicBezTo>
                      <a:pt x="26577" y="509897"/>
                      <a:pt x="0" y="483320"/>
                      <a:pt x="0" y="450537"/>
                    </a:cubicBezTo>
                    <a:lnTo>
                      <a:pt x="0" y="59360"/>
                    </a:lnTo>
                    <a:cubicBezTo>
                      <a:pt x="0" y="26577"/>
                      <a:pt x="26577" y="0"/>
                      <a:pt x="59360" y="0"/>
                    </a:cubicBezTo>
                    <a:close/>
                  </a:path>
                </a:pathLst>
              </a:custGeom>
              <a:solidFill>
                <a:srgbClr val="E9C7C6"/>
              </a:solidFill>
            </p:spPr>
          </p:sp>
          <p:sp>
            <p:nvSpPr>
              <p:cNvPr name="TextBox 13" id="13"/>
              <p:cNvSpPr txBox="true"/>
              <p:nvPr/>
            </p:nvSpPr>
            <p:spPr>
              <a:xfrm>
                <a:off x="0" y="-38100"/>
                <a:ext cx="1751844" cy="547997"/>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695604" y="133350"/>
              <a:ext cx="7735510" cy="2075027"/>
            </a:xfrm>
            <a:prstGeom prst="rect">
              <a:avLst/>
            </a:prstGeom>
          </p:spPr>
          <p:txBody>
            <a:bodyPr anchor="t" rtlCol="false" tIns="0" lIns="0" bIns="0" rIns="0">
              <a:spAutoFit/>
            </a:bodyPr>
            <a:lstStyle/>
            <a:p>
              <a:pPr algn="l">
                <a:lnSpc>
                  <a:spcPts val="4193"/>
                </a:lnSpc>
              </a:pPr>
              <a:r>
                <a:rPr lang="en-US" sz="2995">
                  <a:solidFill>
                    <a:srgbClr val="000000"/>
                  </a:solidFill>
                  <a:latin typeface="Alatsi Bold"/>
                </a:rPr>
                <a:t>Existing methods of data management in art galleries lack cohesion and often result in errors.</a:t>
              </a:r>
            </a:p>
          </p:txBody>
        </p:sp>
      </p:grpSp>
      <p:sp>
        <p:nvSpPr>
          <p:cNvPr name="TextBox 15" id="15"/>
          <p:cNvSpPr txBox="true"/>
          <p:nvPr/>
        </p:nvSpPr>
        <p:spPr>
          <a:xfrm rot="0">
            <a:off x="9550637" y="6123340"/>
            <a:ext cx="5276728" cy="670833"/>
          </a:xfrm>
          <a:prstGeom prst="rect">
            <a:avLst/>
          </a:prstGeom>
        </p:spPr>
        <p:txBody>
          <a:bodyPr anchor="t" rtlCol="false" tIns="0" lIns="0" bIns="0" rIns="0">
            <a:spAutoFit/>
          </a:bodyPr>
          <a:lstStyle/>
          <a:p>
            <a:pPr algn="l">
              <a:lnSpc>
                <a:spcPts val="5487"/>
              </a:lnSpc>
            </a:pPr>
            <a:r>
              <a:rPr lang="en-US" sz="3919">
                <a:solidFill>
                  <a:srgbClr val="000000"/>
                </a:solidFill>
                <a:latin typeface="Alatsi Bold"/>
              </a:rPr>
              <a:t>Second Problem</a:t>
            </a:r>
          </a:p>
        </p:txBody>
      </p:sp>
      <p:sp>
        <p:nvSpPr>
          <p:cNvPr name="AutoShape 16" id="16"/>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sp>
        <p:nvSpPr>
          <p:cNvPr name="AutoShape 17" id="17"/>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grpSp>
        <p:nvGrpSpPr>
          <p:cNvPr name="Group 18" id="18"/>
          <p:cNvGrpSpPr/>
          <p:nvPr/>
        </p:nvGrpSpPr>
        <p:grpSpPr>
          <a:xfrm rot="0">
            <a:off x="15859155" y="0"/>
            <a:ext cx="1562612" cy="1673225"/>
            <a:chOff x="0" y="0"/>
            <a:chExt cx="2083482" cy="2230967"/>
          </a:xfrm>
        </p:grpSpPr>
        <p:grpSp>
          <p:nvGrpSpPr>
            <p:cNvPr name="Group 19" id="19"/>
            <p:cNvGrpSpPr/>
            <p:nvPr/>
          </p:nvGrpSpPr>
          <p:grpSpPr>
            <a:xfrm rot="0">
              <a:off x="75599" y="0"/>
              <a:ext cx="1932284" cy="2230967"/>
              <a:chOff x="0" y="0"/>
              <a:chExt cx="703982" cy="812800"/>
            </a:xfrm>
          </p:grpSpPr>
          <p:sp>
            <p:nvSpPr>
              <p:cNvPr name="Freeform 20" id="2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1" id="2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4</a:t>
              </a:r>
            </a:p>
          </p:txBody>
        </p:sp>
      </p:grpSp>
      <p:sp>
        <p:nvSpPr>
          <p:cNvPr name="Freeform 23" id="23"/>
          <p:cNvSpPr/>
          <p:nvPr/>
        </p:nvSpPr>
        <p:spPr>
          <a:xfrm flipH="false" flipV="false" rot="0">
            <a:off x="7512165" y="-155385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4" id="24"/>
          <p:cNvSpPr/>
          <p:nvPr/>
        </p:nvSpPr>
        <p:spPr>
          <a:xfrm flipH="false" flipV="false" rot="0">
            <a:off x="892058" y="9048108"/>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866775"/>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OBJECTIVES</a:t>
            </a:r>
          </a:p>
        </p:txBody>
      </p:sp>
      <p:grpSp>
        <p:nvGrpSpPr>
          <p:cNvPr name="Group 3" id="3"/>
          <p:cNvGrpSpPr/>
          <p:nvPr/>
        </p:nvGrpSpPr>
        <p:grpSpPr>
          <a:xfrm rot="0">
            <a:off x="1414463" y="2703875"/>
            <a:ext cx="7362681" cy="5764910"/>
            <a:chOff x="0" y="0"/>
            <a:chExt cx="1939142" cy="1518330"/>
          </a:xfrm>
        </p:grpSpPr>
        <p:sp>
          <p:nvSpPr>
            <p:cNvPr name="Freeform 4" id="4"/>
            <p:cNvSpPr/>
            <p:nvPr/>
          </p:nvSpPr>
          <p:spPr>
            <a:xfrm flipH="false" flipV="false" rot="0">
              <a:off x="0" y="0"/>
              <a:ext cx="1939142" cy="1518330"/>
            </a:xfrm>
            <a:custGeom>
              <a:avLst/>
              <a:gdLst/>
              <a:ahLst/>
              <a:cxnLst/>
              <a:rect r="r" b="b" t="t" l="l"/>
              <a:pathLst>
                <a:path h="1518330" w="1939142">
                  <a:moveTo>
                    <a:pt x="53627" y="0"/>
                  </a:moveTo>
                  <a:lnTo>
                    <a:pt x="1885515" y="0"/>
                  </a:lnTo>
                  <a:cubicBezTo>
                    <a:pt x="1915133" y="0"/>
                    <a:pt x="1939142" y="24010"/>
                    <a:pt x="1939142" y="53627"/>
                  </a:cubicBezTo>
                  <a:lnTo>
                    <a:pt x="1939142" y="1464703"/>
                  </a:lnTo>
                  <a:cubicBezTo>
                    <a:pt x="1939142" y="1478926"/>
                    <a:pt x="1933492" y="1492566"/>
                    <a:pt x="1923435" y="1502623"/>
                  </a:cubicBezTo>
                  <a:cubicBezTo>
                    <a:pt x="1913378" y="1512680"/>
                    <a:pt x="1899738" y="1518330"/>
                    <a:pt x="1885515" y="1518330"/>
                  </a:cubicBezTo>
                  <a:lnTo>
                    <a:pt x="53627" y="1518330"/>
                  </a:lnTo>
                  <a:cubicBezTo>
                    <a:pt x="24010" y="1518330"/>
                    <a:pt x="0" y="1494321"/>
                    <a:pt x="0" y="1464703"/>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5" id="5"/>
            <p:cNvSpPr txBox="true"/>
            <p:nvPr/>
          </p:nvSpPr>
          <p:spPr>
            <a:xfrm>
              <a:off x="0" y="-38100"/>
              <a:ext cx="1939142" cy="1556430"/>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508477" y="3745697"/>
            <a:ext cx="5499127" cy="4874260"/>
          </a:xfrm>
          <a:prstGeom prst="rect">
            <a:avLst/>
          </a:prstGeom>
        </p:spPr>
        <p:txBody>
          <a:bodyPr anchor="t" rtlCol="false" tIns="0" lIns="0" bIns="0" rIns="0">
            <a:spAutoFit/>
          </a:bodyPr>
          <a:lstStyle/>
          <a:p>
            <a:pPr algn="l">
              <a:lnSpc>
                <a:spcPts val="4339"/>
              </a:lnSpc>
            </a:pPr>
            <a:r>
              <a:rPr lang="en-US" sz="3099">
                <a:solidFill>
                  <a:srgbClr val="000000"/>
                </a:solidFill>
                <a:latin typeface="Alatsi Bold"/>
              </a:rPr>
              <a:t>T</a:t>
            </a:r>
            <a:r>
              <a:rPr lang="en-US" sz="3099">
                <a:solidFill>
                  <a:srgbClr val="000000"/>
                </a:solidFill>
                <a:latin typeface="Alatsi Bold"/>
              </a:rPr>
              <a:t>o design and implement a robust Art Museum and Showroom Database Management System that centralizes the management of artist, artwork, exhibition, and customer data to streamline gallery operations.</a:t>
            </a:r>
          </a:p>
          <a:p>
            <a:pPr algn="l">
              <a:lnSpc>
                <a:spcPts val="4339"/>
              </a:lnSpc>
            </a:pPr>
          </a:p>
        </p:txBody>
      </p:sp>
      <p:sp>
        <p:nvSpPr>
          <p:cNvPr name="TextBox 7" id="7"/>
          <p:cNvSpPr txBox="true"/>
          <p:nvPr/>
        </p:nvSpPr>
        <p:spPr>
          <a:xfrm rot="0">
            <a:off x="2508477" y="3026610"/>
            <a:ext cx="3878232" cy="679450"/>
          </a:xfrm>
          <a:prstGeom prst="rect">
            <a:avLst/>
          </a:prstGeom>
        </p:spPr>
        <p:txBody>
          <a:bodyPr anchor="t" rtlCol="false" tIns="0" lIns="0" bIns="0" rIns="0">
            <a:spAutoFit/>
          </a:bodyPr>
          <a:lstStyle/>
          <a:p>
            <a:pPr algn="l">
              <a:lnSpc>
                <a:spcPts val="5599"/>
              </a:lnSpc>
            </a:pPr>
            <a:r>
              <a:rPr lang="en-US" sz="3999">
                <a:solidFill>
                  <a:srgbClr val="000000"/>
                </a:solidFill>
                <a:latin typeface="Alatsi Bold"/>
              </a:rPr>
              <a:t>Objective 1</a:t>
            </a:r>
          </a:p>
        </p:txBody>
      </p:sp>
      <p:grpSp>
        <p:nvGrpSpPr>
          <p:cNvPr name="Group 8" id="8"/>
          <p:cNvGrpSpPr/>
          <p:nvPr/>
        </p:nvGrpSpPr>
        <p:grpSpPr>
          <a:xfrm rot="0">
            <a:off x="1810542" y="3189100"/>
            <a:ext cx="516960" cy="51696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11" id="11"/>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12" id="12"/>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13" id="13"/>
          <p:cNvGrpSpPr/>
          <p:nvPr/>
        </p:nvGrpSpPr>
        <p:grpSpPr>
          <a:xfrm rot="0">
            <a:off x="15859155" y="0"/>
            <a:ext cx="1562612" cy="1673225"/>
            <a:chOff x="0" y="0"/>
            <a:chExt cx="2083482" cy="2230967"/>
          </a:xfrm>
        </p:grpSpPr>
        <p:grpSp>
          <p:nvGrpSpPr>
            <p:cNvPr name="Group 14" id="14"/>
            <p:cNvGrpSpPr/>
            <p:nvPr/>
          </p:nvGrpSpPr>
          <p:grpSpPr>
            <a:xfrm rot="0">
              <a:off x="75599" y="0"/>
              <a:ext cx="1932284" cy="2230967"/>
              <a:chOff x="0" y="0"/>
              <a:chExt cx="703982" cy="812800"/>
            </a:xfrm>
          </p:grpSpPr>
          <p:sp>
            <p:nvSpPr>
              <p:cNvPr name="Freeform 15" id="1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6" id="1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5</a:t>
              </a:r>
            </a:p>
          </p:txBody>
        </p:sp>
      </p:grpSp>
      <p:sp>
        <p:nvSpPr>
          <p:cNvPr name="Freeform 18" id="18"/>
          <p:cNvSpPr/>
          <p:nvPr/>
        </p:nvSpPr>
        <p:spPr>
          <a:xfrm flipH="false" flipV="false" rot="0">
            <a:off x="-224313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9" id="19"/>
          <p:cNvGrpSpPr/>
          <p:nvPr/>
        </p:nvGrpSpPr>
        <p:grpSpPr>
          <a:xfrm rot="0">
            <a:off x="10059086" y="2703875"/>
            <a:ext cx="7362681" cy="5764910"/>
            <a:chOff x="0" y="0"/>
            <a:chExt cx="1939142" cy="1518330"/>
          </a:xfrm>
        </p:grpSpPr>
        <p:sp>
          <p:nvSpPr>
            <p:cNvPr name="Freeform 20" id="20"/>
            <p:cNvSpPr/>
            <p:nvPr/>
          </p:nvSpPr>
          <p:spPr>
            <a:xfrm flipH="false" flipV="false" rot="0">
              <a:off x="0" y="0"/>
              <a:ext cx="1939142" cy="1518330"/>
            </a:xfrm>
            <a:custGeom>
              <a:avLst/>
              <a:gdLst/>
              <a:ahLst/>
              <a:cxnLst/>
              <a:rect r="r" b="b" t="t" l="l"/>
              <a:pathLst>
                <a:path h="1518330" w="1939142">
                  <a:moveTo>
                    <a:pt x="53627" y="0"/>
                  </a:moveTo>
                  <a:lnTo>
                    <a:pt x="1885515" y="0"/>
                  </a:lnTo>
                  <a:cubicBezTo>
                    <a:pt x="1915133" y="0"/>
                    <a:pt x="1939142" y="24010"/>
                    <a:pt x="1939142" y="53627"/>
                  </a:cubicBezTo>
                  <a:lnTo>
                    <a:pt x="1939142" y="1464703"/>
                  </a:lnTo>
                  <a:cubicBezTo>
                    <a:pt x="1939142" y="1478926"/>
                    <a:pt x="1933492" y="1492566"/>
                    <a:pt x="1923435" y="1502623"/>
                  </a:cubicBezTo>
                  <a:cubicBezTo>
                    <a:pt x="1913378" y="1512680"/>
                    <a:pt x="1899738" y="1518330"/>
                    <a:pt x="1885515" y="1518330"/>
                  </a:cubicBezTo>
                  <a:lnTo>
                    <a:pt x="53627" y="1518330"/>
                  </a:lnTo>
                  <a:cubicBezTo>
                    <a:pt x="24010" y="1518330"/>
                    <a:pt x="0" y="1494321"/>
                    <a:pt x="0" y="1464703"/>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21" id="21"/>
            <p:cNvSpPr txBox="true"/>
            <p:nvPr/>
          </p:nvSpPr>
          <p:spPr>
            <a:xfrm>
              <a:off x="0" y="-38100"/>
              <a:ext cx="1939142" cy="1556430"/>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11153101" y="3745697"/>
            <a:ext cx="5499127" cy="4331335"/>
          </a:xfrm>
          <a:prstGeom prst="rect">
            <a:avLst/>
          </a:prstGeom>
        </p:spPr>
        <p:txBody>
          <a:bodyPr anchor="t" rtlCol="false" tIns="0" lIns="0" bIns="0" rIns="0">
            <a:spAutoFit/>
          </a:bodyPr>
          <a:lstStyle/>
          <a:p>
            <a:pPr algn="l">
              <a:lnSpc>
                <a:spcPts val="4339"/>
              </a:lnSpc>
            </a:pPr>
            <a:r>
              <a:rPr lang="en-US" sz="3099">
                <a:solidFill>
                  <a:srgbClr val="000000"/>
                </a:solidFill>
                <a:latin typeface="Alatsi Bold"/>
              </a:rPr>
              <a:t>To enhance the efficiency and organization of art galleries by providing gallery administrators with a comprehensive platform for managing exhibitions, tracking artwork sales, and maintaining customer records</a:t>
            </a:r>
          </a:p>
        </p:txBody>
      </p:sp>
      <p:sp>
        <p:nvSpPr>
          <p:cNvPr name="TextBox 23" id="23"/>
          <p:cNvSpPr txBox="true"/>
          <p:nvPr/>
        </p:nvSpPr>
        <p:spPr>
          <a:xfrm rot="0">
            <a:off x="11208029" y="3026610"/>
            <a:ext cx="3878232" cy="679450"/>
          </a:xfrm>
          <a:prstGeom prst="rect">
            <a:avLst/>
          </a:prstGeom>
        </p:spPr>
        <p:txBody>
          <a:bodyPr anchor="t" rtlCol="false" tIns="0" lIns="0" bIns="0" rIns="0">
            <a:spAutoFit/>
          </a:bodyPr>
          <a:lstStyle/>
          <a:p>
            <a:pPr algn="l">
              <a:lnSpc>
                <a:spcPts val="5599"/>
              </a:lnSpc>
            </a:pPr>
            <a:r>
              <a:rPr lang="en-US" sz="3999">
                <a:solidFill>
                  <a:srgbClr val="000000"/>
                </a:solidFill>
                <a:latin typeface="Alatsi Bold"/>
              </a:rPr>
              <a:t>Objective 1I</a:t>
            </a:r>
          </a:p>
        </p:txBody>
      </p:sp>
      <p:grpSp>
        <p:nvGrpSpPr>
          <p:cNvPr name="Group 24" id="24"/>
          <p:cNvGrpSpPr/>
          <p:nvPr/>
        </p:nvGrpSpPr>
        <p:grpSpPr>
          <a:xfrm rot="0">
            <a:off x="10510094" y="3102810"/>
            <a:ext cx="516960" cy="516960"/>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METHODOLOGY</a:t>
            </a:r>
          </a:p>
        </p:txBody>
      </p:sp>
      <p:grpSp>
        <p:nvGrpSpPr>
          <p:cNvPr name="Group 3" id="3"/>
          <p:cNvGrpSpPr/>
          <p:nvPr/>
        </p:nvGrpSpPr>
        <p:grpSpPr>
          <a:xfrm rot="0">
            <a:off x="2693030" y="3166804"/>
            <a:ext cx="6450970" cy="5167647"/>
            <a:chOff x="0" y="0"/>
            <a:chExt cx="1699021" cy="1361026"/>
          </a:xfrm>
        </p:grpSpPr>
        <p:sp>
          <p:nvSpPr>
            <p:cNvPr name="Freeform 4" id="4"/>
            <p:cNvSpPr/>
            <p:nvPr/>
          </p:nvSpPr>
          <p:spPr>
            <a:xfrm flipH="false" flipV="false" rot="0">
              <a:off x="0" y="0"/>
              <a:ext cx="1699021" cy="1361027"/>
            </a:xfrm>
            <a:custGeom>
              <a:avLst/>
              <a:gdLst/>
              <a:ahLst/>
              <a:cxnLst/>
              <a:rect r="r" b="b" t="t" l="l"/>
              <a:pathLst>
                <a:path h="1361027" w="1699021">
                  <a:moveTo>
                    <a:pt x="61206" y="0"/>
                  </a:moveTo>
                  <a:lnTo>
                    <a:pt x="1637815" y="0"/>
                  </a:lnTo>
                  <a:cubicBezTo>
                    <a:pt x="1654047" y="0"/>
                    <a:pt x="1669616" y="6448"/>
                    <a:pt x="1681094" y="17927"/>
                  </a:cubicBezTo>
                  <a:cubicBezTo>
                    <a:pt x="1692572" y="29405"/>
                    <a:pt x="1699021" y="44973"/>
                    <a:pt x="1699021" y="61206"/>
                  </a:cubicBezTo>
                  <a:lnTo>
                    <a:pt x="1699021" y="1299821"/>
                  </a:lnTo>
                  <a:cubicBezTo>
                    <a:pt x="1699021" y="1333624"/>
                    <a:pt x="1671618" y="1361027"/>
                    <a:pt x="1637815" y="1361027"/>
                  </a:cubicBezTo>
                  <a:lnTo>
                    <a:pt x="61206" y="1361027"/>
                  </a:lnTo>
                  <a:cubicBezTo>
                    <a:pt x="44973" y="1361027"/>
                    <a:pt x="29405" y="1354578"/>
                    <a:pt x="17927" y="1343100"/>
                  </a:cubicBezTo>
                  <a:cubicBezTo>
                    <a:pt x="6448" y="1331621"/>
                    <a:pt x="0" y="1316053"/>
                    <a:pt x="0" y="1299821"/>
                  </a:cubicBezTo>
                  <a:lnTo>
                    <a:pt x="0" y="61206"/>
                  </a:lnTo>
                  <a:cubicBezTo>
                    <a:pt x="0" y="44973"/>
                    <a:pt x="6448" y="29405"/>
                    <a:pt x="17927" y="17927"/>
                  </a:cubicBezTo>
                  <a:cubicBezTo>
                    <a:pt x="29405" y="6448"/>
                    <a:pt x="44973" y="0"/>
                    <a:pt x="61206" y="0"/>
                  </a:cubicBezTo>
                  <a:close/>
                </a:path>
              </a:pathLst>
            </a:custGeom>
            <a:solidFill>
              <a:srgbClr val="E9C7C6"/>
            </a:solidFill>
          </p:spPr>
        </p:sp>
        <p:sp>
          <p:nvSpPr>
            <p:cNvPr name="TextBox 5" id="5"/>
            <p:cNvSpPr txBox="true"/>
            <p:nvPr/>
          </p:nvSpPr>
          <p:spPr>
            <a:xfrm>
              <a:off x="0" y="-38100"/>
              <a:ext cx="1699021" cy="139912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553980" y="2618098"/>
            <a:ext cx="6590020" cy="670833"/>
          </a:xfrm>
          <a:prstGeom prst="rect">
            <a:avLst/>
          </a:prstGeom>
        </p:spPr>
        <p:txBody>
          <a:bodyPr anchor="t" rtlCol="false" tIns="0" lIns="0" bIns="0" rIns="0">
            <a:spAutoFit/>
          </a:bodyPr>
          <a:lstStyle/>
          <a:p>
            <a:pPr algn="l">
              <a:lnSpc>
                <a:spcPts val="5487"/>
              </a:lnSpc>
            </a:pPr>
            <a:r>
              <a:rPr lang="en-US" sz="3919">
                <a:solidFill>
                  <a:srgbClr val="000000"/>
                </a:solidFill>
                <a:latin typeface="Alatsi Bold"/>
              </a:rPr>
              <a:t>Database Design</a:t>
            </a:r>
          </a:p>
        </p:txBody>
      </p:sp>
      <p:sp>
        <p:nvSpPr>
          <p:cNvPr name="TextBox 7" id="7"/>
          <p:cNvSpPr txBox="true"/>
          <p:nvPr/>
        </p:nvSpPr>
        <p:spPr>
          <a:xfrm rot="0">
            <a:off x="3198240" y="3374656"/>
            <a:ext cx="5497475" cy="4749529"/>
          </a:xfrm>
          <a:prstGeom prst="rect">
            <a:avLst/>
          </a:prstGeom>
        </p:spPr>
        <p:txBody>
          <a:bodyPr anchor="t" rtlCol="false" tIns="0" lIns="0" bIns="0" rIns="0">
            <a:spAutoFit/>
          </a:bodyPr>
          <a:lstStyle/>
          <a:p>
            <a:pPr algn="l">
              <a:lnSpc>
                <a:spcPts val="4193"/>
              </a:lnSpc>
            </a:pPr>
            <a:r>
              <a:rPr lang="en-US" sz="2995">
                <a:solidFill>
                  <a:srgbClr val="000000"/>
                </a:solidFill>
                <a:latin typeface="Alatsi Bold"/>
              </a:rPr>
              <a:t>We start by designing the database schema using an Entity-Relationship (ER) model. This involves identifying the entities (such as artists, artworks, exhibitions, and customers) and their relationships, attributes, and constraints.</a:t>
            </a:r>
          </a:p>
        </p:txBody>
      </p:sp>
      <p:sp>
        <p:nvSpPr>
          <p:cNvPr name="AutoShape 8" id="8"/>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9" id="9"/>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10" id="10"/>
          <p:cNvGrpSpPr/>
          <p:nvPr/>
        </p:nvGrpSpPr>
        <p:grpSpPr>
          <a:xfrm rot="0">
            <a:off x="15859155" y="0"/>
            <a:ext cx="1562612" cy="1673225"/>
            <a:chOff x="0" y="0"/>
            <a:chExt cx="2083482" cy="2230967"/>
          </a:xfrm>
        </p:grpSpPr>
        <p:grpSp>
          <p:nvGrpSpPr>
            <p:cNvPr name="Group 11" id="11"/>
            <p:cNvGrpSpPr/>
            <p:nvPr/>
          </p:nvGrpSpPr>
          <p:grpSpPr>
            <a:xfrm rot="0">
              <a:off x="75599" y="0"/>
              <a:ext cx="1932284" cy="2230967"/>
              <a:chOff x="0" y="0"/>
              <a:chExt cx="703982" cy="812800"/>
            </a:xfrm>
          </p:grpSpPr>
          <p:sp>
            <p:nvSpPr>
              <p:cNvPr name="Freeform 12" id="12"/>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3" id="13"/>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6</a:t>
              </a:r>
            </a:p>
          </p:txBody>
        </p:sp>
      </p:grpSp>
      <p:sp>
        <p:nvSpPr>
          <p:cNvPr name="Freeform 15" id="15"/>
          <p:cNvSpPr/>
          <p:nvPr/>
        </p:nvSpPr>
        <p:spPr>
          <a:xfrm flipH="false" flipV="false" rot="0">
            <a:off x="1475832"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072122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7" id="17"/>
          <p:cNvGrpSpPr/>
          <p:nvPr/>
        </p:nvGrpSpPr>
        <p:grpSpPr>
          <a:xfrm rot="0">
            <a:off x="10540350" y="3205389"/>
            <a:ext cx="6450970" cy="5167647"/>
            <a:chOff x="0" y="0"/>
            <a:chExt cx="1699021" cy="1361026"/>
          </a:xfrm>
        </p:grpSpPr>
        <p:sp>
          <p:nvSpPr>
            <p:cNvPr name="Freeform 18" id="18"/>
            <p:cNvSpPr/>
            <p:nvPr/>
          </p:nvSpPr>
          <p:spPr>
            <a:xfrm flipH="false" flipV="false" rot="0">
              <a:off x="0" y="0"/>
              <a:ext cx="1699021" cy="1361027"/>
            </a:xfrm>
            <a:custGeom>
              <a:avLst/>
              <a:gdLst/>
              <a:ahLst/>
              <a:cxnLst/>
              <a:rect r="r" b="b" t="t" l="l"/>
              <a:pathLst>
                <a:path h="1361027" w="1699021">
                  <a:moveTo>
                    <a:pt x="61206" y="0"/>
                  </a:moveTo>
                  <a:lnTo>
                    <a:pt x="1637815" y="0"/>
                  </a:lnTo>
                  <a:cubicBezTo>
                    <a:pt x="1654047" y="0"/>
                    <a:pt x="1669616" y="6448"/>
                    <a:pt x="1681094" y="17927"/>
                  </a:cubicBezTo>
                  <a:cubicBezTo>
                    <a:pt x="1692572" y="29405"/>
                    <a:pt x="1699021" y="44973"/>
                    <a:pt x="1699021" y="61206"/>
                  </a:cubicBezTo>
                  <a:lnTo>
                    <a:pt x="1699021" y="1299821"/>
                  </a:lnTo>
                  <a:cubicBezTo>
                    <a:pt x="1699021" y="1333624"/>
                    <a:pt x="1671618" y="1361027"/>
                    <a:pt x="1637815" y="1361027"/>
                  </a:cubicBezTo>
                  <a:lnTo>
                    <a:pt x="61206" y="1361027"/>
                  </a:lnTo>
                  <a:cubicBezTo>
                    <a:pt x="44973" y="1361027"/>
                    <a:pt x="29405" y="1354578"/>
                    <a:pt x="17927" y="1343100"/>
                  </a:cubicBezTo>
                  <a:cubicBezTo>
                    <a:pt x="6448" y="1331621"/>
                    <a:pt x="0" y="1316053"/>
                    <a:pt x="0" y="1299821"/>
                  </a:cubicBezTo>
                  <a:lnTo>
                    <a:pt x="0" y="61206"/>
                  </a:lnTo>
                  <a:cubicBezTo>
                    <a:pt x="0" y="44973"/>
                    <a:pt x="6448" y="29405"/>
                    <a:pt x="17927" y="17927"/>
                  </a:cubicBezTo>
                  <a:cubicBezTo>
                    <a:pt x="29405" y="6448"/>
                    <a:pt x="44973" y="0"/>
                    <a:pt x="61206" y="0"/>
                  </a:cubicBezTo>
                  <a:close/>
                </a:path>
              </a:pathLst>
            </a:custGeom>
            <a:solidFill>
              <a:srgbClr val="E9C7C6"/>
            </a:solidFill>
          </p:spPr>
        </p:sp>
        <p:sp>
          <p:nvSpPr>
            <p:cNvPr name="TextBox 19" id="19"/>
            <p:cNvSpPr txBox="true"/>
            <p:nvPr/>
          </p:nvSpPr>
          <p:spPr>
            <a:xfrm>
              <a:off x="0" y="-38100"/>
              <a:ext cx="1699021" cy="1399126"/>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10401300" y="2656683"/>
            <a:ext cx="6590020" cy="670833"/>
          </a:xfrm>
          <a:prstGeom prst="rect">
            <a:avLst/>
          </a:prstGeom>
        </p:spPr>
        <p:txBody>
          <a:bodyPr anchor="t" rtlCol="false" tIns="0" lIns="0" bIns="0" rIns="0">
            <a:spAutoFit/>
          </a:bodyPr>
          <a:lstStyle/>
          <a:p>
            <a:pPr algn="l">
              <a:lnSpc>
                <a:spcPts val="5487"/>
              </a:lnSpc>
            </a:pPr>
            <a:r>
              <a:rPr lang="en-US" sz="3919">
                <a:solidFill>
                  <a:srgbClr val="000000"/>
                </a:solidFill>
                <a:latin typeface="Alatsi Bold"/>
              </a:rPr>
              <a:t>Database Creation</a:t>
            </a:r>
          </a:p>
        </p:txBody>
      </p:sp>
      <p:sp>
        <p:nvSpPr>
          <p:cNvPr name="TextBox 21" id="21"/>
          <p:cNvSpPr txBox="true"/>
          <p:nvPr/>
        </p:nvSpPr>
        <p:spPr>
          <a:xfrm rot="0">
            <a:off x="11039475" y="3612203"/>
            <a:ext cx="5497475" cy="4219700"/>
          </a:xfrm>
          <a:prstGeom prst="rect">
            <a:avLst/>
          </a:prstGeom>
        </p:spPr>
        <p:txBody>
          <a:bodyPr anchor="t" rtlCol="false" tIns="0" lIns="0" bIns="0" rIns="0">
            <a:spAutoFit/>
          </a:bodyPr>
          <a:lstStyle/>
          <a:p>
            <a:pPr algn="l">
              <a:lnSpc>
                <a:spcPts val="4193"/>
              </a:lnSpc>
            </a:pPr>
            <a:r>
              <a:rPr lang="en-US" sz="2995">
                <a:solidFill>
                  <a:srgbClr val="000000"/>
                </a:solidFill>
                <a:latin typeface="Alatsi Bold"/>
              </a:rPr>
              <a:t>Once the database design is finalized, we create the database tables using Structured Query Language (SQL). Each table corresponds to an entity in the ER model, and we define the structure, data types, and constraints for each table.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3" id="3"/>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475832"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6198028" y="1388992"/>
            <a:ext cx="6432580" cy="8198031"/>
          </a:xfrm>
          <a:custGeom>
            <a:avLst/>
            <a:gdLst/>
            <a:ahLst/>
            <a:cxnLst/>
            <a:rect r="r" b="b" t="t" l="l"/>
            <a:pathLst>
              <a:path h="8198031" w="6432580">
                <a:moveTo>
                  <a:pt x="0" y="0"/>
                </a:moveTo>
                <a:lnTo>
                  <a:pt x="6432579" y="0"/>
                </a:lnTo>
                <a:lnTo>
                  <a:pt x="6432579" y="8198031"/>
                </a:lnTo>
                <a:lnTo>
                  <a:pt x="0" y="8198031"/>
                </a:lnTo>
                <a:lnTo>
                  <a:pt x="0" y="0"/>
                </a:lnTo>
                <a:close/>
              </a:path>
            </a:pathLst>
          </a:custGeom>
          <a:blipFill>
            <a:blip r:embed="rId4"/>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7362" y="0"/>
            <a:ext cx="937061" cy="10287000"/>
            <a:chOff x="0" y="0"/>
            <a:chExt cx="246798" cy="2709333"/>
          </a:xfrm>
        </p:grpSpPr>
        <p:sp>
          <p:nvSpPr>
            <p:cNvPr name="Freeform 3" id="3"/>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4" id="4"/>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553980" y="2946411"/>
            <a:ext cx="503827" cy="50382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553980" y="6480234"/>
            <a:ext cx="503827" cy="50382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9703942" y="2946411"/>
            <a:ext cx="503827" cy="50382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900082" y="6480234"/>
            <a:ext cx="503827" cy="50382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IMPLEMENTATION</a:t>
            </a:r>
          </a:p>
        </p:txBody>
      </p:sp>
      <p:sp>
        <p:nvSpPr>
          <p:cNvPr name="TextBox 18" id="18"/>
          <p:cNvSpPr txBox="true"/>
          <p:nvPr/>
        </p:nvSpPr>
        <p:spPr>
          <a:xfrm rot="0">
            <a:off x="3260980" y="2757952"/>
            <a:ext cx="5381802"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Bold"/>
              </a:rPr>
              <a:t>Phase 1</a:t>
            </a:r>
          </a:p>
        </p:txBody>
      </p:sp>
      <p:sp>
        <p:nvSpPr>
          <p:cNvPr name="TextBox 19" id="19"/>
          <p:cNvSpPr txBox="true"/>
          <p:nvPr/>
        </p:nvSpPr>
        <p:spPr>
          <a:xfrm rot="0">
            <a:off x="3260980" y="3667272"/>
            <a:ext cx="6848358" cy="2186353"/>
          </a:xfrm>
          <a:prstGeom prst="rect">
            <a:avLst/>
          </a:prstGeom>
        </p:spPr>
        <p:txBody>
          <a:bodyPr anchor="t" rtlCol="false" tIns="0" lIns="0" bIns="0" rIns="0">
            <a:spAutoFit/>
          </a:bodyPr>
          <a:lstStyle/>
          <a:p>
            <a:pPr algn="l" marL="673870" indent="-336935" lvl="1">
              <a:lnSpc>
                <a:spcPts val="4369"/>
              </a:lnSpc>
              <a:buFont typeface="Arial"/>
              <a:buChar char="•"/>
            </a:pPr>
            <a:r>
              <a:rPr lang="en-US" sz="3121">
                <a:solidFill>
                  <a:srgbClr val="000000"/>
                </a:solidFill>
                <a:latin typeface="Alatsi Bold"/>
              </a:rPr>
              <a:t>D</a:t>
            </a:r>
            <a:r>
              <a:rPr lang="en-US" sz="3121">
                <a:solidFill>
                  <a:srgbClr val="000000"/>
                </a:solidFill>
                <a:latin typeface="Alatsi Bold"/>
              </a:rPr>
              <a:t>esign the database schema using an Entity-Relationship (ER) model.</a:t>
            </a:r>
          </a:p>
          <a:p>
            <a:pPr algn="l" marL="673870" indent="-336935" lvl="1">
              <a:lnSpc>
                <a:spcPts val="4369"/>
              </a:lnSpc>
              <a:buFont typeface="Arial"/>
              <a:buChar char="•"/>
            </a:pPr>
            <a:r>
              <a:rPr lang="en-US" sz="3121">
                <a:solidFill>
                  <a:srgbClr val="000000"/>
                </a:solidFill>
                <a:latin typeface="Alatsi Bold"/>
              </a:rPr>
              <a:t>Identify entities such as artists, artworks and customers.</a:t>
            </a:r>
          </a:p>
        </p:txBody>
      </p:sp>
      <p:sp>
        <p:nvSpPr>
          <p:cNvPr name="TextBox 20" id="20"/>
          <p:cNvSpPr txBox="true"/>
          <p:nvPr/>
        </p:nvSpPr>
        <p:spPr>
          <a:xfrm rot="0">
            <a:off x="3260980" y="6291775"/>
            <a:ext cx="5381802"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Bold"/>
              </a:rPr>
              <a:t>Phase 2</a:t>
            </a:r>
          </a:p>
        </p:txBody>
      </p:sp>
      <p:sp>
        <p:nvSpPr>
          <p:cNvPr name="TextBox 21" id="21"/>
          <p:cNvSpPr txBox="true"/>
          <p:nvPr/>
        </p:nvSpPr>
        <p:spPr>
          <a:xfrm rot="0">
            <a:off x="3260980" y="7201095"/>
            <a:ext cx="6848358" cy="2738474"/>
          </a:xfrm>
          <a:prstGeom prst="rect">
            <a:avLst/>
          </a:prstGeom>
        </p:spPr>
        <p:txBody>
          <a:bodyPr anchor="t" rtlCol="false" tIns="0" lIns="0" bIns="0" rIns="0">
            <a:spAutoFit/>
          </a:bodyPr>
          <a:lstStyle/>
          <a:p>
            <a:pPr algn="l" marL="673870" indent="-336935" lvl="1">
              <a:lnSpc>
                <a:spcPts val="4369"/>
              </a:lnSpc>
              <a:buFont typeface="Arial"/>
              <a:buChar char="•"/>
            </a:pPr>
            <a:r>
              <a:rPr lang="en-US" sz="3121">
                <a:solidFill>
                  <a:srgbClr val="000000"/>
                </a:solidFill>
                <a:latin typeface="Alatsi Bold"/>
              </a:rPr>
              <a:t>C</a:t>
            </a:r>
            <a:r>
              <a:rPr lang="en-US" sz="3121">
                <a:solidFill>
                  <a:srgbClr val="000000"/>
                </a:solidFill>
                <a:latin typeface="Alatsi Bold"/>
              </a:rPr>
              <a:t>reate database tables based on the ER model using SQL.</a:t>
            </a:r>
          </a:p>
          <a:p>
            <a:pPr algn="l" marL="673870" indent="-336935" lvl="1">
              <a:lnSpc>
                <a:spcPts val="4369"/>
              </a:lnSpc>
              <a:buFont typeface="Arial"/>
              <a:buChar char="•"/>
            </a:pPr>
            <a:r>
              <a:rPr lang="en-US" sz="3121">
                <a:solidFill>
                  <a:srgbClr val="000000"/>
                </a:solidFill>
                <a:latin typeface="Alatsi Bold"/>
              </a:rPr>
              <a:t>Define the structure, data types, and constraints for each table.</a:t>
            </a:r>
          </a:p>
          <a:p>
            <a:pPr algn="l">
              <a:lnSpc>
                <a:spcPts val="4369"/>
              </a:lnSpc>
            </a:pPr>
          </a:p>
        </p:txBody>
      </p:sp>
      <p:sp>
        <p:nvSpPr>
          <p:cNvPr name="TextBox 22" id="22"/>
          <p:cNvSpPr txBox="true"/>
          <p:nvPr/>
        </p:nvSpPr>
        <p:spPr>
          <a:xfrm rot="0">
            <a:off x="10410942" y="2757952"/>
            <a:ext cx="5381802"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Bold"/>
              </a:rPr>
              <a:t>Phase 3</a:t>
            </a:r>
          </a:p>
        </p:txBody>
      </p:sp>
      <p:sp>
        <p:nvSpPr>
          <p:cNvPr name="TextBox 23" id="23"/>
          <p:cNvSpPr txBox="true"/>
          <p:nvPr/>
        </p:nvSpPr>
        <p:spPr>
          <a:xfrm rot="0">
            <a:off x="10410942" y="3667272"/>
            <a:ext cx="6848358" cy="2738474"/>
          </a:xfrm>
          <a:prstGeom prst="rect">
            <a:avLst/>
          </a:prstGeom>
        </p:spPr>
        <p:txBody>
          <a:bodyPr anchor="t" rtlCol="false" tIns="0" lIns="0" bIns="0" rIns="0">
            <a:spAutoFit/>
          </a:bodyPr>
          <a:lstStyle/>
          <a:p>
            <a:pPr algn="l" marL="673870" indent="-336935" lvl="1">
              <a:lnSpc>
                <a:spcPts val="4369"/>
              </a:lnSpc>
              <a:buFont typeface="Arial"/>
              <a:buChar char="•"/>
            </a:pPr>
            <a:r>
              <a:rPr lang="en-US" sz="3121">
                <a:solidFill>
                  <a:srgbClr val="000000"/>
                </a:solidFill>
                <a:latin typeface="Alatsi Bold"/>
              </a:rPr>
              <a:t>P</a:t>
            </a:r>
            <a:r>
              <a:rPr lang="en-US" sz="3121">
                <a:solidFill>
                  <a:srgbClr val="000000"/>
                </a:solidFill>
                <a:latin typeface="Alatsi Bold"/>
              </a:rPr>
              <a:t>opulate the database tables with sample data using SQL INSERT.</a:t>
            </a:r>
          </a:p>
          <a:p>
            <a:pPr algn="l" marL="673870" indent="-336935" lvl="1">
              <a:lnSpc>
                <a:spcPts val="4369"/>
              </a:lnSpc>
              <a:buFont typeface="Arial"/>
              <a:buChar char="•"/>
            </a:pPr>
            <a:r>
              <a:rPr lang="en-US" sz="3121">
                <a:solidFill>
                  <a:srgbClr val="000000"/>
                </a:solidFill>
                <a:latin typeface="Alatsi Bold"/>
              </a:rPr>
              <a:t>Include a variety of data to simulate real-world scenarios.</a:t>
            </a:r>
          </a:p>
          <a:p>
            <a:pPr algn="l">
              <a:lnSpc>
                <a:spcPts val="4369"/>
              </a:lnSpc>
            </a:pPr>
          </a:p>
        </p:txBody>
      </p:sp>
      <p:sp>
        <p:nvSpPr>
          <p:cNvPr name="TextBox 24" id="24"/>
          <p:cNvSpPr txBox="true"/>
          <p:nvPr/>
        </p:nvSpPr>
        <p:spPr>
          <a:xfrm rot="0">
            <a:off x="10607081" y="6291775"/>
            <a:ext cx="5381802"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Bold"/>
              </a:rPr>
              <a:t>Phase 4</a:t>
            </a:r>
          </a:p>
        </p:txBody>
      </p:sp>
      <p:sp>
        <p:nvSpPr>
          <p:cNvPr name="TextBox 25" id="25"/>
          <p:cNvSpPr txBox="true"/>
          <p:nvPr/>
        </p:nvSpPr>
        <p:spPr>
          <a:xfrm rot="0">
            <a:off x="10607081" y="7201095"/>
            <a:ext cx="6848358" cy="2738474"/>
          </a:xfrm>
          <a:prstGeom prst="rect">
            <a:avLst/>
          </a:prstGeom>
        </p:spPr>
        <p:txBody>
          <a:bodyPr anchor="t" rtlCol="false" tIns="0" lIns="0" bIns="0" rIns="0">
            <a:spAutoFit/>
          </a:bodyPr>
          <a:lstStyle/>
          <a:p>
            <a:pPr algn="l">
              <a:lnSpc>
                <a:spcPts val="4369"/>
              </a:lnSpc>
            </a:pPr>
            <a:r>
              <a:rPr lang="en-US" sz="3121">
                <a:solidFill>
                  <a:srgbClr val="000000"/>
                </a:solidFill>
                <a:latin typeface="Alatsi Bold"/>
              </a:rPr>
              <a:t>Impl</a:t>
            </a:r>
            <a:r>
              <a:rPr lang="en-US" sz="3121">
                <a:solidFill>
                  <a:srgbClr val="000000"/>
                </a:solidFill>
                <a:latin typeface="Alatsi Bold"/>
              </a:rPr>
              <a:t>ement queries for various operations, such as displaying artworks by artist, updating customer information, or deleting records.</a:t>
            </a:r>
          </a:p>
          <a:p>
            <a:pPr algn="l">
              <a:lnSpc>
                <a:spcPts val="4369"/>
              </a:lnSpc>
            </a:pPr>
          </a:p>
        </p:txBody>
      </p:sp>
      <p:sp>
        <p:nvSpPr>
          <p:cNvPr name="AutoShape 26" id="26"/>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27" id="27"/>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28" id="28"/>
          <p:cNvGrpSpPr/>
          <p:nvPr/>
        </p:nvGrpSpPr>
        <p:grpSpPr>
          <a:xfrm rot="0">
            <a:off x="15859155" y="0"/>
            <a:ext cx="1562612" cy="1673225"/>
            <a:chOff x="0" y="0"/>
            <a:chExt cx="2083482" cy="2230967"/>
          </a:xfrm>
        </p:grpSpPr>
        <p:grpSp>
          <p:nvGrpSpPr>
            <p:cNvPr name="Group 29" id="29"/>
            <p:cNvGrpSpPr/>
            <p:nvPr/>
          </p:nvGrpSpPr>
          <p:grpSpPr>
            <a:xfrm rot="0">
              <a:off x="75599" y="0"/>
              <a:ext cx="1932284" cy="2230967"/>
              <a:chOff x="0" y="0"/>
              <a:chExt cx="703982" cy="812800"/>
            </a:xfrm>
          </p:grpSpPr>
          <p:sp>
            <p:nvSpPr>
              <p:cNvPr name="Freeform 30" id="3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31" id="3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32" id="32"/>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7</a:t>
              </a:r>
            </a:p>
          </p:txBody>
        </p:sp>
      </p:grpSp>
      <p:sp>
        <p:nvSpPr>
          <p:cNvPr name="Freeform 33" id="33"/>
          <p:cNvSpPr/>
          <p:nvPr/>
        </p:nvSpPr>
        <p:spPr>
          <a:xfrm flipH="false" flipV="false" rot="0">
            <a:off x="1263762" y="-145860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4" id="34"/>
          <p:cNvSpPr/>
          <p:nvPr/>
        </p:nvSpPr>
        <p:spPr>
          <a:xfrm flipH="false" flipV="false" rot="0">
            <a:off x="11804788"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DAGGPLkThgE</dc:identifier>
  <dcterms:modified xsi:type="dcterms:W3CDTF">2011-08-01T06:04:30Z</dcterms:modified>
  <cp:revision>1</cp:revision>
  <dc:title>ART MUSEUM AND SHOWROOM MANAGEMENT SYSTEM</dc:title>
</cp:coreProperties>
</file>