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73" r:id="rId4"/>
    <p:sldId id="277" r:id="rId5"/>
    <p:sldId id="279" r:id="rId6"/>
    <p:sldId id="282" r:id="rId7"/>
    <p:sldId id="280" r:id="rId8"/>
    <p:sldId id="284" r:id="rId9"/>
    <p:sldId id="285" r:id="rId10"/>
    <p:sldId id="287" r:id="rId11"/>
    <p:sldId id="288" r:id="rId12"/>
  </p:sldIdLst>
  <p:sldSz cx="12192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8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1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3" indent="0" algn="ctr">
              <a:buNone/>
              <a:defRPr sz="2000"/>
            </a:lvl2pPr>
            <a:lvl3pPr marL="914406" indent="0" algn="ctr">
              <a:buNone/>
              <a:defRPr sz="1800"/>
            </a:lvl3pPr>
            <a:lvl4pPr marL="1371610" indent="0" algn="ctr">
              <a:buNone/>
              <a:defRPr sz="1601"/>
            </a:lvl4pPr>
            <a:lvl5pPr marL="1828812" indent="0" algn="ctr">
              <a:buNone/>
              <a:defRPr sz="1601"/>
            </a:lvl5pPr>
            <a:lvl6pPr marL="2286015" indent="0" algn="ctr">
              <a:buNone/>
              <a:defRPr sz="1601"/>
            </a:lvl6pPr>
            <a:lvl7pPr marL="2743218" indent="0" algn="ctr">
              <a:buNone/>
              <a:defRPr sz="1601"/>
            </a:lvl7pPr>
            <a:lvl8pPr marL="3200421" indent="0" algn="ctr">
              <a:buNone/>
              <a:defRPr sz="1601"/>
            </a:lvl8pPr>
            <a:lvl9pPr marL="3657624" indent="0" algn="ctr">
              <a:buNone/>
              <a:defRPr sz="160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26-11-2021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55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26-11-2021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42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4"/>
            <a:ext cx="2628900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4"/>
            <a:ext cx="7734300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26-11-2021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409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26-11-2021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16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5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0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6pPr>
            <a:lvl7pPr marL="2743218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7pPr>
            <a:lvl8pPr marL="3200421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8pPr>
            <a:lvl9pPr marL="3657624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26-11-2021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17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26-11-2021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51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10" indent="0">
              <a:buNone/>
              <a:defRPr sz="1601" b="1"/>
            </a:lvl4pPr>
            <a:lvl5pPr marL="1828812" indent="0">
              <a:buNone/>
              <a:defRPr sz="1601" b="1"/>
            </a:lvl5pPr>
            <a:lvl6pPr marL="2286015" indent="0">
              <a:buNone/>
              <a:defRPr sz="1601" b="1"/>
            </a:lvl6pPr>
            <a:lvl7pPr marL="2743218" indent="0">
              <a:buNone/>
              <a:defRPr sz="1601" b="1"/>
            </a:lvl7pPr>
            <a:lvl8pPr marL="3200421" indent="0">
              <a:buNone/>
              <a:defRPr sz="1601" b="1"/>
            </a:lvl8pPr>
            <a:lvl9pPr marL="3657624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761381"/>
            <a:ext cx="515778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10" indent="0">
              <a:buNone/>
              <a:defRPr sz="1601" b="1"/>
            </a:lvl4pPr>
            <a:lvl5pPr marL="1828812" indent="0">
              <a:buNone/>
              <a:defRPr sz="1601" b="1"/>
            </a:lvl5pPr>
            <a:lvl6pPr marL="2286015" indent="0">
              <a:buNone/>
              <a:defRPr sz="1601" b="1"/>
            </a:lvl6pPr>
            <a:lvl7pPr marL="2743218" indent="0">
              <a:buNone/>
              <a:defRPr sz="1601" b="1"/>
            </a:lvl7pPr>
            <a:lvl8pPr marL="3200421" indent="0">
              <a:buNone/>
              <a:defRPr sz="1601" b="1"/>
            </a:lvl8pPr>
            <a:lvl9pPr marL="3657624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26-11-2021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67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26-11-2021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03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26-11-2021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8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5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267902"/>
            <a:ext cx="3932237" cy="4201570"/>
          </a:xfrm>
        </p:spPr>
        <p:txBody>
          <a:bodyPr/>
          <a:lstStyle>
            <a:lvl1pPr marL="0" indent="0">
              <a:buNone/>
              <a:defRPr sz="1601"/>
            </a:lvl1pPr>
            <a:lvl2pPr marL="457203" indent="0">
              <a:buNone/>
              <a:defRPr sz="1400"/>
            </a:lvl2pPr>
            <a:lvl3pPr marL="914406" indent="0">
              <a:buNone/>
              <a:defRPr sz="1200"/>
            </a:lvl3pPr>
            <a:lvl4pPr marL="1371610" indent="0">
              <a:buNone/>
              <a:defRPr sz="1000"/>
            </a:lvl4pPr>
            <a:lvl5pPr marL="1828812" indent="0">
              <a:buNone/>
              <a:defRPr sz="1000"/>
            </a:lvl5pPr>
            <a:lvl6pPr marL="2286015" indent="0">
              <a:buNone/>
              <a:defRPr sz="1000"/>
            </a:lvl6pPr>
            <a:lvl7pPr marL="2743218" indent="0">
              <a:buNone/>
              <a:defRPr sz="1000"/>
            </a:lvl7pPr>
            <a:lvl8pPr marL="3200421" indent="0">
              <a:buNone/>
              <a:defRPr sz="1000"/>
            </a:lvl8pPr>
            <a:lvl9pPr marL="365762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26-11-2021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22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5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3" indent="0">
              <a:buNone/>
              <a:defRPr sz="2800"/>
            </a:lvl2pPr>
            <a:lvl3pPr marL="914406" indent="0">
              <a:buNone/>
              <a:defRPr sz="2400"/>
            </a:lvl3pPr>
            <a:lvl4pPr marL="1371610" indent="0">
              <a:buNone/>
              <a:defRPr sz="2000"/>
            </a:lvl4pPr>
            <a:lvl5pPr marL="1828812" indent="0">
              <a:buNone/>
              <a:defRPr sz="2000"/>
            </a:lvl5pPr>
            <a:lvl6pPr marL="2286015" indent="0">
              <a:buNone/>
              <a:defRPr sz="2000"/>
            </a:lvl6pPr>
            <a:lvl7pPr marL="2743218" indent="0">
              <a:buNone/>
              <a:defRPr sz="2000"/>
            </a:lvl7pPr>
            <a:lvl8pPr marL="3200421" indent="0">
              <a:buNone/>
              <a:defRPr sz="2000"/>
            </a:lvl8pPr>
            <a:lvl9pPr marL="3657624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267902"/>
            <a:ext cx="3932237" cy="4201570"/>
          </a:xfrm>
        </p:spPr>
        <p:txBody>
          <a:bodyPr/>
          <a:lstStyle>
            <a:lvl1pPr marL="0" indent="0">
              <a:buNone/>
              <a:defRPr sz="1601"/>
            </a:lvl1pPr>
            <a:lvl2pPr marL="457203" indent="0">
              <a:buNone/>
              <a:defRPr sz="1400"/>
            </a:lvl2pPr>
            <a:lvl3pPr marL="914406" indent="0">
              <a:buNone/>
              <a:defRPr sz="1200"/>
            </a:lvl3pPr>
            <a:lvl4pPr marL="1371610" indent="0">
              <a:buNone/>
              <a:defRPr sz="1000"/>
            </a:lvl4pPr>
            <a:lvl5pPr marL="1828812" indent="0">
              <a:buNone/>
              <a:defRPr sz="1000"/>
            </a:lvl5pPr>
            <a:lvl6pPr marL="2286015" indent="0">
              <a:buNone/>
              <a:defRPr sz="1000"/>
            </a:lvl6pPr>
            <a:lvl7pPr marL="2743218" indent="0">
              <a:buNone/>
              <a:defRPr sz="1000"/>
            </a:lvl7pPr>
            <a:lvl8pPr marL="3200421" indent="0">
              <a:buNone/>
              <a:defRPr sz="1000"/>
            </a:lvl8pPr>
            <a:lvl9pPr marL="365762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26-11-2021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45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700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2E7B0-C5DA-47B1-845D-0A1BC91D494E}" type="datetimeFigureOut">
              <a:rPr lang="en-IN" smtClean="0"/>
              <a:t>26-11-2021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700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700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C4E3-CFC1-4A2B-B820-C16620AE9A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35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0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5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8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0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3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6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20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3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6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image" Target="../media/image1.jpeg"/><Relationship Id="rId16" Type="http://schemas.openxmlformats.org/officeDocument/2006/relationships/image" Target="../media/image26.sv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19" Type="http://schemas.openxmlformats.org/officeDocument/2006/relationships/image" Target="../media/image29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5376" y="5389830"/>
            <a:ext cx="9144000" cy="1655762"/>
          </a:xfrm>
        </p:spPr>
        <p:txBody>
          <a:bodyPr/>
          <a:lstStyle/>
          <a:p>
            <a:r>
              <a:rPr lang="en-IN" dirty="0"/>
              <a:t>By - Yash Khandelwal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1" y="7417435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9" y="514083"/>
            <a:ext cx="3903875" cy="608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8DFF58-5B32-4D3F-AB19-06C19199F505}"/>
              </a:ext>
            </a:extLst>
          </p:cNvPr>
          <p:cNvSpPr txBox="1"/>
          <p:nvPr/>
        </p:nvSpPr>
        <p:spPr>
          <a:xfrm>
            <a:off x="3213636" y="2814104"/>
            <a:ext cx="65590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Gill Sans MT" panose="020B0502020104020203" pitchFamily="34" charset="0"/>
              </a:rPr>
              <a:t>   </a:t>
            </a:r>
            <a:r>
              <a:rPr lang="en-IN" sz="3200" dirty="0">
                <a:latin typeface="+mj-lt"/>
              </a:rPr>
              <a:t>Solution Presentation of</a:t>
            </a:r>
          </a:p>
          <a:p>
            <a:r>
              <a:rPr lang="en-IN" sz="4400" dirty="0">
                <a:latin typeface="Garamond" panose="02020404030301010803" pitchFamily="18" charset="0"/>
              </a:rPr>
              <a:t>Analytics Olympiad 2021</a:t>
            </a:r>
            <a:r>
              <a:rPr lang="en-IN" sz="4400" dirty="0">
                <a:latin typeface="Gill Sans MT" panose="020B05020201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482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1" y="7406430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9" y="514083"/>
            <a:ext cx="3903875" cy="608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6B9029-981E-4CD7-BF95-141FDB0C70E3}"/>
              </a:ext>
            </a:extLst>
          </p:cNvPr>
          <p:cNvSpPr txBox="1"/>
          <p:nvPr/>
        </p:nvSpPr>
        <p:spPr>
          <a:xfrm>
            <a:off x="361950" y="1852616"/>
            <a:ext cx="114681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1" indent="-285751">
              <a:buFont typeface="Wingdings" panose="05000000000000000000" pitchFamily="2" charset="2"/>
              <a:buChar char="Ø"/>
            </a:pPr>
            <a:r>
              <a:rPr lang="en-US" dirty="0"/>
              <a:t>The Stacking Ensemble model can used for deployment. It has the best performance in terms of RMSE. </a:t>
            </a:r>
          </a:p>
          <a:p>
            <a:pPr marL="285751" indent="-285751">
              <a:buFont typeface="Wingdings" panose="05000000000000000000" pitchFamily="2" charset="2"/>
              <a:buChar char="Ø"/>
            </a:pPr>
            <a:endParaRPr lang="en-US" dirty="0"/>
          </a:p>
          <a:p>
            <a:pPr marL="285751" indent="-285751">
              <a:buFont typeface="Wingdings" panose="05000000000000000000" pitchFamily="2" charset="2"/>
              <a:buChar char="Ø"/>
            </a:pPr>
            <a:r>
              <a:rPr lang="en-US" dirty="0"/>
              <a:t>Along with it, SHAP (S</a:t>
            </a:r>
            <a:r>
              <a:rPr lang="en-IN" dirty="0"/>
              <a:t>hapley Additive </a:t>
            </a:r>
            <a:r>
              <a:rPr lang="en-IN" dirty="0" err="1"/>
              <a:t>Explaination</a:t>
            </a:r>
            <a:r>
              <a:rPr lang="en-US" dirty="0"/>
              <a:t>), a python library, need to be used for interpreting the performance of boosting models (XGBoost, LGBM) in the ensemble.</a:t>
            </a:r>
          </a:p>
          <a:p>
            <a:pPr marL="285751" indent="-285751">
              <a:buFont typeface="Wingdings" panose="05000000000000000000" pitchFamily="2" charset="2"/>
              <a:buChar char="Ø"/>
            </a:pPr>
            <a:endParaRPr lang="en-US" dirty="0"/>
          </a:p>
          <a:p>
            <a:pPr marL="285751" indent="-285751">
              <a:buFont typeface="Wingdings" panose="05000000000000000000" pitchFamily="2" charset="2"/>
              <a:buChar char="Ø"/>
            </a:pPr>
            <a:r>
              <a:rPr lang="en-US" dirty="0"/>
              <a:t>Linear models like Ridge regression &amp;  Lasso regression can also be considered for deployment. </a:t>
            </a:r>
          </a:p>
          <a:p>
            <a:pPr marL="285751" indent="-285751">
              <a:buFont typeface="Wingdings" panose="05000000000000000000" pitchFamily="2" charset="2"/>
              <a:buChar char="Ø"/>
            </a:pPr>
            <a:endParaRPr lang="en-US" dirty="0"/>
          </a:p>
          <a:p>
            <a:pPr marL="285751" indent="-285751">
              <a:buFont typeface="Wingdings" panose="05000000000000000000" pitchFamily="2" charset="2"/>
              <a:buChar char="Ø"/>
            </a:pPr>
            <a:r>
              <a:rPr lang="en-US" dirty="0"/>
              <a:t>They have a higher RMSE than the best performing models but have a better machine learning explainablity and low computational cost. So, it is a profitable tradeoff.</a:t>
            </a:r>
          </a:p>
          <a:p>
            <a:endParaRPr lang="en-US" dirty="0"/>
          </a:p>
          <a:p>
            <a:pPr marL="285751" indent="-285751">
              <a:buFont typeface="Wingdings" panose="05000000000000000000" pitchFamily="2" charset="2"/>
              <a:buChar char="§"/>
            </a:pPr>
            <a:endParaRPr lang="en-US" dirty="0"/>
          </a:p>
          <a:p>
            <a:pPr marL="285751" indent="-285751">
              <a:buFont typeface="Wingdings" panose="05000000000000000000" pitchFamily="2" charset="2"/>
              <a:buChar char="§"/>
            </a:pPr>
            <a:endParaRPr lang="en-US" dirty="0"/>
          </a:p>
          <a:p>
            <a:pPr marL="285751" indent="-285751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5A12AE-EA8A-44BF-9AE1-32C4F2B6A515}"/>
              </a:ext>
            </a:extLst>
          </p:cNvPr>
          <p:cNvSpPr txBox="1"/>
          <p:nvPr/>
        </p:nvSpPr>
        <p:spPr>
          <a:xfrm>
            <a:off x="4127864" y="1083175"/>
            <a:ext cx="421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002060"/>
                </a:solidFill>
                <a:latin typeface="+mj-lt"/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27869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9" y="514083"/>
            <a:ext cx="3903875" cy="6087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CC02BA-9135-45DB-AED0-5DEA8BE403E2}"/>
              </a:ext>
            </a:extLst>
          </p:cNvPr>
          <p:cNvSpPr/>
          <p:nvPr/>
        </p:nvSpPr>
        <p:spPr>
          <a:xfrm>
            <a:off x="1" y="7424718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8EDE54-94A4-4036-BE37-DE9DD719B720}"/>
              </a:ext>
            </a:extLst>
          </p:cNvPr>
          <p:cNvSpPr/>
          <p:nvPr/>
        </p:nvSpPr>
        <p:spPr>
          <a:xfrm>
            <a:off x="4283076" y="2888766"/>
            <a:ext cx="32956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  <a:endParaRPr lang="en-IN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306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9" y="514083"/>
            <a:ext cx="3903875" cy="6087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C3FAFD5-14E5-4CA3-A402-4D6DA488EDE8}"/>
              </a:ext>
            </a:extLst>
          </p:cNvPr>
          <p:cNvSpPr txBox="1"/>
          <p:nvPr/>
        </p:nvSpPr>
        <p:spPr>
          <a:xfrm>
            <a:off x="3865965" y="1097674"/>
            <a:ext cx="9620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002060"/>
                </a:solidFill>
                <a:latin typeface="+mj-lt"/>
              </a:rPr>
              <a:t>Data Understanding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-11823" y="7505570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45F9DC0-36E1-4F2B-903F-B085CA8CE887}"/>
              </a:ext>
            </a:extLst>
          </p:cNvPr>
          <p:cNvGrpSpPr/>
          <p:nvPr/>
        </p:nvGrpSpPr>
        <p:grpSpPr>
          <a:xfrm>
            <a:off x="132454" y="2986933"/>
            <a:ext cx="7669210" cy="2447227"/>
            <a:chOff x="163732" y="2670828"/>
            <a:chExt cx="7669210" cy="244722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684356A-FBA1-460B-BBB5-522129B9F5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2248" y="2708122"/>
              <a:ext cx="3710694" cy="2365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C894AD6C-5CAE-40F2-A15C-17FBD5DBA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732" y="2670828"/>
              <a:ext cx="3731323" cy="2447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A4E41DD-581B-4F8A-B899-FAFE710B83BF}"/>
              </a:ext>
            </a:extLst>
          </p:cNvPr>
          <p:cNvSpPr txBox="1"/>
          <p:nvPr/>
        </p:nvSpPr>
        <p:spPr>
          <a:xfrm>
            <a:off x="223989" y="1747332"/>
            <a:ext cx="11296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2" indent="-342902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2060"/>
                </a:solidFill>
              </a:rPr>
              <a:t>Overview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The Training data has total 87,864 observations with 12 features out of which 7 are categorical and 5 are continuous. The Test data has 37,656 observations. The target feature is the Sales of items in the mega mart. 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C3FC13-3E58-44E0-B684-D2EB9C15113D}"/>
              </a:ext>
            </a:extLst>
          </p:cNvPr>
          <p:cNvSpPr txBox="1"/>
          <p:nvPr/>
        </p:nvSpPr>
        <p:spPr>
          <a:xfrm>
            <a:off x="223989" y="5555211"/>
            <a:ext cx="38669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1" indent="-285751">
              <a:buFont typeface="Wingdings" panose="05000000000000000000" pitchFamily="2" charset="2"/>
              <a:buChar char="Ø"/>
            </a:pPr>
            <a:r>
              <a:rPr lang="en-IN" dirty="0"/>
              <a:t>Highest number of observations in data are from small outlets from tier 1 cities. </a:t>
            </a:r>
          </a:p>
          <a:p>
            <a:pPr marL="285751" indent="-285751">
              <a:buFont typeface="Wingdings" panose="05000000000000000000" pitchFamily="2" charset="2"/>
              <a:buChar char="Ø"/>
            </a:pPr>
            <a:r>
              <a:rPr lang="en-IN" dirty="0"/>
              <a:t>The least number of observations are from large outlets from tier 2 cities.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3BBAD-DB93-47CE-9739-35DAB91BC544}"/>
              </a:ext>
            </a:extLst>
          </p:cNvPr>
          <p:cNvSpPr txBox="1"/>
          <p:nvPr/>
        </p:nvSpPr>
        <p:spPr>
          <a:xfrm>
            <a:off x="4172127" y="5539546"/>
            <a:ext cx="3824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1" indent="-285751">
              <a:buFont typeface="Wingdings" panose="05000000000000000000" pitchFamily="2" charset="2"/>
              <a:buChar char="Ø"/>
            </a:pPr>
            <a:r>
              <a:rPr lang="en-IN" dirty="0"/>
              <a:t>Sales has a positively skewed distribution.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682EB2FC-2BF4-465B-9B4F-85D7ED75C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964" y="2966938"/>
            <a:ext cx="3731321" cy="244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51088B-68E1-419A-9A98-40460A2B5F73}"/>
              </a:ext>
            </a:extLst>
          </p:cNvPr>
          <p:cNvSpPr txBox="1"/>
          <p:nvPr/>
        </p:nvSpPr>
        <p:spPr>
          <a:xfrm>
            <a:off x="8165040" y="5539546"/>
            <a:ext cx="3866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There is no linear relationship between MRP of items and their sales. </a:t>
            </a:r>
          </a:p>
        </p:txBody>
      </p:sp>
    </p:spTree>
    <p:extLst>
      <p:ext uri="{BB962C8B-B14F-4D97-AF65-F5344CB8AC3E}">
        <p14:creationId xmlns:p14="http://schemas.microsoft.com/office/powerpoint/2010/main" val="347802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pie chart&#10;&#10;Description automatically generated">
            <a:extLst>
              <a:ext uri="{FF2B5EF4-FFF2-40B4-BE49-F238E27FC236}">
                <a16:creationId xmlns:a16="http://schemas.microsoft.com/office/drawing/2014/main" id="{7D2F8E2B-F67D-4B94-A7EB-B3630693AB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2" t="22864" r="39738" b="18507"/>
          <a:stretch/>
        </p:blipFill>
        <p:spPr>
          <a:xfrm>
            <a:off x="8272278" y="2607395"/>
            <a:ext cx="2607975" cy="227566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1" y="7417435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9" y="514083"/>
            <a:ext cx="3903875" cy="608720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15D775EA-2C22-4687-8E78-06191C09DB9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37"/>
          <a:stretch/>
        </p:blipFill>
        <p:spPr>
          <a:xfrm>
            <a:off x="375268" y="2244571"/>
            <a:ext cx="3771974" cy="26384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146B4D-D3F6-4F2E-9A97-57B0756946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997" y="2343786"/>
            <a:ext cx="3935026" cy="2440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FB0E1B-70CF-47CB-9168-397DB5B7758E}"/>
              </a:ext>
            </a:extLst>
          </p:cNvPr>
          <p:cNvSpPr txBox="1"/>
          <p:nvPr/>
        </p:nvSpPr>
        <p:spPr>
          <a:xfrm>
            <a:off x="347750" y="5045640"/>
            <a:ext cx="3798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Items falling under Baking Goods and Fruits &amp; Vegetables have the highest count in the mega mart.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E1BD1A-60F4-41F2-AEB8-D9253B852857}"/>
              </a:ext>
            </a:extLst>
          </p:cNvPr>
          <p:cNvSpPr txBox="1"/>
          <p:nvPr/>
        </p:nvSpPr>
        <p:spPr>
          <a:xfrm>
            <a:off x="8256294" y="5066263"/>
            <a:ext cx="3719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1" indent="-285751">
              <a:buFont typeface="Wingdings" panose="05000000000000000000" pitchFamily="2" charset="2"/>
              <a:buChar char="Ø"/>
            </a:pPr>
            <a:r>
              <a:rPr lang="en-IN" dirty="0"/>
              <a:t>Average (median) sales of all item types is almost equal. </a:t>
            </a:r>
          </a:p>
          <a:p>
            <a:pPr marL="285751" indent="-285751">
              <a:buFont typeface="Wingdings" panose="05000000000000000000" pitchFamily="2" charset="2"/>
              <a:buChar char="Ø"/>
            </a:pPr>
            <a:r>
              <a:rPr lang="en-IN" dirty="0"/>
              <a:t>Overall the avg. Sales of Breads is the highest.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5FA7E9-5656-4A4A-B8BC-D9A79AF9E714}"/>
              </a:ext>
            </a:extLst>
          </p:cNvPr>
          <p:cNvSpPr txBox="1"/>
          <p:nvPr/>
        </p:nvSpPr>
        <p:spPr>
          <a:xfrm>
            <a:off x="8679270" y="2469019"/>
            <a:ext cx="18387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2">
                    <a:lumMod val="50000"/>
                  </a:schemeClr>
                </a:solidFill>
              </a:rPr>
              <a:t>Average sales of item Piechart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B792140-0F45-4FA9-8DCC-226D9E368C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1151" y="2595977"/>
            <a:ext cx="1107562" cy="21380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34C907-0462-4423-86AC-EF6CB95C6DA4}"/>
              </a:ext>
            </a:extLst>
          </p:cNvPr>
          <p:cNvSpPr txBox="1"/>
          <p:nvPr/>
        </p:nvSpPr>
        <p:spPr>
          <a:xfrm>
            <a:off x="4279495" y="5014267"/>
            <a:ext cx="34136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1" indent="-285751">
              <a:buFont typeface="Wingdings" panose="05000000000000000000" pitchFamily="2" charset="2"/>
              <a:buChar char="Ø"/>
            </a:pPr>
            <a:r>
              <a:rPr lang="en-IN" dirty="0"/>
              <a:t>The highest average (mean) item visibility in the mega mart is of Soft Drinks. </a:t>
            </a:r>
          </a:p>
          <a:p>
            <a:pPr marL="285751" indent="-285751">
              <a:buFont typeface="Wingdings" panose="05000000000000000000" pitchFamily="2" charset="2"/>
              <a:buChar char="Ø"/>
            </a:pPr>
            <a:r>
              <a:rPr lang="en-IN" dirty="0"/>
              <a:t>The lowest avg. visibility is of Hard Drinks.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33F4F-2FA5-4D25-A277-B0793DEC7CBB}"/>
              </a:ext>
            </a:extLst>
          </p:cNvPr>
          <p:cNvSpPr txBox="1"/>
          <p:nvPr/>
        </p:nvSpPr>
        <p:spPr>
          <a:xfrm>
            <a:off x="3865965" y="1097674"/>
            <a:ext cx="9620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002060"/>
                </a:solidFill>
                <a:latin typeface="+mj-lt"/>
              </a:rPr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42836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1" y="7400467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9" y="514083"/>
            <a:ext cx="3903875" cy="6087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52A80A-B806-46FB-BFD6-C41513839106}"/>
              </a:ext>
            </a:extLst>
          </p:cNvPr>
          <p:cNvSpPr txBox="1"/>
          <p:nvPr/>
        </p:nvSpPr>
        <p:spPr>
          <a:xfrm>
            <a:off x="4063292" y="1122803"/>
            <a:ext cx="9620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002060"/>
                </a:solidFill>
                <a:latin typeface="+mj-lt"/>
              </a:rPr>
              <a:t>Data Preparation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33D37-6382-4EE0-9E99-F06B6967FB40}"/>
              </a:ext>
            </a:extLst>
          </p:cNvPr>
          <p:cNvSpPr txBox="1"/>
          <p:nvPr/>
        </p:nvSpPr>
        <p:spPr>
          <a:xfrm>
            <a:off x="499577" y="2187395"/>
            <a:ext cx="114086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1" indent="-285751">
              <a:buFont typeface="Wingdings" panose="05000000000000000000" pitchFamily="2" charset="2"/>
              <a:buChar char="Ø"/>
            </a:pPr>
            <a:r>
              <a:rPr lang="en-IN" b="1" dirty="0"/>
              <a:t>Dealing with missing data </a:t>
            </a:r>
            <a:r>
              <a:rPr lang="en-IN" dirty="0"/>
              <a:t>- No null values found in the data. </a:t>
            </a:r>
          </a:p>
          <a:p>
            <a:pPr marL="285751" indent="-285751">
              <a:buFont typeface="Wingdings" panose="05000000000000000000" pitchFamily="2" charset="2"/>
              <a:buChar char="Ø"/>
            </a:pPr>
            <a:endParaRPr lang="en-IN" dirty="0"/>
          </a:p>
          <a:p>
            <a:pPr marL="285751" indent="-285751">
              <a:buFont typeface="Wingdings" panose="05000000000000000000" pitchFamily="2" charset="2"/>
              <a:buChar char="Ø"/>
            </a:pPr>
            <a:r>
              <a:rPr lang="en-US" b="1" dirty="0"/>
              <a:t>Dealing with Outliers - </a:t>
            </a:r>
            <a:r>
              <a:rPr lang="en-US" dirty="0"/>
              <a:t>Found using inter-quartile range. 2,378 observations (2.7 %) in the Sales are the outliers. These outliers are not due to error in data entry but contain important information about unusually high/low sales of some items. Hence, I haven’t dropped the outliers.</a:t>
            </a:r>
          </a:p>
          <a:p>
            <a:pPr marL="285751" indent="-285751">
              <a:buFont typeface="Wingdings" panose="05000000000000000000" pitchFamily="2" charset="2"/>
              <a:buChar char="Ø"/>
            </a:pPr>
            <a:endParaRPr lang="en-IN" dirty="0"/>
          </a:p>
          <a:p>
            <a:pPr marL="285751" indent="-285751">
              <a:buFont typeface="Wingdings" panose="05000000000000000000" pitchFamily="2" charset="2"/>
              <a:buChar char="Ø"/>
            </a:pPr>
            <a:r>
              <a:rPr lang="en-IN" b="1" dirty="0"/>
              <a:t>Categorical Encoding</a:t>
            </a:r>
            <a:r>
              <a:rPr lang="en-IN" dirty="0"/>
              <a:t> (convert text data into numerical form) </a:t>
            </a:r>
            <a:r>
              <a:rPr lang="en-IN" dirty="0">
                <a:latin typeface="Gill Sans MT" panose="020B0502020104020203" pitchFamily="34" charset="0"/>
              </a:rPr>
              <a:t>-</a:t>
            </a:r>
          </a:p>
          <a:p>
            <a:pPr marL="285751" indent="-285751">
              <a:buFont typeface="Wingdings" panose="05000000000000000000" pitchFamily="2" charset="2"/>
              <a:buChar char="Ø"/>
            </a:pPr>
            <a:endParaRPr lang="en-IN" dirty="0">
              <a:latin typeface="Gill Sans MT" panose="020B0502020104020203" pitchFamily="34" charset="0"/>
            </a:endParaRPr>
          </a:p>
          <a:p>
            <a:pPr marL="285751" indent="-285751">
              <a:buFont typeface="Courier New" panose="02070309020205020404" pitchFamily="49" charset="0"/>
              <a:buChar char="o"/>
            </a:pPr>
            <a:r>
              <a:rPr lang="en-IN" i="1" dirty="0"/>
              <a:t>Outlet_ID </a:t>
            </a:r>
            <a:r>
              <a:rPr lang="en-IN" b="1" dirty="0"/>
              <a:t>-</a:t>
            </a:r>
            <a:r>
              <a:rPr lang="en-IN" dirty="0"/>
              <a:t> One Hot Encoding (There are 5 unique outlet ids. Sales of the product has significant relationship with outlet in which it was sold).</a:t>
            </a:r>
          </a:p>
          <a:p>
            <a:pPr marL="285751" indent="-285751">
              <a:buFont typeface="Courier New" panose="02070309020205020404" pitchFamily="49" charset="0"/>
              <a:buChar char="o"/>
            </a:pPr>
            <a:r>
              <a:rPr lang="en-IN" i="1" dirty="0"/>
              <a:t>Item_Type, Outlet_Year, Outlet_Type  </a:t>
            </a:r>
            <a:r>
              <a:rPr lang="en-IN" b="1" dirty="0"/>
              <a:t>-</a:t>
            </a:r>
            <a:r>
              <a:rPr lang="en-IN" dirty="0"/>
              <a:t> One Hot Encoding </a:t>
            </a:r>
          </a:p>
          <a:p>
            <a:pPr marL="285751" indent="-285751">
              <a:buFont typeface="Courier New" panose="02070309020205020404" pitchFamily="49" charset="0"/>
              <a:buChar char="o"/>
            </a:pPr>
            <a:r>
              <a:rPr lang="en-US" i="1" dirty="0"/>
              <a:t>Outlet_Size, Outlet_location_type, Item_FC </a:t>
            </a:r>
            <a:r>
              <a:rPr lang="en-US" b="1" dirty="0"/>
              <a:t>- </a:t>
            </a:r>
            <a:r>
              <a:rPr lang="en-US" dirty="0"/>
              <a:t>Ordinal Encoding (There is an ordinal relationship in these features: High &gt; Medium &gt; Small, Tier1 &gt; Tier2 &gt; Tier3, Regular Fat &gt; Low Fat).</a:t>
            </a:r>
          </a:p>
          <a:p>
            <a:endParaRPr lang="en-IN" dirty="0"/>
          </a:p>
          <a:p>
            <a:pPr marL="285751" indent="-285751">
              <a:buFont typeface="Wingdings" panose="05000000000000000000" pitchFamily="2" charset="2"/>
              <a:buChar char="Ø"/>
            </a:pPr>
            <a:endParaRPr lang="en-IN" dirty="0"/>
          </a:p>
          <a:p>
            <a:pPr marL="285751" indent="-285751">
              <a:buFont typeface="Arial" panose="020B0604020202020204" pitchFamily="34" charset="0"/>
              <a:buChar char="•"/>
            </a:pPr>
            <a:endParaRPr lang="en-IN" dirty="0"/>
          </a:p>
          <a:p>
            <a:pPr marL="285751" indent="-285751">
              <a:buFont typeface="Wingdings" panose="05000000000000000000" pitchFamily="2" charset="2"/>
              <a:buChar char="Ø"/>
            </a:pPr>
            <a:endParaRPr lang="en-US" dirty="0">
              <a:solidFill>
                <a:srgbClr val="212121"/>
              </a:solidFill>
            </a:endParaRPr>
          </a:p>
          <a:p>
            <a:pPr marL="285751" indent="-285751">
              <a:buFont typeface="Wingdings" panose="05000000000000000000" pitchFamily="2" charset="2"/>
              <a:buChar char="Ø"/>
            </a:pPr>
            <a:endParaRPr lang="en-IN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81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1" y="7417435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9" y="514083"/>
            <a:ext cx="3903875" cy="6087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52A80A-B806-46FB-BFD6-C41513839106}"/>
              </a:ext>
            </a:extLst>
          </p:cNvPr>
          <p:cNvSpPr txBox="1"/>
          <p:nvPr/>
        </p:nvSpPr>
        <p:spPr>
          <a:xfrm>
            <a:off x="3927840" y="1111637"/>
            <a:ext cx="9620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002060"/>
                </a:solidFill>
                <a:latin typeface="+mj-lt"/>
              </a:rPr>
              <a:t>Feature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33D37-6382-4EE0-9E99-F06B6967FB40}"/>
              </a:ext>
            </a:extLst>
          </p:cNvPr>
          <p:cNvSpPr txBox="1"/>
          <p:nvPr/>
        </p:nvSpPr>
        <p:spPr>
          <a:xfrm>
            <a:off x="450967" y="1969036"/>
            <a:ext cx="106253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1" indent="-285751">
              <a:buFont typeface="Wingdings" panose="05000000000000000000" pitchFamily="2" charset="2"/>
              <a:buChar char="Ø"/>
            </a:pPr>
            <a:r>
              <a:rPr lang="en-IN" b="1" dirty="0"/>
              <a:t>New Features Created -</a:t>
            </a:r>
          </a:p>
          <a:p>
            <a:endParaRPr lang="en-IN" dirty="0"/>
          </a:p>
          <a:p>
            <a:pPr marL="285751" indent="-285751">
              <a:buFont typeface="Courier New" panose="02070309020205020404" pitchFamily="49" charset="0"/>
              <a:buChar char="o"/>
            </a:pPr>
            <a:r>
              <a:rPr lang="en-IN" b="1" i="1" dirty="0"/>
              <a:t>Years_from_the_present</a:t>
            </a:r>
          </a:p>
          <a:p>
            <a:pPr marL="285751" indent="-285751">
              <a:buFont typeface="Arial" panose="020B0604020202020204" pitchFamily="34" charset="0"/>
              <a:buChar char="•"/>
            </a:pPr>
            <a:r>
              <a:rPr lang="en-IN" u="sng" dirty="0"/>
              <a:t>Calculation</a:t>
            </a:r>
            <a:r>
              <a:rPr lang="en-IN" dirty="0"/>
              <a:t>:</a:t>
            </a:r>
            <a:r>
              <a:rPr lang="en-IN" b="1" dirty="0"/>
              <a:t> </a:t>
            </a:r>
            <a:r>
              <a:rPr lang="en-IN" dirty="0"/>
              <a:t>2021 - </a:t>
            </a:r>
            <a:r>
              <a:rPr lang="en-IN" i="1" dirty="0"/>
              <a:t>Outlet_Year</a:t>
            </a:r>
          </a:p>
          <a:p>
            <a:pPr marL="285751" indent="-285751">
              <a:buFont typeface="Arial" panose="020B0604020202020204" pitchFamily="34" charset="0"/>
              <a:buChar char="•"/>
            </a:pPr>
            <a:r>
              <a:rPr lang="en-IN" u="sng" dirty="0"/>
              <a:t>Explanation</a:t>
            </a:r>
            <a:r>
              <a:rPr lang="en-IN" dirty="0"/>
              <a:t>: Mega mart outlets that are established  earlier (higher </a:t>
            </a:r>
            <a:r>
              <a:rPr lang="en-IN" i="1" dirty="0"/>
              <a:t>Years_from_the_present</a:t>
            </a:r>
            <a:r>
              <a:rPr lang="en-IN" dirty="0"/>
              <a:t>) tend to have a larger customer base and eventually may have a higher sales. </a:t>
            </a:r>
          </a:p>
          <a:p>
            <a:pPr marL="285751" indent="-285751">
              <a:buFont typeface="Arial" panose="020B0604020202020204" pitchFamily="34" charset="0"/>
              <a:buChar char="•"/>
            </a:pPr>
            <a:endParaRPr lang="en-IN" dirty="0"/>
          </a:p>
          <a:p>
            <a:pPr marL="285751" indent="-285751">
              <a:buFont typeface="Courier New" panose="02070309020205020404" pitchFamily="49" charset="0"/>
              <a:buChar char="o"/>
            </a:pPr>
            <a:r>
              <a:rPr lang="en-IN" b="1" i="1" dirty="0"/>
              <a:t>Item_ID_Type</a:t>
            </a:r>
          </a:p>
          <a:p>
            <a:pPr marL="285751" indent="-285751">
              <a:buFont typeface="Arial" panose="020B0604020202020204" pitchFamily="34" charset="0"/>
              <a:buChar char="•"/>
            </a:pPr>
            <a:r>
              <a:rPr lang="en-IN" u="sng" dirty="0"/>
              <a:t>Calculation</a:t>
            </a:r>
            <a:r>
              <a:rPr lang="en-IN" dirty="0"/>
              <a:t>:</a:t>
            </a:r>
            <a:r>
              <a:rPr lang="en-IN" b="1" dirty="0"/>
              <a:t> </a:t>
            </a:r>
            <a:r>
              <a:rPr lang="en-IN" dirty="0"/>
              <a:t>First 3 letters of </a:t>
            </a:r>
            <a:r>
              <a:rPr lang="en-IN" i="1" dirty="0"/>
              <a:t>Item_ID</a:t>
            </a:r>
            <a:r>
              <a:rPr lang="en-IN" dirty="0"/>
              <a:t>.</a:t>
            </a:r>
          </a:p>
          <a:p>
            <a:pPr marL="285751" indent="-285751">
              <a:buFont typeface="Arial" panose="020B0604020202020204" pitchFamily="34" charset="0"/>
              <a:buChar char="•"/>
            </a:pPr>
            <a:r>
              <a:rPr lang="en-IN" u="sng" dirty="0"/>
              <a:t>Explanation</a:t>
            </a:r>
            <a:r>
              <a:rPr lang="en-IN" dirty="0"/>
              <a:t>:</a:t>
            </a:r>
            <a:r>
              <a:rPr lang="en-IN" b="1" dirty="0"/>
              <a:t> </a:t>
            </a:r>
            <a:r>
              <a:rPr lang="en-IN" dirty="0"/>
              <a:t>Every item ID has a 3 letter word at the biggening which may contain some useful information such as brand of the item/ some manufacture detail.</a:t>
            </a:r>
          </a:p>
          <a:p>
            <a:pPr marL="285751" indent="-285751">
              <a:buFont typeface="Arial" panose="020B0604020202020204" pitchFamily="34" charset="0"/>
              <a:buChar char="•"/>
            </a:pPr>
            <a:r>
              <a:rPr lang="en-IN" u="sng" dirty="0"/>
              <a:t>Categorical Encoding</a:t>
            </a:r>
            <a:r>
              <a:rPr lang="en-IN" dirty="0"/>
              <a:t>: Ordinal Encoding on </a:t>
            </a:r>
            <a:r>
              <a:rPr lang="en-IN" i="1" dirty="0"/>
              <a:t>Item_MRP</a:t>
            </a:r>
          </a:p>
          <a:p>
            <a:pPr marL="285751" indent="-285751">
              <a:buFont typeface="Arial" panose="020B0604020202020204" pitchFamily="34" charset="0"/>
              <a:buChar char="•"/>
            </a:pPr>
            <a:endParaRPr lang="en-IN" dirty="0"/>
          </a:p>
          <a:p>
            <a:pPr marL="285751" indent="-285751">
              <a:buFont typeface="Wingdings" panose="05000000000000000000" pitchFamily="2" charset="2"/>
              <a:buChar char="Ø"/>
            </a:pPr>
            <a:r>
              <a:rPr lang="en-IN" b="1" dirty="0"/>
              <a:t>Feature Selection - </a:t>
            </a:r>
            <a:r>
              <a:rPr lang="en-IN" dirty="0"/>
              <a:t>Permutation feature importance, XGBoost Importance used for feature selection. However, both gave increase in  RMSE in the performance of baseline model.</a:t>
            </a:r>
          </a:p>
          <a:p>
            <a:endParaRPr lang="en-IN" dirty="0"/>
          </a:p>
          <a:p>
            <a:pPr marL="285751" indent="-285751">
              <a:buFont typeface="Courier New" panose="02070309020205020404" pitchFamily="49" charset="0"/>
              <a:buChar char="o"/>
            </a:pPr>
            <a:endParaRPr lang="en-IN" dirty="0"/>
          </a:p>
          <a:p>
            <a:pPr marL="285751" indent="-285751">
              <a:buFont typeface="Courier New" panose="02070309020205020404" pitchFamily="49" charset="0"/>
              <a:buChar char="o"/>
            </a:pPr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7020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2954E5B-0A2F-41D4-A77E-933F15DC5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947" y="2081453"/>
            <a:ext cx="5395803" cy="25728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0" y="514083"/>
            <a:ext cx="3884702" cy="6087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52A80A-B806-46FB-BFD6-C41513839106}"/>
              </a:ext>
            </a:extLst>
          </p:cNvPr>
          <p:cNvSpPr txBox="1"/>
          <p:nvPr/>
        </p:nvSpPr>
        <p:spPr>
          <a:xfrm>
            <a:off x="3062492" y="1024384"/>
            <a:ext cx="9573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002060"/>
                </a:solidFill>
                <a:latin typeface="+mj-lt"/>
              </a:rPr>
              <a:t>Model Building &amp;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D6AA96-C190-474B-93FD-06AF5C793CDE}"/>
              </a:ext>
            </a:extLst>
          </p:cNvPr>
          <p:cNvSpPr txBox="1"/>
          <p:nvPr/>
        </p:nvSpPr>
        <p:spPr>
          <a:xfrm>
            <a:off x="29636" y="1619788"/>
            <a:ext cx="2976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2" indent="-342902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2060"/>
                </a:solidFill>
              </a:rPr>
              <a:t>Modelling Process -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A2B150-B3D4-42E4-93EE-4A1B65809500}"/>
              </a:ext>
            </a:extLst>
          </p:cNvPr>
          <p:cNvSpPr txBox="1"/>
          <p:nvPr/>
        </p:nvSpPr>
        <p:spPr>
          <a:xfrm>
            <a:off x="4594946" y="1730292"/>
            <a:ext cx="310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1" indent="-285751">
              <a:buFont typeface="Wingdings" panose="05000000000000000000" pitchFamily="2" charset="2"/>
              <a:buChar char="Ø"/>
            </a:pPr>
            <a:r>
              <a:rPr lang="en-IN" b="1" dirty="0"/>
              <a:t>Table</a:t>
            </a:r>
            <a:r>
              <a:rPr lang="en-IN" dirty="0"/>
              <a:t>: Experimental Results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34523B3-6009-4793-A789-B89D63719161}"/>
              </a:ext>
            </a:extLst>
          </p:cNvPr>
          <p:cNvGrpSpPr/>
          <p:nvPr/>
        </p:nvGrpSpPr>
        <p:grpSpPr>
          <a:xfrm>
            <a:off x="-1650" y="5814189"/>
            <a:ext cx="12192000" cy="2096329"/>
            <a:chOff x="0" y="5916405"/>
            <a:chExt cx="12192000" cy="2096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9F7BB3-09E6-465F-B605-6CDB8FD2BD9F}"/>
                </a:ext>
              </a:extLst>
            </p:cNvPr>
            <p:cNvSpPr txBox="1"/>
            <p:nvPr/>
          </p:nvSpPr>
          <p:spPr>
            <a:xfrm>
              <a:off x="407189" y="6195955"/>
              <a:ext cx="10860407" cy="1816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1" dirty="0"/>
                <a:t>The experiments are carried out sequentially (Experiment 1 - First experiment, Experiment 5 - Final Experiment)</a:t>
              </a:r>
            </a:p>
            <a:p>
              <a:r>
                <a:rPr lang="en-IN" sz="1601" b="1" dirty="0"/>
                <a:t>Metric</a:t>
              </a:r>
              <a:r>
                <a:rPr lang="en-IN" sz="1601" dirty="0"/>
                <a:t> = Root Mean Squared Error</a:t>
              </a:r>
            </a:p>
            <a:p>
              <a:r>
                <a:rPr lang="en-IN" sz="1601" b="1" dirty="0"/>
                <a:t>Score</a:t>
              </a:r>
              <a:r>
                <a:rPr lang="en-IN" sz="1601" dirty="0"/>
                <a:t> = Mean Cross Validation RMSE (folds = 5) on Training data</a:t>
              </a:r>
            </a:p>
            <a:p>
              <a:r>
                <a:rPr lang="en-IN" sz="1601" b="1" dirty="0"/>
                <a:t>Test score </a:t>
              </a:r>
              <a:r>
                <a:rPr lang="en-IN" sz="1601" dirty="0"/>
                <a:t>= RMSE on Test data reflected on Private LB.</a:t>
              </a:r>
            </a:p>
            <a:p>
              <a:r>
                <a:rPr lang="en-IN" sz="1601" dirty="0"/>
                <a:t> = Lowest Test Score till that experiment,    = Decrease in RMSE w.r.t. current lowest,     = Increase in RMSE w.r.t. current lowest</a:t>
              </a:r>
            </a:p>
            <a:p>
              <a:endParaRPr lang="en-IN" sz="1601" dirty="0"/>
            </a:p>
            <a:p>
              <a:endParaRPr lang="en-IN" sz="160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281CC6-A2A3-422C-BC73-4902B06A8118}"/>
                </a:ext>
              </a:extLst>
            </p:cNvPr>
            <p:cNvSpPr txBox="1"/>
            <p:nvPr/>
          </p:nvSpPr>
          <p:spPr>
            <a:xfrm>
              <a:off x="95211" y="5916405"/>
              <a:ext cx="2328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1" indent="-285751">
                <a:buFont typeface="Wingdings" panose="05000000000000000000" pitchFamily="2" charset="2"/>
                <a:buChar char="Ø"/>
              </a:pPr>
              <a:r>
                <a:rPr lang="en-IN" dirty="0"/>
                <a:t>Note for the Table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C04677F-FFAA-4D88-8584-FA4DE9977E4D}"/>
                </a:ext>
              </a:extLst>
            </p:cNvPr>
            <p:cNvSpPr/>
            <p:nvPr/>
          </p:nvSpPr>
          <p:spPr>
            <a:xfrm>
              <a:off x="0" y="7504584"/>
              <a:ext cx="12192000" cy="142240"/>
            </a:xfrm>
            <a:prstGeom prst="rect">
              <a:avLst/>
            </a:prstGeom>
            <a:solidFill>
              <a:srgbClr val="EAB716"/>
            </a:solidFill>
            <a:ln w="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Down 130">
              <a:extLst>
                <a:ext uri="{FF2B5EF4-FFF2-40B4-BE49-F238E27FC236}">
                  <a16:creationId xmlns:a16="http://schemas.microsoft.com/office/drawing/2014/main" id="{BF0EE5C5-786E-40A6-9BB9-2A12A22A948D}"/>
                </a:ext>
              </a:extLst>
            </p:cNvPr>
            <p:cNvSpPr/>
            <p:nvPr/>
          </p:nvSpPr>
          <p:spPr>
            <a:xfrm>
              <a:off x="3839522" y="7281105"/>
              <a:ext cx="127488" cy="173761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3" name="Arrow: Down 132">
              <a:extLst>
                <a:ext uri="{FF2B5EF4-FFF2-40B4-BE49-F238E27FC236}">
                  <a16:creationId xmlns:a16="http://schemas.microsoft.com/office/drawing/2014/main" id="{D3789B2C-75B9-4025-B990-0A57C1C66351}"/>
                </a:ext>
              </a:extLst>
            </p:cNvPr>
            <p:cNvSpPr/>
            <p:nvPr/>
          </p:nvSpPr>
          <p:spPr>
            <a:xfrm rot="10800000">
              <a:off x="7399343" y="7255837"/>
              <a:ext cx="127488" cy="173761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5B2E720-AA24-4952-9E83-AF9BA44AFA95}"/>
              </a:ext>
            </a:extLst>
          </p:cNvPr>
          <p:cNvSpPr/>
          <p:nvPr/>
        </p:nvSpPr>
        <p:spPr>
          <a:xfrm>
            <a:off x="154689" y="2298447"/>
            <a:ext cx="3189937" cy="1291216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53FB759-4E63-4D2D-83B1-4DEDF029EFEE}"/>
              </a:ext>
            </a:extLst>
          </p:cNvPr>
          <p:cNvSpPr txBox="1"/>
          <p:nvPr/>
        </p:nvSpPr>
        <p:spPr>
          <a:xfrm>
            <a:off x="122960" y="2263506"/>
            <a:ext cx="38847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Experiment 1</a:t>
            </a:r>
            <a:r>
              <a:rPr lang="en-IN" sz="1400" dirty="0"/>
              <a:t>. </a:t>
            </a:r>
            <a:r>
              <a:rPr lang="en-IN" sz="1400" u="sng" dirty="0"/>
              <a:t>Scores</a:t>
            </a:r>
            <a:r>
              <a:rPr lang="en-IN" sz="1400" dirty="0"/>
              <a:t> of Ensemble &amp;</a:t>
            </a:r>
          </a:p>
          <a:p>
            <a:r>
              <a:rPr lang="en-IN" sz="1400" dirty="0"/>
              <a:t>Regularisation Regression methods -</a:t>
            </a:r>
          </a:p>
          <a:p>
            <a:r>
              <a:rPr lang="en-IN" sz="1400" b="1" dirty="0"/>
              <a:t>XGBoost </a:t>
            </a:r>
            <a:r>
              <a:rPr lang="en-IN" sz="1400" dirty="0"/>
              <a:t>- 1274.19|</a:t>
            </a:r>
            <a:r>
              <a:rPr lang="en-IN" sz="1400" b="1" dirty="0"/>
              <a:t>Ridge</a:t>
            </a:r>
            <a:r>
              <a:rPr lang="en-IN" sz="1400" dirty="0"/>
              <a:t>  - 1274.47 </a:t>
            </a:r>
          </a:p>
          <a:p>
            <a:r>
              <a:rPr lang="en-IN" sz="1400" b="1" dirty="0"/>
              <a:t>Gradient Boost -</a:t>
            </a:r>
            <a:r>
              <a:rPr lang="en-IN" sz="1400" dirty="0"/>
              <a:t> 1274.57|</a:t>
            </a:r>
            <a:r>
              <a:rPr lang="en-IN" sz="1400" b="1" dirty="0"/>
              <a:t>Lasso </a:t>
            </a:r>
            <a:r>
              <a:rPr lang="en-IN" sz="1400" dirty="0"/>
              <a:t>- 1274.54</a:t>
            </a:r>
          </a:p>
          <a:p>
            <a:r>
              <a:rPr lang="en-IN" sz="1400" b="1" dirty="0"/>
              <a:t>Light GBM </a:t>
            </a:r>
            <a:r>
              <a:rPr lang="en-IN" sz="1400" dirty="0"/>
              <a:t>-</a:t>
            </a:r>
            <a:r>
              <a:rPr lang="en-IN" sz="1400" b="1" dirty="0"/>
              <a:t> </a:t>
            </a:r>
            <a:r>
              <a:rPr lang="en-IN" sz="1400" dirty="0"/>
              <a:t>1275.92 | </a:t>
            </a:r>
            <a:r>
              <a:rPr lang="en-IN" sz="1400" b="1" dirty="0"/>
              <a:t>Elastic Net </a:t>
            </a:r>
            <a:r>
              <a:rPr lang="en-IN" sz="1400" dirty="0"/>
              <a:t>– 1283.8</a:t>
            </a:r>
          </a:p>
          <a:p>
            <a:r>
              <a:rPr lang="en-IN" sz="1400" b="1" dirty="0"/>
              <a:t>Random Forest – </a:t>
            </a:r>
            <a:r>
              <a:rPr lang="en-IN" sz="1400" dirty="0"/>
              <a:t>1304.35</a:t>
            </a:r>
            <a:endParaRPr lang="en-IN" sz="1400" b="1" dirty="0"/>
          </a:p>
          <a:p>
            <a:endParaRPr lang="en-IN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5CEB63F-03B6-4D43-BB32-3ABCF7AE6796}"/>
              </a:ext>
            </a:extLst>
          </p:cNvPr>
          <p:cNvSpPr txBox="1"/>
          <p:nvPr/>
        </p:nvSpPr>
        <p:spPr>
          <a:xfrm>
            <a:off x="9111499" y="2744309"/>
            <a:ext cx="31922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Experiment 3. </a:t>
            </a:r>
            <a:r>
              <a:rPr lang="en-IN" sz="1400" dirty="0"/>
              <a:t>These 4 models from Experiment 2 were used to create an optimal  Ensemble Stack model. </a:t>
            </a:r>
            <a:r>
              <a:rPr lang="en-IN" sz="1400" u="sng" dirty="0"/>
              <a:t>Scores</a:t>
            </a:r>
            <a:r>
              <a:rPr lang="en-IN" sz="1400" dirty="0"/>
              <a:t> -</a:t>
            </a:r>
          </a:p>
          <a:p>
            <a:r>
              <a:rPr lang="en-IN" sz="1400" b="1" dirty="0"/>
              <a:t>XGBoost</a:t>
            </a:r>
            <a:r>
              <a:rPr lang="en-IN" sz="1400" dirty="0"/>
              <a:t> - 1274.09|</a:t>
            </a:r>
            <a:r>
              <a:rPr lang="en-IN" sz="1400" b="1" dirty="0"/>
              <a:t>Ridge </a:t>
            </a:r>
            <a:r>
              <a:rPr lang="en-IN" sz="1400" dirty="0"/>
              <a:t>-</a:t>
            </a:r>
            <a:r>
              <a:rPr lang="en-IN" sz="1400" b="1" dirty="0"/>
              <a:t> </a:t>
            </a:r>
            <a:r>
              <a:rPr lang="en-IN" sz="1400" dirty="0"/>
              <a:t>1274.47</a:t>
            </a:r>
          </a:p>
          <a:p>
            <a:r>
              <a:rPr lang="en-IN" sz="1400" b="1" dirty="0"/>
              <a:t>Lasso </a:t>
            </a:r>
            <a:r>
              <a:rPr lang="en-IN" sz="1400" dirty="0"/>
              <a:t>-1274.56|</a:t>
            </a:r>
            <a:r>
              <a:rPr lang="en-IN" sz="1400" b="1" dirty="0"/>
              <a:t>LightGBM</a:t>
            </a:r>
            <a:r>
              <a:rPr lang="en-IN" sz="1400" dirty="0"/>
              <a:t> - 1275.73</a:t>
            </a:r>
          </a:p>
          <a:p>
            <a:endParaRPr lang="en-IN" sz="1400" dirty="0"/>
          </a:p>
          <a:p>
            <a:r>
              <a:rPr lang="en-IN" sz="1400" b="1" dirty="0"/>
              <a:t>Weighted Average Ensemble </a:t>
            </a:r>
          </a:p>
          <a:p>
            <a:r>
              <a:rPr lang="en-IN" sz="1400" dirty="0"/>
              <a:t>Score - 1273.47, Test Score - 1269.76</a:t>
            </a:r>
          </a:p>
          <a:p>
            <a:endParaRPr lang="en-IN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ABEA255-617C-490B-ACB7-134C47BC6790}"/>
              </a:ext>
            </a:extLst>
          </p:cNvPr>
          <p:cNvSpPr/>
          <p:nvPr/>
        </p:nvSpPr>
        <p:spPr>
          <a:xfrm>
            <a:off x="9138784" y="2752407"/>
            <a:ext cx="2930256" cy="1759933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890D56C-885A-4EF3-8049-66421CD1A294}"/>
              </a:ext>
            </a:extLst>
          </p:cNvPr>
          <p:cNvSpPr/>
          <p:nvPr/>
        </p:nvSpPr>
        <p:spPr>
          <a:xfrm>
            <a:off x="475394" y="3920998"/>
            <a:ext cx="2689440" cy="1519393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44901F-BBE0-4D5D-A93A-1A810F429A38}"/>
              </a:ext>
            </a:extLst>
          </p:cNvPr>
          <p:cNvSpPr txBox="1"/>
          <p:nvPr/>
        </p:nvSpPr>
        <p:spPr>
          <a:xfrm>
            <a:off x="405539" y="3876779"/>
            <a:ext cx="28802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Experiment 5. </a:t>
            </a:r>
            <a:r>
              <a:rPr lang="en-IN" sz="1400" u="sng" dirty="0"/>
              <a:t>Scores</a:t>
            </a:r>
            <a:r>
              <a:rPr lang="en-IN" sz="1400" dirty="0"/>
              <a:t> of Hyperparameter Optimized models in ensemble stack -</a:t>
            </a:r>
          </a:p>
          <a:p>
            <a:r>
              <a:rPr lang="en-IN" sz="1400" b="1" dirty="0"/>
              <a:t>LightGBM </a:t>
            </a:r>
            <a:r>
              <a:rPr lang="en-IN" sz="1400" dirty="0"/>
              <a:t>(Grid Search)</a:t>
            </a:r>
            <a:r>
              <a:rPr lang="en-IN" sz="1400" b="1" dirty="0"/>
              <a:t>: </a:t>
            </a:r>
            <a:r>
              <a:rPr lang="en-IN" sz="1400" dirty="0"/>
              <a:t>1274.15</a:t>
            </a:r>
          </a:p>
          <a:p>
            <a:r>
              <a:rPr lang="en-IN" sz="1400" b="1" dirty="0"/>
              <a:t>XGBoost</a:t>
            </a:r>
            <a:r>
              <a:rPr lang="en-IN" sz="1400" dirty="0"/>
              <a:t> (Bayesian Opt.)</a:t>
            </a:r>
            <a:r>
              <a:rPr lang="en-IN" sz="1400" b="1" dirty="0"/>
              <a:t>: </a:t>
            </a:r>
            <a:r>
              <a:rPr lang="en-IN" sz="1400" dirty="0"/>
              <a:t>1274.53</a:t>
            </a:r>
          </a:p>
          <a:p>
            <a:r>
              <a:rPr lang="en-IN" sz="1400" b="1" dirty="0"/>
              <a:t>Ridge</a:t>
            </a:r>
            <a:r>
              <a:rPr lang="en-IN" sz="1400" dirty="0"/>
              <a:t> (Grid Search)</a:t>
            </a:r>
            <a:r>
              <a:rPr lang="en-IN" sz="1400" b="1" dirty="0"/>
              <a:t>: </a:t>
            </a:r>
            <a:r>
              <a:rPr lang="en-IN" sz="1400" dirty="0"/>
              <a:t>1274.47</a:t>
            </a:r>
          </a:p>
          <a:p>
            <a:r>
              <a:rPr lang="en-IN" sz="1400" b="1" dirty="0"/>
              <a:t>Lasso</a:t>
            </a:r>
            <a:r>
              <a:rPr lang="en-IN" sz="1400" dirty="0"/>
              <a:t> (Grid Search)</a:t>
            </a:r>
            <a:r>
              <a:rPr lang="en-IN" sz="1400" b="1" dirty="0"/>
              <a:t>: </a:t>
            </a:r>
            <a:r>
              <a:rPr lang="en-IN" sz="1400" dirty="0"/>
              <a:t>1274.43</a:t>
            </a:r>
          </a:p>
          <a:p>
            <a:endParaRPr lang="en-IN" sz="1400" dirty="0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7C7C72C5-AD20-4F96-8A56-76984C27C979}"/>
              </a:ext>
            </a:extLst>
          </p:cNvPr>
          <p:cNvSpPr/>
          <p:nvPr/>
        </p:nvSpPr>
        <p:spPr>
          <a:xfrm>
            <a:off x="3393405" y="2733443"/>
            <a:ext cx="270901" cy="1804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324A63A-E570-4118-BEEA-6A913CCC3622}"/>
              </a:ext>
            </a:extLst>
          </p:cNvPr>
          <p:cNvSpPr txBox="1"/>
          <p:nvPr/>
        </p:nvSpPr>
        <p:spPr>
          <a:xfrm>
            <a:off x="8688112" y="5005781"/>
            <a:ext cx="1653601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002060"/>
                </a:solidFill>
              </a:rPr>
              <a:t>Final Model </a:t>
            </a:r>
            <a:r>
              <a:rPr lang="en-IN" sz="1400" dirty="0"/>
              <a:t>= Stacking Ensemble</a:t>
            </a:r>
          </a:p>
          <a:p>
            <a:r>
              <a:rPr lang="en-IN" sz="1400" dirty="0"/>
              <a:t> 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0CFDD5D-5429-4F81-AE84-073AC7A28741}"/>
              </a:ext>
            </a:extLst>
          </p:cNvPr>
          <p:cNvSpPr txBox="1"/>
          <p:nvPr/>
        </p:nvSpPr>
        <p:spPr>
          <a:xfrm>
            <a:off x="10341713" y="4953830"/>
            <a:ext cx="2218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Details in next slide</a:t>
            </a:r>
          </a:p>
        </p:txBody>
      </p:sp>
      <p:sp>
        <p:nvSpPr>
          <p:cNvPr id="60" name="Arrow: Left 59">
            <a:extLst>
              <a:ext uri="{FF2B5EF4-FFF2-40B4-BE49-F238E27FC236}">
                <a16:creationId xmlns:a16="http://schemas.microsoft.com/office/drawing/2014/main" id="{CD1044FE-C204-4D86-A1CF-5C741A354FD3}"/>
              </a:ext>
            </a:extLst>
          </p:cNvPr>
          <p:cNvSpPr/>
          <p:nvPr/>
        </p:nvSpPr>
        <p:spPr>
          <a:xfrm>
            <a:off x="3190222" y="4143589"/>
            <a:ext cx="484456" cy="2057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F81363F4-6916-465E-85ED-7B88D337FAB2}"/>
              </a:ext>
            </a:extLst>
          </p:cNvPr>
          <p:cNvSpPr/>
          <p:nvPr/>
        </p:nvSpPr>
        <p:spPr>
          <a:xfrm>
            <a:off x="8840589" y="3300052"/>
            <a:ext cx="270910" cy="233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4EE719-019D-4E1D-9C32-94B8C7430763}"/>
              </a:ext>
            </a:extLst>
          </p:cNvPr>
          <p:cNvSpPr/>
          <p:nvPr/>
        </p:nvSpPr>
        <p:spPr>
          <a:xfrm>
            <a:off x="8752263" y="4734905"/>
            <a:ext cx="1377157" cy="813737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7CC08-6EC1-4E44-A75B-9DAAA4EDA9B0}"/>
              </a:ext>
            </a:extLst>
          </p:cNvPr>
          <p:cNvSpPr txBox="1"/>
          <p:nvPr/>
        </p:nvSpPr>
        <p:spPr>
          <a:xfrm>
            <a:off x="8679064" y="4733194"/>
            <a:ext cx="1855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Experiment 3.</a:t>
            </a:r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1999C6B6-D87D-4CF9-B58F-94DEFC03C5FC}"/>
              </a:ext>
            </a:extLst>
          </p:cNvPr>
          <p:cNvSpPr/>
          <p:nvPr/>
        </p:nvSpPr>
        <p:spPr>
          <a:xfrm>
            <a:off x="307551" y="7134110"/>
            <a:ext cx="195976" cy="168823"/>
          </a:xfrm>
          <a:prstGeom prst="star5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664E8A9-99E3-4EB1-9687-64C22C049786}"/>
              </a:ext>
            </a:extLst>
          </p:cNvPr>
          <p:cNvSpPr/>
          <p:nvPr/>
        </p:nvSpPr>
        <p:spPr>
          <a:xfrm>
            <a:off x="9403895" y="4512340"/>
            <a:ext cx="144095" cy="227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E56C7B-89C3-42E8-83D2-50FE995E0403}"/>
              </a:ext>
            </a:extLst>
          </p:cNvPr>
          <p:cNvCxnSpPr>
            <a:cxnSpLocks/>
            <a:endCxn id="165" idx="1"/>
          </p:cNvCxnSpPr>
          <p:nvPr/>
        </p:nvCxnSpPr>
        <p:spPr>
          <a:xfrm>
            <a:off x="10129420" y="5107718"/>
            <a:ext cx="2122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7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7405732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9" y="514083"/>
            <a:ext cx="3903875" cy="608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1080F2-B8D7-45D4-A01B-AEE1503D6720}"/>
              </a:ext>
            </a:extLst>
          </p:cNvPr>
          <p:cNvSpPr txBox="1"/>
          <p:nvPr/>
        </p:nvSpPr>
        <p:spPr>
          <a:xfrm flipH="1">
            <a:off x="655628" y="1744367"/>
            <a:ext cx="447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1" indent="-285751">
              <a:buFont typeface="Wingdings" panose="05000000000000000000" pitchFamily="2" charset="2"/>
              <a:buChar char="Ø"/>
            </a:pPr>
            <a:r>
              <a:rPr lang="en-IN" dirty="0"/>
              <a:t>Stacking Ensemble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3986B5-D042-401F-BEEA-42D9B04F3949}"/>
              </a:ext>
            </a:extLst>
          </p:cNvPr>
          <p:cNvGrpSpPr/>
          <p:nvPr/>
        </p:nvGrpSpPr>
        <p:grpSpPr>
          <a:xfrm>
            <a:off x="1030385" y="2073469"/>
            <a:ext cx="8476410" cy="3635463"/>
            <a:chOff x="755650" y="2439661"/>
            <a:chExt cx="9899431" cy="418974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3F78CE5-0C2C-4DF9-BC0D-543725D2702D}"/>
                </a:ext>
              </a:extLst>
            </p:cNvPr>
            <p:cNvSpPr/>
            <p:nvPr/>
          </p:nvSpPr>
          <p:spPr>
            <a:xfrm>
              <a:off x="755650" y="3920876"/>
              <a:ext cx="1447800" cy="7834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Data</a:t>
              </a:r>
            </a:p>
            <a:p>
              <a:pPr algn="ctr"/>
              <a:r>
                <a:rPr lang="en-IN" sz="1400" dirty="0">
                  <a:solidFill>
                    <a:srgbClr val="002060"/>
                  </a:solidFill>
                </a:rPr>
                <a:t>D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CB6A622-CFAD-432B-9317-301F7A2D609C}"/>
                </a:ext>
              </a:extLst>
            </p:cNvPr>
            <p:cNvSpPr/>
            <p:nvPr/>
          </p:nvSpPr>
          <p:spPr>
            <a:xfrm>
              <a:off x="2910208" y="2439661"/>
              <a:ext cx="2118993" cy="4189742"/>
            </a:xfrm>
            <a:prstGeom prst="roundRect">
              <a:avLst/>
            </a:prstGeom>
            <a:noFill/>
            <a:ln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BF3A41-09CD-4BBF-AB6B-22FE00F1DAE1}"/>
                </a:ext>
              </a:extLst>
            </p:cNvPr>
            <p:cNvSpPr/>
            <p:nvPr/>
          </p:nvSpPr>
          <p:spPr>
            <a:xfrm>
              <a:off x="3352798" y="2701114"/>
              <a:ext cx="1388109" cy="7278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Lasso Regression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76C85A-4C9D-42BC-92B7-3751F59C2141}"/>
                </a:ext>
              </a:extLst>
            </p:cNvPr>
            <p:cNvSpPr/>
            <p:nvPr/>
          </p:nvSpPr>
          <p:spPr>
            <a:xfrm>
              <a:off x="3352798" y="3474601"/>
              <a:ext cx="1388109" cy="73625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Ridge Regression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AB8535-54C5-4FD4-AF11-4F075033283D}"/>
                </a:ext>
              </a:extLst>
            </p:cNvPr>
            <p:cNvSpPr/>
            <p:nvPr/>
          </p:nvSpPr>
          <p:spPr>
            <a:xfrm>
              <a:off x="3352797" y="4351852"/>
              <a:ext cx="1316321" cy="808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LGBM</a:t>
              </a:r>
            </a:p>
            <a:p>
              <a:pPr algn="ctr"/>
              <a:r>
                <a:rPr lang="en-IN" dirty="0"/>
                <a:t>Regressor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DB8636-C2B3-47B4-8EA4-B972427D902B}"/>
                </a:ext>
              </a:extLst>
            </p:cNvPr>
            <p:cNvSpPr/>
            <p:nvPr/>
          </p:nvSpPr>
          <p:spPr>
            <a:xfrm>
              <a:off x="3300496" y="5277746"/>
              <a:ext cx="1368621" cy="80882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XGBoost Regressor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C520CA-67EC-4A21-8A91-B02261B638E4}"/>
                </a:ext>
              </a:extLst>
            </p:cNvPr>
            <p:cNvSpPr txBox="1"/>
            <p:nvPr/>
          </p:nvSpPr>
          <p:spPr>
            <a:xfrm flipH="1">
              <a:off x="2932846" y="6127428"/>
              <a:ext cx="2386445" cy="46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Ensemble Stack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55CF9D-2D68-45ED-8F52-3070C54DF85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2204721" y="3065056"/>
              <a:ext cx="1148078" cy="12354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DAB06D5-8BAF-46CA-8A19-7144CA2B1FF7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 flipV="1">
              <a:off x="2203450" y="3842730"/>
              <a:ext cx="1149348" cy="45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4C41471-41BB-4CC6-9385-6526B390A9F8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>
              <a:off x="2203450" y="4312597"/>
              <a:ext cx="1149347" cy="443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F5A377A-6EDA-4CC9-9324-FF67C64E73E7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2203435" y="4288445"/>
              <a:ext cx="1097061" cy="1393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08C01D8-61D4-48B5-92DF-FB522EC66AB0}"/>
                </a:ext>
              </a:extLst>
            </p:cNvPr>
            <p:cNvSpPr/>
            <p:nvPr/>
          </p:nvSpPr>
          <p:spPr>
            <a:xfrm>
              <a:off x="6349381" y="4077474"/>
              <a:ext cx="1625985" cy="84658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Linear Regression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357BEAF-153E-438A-B4AA-CB98972E652A}"/>
                </a:ext>
              </a:extLst>
            </p:cNvPr>
            <p:cNvCxnSpPr>
              <a:cxnSpLocks/>
              <a:stCxn id="12" idx="3"/>
              <a:endCxn id="22" idx="1"/>
            </p:cNvCxnSpPr>
            <p:nvPr/>
          </p:nvCxnSpPr>
          <p:spPr>
            <a:xfrm>
              <a:off x="4740907" y="3065056"/>
              <a:ext cx="1608474" cy="1435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8A169B0-B947-4E10-BD01-8C9237E46D74}"/>
                </a:ext>
              </a:extLst>
            </p:cNvPr>
            <p:cNvCxnSpPr>
              <a:cxnSpLocks/>
              <a:stCxn id="13" idx="3"/>
              <a:endCxn id="22" idx="1"/>
            </p:cNvCxnSpPr>
            <p:nvPr/>
          </p:nvCxnSpPr>
          <p:spPr>
            <a:xfrm>
              <a:off x="4740907" y="3842731"/>
              <a:ext cx="1608474" cy="658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E82E20F-63D8-4C93-B19A-E3AC2BCCCD51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 flipV="1">
              <a:off x="4669119" y="4500768"/>
              <a:ext cx="1680262" cy="255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177D12-9BC2-49D3-80E6-D7E9EC060816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 flipV="1">
              <a:off x="4669117" y="4500768"/>
              <a:ext cx="1680263" cy="1181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CAAD4A4-32E8-45CA-AD04-1ACB4090FFA1}"/>
                </a:ext>
              </a:extLst>
            </p:cNvPr>
            <p:cNvSpPr txBox="1"/>
            <p:nvPr/>
          </p:nvSpPr>
          <p:spPr>
            <a:xfrm>
              <a:off x="2531322" y="3334696"/>
              <a:ext cx="250123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F846B3-91F2-4D48-A122-E64A14D5A886}"/>
                </a:ext>
              </a:extLst>
            </p:cNvPr>
            <p:cNvSpPr txBox="1"/>
            <p:nvPr/>
          </p:nvSpPr>
          <p:spPr>
            <a:xfrm>
              <a:off x="2567217" y="3708144"/>
              <a:ext cx="250123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0374B6-6EAD-48C8-815A-1CD73028EBD1}"/>
                </a:ext>
              </a:extLst>
            </p:cNvPr>
            <p:cNvSpPr txBox="1"/>
            <p:nvPr/>
          </p:nvSpPr>
          <p:spPr>
            <a:xfrm>
              <a:off x="2576833" y="4176226"/>
              <a:ext cx="250123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250026E-8C80-45D7-89F2-46C609C2DC69}"/>
                </a:ext>
              </a:extLst>
            </p:cNvPr>
            <p:cNvSpPr txBox="1"/>
            <p:nvPr/>
          </p:nvSpPr>
          <p:spPr>
            <a:xfrm>
              <a:off x="2613135" y="4616048"/>
              <a:ext cx="250123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0B792A-DF73-464D-8734-0E111E6CEE50}"/>
                </a:ext>
              </a:extLst>
            </p:cNvPr>
            <p:cNvSpPr txBox="1"/>
            <p:nvPr/>
          </p:nvSpPr>
          <p:spPr>
            <a:xfrm>
              <a:off x="6309119" y="4934243"/>
              <a:ext cx="2283940" cy="425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Meta Learner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3AFC6F-6154-475A-934C-36FEA66FE23E}"/>
                </a:ext>
              </a:extLst>
            </p:cNvPr>
            <p:cNvSpPr txBox="1"/>
            <p:nvPr/>
          </p:nvSpPr>
          <p:spPr>
            <a:xfrm>
              <a:off x="5100989" y="3020993"/>
              <a:ext cx="1727199" cy="390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Predictions</a:t>
              </a: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0EFDCAB8-D505-4C82-A6E2-4F00F1A8E129}"/>
                </a:ext>
              </a:extLst>
            </p:cNvPr>
            <p:cNvSpPr/>
            <p:nvPr/>
          </p:nvSpPr>
          <p:spPr>
            <a:xfrm>
              <a:off x="8319390" y="4304582"/>
              <a:ext cx="1003301" cy="47495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9E71445-02BF-4EE6-9931-A2C7EBC20252}"/>
                </a:ext>
              </a:extLst>
            </p:cNvPr>
            <p:cNvSpPr txBox="1"/>
            <p:nvPr/>
          </p:nvSpPr>
          <p:spPr>
            <a:xfrm>
              <a:off x="8092330" y="3715853"/>
              <a:ext cx="1406982" cy="67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Final Prediction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8598F0-83A9-4229-9FB1-02F764E9B447}"/>
                </a:ext>
              </a:extLst>
            </p:cNvPr>
            <p:cNvSpPr txBox="1"/>
            <p:nvPr/>
          </p:nvSpPr>
          <p:spPr>
            <a:xfrm>
              <a:off x="9472425" y="4267291"/>
              <a:ext cx="11826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002060"/>
                  </a:solidFill>
                  <a:latin typeface="Gill Sans MT" panose="020B0502020104020203" pitchFamily="34" charset="0"/>
                </a:rPr>
                <a:t>Sales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1F1C9BB-4CB6-4AB0-BD24-5AB4E37EE43D}"/>
              </a:ext>
            </a:extLst>
          </p:cNvPr>
          <p:cNvSpPr/>
          <p:nvPr/>
        </p:nvSpPr>
        <p:spPr>
          <a:xfrm>
            <a:off x="903891" y="5806305"/>
            <a:ext cx="6830442" cy="1446022"/>
          </a:xfrm>
          <a:prstGeom prst="rect">
            <a:avLst/>
          </a:prstGeom>
          <a:noFill/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B6890C-56BE-47D2-A341-000BE645716D}"/>
              </a:ext>
            </a:extLst>
          </p:cNvPr>
          <p:cNvSpPr txBox="1"/>
          <p:nvPr/>
        </p:nvSpPr>
        <p:spPr>
          <a:xfrm>
            <a:off x="1030385" y="4140817"/>
            <a:ext cx="158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D</a:t>
            </a:r>
            <a:r>
              <a:rPr lang="en-IN" sz="1600" dirty="0"/>
              <a:t> = Test data</a:t>
            </a:r>
          </a:p>
          <a:p>
            <a:r>
              <a:rPr lang="en-IN" sz="1600" b="1" dirty="0"/>
              <a:t>d</a:t>
            </a:r>
            <a:r>
              <a:rPr lang="en-IN" sz="1600" dirty="0"/>
              <a:t> = A Test observation/row</a:t>
            </a:r>
          </a:p>
        </p:txBody>
      </p:sp>
      <p:pic>
        <p:nvPicPr>
          <p:cNvPr id="51" name="Graphic 50" descr="Money outline">
            <a:extLst>
              <a:ext uri="{FF2B5EF4-FFF2-40B4-BE49-F238E27FC236}">
                <a16:creationId xmlns:a16="http://schemas.microsoft.com/office/drawing/2014/main" id="{60D62997-6F05-457D-B3B1-D02FCDF23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1988" y="3367935"/>
            <a:ext cx="914400" cy="9144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DDBBC64-C612-45EB-9AE6-DDF24234A0A8}"/>
              </a:ext>
            </a:extLst>
          </p:cNvPr>
          <p:cNvSpPr txBox="1"/>
          <p:nvPr/>
        </p:nvSpPr>
        <p:spPr>
          <a:xfrm>
            <a:off x="853949" y="5744843"/>
            <a:ext cx="7006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2060"/>
                </a:solidFill>
              </a:rPr>
              <a:t>The Algorithm - </a:t>
            </a:r>
          </a:p>
          <a:p>
            <a:r>
              <a:rPr lang="en-IN" sz="1600" dirty="0"/>
              <a:t>1. During </a:t>
            </a:r>
            <a:r>
              <a:rPr lang="en-IN" sz="1600" b="1" dirty="0"/>
              <a:t>Training, </a:t>
            </a:r>
            <a:r>
              <a:rPr lang="en-IN" sz="1600" dirty="0"/>
              <a:t>each model in the ensemble learns to predict the Sales while the meta learner learns to best combine the predictions of the Ensemble models.</a:t>
            </a:r>
          </a:p>
          <a:p>
            <a:endParaRPr lang="en-IN" sz="1600" dirty="0"/>
          </a:p>
          <a:p>
            <a:r>
              <a:rPr lang="en-IN" sz="1600" dirty="0"/>
              <a:t>2. During </a:t>
            </a:r>
            <a:r>
              <a:rPr lang="en-IN" sz="1600" b="1" dirty="0"/>
              <a:t>Inference, </a:t>
            </a:r>
            <a:r>
              <a:rPr lang="en-IN" sz="1600" dirty="0"/>
              <a:t>each model in the ensemble make the predictions. The meta learner input these predictions and make the final prediction.</a:t>
            </a:r>
            <a:endParaRPr lang="en-IN" sz="16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B485E7-9523-4767-929A-862FE86BE072}"/>
              </a:ext>
            </a:extLst>
          </p:cNvPr>
          <p:cNvSpPr/>
          <p:nvPr/>
        </p:nvSpPr>
        <p:spPr>
          <a:xfrm>
            <a:off x="8378178" y="4828832"/>
            <a:ext cx="3520040" cy="1681701"/>
          </a:xfrm>
          <a:prstGeom prst="rect">
            <a:avLst/>
          </a:prstGeom>
          <a:noFill/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724DBE-F626-44D0-B8CC-8D9E51FB1D79}"/>
              </a:ext>
            </a:extLst>
          </p:cNvPr>
          <p:cNvSpPr txBox="1"/>
          <p:nvPr/>
        </p:nvSpPr>
        <p:spPr>
          <a:xfrm>
            <a:off x="8333005" y="5102502"/>
            <a:ext cx="36643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Use of Stacking Ensemble: 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made better predictions and achieved better performance than any single contributing model by harnessing the capabilities of the individual best performing models.</a:t>
            </a:r>
            <a:endParaRPr lang="en-IN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9C7A34-F195-47A8-A170-393411814EC5}"/>
              </a:ext>
            </a:extLst>
          </p:cNvPr>
          <p:cNvSpPr txBox="1"/>
          <p:nvPr/>
        </p:nvSpPr>
        <p:spPr>
          <a:xfrm>
            <a:off x="8333005" y="4808202"/>
            <a:ext cx="403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Performance Explanation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36CDFD-C585-4BFC-9D9C-B5D3AE99CB6A}"/>
              </a:ext>
            </a:extLst>
          </p:cNvPr>
          <p:cNvSpPr txBox="1"/>
          <p:nvPr/>
        </p:nvSpPr>
        <p:spPr>
          <a:xfrm>
            <a:off x="3073818" y="1097088"/>
            <a:ext cx="9573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002060"/>
                </a:solidFill>
                <a:latin typeface="+mj-lt"/>
              </a:rPr>
              <a:t>Model Building &amp; Evaluation</a:t>
            </a:r>
          </a:p>
        </p:txBody>
      </p:sp>
    </p:spTree>
    <p:extLst>
      <p:ext uri="{BB962C8B-B14F-4D97-AF65-F5344CB8AC3E}">
        <p14:creationId xmlns:p14="http://schemas.microsoft.com/office/powerpoint/2010/main" val="277788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1" y="7406430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9" y="514083"/>
            <a:ext cx="3903875" cy="6087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52A80A-B806-46FB-BFD6-C41513839106}"/>
              </a:ext>
            </a:extLst>
          </p:cNvPr>
          <p:cNvSpPr txBox="1"/>
          <p:nvPr/>
        </p:nvSpPr>
        <p:spPr>
          <a:xfrm>
            <a:off x="232213" y="1510287"/>
            <a:ext cx="962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2060"/>
                </a:solidFill>
              </a:rPr>
              <a:t>Business Outcome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BBEE745-164D-4D4E-9EF9-4DA137FF1D2B}"/>
              </a:ext>
            </a:extLst>
          </p:cNvPr>
          <p:cNvGrpSpPr/>
          <p:nvPr/>
        </p:nvGrpSpPr>
        <p:grpSpPr>
          <a:xfrm>
            <a:off x="312090" y="2018830"/>
            <a:ext cx="5713780" cy="5187170"/>
            <a:chOff x="648745" y="1986794"/>
            <a:chExt cx="5713780" cy="518717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0BD2895-17FC-4745-AFF3-33C49BB1621C}"/>
                </a:ext>
              </a:extLst>
            </p:cNvPr>
            <p:cNvGrpSpPr/>
            <p:nvPr/>
          </p:nvGrpSpPr>
          <p:grpSpPr>
            <a:xfrm>
              <a:off x="648745" y="1986794"/>
              <a:ext cx="5291938" cy="5177454"/>
              <a:chOff x="480288" y="1643504"/>
              <a:chExt cx="5291938" cy="5177454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F1C3D319-AE81-4987-8421-D673D68AFE30}"/>
                  </a:ext>
                </a:extLst>
              </p:cNvPr>
              <p:cNvGrpSpPr/>
              <p:nvPr/>
            </p:nvGrpSpPr>
            <p:grpSpPr>
              <a:xfrm>
                <a:off x="480288" y="1643504"/>
                <a:ext cx="5291938" cy="4609675"/>
                <a:chOff x="550796" y="1601684"/>
                <a:chExt cx="5735100" cy="4999517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1A71FADB-CF43-4609-AF7F-D345D0A0C95D}"/>
                    </a:ext>
                  </a:extLst>
                </p:cNvPr>
                <p:cNvGrpSpPr/>
                <p:nvPr/>
              </p:nvGrpSpPr>
              <p:grpSpPr>
                <a:xfrm>
                  <a:off x="550796" y="1601684"/>
                  <a:ext cx="5735100" cy="4999517"/>
                  <a:chOff x="1780629" y="1534971"/>
                  <a:chExt cx="5741468" cy="4999601"/>
                </a:xfrm>
              </p:grpSpPr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19EC0789-CF76-4474-B452-7FB2342D9C06}"/>
                      </a:ext>
                    </a:extLst>
                  </p:cNvPr>
                  <p:cNvGrpSpPr/>
                  <p:nvPr/>
                </p:nvGrpSpPr>
                <p:grpSpPr>
                  <a:xfrm>
                    <a:off x="3814992" y="1653449"/>
                    <a:ext cx="1837297" cy="1731525"/>
                    <a:chOff x="611256" y="3669680"/>
                    <a:chExt cx="2022613" cy="1906173"/>
                  </a:xfrm>
                </p:grpSpPr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7358D383-54C9-4B9C-ADC5-24B0586C28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1256" y="3669680"/>
                      <a:ext cx="2022613" cy="1906173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1DF71598-268B-4CA9-BFCA-19CBB38EB5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0551" y="4467875"/>
                      <a:ext cx="1800564" cy="1102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1. Improved Product Quality</a:t>
                      </a:r>
                    </a:p>
                  </p:txBody>
                </p:sp>
              </p:grpSp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E5063EB4-BA43-4D41-82D6-B088C45340A0}"/>
                      </a:ext>
                    </a:extLst>
                  </p:cNvPr>
                  <p:cNvGrpSpPr/>
                  <p:nvPr/>
                </p:nvGrpSpPr>
                <p:grpSpPr>
                  <a:xfrm>
                    <a:off x="1780629" y="1534971"/>
                    <a:ext cx="5502328" cy="4999601"/>
                    <a:chOff x="1762608" y="1344029"/>
                    <a:chExt cx="5502328" cy="4999601"/>
                  </a:xfrm>
                </p:grpSpPr>
                <p:grpSp>
                  <p:nvGrpSpPr>
                    <p:cNvPr id="106" name="Group 105">
                      <a:extLst>
                        <a:ext uri="{FF2B5EF4-FFF2-40B4-BE49-F238E27FC236}">
                          <a16:creationId xmlns:a16="http://schemas.microsoft.com/office/drawing/2014/main" id="{3EF26A52-12EE-4715-90D3-8F7659F3BB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608" y="2403320"/>
                      <a:ext cx="1837297" cy="1731525"/>
                      <a:chOff x="611257" y="3669681"/>
                      <a:chExt cx="2022613" cy="1906172"/>
                    </a:xfrm>
                  </p:grpSpPr>
                  <p:sp>
                    <p:nvSpPr>
                      <p:cNvPr id="122" name="Oval 121">
                        <a:extLst>
                          <a:ext uri="{FF2B5EF4-FFF2-40B4-BE49-F238E27FC236}">
                            <a16:creationId xmlns:a16="http://schemas.microsoft.com/office/drawing/2014/main" id="{222D17C4-D131-49EC-88E1-14B6754714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1257" y="3669681"/>
                        <a:ext cx="2022613" cy="1906172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7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dirty="0"/>
                      </a:p>
                    </p:txBody>
                  </p:sp>
                  <p:sp>
                    <p:nvSpPr>
                      <p:cNvPr id="124" name="TextBox 123">
                        <a:extLst>
                          <a:ext uri="{FF2B5EF4-FFF2-40B4-BE49-F238E27FC236}">
                            <a16:creationId xmlns:a16="http://schemas.microsoft.com/office/drawing/2014/main" id="{A9DFA50D-511B-4B2B-A01A-25F92F0C22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3182" y="4633233"/>
                        <a:ext cx="1976176" cy="7717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IN" dirty="0">
                            <a:solidFill>
                              <a:schemeClr val="bg1"/>
                            </a:solidFill>
                          </a:rPr>
                          <a:t>6. Sustained Sales Growth</a:t>
                        </a:r>
                      </a:p>
                    </p:txBody>
                  </p:sp>
                </p:grpSp>
                <p:grpSp>
                  <p:nvGrpSpPr>
                    <p:cNvPr id="107" name="Group 106">
                      <a:extLst>
                        <a:ext uri="{FF2B5EF4-FFF2-40B4-BE49-F238E27FC236}">
                          <a16:creationId xmlns:a16="http://schemas.microsoft.com/office/drawing/2014/main" id="{5AD46063-FB4F-42C1-B0C2-E0F274E2D2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89193" y="3364139"/>
                      <a:ext cx="1837297" cy="1714693"/>
                      <a:chOff x="4225073" y="3284065"/>
                      <a:chExt cx="2184952" cy="2146853"/>
                    </a:xfrm>
                  </p:grpSpPr>
                  <p:sp>
                    <p:nvSpPr>
                      <p:cNvPr id="120" name="Oval 119">
                        <a:extLst>
                          <a:ext uri="{FF2B5EF4-FFF2-40B4-BE49-F238E27FC236}">
                            <a16:creationId xmlns:a16="http://schemas.microsoft.com/office/drawing/2014/main" id="{2785411B-9D86-4760-9CA1-5555A72CD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25073" y="3284065"/>
                        <a:ext cx="2184952" cy="2146853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sz="1601" dirty="0"/>
                      </a:p>
                    </p:txBody>
                  </p:sp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E9E3A29F-99C3-41E4-80AD-D509EB1A48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52114" y="4449014"/>
                        <a:ext cx="1392420" cy="87767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dirty="0">
                            <a:solidFill>
                              <a:schemeClr val="bg1"/>
                            </a:solidFill>
                          </a:rPr>
                          <a:t>Business Outcome</a:t>
                        </a:r>
                      </a:p>
                    </p:txBody>
                  </p:sp>
                </p:grpSp>
                <p:cxnSp>
                  <p:nvCxnSpPr>
                    <p:cNvPr id="108" name="Straight Arrow Connector 107">
                      <a:extLst>
                        <a:ext uri="{FF2B5EF4-FFF2-40B4-BE49-F238E27FC236}">
                          <a16:creationId xmlns:a16="http://schemas.microsoft.com/office/drawing/2014/main" id="{5E2C4C09-DEAE-4CA8-83B0-F5D530F5104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456616" y="3762847"/>
                      <a:ext cx="278378" cy="183055"/>
                    </a:xfrm>
                    <a:prstGeom prst="straightConnector1">
                      <a:avLst/>
                    </a:prstGeom>
                    <a:ln w="25400"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9" name="Group 108">
                      <a:extLst>
                        <a:ext uri="{FF2B5EF4-FFF2-40B4-BE49-F238E27FC236}">
                          <a16:creationId xmlns:a16="http://schemas.microsoft.com/office/drawing/2014/main" id="{4C35C211-F687-48DB-8EC1-83D4BDF014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70967" y="1344029"/>
                      <a:ext cx="3193969" cy="4891294"/>
                      <a:chOff x="4645355" y="1060200"/>
                      <a:chExt cx="3516124" cy="5384645"/>
                    </a:xfrm>
                  </p:grpSpPr>
                  <p:grpSp>
                    <p:nvGrpSpPr>
                      <p:cNvPr id="116" name="Group 115">
                        <a:extLst>
                          <a:ext uri="{FF2B5EF4-FFF2-40B4-BE49-F238E27FC236}">
                            <a16:creationId xmlns:a16="http://schemas.microsoft.com/office/drawing/2014/main" id="{A58C0851-0201-4349-B874-518A619FFD5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8866" y="4470236"/>
                        <a:ext cx="2022613" cy="1974609"/>
                        <a:chOff x="735963" y="3425410"/>
                        <a:chExt cx="2022613" cy="1974609"/>
                      </a:xfrm>
                    </p:grpSpPr>
                    <p:sp>
                      <p:nvSpPr>
                        <p:cNvPr id="118" name="Oval 117">
                          <a:extLst>
                            <a:ext uri="{FF2B5EF4-FFF2-40B4-BE49-F238E27FC236}">
                              <a16:creationId xmlns:a16="http://schemas.microsoft.com/office/drawing/2014/main" id="{C32CD715-2129-499E-9D70-0D62DF35F4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5963" y="3425410"/>
                          <a:ext cx="2022613" cy="1906172"/>
                        </a:xfrm>
                        <a:prstGeom prst="ellipse">
                          <a:avLst/>
                        </a:prstGeom>
                        <a:solidFill>
                          <a:srgbClr val="0F87D9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 dirty="0"/>
                        </a:p>
                      </p:txBody>
                    </p:sp>
                    <p:sp>
                      <p:nvSpPr>
                        <p:cNvPr id="119" name="TextBox 118">
                          <a:extLst>
                            <a:ext uri="{FF2B5EF4-FFF2-40B4-BE49-F238E27FC236}">
                              <a16:creationId xmlns:a16="http://schemas.microsoft.com/office/drawing/2014/main" id="{6E157B4F-44CA-4195-8E8D-E0E93E82C9B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92798" y="4297579"/>
                          <a:ext cx="1607036" cy="110244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IN" dirty="0">
                              <a:solidFill>
                                <a:schemeClr val="bg1"/>
                              </a:solidFill>
                            </a:rPr>
                            <a:t>3. Increased Customer Base</a:t>
                          </a:r>
                        </a:p>
                      </p:txBody>
                    </p:sp>
                  </p:grpSp>
                  <p:pic>
                    <p:nvPicPr>
                      <p:cNvPr id="117" name="Graphic 116" descr="Rating 3 Star with solid fill">
                        <a:extLst>
                          <a:ext uri="{FF2B5EF4-FFF2-40B4-BE49-F238E27FC236}">
                            <a16:creationId xmlns:a16="http://schemas.microsoft.com/office/drawing/2014/main" id="{F297B8D1-497B-4E5F-B9A7-1ECAF50F3D8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4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45355" y="1060200"/>
                        <a:ext cx="1461561" cy="1461561"/>
                      </a:xfrm>
                      <a:prstGeom prst="rect">
                        <a:avLst/>
                      </a:prstGeom>
                    </p:spPr>
                  </p:pic>
                </p:grpSp>
                <p:cxnSp>
                  <p:nvCxnSpPr>
                    <p:cNvPr id="110" name="Straight Arrow Connector 109">
                      <a:extLst>
                        <a:ext uri="{FF2B5EF4-FFF2-40B4-BE49-F238E27FC236}">
                          <a16:creationId xmlns:a16="http://schemas.microsoft.com/office/drawing/2014/main" id="{39862776-25BE-4EC6-A6E9-CA002508D850}"/>
                        </a:ext>
                      </a:extLst>
                    </p:cNvPr>
                    <p:cNvCxnSpPr>
                      <a:cxnSpLocks/>
                      <a:endCxn id="118" idx="1"/>
                    </p:cNvCxnSpPr>
                    <p:nvPr/>
                  </p:nvCxnSpPr>
                  <p:spPr>
                    <a:xfrm>
                      <a:off x="5474972" y="4516199"/>
                      <a:ext cx="221734" cy="179007"/>
                    </a:xfrm>
                    <a:prstGeom prst="straightConnector1">
                      <a:avLst/>
                    </a:prstGeom>
                    <a:ln w="25400"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1" name="Group 110">
                      <a:extLst>
                        <a:ext uri="{FF2B5EF4-FFF2-40B4-BE49-F238E27FC236}">
                          <a16:creationId xmlns:a16="http://schemas.microsoft.com/office/drawing/2014/main" id="{770B330C-CF3A-402D-A6E5-A94E2376A3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0594" y="4392987"/>
                      <a:ext cx="1837297" cy="1731525"/>
                      <a:chOff x="407390" y="3348066"/>
                      <a:chExt cx="2022613" cy="1906172"/>
                    </a:xfrm>
                  </p:grpSpPr>
                  <p:sp>
                    <p:nvSpPr>
                      <p:cNvPr id="114" name="Oval 113">
                        <a:extLst>
                          <a:ext uri="{FF2B5EF4-FFF2-40B4-BE49-F238E27FC236}">
                            <a16:creationId xmlns:a16="http://schemas.microsoft.com/office/drawing/2014/main" id="{900097EF-8D75-413D-A3BB-B04D6B988D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7390" y="3348066"/>
                        <a:ext cx="2022613" cy="1906172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dirty="0"/>
                      </a:p>
                    </p:txBody>
                  </p:sp>
                  <p:sp>
                    <p:nvSpPr>
                      <p:cNvPr id="115" name="TextBox 114">
                        <a:extLst>
                          <a:ext uri="{FF2B5EF4-FFF2-40B4-BE49-F238E27FC236}">
                            <a16:creationId xmlns:a16="http://schemas.microsoft.com/office/drawing/2014/main" id="{93D02FC7-8D77-41D3-9557-414BA32703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7860" y="4423704"/>
                        <a:ext cx="1736079" cy="7717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IN" dirty="0">
                            <a:solidFill>
                              <a:schemeClr val="bg1"/>
                            </a:solidFill>
                          </a:rPr>
                          <a:t>5. Optimized Revenue</a:t>
                        </a:r>
                      </a:p>
                    </p:txBody>
                  </p:sp>
                </p:grpSp>
                <p:pic>
                  <p:nvPicPr>
                    <p:cNvPr id="112" name="Graphic 111" descr="Shopping cart with solid fill">
                      <a:extLst>
                        <a:ext uri="{FF2B5EF4-FFF2-40B4-BE49-F238E27FC236}">
                          <a16:creationId xmlns:a16="http://schemas.microsoft.com/office/drawing/2014/main" id="{8C96DFAA-9F6C-48AA-8500-A3D0092C9E8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62697" y="5458279"/>
                      <a:ext cx="885350" cy="88535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13" name="Straight Arrow Connector 112">
                      <a:extLst>
                        <a:ext uri="{FF2B5EF4-FFF2-40B4-BE49-F238E27FC236}">
                          <a16:creationId xmlns:a16="http://schemas.microsoft.com/office/drawing/2014/main" id="{7B3E0D7E-7D02-4414-B000-0F123C819692}"/>
                        </a:ext>
                      </a:extLst>
                    </p:cNvPr>
                    <p:cNvCxnSpPr>
                      <a:cxnSpLocks/>
                      <a:endCxn id="114" idx="7"/>
                    </p:cNvCxnSpPr>
                    <p:nvPr/>
                  </p:nvCxnSpPr>
                  <p:spPr>
                    <a:xfrm flipH="1">
                      <a:off x="3498826" y="4458363"/>
                      <a:ext cx="218347" cy="188200"/>
                    </a:xfrm>
                    <a:prstGeom prst="straightConnector1">
                      <a:avLst/>
                    </a:prstGeom>
                    <a:ln w="25400"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E239BB71-AE42-4E75-A9B1-DC8AB1943B8C}"/>
                      </a:ext>
                    </a:extLst>
                  </p:cNvPr>
                  <p:cNvGrpSpPr/>
                  <p:nvPr/>
                </p:nvGrpSpPr>
                <p:grpSpPr>
                  <a:xfrm>
                    <a:off x="5684800" y="2741375"/>
                    <a:ext cx="1837297" cy="1731524"/>
                    <a:chOff x="567418" y="3549085"/>
                    <a:chExt cx="2022613" cy="1906172"/>
                  </a:xfrm>
                </p:grpSpPr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B15C33A1-D138-461F-97A8-E83175D89D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418" y="3549085"/>
                      <a:ext cx="2022613" cy="1906172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E0B5D067-1663-436F-A3C1-43C428AA19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4437" y="4586670"/>
                      <a:ext cx="1748573" cy="77170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2. Business Expansion</a:t>
                      </a:r>
                    </a:p>
                  </p:txBody>
                </p:sp>
              </p:grpSp>
              <p:cxnSp>
                <p:nvCxnSpPr>
                  <p:cNvPr id="102" name="Straight Arrow Connector 101">
                    <a:extLst>
                      <a:ext uri="{FF2B5EF4-FFF2-40B4-BE49-F238E27FC236}">
                        <a16:creationId xmlns:a16="http://schemas.microsoft.com/office/drawing/2014/main" id="{6CAB24A0-6010-4AD2-99E5-4A6BEEA904AA}"/>
                      </a:ext>
                    </a:extLst>
                  </p:cNvPr>
                  <p:cNvCxnSpPr>
                    <a:cxnSpLocks/>
                    <a:endCxn id="105" idx="1"/>
                  </p:cNvCxnSpPr>
                  <p:nvPr/>
                </p:nvCxnSpPr>
                <p:spPr>
                  <a:xfrm flipV="1">
                    <a:off x="5507156" y="4034397"/>
                    <a:ext cx="302110" cy="110331"/>
                  </a:xfrm>
                  <a:prstGeom prst="straightConnector1">
                    <a:avLst/>
                  </a:prstGeom>
                  <a:ln w="2540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Arrow Connector 102">
                    <a:extLst>
                      <a:ext uri="{FF2B5EF4-FFF2-40B4-BE49-F238E27FC236}">
                        <a16:creationId xmlns:a16="http://schemas.microsoft.com/office/drawing/2014/main" id="{8492225D-C088-4D7F-9A3C-E374F61FDD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72111" y="3367079"/>
                    <a:ext cx="1" cy="187272"/>
                  </a:xfrm>
                  <a:prstGeom prst="straightConnector1">
                    <a:avLst/>
                  </a:prstGeom>
                  <a:ln w="2540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97" name="Graphic 96" descr="Store with solid fill">
                  <a:extLst>
                    <a:ext uri="{FF2B5EF4-FFF2-40B4-BE49-F238E27FC236}">
                      <a16:creationId xmlns:a16="http://schemas.microsoft.com/office/drawing/2014/main" id="{AA24633B-84A8-4BD8-B2F1-5E60AFF59E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50382" y="2972165"/>
                  <a:ext cx="935853" cy="935852"/>
                </a:xfrm>
                <a:prstGeom prst="rect">
                  <a:avLst/>
                </a:prstGeom>
              </p:spPr>
            </p:pic>
            <p:pic>
              <p:nvPicPr>
                <p:cNvPr id="98" name="Graphic 97" descr="Store with solid fill">
                  <a:extLst>
                    <a:ext uri="{FF2B5EF4-FFF2-40B4-BE49-F238E27FC236}">
                      <a16:creationId xmlns:a16="http://schemas.microsoft.com/office/drawing/2014/main" id="{8A2C021E-46DA-4FA5-B0C6-24CE5753D4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07337" y="3138636"/>
                  <a:ext cx="739666" cy="739667"/>
                </a:xfrm>
                <a:prstGeom prst="rect">
                  <a:avLst/>
                </a:prstGeom>
              </p:spPr>
            </p:pic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53813F20-0F65-47FB-9108-892815AB33D2}"/>
                  </a:ext>
                </a:extLst>
              </p:cNvPr>
              <p:cNvSpPr/>
              <p:nvPr/>
            </p:nvSpPr>
            <p:spPr>
              <a:xfrm>
                <a:off x="2302353" y="5281341"/>
                <a:ext cx="1612692" cy="1539617"/>
              </a:xfrm>
              <a:prstGeom prst="ellipse">
                <a:avLst/>
              </a:prstGeom>
              <a:solidFill>
                <a:srgbClr val="0F77B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90FDF00-DC7B-4880-B33F-A363FDE4A5B4}"/>
                </a:ext>
              </a:extLst>
            </p:cNvPr>
            <p:cNvSpPr txBox="1"/>
            <p:nvPr/>
          </p:nvSpPr>
          <p:spPr>
            <a:xfrm>
              <a:off x="2616290" y="6250634"/>
              <a:ext cx="13575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4. Improved Customer Service </a:t>
              </a:r>
            </a:p>
          </p:txBody>
        </p:sp>
        <p:pic>
          <p:nvPicPr>
            <p:cNvPr id="91" name="Graphic 90" descr="Coins outline">
              <a:extLst>
                <a:ext uri="{FF2B5EF4-FFF2-40B4-BE49-F238E27FC236}">
                  <a16:creationId xmlns:a16="http://schemas.microsoft.com/office/drawing/2014/main" id="{4E4817BF-D516-4F4F-AEA4-EF17E66A5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802661" y="3934614"/>
              <a:ext cx="914400" cy="914400"/>
            </a:xfrm>
            <a:prstGeom prst="rect">
              <a:avLst/>
            </a:prstGeom>
          </p:spPr>
        </p:pic>
        <p:pic>
          <p:nvPicPr>
            <p:cNvPr id="92" name="Graphic 91" descr="Treasure chest with solid fill">
              <a:extLst>
                <a:ext uri="{FF2B5EF4-FFF2-40B4-BE49-F238E27FC236}">
                  <a16:creationId xmlns:a16="http://schemas.microsoft.com/office/drawing/2014/main" id="{C527E74F-F524-4010-B7BB-D9CCA6D04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273550" y="4927607"/>
              <a:ext cx="801464" cy="801464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3EAB304-01AE-45B8-9DB6-467ABC7701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913" y="2281890"/>
              <a:ext cx="3612" cy="4696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FFE67760-F3B6-417F-A779-CFE9FD255295}"/>
              </a:ext>
            </a:extLst>
          </p:cNvPr>
          <p:cNvSpPr txBox="1"/>
          <p:nvPr/>
        </p:nvSpPr>
        <p:spPr>
          <a:xfrm>
            <a:off x="6135293" y="2000658"/>
            <a:ext cx="529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The Process</a:t>
            </a:r>
          </a:p>
        </p:txBody>
      </p:sp>
      <p:pic>
        <p:nvPicPr>
          <p:cNvPr id="137" name="Graphic 136" descr="Business Growth with solid fill">
            <a:extLst>
              <a:ext uri="{FF2B5EF4-FFF2-40B4-BE49-F238E27FC236}">
                <a16:creationId xmlns:a16="http://schemas.microsoft.com/office/drawing/2014/main" id="{7F5AA2A5-D97E-4082-BC88-FF7F574A315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63658" y="4946922"/>
            <a:ext cx="870096" cy="870096"/>
          </a:xfrm>
          <a:prstGeom prst="rect">
            <a:avLst/>
          </a:prstGeom>
        </p:spPr>
      </p:pic>
      <p:pic>
        <p:nvPicPr>
          <p:cNvPr id="141" name="Graphic 140" descr="Shopping cart with solid fill">
            <a:extLst>
              <a:ext uri="{FF2B5EF4-FFF2-40B4-BE49-F238E27FC236}">
                <a16:creationId xmlns:a16="http://schemas.microsoft.com/office/drawing/2014/main" id="{0174C9F0-930A-46AA-9D12-28FC3B6389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9734" y="5743702"/>
            <a:ext cx="698625" cy="698625"/>
          </a:xfrm>
          <a:prstGeom prst="rect">
            <a:avLst/>
          </a:prstGeom>
        </p:spPr>
      </p:pic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4541C46-10CC-4DE2-B0D0-7999B060BAB5}"/>
              </a:ext>
            </a:extLst>
          </p:cNvPr>
          <p:cNvCxnSpPr>
            <a:cxnSpLocks/>
            <a:stCxn id="120" idx="4"/>
            <a:endCxn id="94" idx="0"/>
          </p:cNvCxnSpPr>
          <p:nvPr/>
        </p:nvCxnSpPr>
        <p:spPr>
          <a:xfrm>
            <a:off x="2934558" y="5462350"/>
            <a:ext cx="5945" cy="194316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Graphic 147" descr="Upward trend with solid fill">
            <a:extLst>
              <a:ext uri="{FF2B5EF4-FFF2-40B4-BE49-F238E27FC236}">
                <a16:creationId xmlns:a16="http://schemas.microsoft.com/office/drawing/2014/main" id="{8E521FFC-661C-4E60-A29D-6C390C75CF9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2523" y="3084453"/>
            <a:ext cx="833738" cy="833738"/>
          </a:xfrm>
          <a:prstGeom prst="rect">
            <a:avLst/>
          </a:prstGeom>
        </p:spPr>
      </p:pic>
      <p:pic>
        <p:nvPicPr>
          <p:cNvPr id="149" name="Graphic 148" descr="Scatterplot outline">
            <a:extLst>
              <a:ext uri="{FF2B5EF4-FFF2-40B4-BE49-F238E27FC236}">
                <a16:creationId xmlns:a16="http://schemas.microsoft.com/office/drawing/2014/main" id="{5E7D02E9-96EA-45D6-8D0C-5C790AD0CAC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737964" y="2170059"/>
            <a:ext cx="828552" cy="828552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C6012773-EE3F-4A0D-9BD8-3EE703D73C3E}"/>
              </a:ext>
            </a:extLst>
          </p:cNvPr>
          <p:cNvSpPr txBox="1"/>
          <p:nvPr/>
        </p:nvSpPr>
        <p:spPr>
          <a:xfrm>
            <a:off x="6235098" y="2321930"/>
            <a:ext cx="3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1. </a:t>
            </a:r>
            <a:r>
              <a:rPr lang="en-IN" dirty="0"/>
              <a:t>Predicting the sales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8DC4D53-1044-425F-984C-8BCC7FC4FDC0}"/>
              </a:ext>
            </a:extLst>
          </p:cNvPr>
          <p:cNvSpPr txBox="1"/>
          <p:nvPr/>
        </p:nvSpPr>
        <p:spPr>
          <a:xfrm>
            <a:off x="6242674" y="2862313"/>
            <a:ext cx="5746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2. </a:t>
            </a:r>
            <a:r>
              <a:rPr lang="en-IN" dirty="0"/>
              <a:t>Studying, analysing the data attributes, interpreting the predictions and making the changes in the respective attributes with the aim of increasing the sales.</a:t>
            </a:r>
          </a:p>
          <a:p>
            <a:r>
              <a:rPr lang="en-IN" dirty="0"/>
              <a:t> </a:t>
            </a:r>
          </a:p>
          <a:p>
            <a:r>
              <a:rPr lang="en-IN" b="1" dirty="0"/>
              <a:t>3</a:t>
            </a:r>
            <a:r>
              <a:rPr lang="en-IN" dirty="0"/>
              <a:t>. Repeating the step 1 and step 2 until we find the optimal attribute values for the business model.</a:t>
            </a:r>
          </a:p>
        </p:txBody>
      </p:sp>
      <p:graphicFrame>
        <p:nvGraphicFramePr>
          <p:cNvPr id="154" name="Table 154">
            <a:extLst>
              <a:ext uri="{FF2B5EF4-FFF2-40B4-BE49-F238E27FC236}">
                <a16:creationId xmlns:a16="http://schemas.microsoft.com/office/drawing/2014/main" id="{5972EC7E-CCC3-4CCD-B26F-CF0138220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217630"/>
              </p:ext>
            </p:extLst>
          </p:nvPr>
        </p:nvGraphicFramePr>
        <p:xfrm>
          <a:off x="6290867" y="4561064"/>
          <a:ext cx="5589043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127">
                  <a:extLst>
                    <a:ext uri="{9D8B030D-6E8A-4147-A177-3AD203B41FA5}">
                      <a16:colId xmlns:a16="http://schemas.microsoft.com/office/drawing/2014/main" val="1842687294"/>
                    </a:ext>
                  </a:extLst>
                </a:gridCol>
                <a:gridCol w="3603916">
                  <a:extLst>
                    <a:ext uri="{9D8B030D-6E8A-4147-A177-3AD203B41FA5}">
                      <a16:colId xmlns:a16="http://schemas.microsoft.com/office/drawing/2014/main" val="2387802320"/>
                    </a:ext>
                  </a:extLst>
                </a:gridCol>
              </a:tblGrid>
              <a:tr h="258892">
                <a:tc>
                  <a:txBody>
                    <a:bodyPr/>
                    <a:lstStyle/>
                    <a:p>
                      <a:r>
                        <a:rPr lang="en-IN" sz="1400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Attribute - 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2356"/>
                  </a:ext>
                </a:extLst>
              </a:tr>
              <a:tr h="446359">
                <a:tc>
                  <a:txBody>
                    <a:bodyPr/>
                    <a:lstStyle/>
                    <a:p>
                      <a:r>
                        <a:rPr lang="en-IN" sz="1400" dirty="0"/>
                        <a:t>Improved Product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Improving the quality of items having low sales.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158940"/>
                  </a:ext>
                </a:extLst>
              </a:tr>
              <a:tr h="603143">
                <a:tc>
                  <a:txBody>
                    <a:bodyPr/>
                    <a:lstStyle/>
                    <a:p>
                      <a:r>
                        <a:rPr lang="en-IN" sz="1400" dirty="0"/>
                        <a:t>Business Expansion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Finding the best combination of outlet location type, outlet type and size to establish new outlets.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027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/>
                        <a:t>Improved Customer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1. Increasing the visibility of items in demand. 2. Improving the customer service of Outlets with low sales.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096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/>
                        <a:t>Optimized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1. Removing unprofitable items.</a:t>
                      </a:r>
                    </a:p>
                    <a:p>
                      <a:r>
                        <a:rPr lang="en-IN" sz="1400" dirty="0"/>
                        <a:t>2. Adjusting item MRP.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80602"/>
                  </a:ext>
                </a:extLst>
              </a:tr>
            </a:tbl>
          </a:graphicData>
        </a:graphic>
      </p:graphicFrame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EEFD6C1-1752-45BE-B7FD-620F99B17E3F}"/>
              </a:ext>
            </a:extLst>
          </p:cNvPr>
          <p:cNvCxnSpPr>
            <a:cxnSpLocks/>
          </p:cNvCxnSpPr>
          <p:nvPr/>
        </p:nvCxnSpPr>
        <p:spPr>
          <a:xfrm>
            <a:off x="8497746" y="2515988"/>
            <a:ext cx="2873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AD28B6D-A051-49FC-818A-36FCF40139BC}"/>
              </a:ext>
            </a:extLst>
          </p:cNvPr>
          <p:cNvSpPr txBox="1"/>
          <p:nvPr/>
        </p:nvSpPr>
        <p:spPr>
          <a:xfrm>
            <a:off x="5104258" y="928227"/>
            <a:ext cx="183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002060"/>
                </a:solidFill>
                <a:latin typeface="+mj-lt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42545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1" y="7406430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9" y="514083"/>
            <a:ext cx="3903875" cy="6087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52A80A-B806-46FB-BFD6-C41513839106}"/>
              </a:ext>
            </a:extLst>
          </p:cNvPr>
          <p:cNvSpPr txBox="1"/>
          <p:nvPr/>
        </p:nvSpPr>
        <p:spPr>
          <a:xfrm>
            <a:off x="181849" y="1545239"/>
            <a:ext cx="962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2060"/>
                </a:solidFill>
              </a:rPr>
              <a:t>Real World Impact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7A6F02-E6F1-4557-9D7B-18630DDC10D3}"/>
              </a:ext>
            </a:extLst>
          </p:cNvPr>
          <p:cNvSpPr txBox="1"/>
          <p:nvPr/>
        </p:nvSpPr>
        <p:spPr>
          <a:xfrm>
            <a:off x="301198" y="2401703"/>
            <a:ext cx="321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Availability and improved quality of the products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D0ECAC-6F18-4A7D-AE6B-DC0B4225672F}"/>
              </a:ext>
            </a:extLst>
          </p:cNvPr>
          <p:cNvSpPr txBox="1"/>
          <p:nvPr/>
        </p:nvSpPr>
        <p:spPr>
          <a:xfrm>
            <a:off x="301198" y="3149019"/>
            <a:ext cx="29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Impact</a:t>
            </a:r>
            <a:r>
              <a:rPr lang="en-IN" dirty="0"/>
              <a:t> - More customers visiting the mega mart to make purchase.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60E12A-BD30-47D2-B1C7-03E8EBE45EA1}"/>
              </a:ext>
            </a:extLst>
          </p:cNvPr>
          <p:cNvSpPr txBox="1"/>
          <p:nvPr/>
        </p:nvSpPr>
        <p:spPr>
          <a:xfrm>
            <a:off x="3227597" y="2401703"/>
            <a:ext cx="333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Improved customer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345C02-9044-4E1F-9ED5-8D2E7085C8CD}"/>
              </a:ext>
            </a:extLst>
          </p:cNvPr>
          <p:cNvSpPr txBox="1"/>
          <p:nvPr/>
        </p:nvSpPr>
        <p:spPr>
          <a:xfrm>
            <a:off x="3172690" y="3143194"/>
            <a:ext cx="3092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Impact - </a:t>
            </a:r>
            <a:r>
              <a:rPr lang="en-IN" dirty="0"/>
              <a:t>Customers have an easy and enjoyable experience in shopping that would help the outlets to retain customers and grow sales.</a:t>
            </a:r>
          </a:p>
        </p:txBody>
      </p:sp>
      <p:pic>
        <p:nvPicPr>
          <p:cNvPr id="52" name="Picture 4" descr="Why it is so important to provide good customer service – My Retail World">
            <a:extLst>
              <a:ext uri="{FF2B5EF4-FFF2-40B4-BE49-F238E27FC236}">
                <a16:creationId xmlns:a16="http://schemas.microsoft.com/office/drawing/2014/main" id="{4F4A99E2-2F49-4639-8832-06D89677F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567" y="4626938"/>
            <a:ext cx="2914783" cy="154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What are the best days to grocery shop without crowds of people? - Quora">
            <a:extLst>
              <a:ext uri="{FF2B5EF4-FFF2-40B4-BE49-F238E27FC236}">
                <a16:creationId xmlns:a16="http://schemas.microsoft.com/office/drawing/2014/main" id="{61C9A96E-B76A-478B-A0D9-60A523D9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95" y="4396615"/>
            <a:ext cx="2639182" cy="176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201618-A662-4E46-B51B-910ADCC39EFA}"/>
              </a:ext>
            </a:extLst>
          </p:cNvPr>
          <p:cNvCxnSpPr>
            <a:cxnSpLocks/>
          </p:cNvCxnSpPr>
          <p:nvPr/>
        </p:nvCxnSpPr>
        <p:spPr>
          <a:xfrm>
            <a:off x="3096429" y="2488898"/>
            <a:ext cx="0" cy="36876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7E03559-744E-4C9D-BE00-B786E7565E08}"/>
              </a:ext>
            </a:extLst>
          </p:cNvPr>
          <p:cNvCxnSpPr>
            <a:cxnSpLocks/>
          </p:cNvCxnSpPr>
          <p:nvPr/>
        </p:nvCxnSpPr>
        <p:spPr>
          <a:xfrm>
            <a:off x="6277800" y="2501441"/>
            <a:ext cx="0" cy="36719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5E36D81-28F8-41B6-A55E-F4A87A2623B4}"/>
              </a:ext>
            </a:extLst>
          </p:cNvPr>
          <p:cNvSpPr txBox="1"/>
          <p:nvPr/>
        </p:nvSpPr>
        <p:spPr>
          <a:xfrm>
            <a:off x="6277800" y="2411298"/>
            <a:ext cx="2833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Opening mega mart outlets at new locations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94B00D-4282-4826-B4A4-E681BA15A4B7}"/>
              </a:ext>
            </a:extLst>
          </p:cNvPr>
          <p:cNvSpPr txBox="1"/>
          <p:nvPr/>
        </p:nvSpPr>
        <p:spPr>
          <a:xfrm>
            <a:off x="6277800" y="3083064"/>
            <a:ext cx="2929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Impact - </a:t>
            </a:r>
            <a:r>
              <a:rPr lang="en-IN" dirty="0"/>
              <a:t>New customers are attracted, there is an increase in market influence.</a:t>
            </a:r>
          </a:p>
        </p:txBody>
      </p:sp>
      <p:pic>
        <p:nvPicPr>
          <p:cNvPr id="59" name="Picture 2" descr="16,384 Grocery Store Front Stock Photos, Pictures &amp;amp; Royalty-Free Images -  iStock">
            <a:extLst>
              <a:ext uri="{FF2B5EF4-FFF2-40B4-BE49-F238E27FC236}">
                <a16:creationId xmlns:a16="http://schemas.microsoft.com/office/drawing/2014/main" id="{D6E794B8-D4BF-4555-978A-59120F518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939" y="4528545"/>
            <a:ext cx="2588665" cy="165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63C980-BDD9-4C93-8ABC-692880B40D79}"/>
              </a:ext>
            </a:extLst>
          </p:cNvPr>
          <p:cNvSpPr txBox="1"/>
          <p:nvPr/>
        </p:nvSpPr>
        <p:spPr>
          <a:xfrm>
            <a:off x="5104258" y="928227"/>
            <a:ext cx="183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002060"/>
                </a:solidFill>
                <a:latin typeface="+mj-lt"/>
              </a:rPr>
              <a:t>Results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986D28-C3ED-454B-8BA4-9D4F81AD3DB3}"/>
              </a:ext>
            </a:extLst>
          </p:cNvPr>
          <p:cNvSpPr txBox="1"/>
          <p:nvPr/>
        </p:nvSpPr>
        <p:spPr>
          <a:xfrm>
            <a:off x="9128684" y="2411298"/>
            <a:ext cx="663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Revenue optimization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1BCEA3-5C0E-4CB7-830A-3450FF29FBB5}"/>
              </a:ext>
            </a:extLst>
          </p:cNvPr>
          <p:cNvSpPr txBox="1"/>
          <p:nvPr/>
        </p:nvSpPr>
        <p:spPr>
          <a:xfrm>
            <a:off x="9128685" y="3083064"/>
            <a:ext cx="2441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Impact </a:t>
            </a:r>
            <a:r>
              <a:rPr lang="en-IN" dirty="0"/>
              <a:t>-  Increase in revenue generation and  profit margin.</a:t>
            </a:r>
          </a:p>
        </p:txBody>
      </p:sp>
      <p:pic>
        <p:nvPicPr>
          <p:cNvPr id="25" name="Picture 2" descr="white and black printer paper">
            <a:extLst>
              <a:ext uri="{FF2B5EF4-FFF2-40B4-BE49-F238E27FC236}">
                <a16:creationId xmlns:a16="http://schemas.microsoft.com/office/drawing/2014/main" id="{3A4BE9E5-2430-424F-AFC8-03ED592E9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" b="37469"/>
          <a:stretch/>
        </p:blipFill>
        <p:spPr bwMode="auto">
          <a:xfrm>
            <a:off x="9227980" y="4408995"/>
            <a:ext cx="2663867" cy="173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E73845-2032-40AC-A86C-6598CF1A66B0}"/>
              </a:ext>
            </a:extLst>
          </p:cNvPr>
          <p:cNvCxnSpPr>
            <a:cxnSpLocks/>
          </p:cNvCxnSpPr>
          <p:nvPr/>
        </p:nvCxnSpPr>
        <p:spPr>
          <a:xfrm>
            <a:off x="9128684" y="2483262"/>
            <a:ext cx="0" cy="36719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87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13037</TotalTime>
  <Words>1208</Words>
  <Application>Microsoft Office PowerPoint</Application>
  <PresentationFormat>Custom</PresentationFormat>
  <Paragraphs>150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Garamond</vt:lpstr>
      <vt:lpstr>Gill Sans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Template</dc:title>
  <dc:creator>Vallurupalli Vamsi</dc:creator>
  <cp:lastModifiedBy>yash khandelwal</cp:lastModifiedBy>
  <cp:revision>474</cp:revision>
  <dcterms:created xsi:type="dcterms:W3CDTF">2021-10-04T06:25:05Z</dcterms:created>
  <dcterms:modified xsi:type="dcterms:W3CDTF">2021-11-27T02:06:32Z</dcterms:modified>
</cp:coreProperties>
</file>