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1" r:id="rId7"/>
    <p:sldId id="264" r:id="rId8"/>
    <p:sldId id="262" r:id="rId9"/>
    <p:sldId id="257"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50" d="100"/>
          <a:sy n="50" d="100"/>
        </p:scale>
        <p:origin x="584"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D311-9EF2-4AE2-98F6-3AFDD61C9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F33422-9C7F-4A11-9944-09C14B796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76A96B-20B9-4075-A05E-FB91AFF13C73}"/>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5" name="Footer Placeholder 4">
            <a:extLst>
              <a:ext uri="{FF2B5EF4-FFF2-40B4-BE49-F238E27FC236}">
                <a16:creationId xmlns:a16="http://schemas.microsoft.com/office/drawing/2014/main" id="{9B006358-7244-4F83-A417-956B72E6D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BF9139-E512-4ED4-BE85-026DF0D90E76}"/>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27325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D048-D530-4065-B0EB-C59E22A737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089DFC-0DD2-4D28-A08B-FD5218744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2638E6-4324-47FB-95BA-FFB01ACE780A}"/>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5" name="Footer Placeholder 4">
            <a:extLst>
              <a:ext uri="{FF2B5EF4-FFF2-40B4-BE49-F238E27FC236}">
                <a16:creationId xmlns:a16="http://schemas.microsoft.com/office/drawing/2014/main" id="{34014327-EF35-4F9C-9DBA-296F67ED5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19AE5-4E7A-44B5-9EE2-6E043D424D89}"/>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278336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446BC-CC18-4A6E-9E83-179F4A1C4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DE5E9-83E7-415A-B97E-053A02818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709F4-BCDF-43EC-9A17-3753372847E1}"/>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5" name="Footer Placeholder 4">
            <a:extLst>
              <a:ext uri="{FF2B5EF4-FFF2-40B4-BE49-F238E27FC236}">
                <a16:creationId xmlns:a16="http://schemas.microsoft.com/office/drawing/2014/main" id="{467F4AF0-62F4-46D3-8EFC-02F772DB7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8A8CD-E1EE-48D2-98FD-B6F8E371C8D5}"/>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270831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A47-028A-4F26-B8DA-2A38D9DB9A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32A55-4D06-43D7-AD42-381C8CECE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1A637F-31E2-47AC-B479-C8DFBA1D9151}"/>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5" name="Footer Placeholder 4">
            <a:extLst>
              <a:ext uri="{FF2B5EF4-FFF2-40B4-BE49-F238E27FC236}">
                <a16:creationId xmlns:a16="http://schemas.microsoft.com/office/drawing/2014/main" id="{17D668F3-C1BC-42FD-9051-7815E9AD1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B27D6-2019-4A0F-AE86-9BA05AC04228}"/>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292511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53D4E-9EC0-4A81-BE9F-4BC436A04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79634-8E96-40C4-B289-EE05D80B0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B5D29-1AAD-473A-84A9-0BCE0E83E86A}"/>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5" name="Footer Placeholder 4">
            <a:extLst>
              <a:ext uri="{FF2B5EF4-FFF2-40B4-BE49-F238E27FC236}">
                <a16:creationId xmlns:a16="http://schemas.microsoft.com/office/drawing/2014/main" id="{80FF3E39-6C4C-49DA-B332-EEF3462AC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7498A-FEC5-48E8-9298-4F021E52922A}"/>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16816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02D1-B450-4A5D-85A9-A3B3D23B04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7B689-A6FA-40F0-9E6A-8F5AD3084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FC612B-C168-4F52-8ED8-9041D6B04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F31882-1AA7-4E4A-97DC-811767446F33}"/>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6" name="Footer Placeholder 5">
            <a:extLst>
              <a:ext uri="{FF2B5EF4-FFF2-40B4-BE49-F238E27FC236}">
                <a16:creationId xmlns:a16="http://schemas.microsoft.com/office/drawing/2014/main" id="{1F8118BB-A3E7-4739-901B-D54DE001E3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2E5D3-C04C-4A7F-86EB-07E8C13539B3}"/>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407463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2CB1-38B4-47CA-9E95-FFED60DC48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0C7495-781D-449D-B3F1-0ED208B76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9D72C7-BACF-4619-BE48-F1F08A24B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6569EB-4B6C-4C25-9509-BB2B40E95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3DEAC-4A15-427B-8C7C-8E934CE34F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0D7ACF-93BC-4CF7-B20A-B1E969B1B7F4}"/>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8" name="Footer Placeholder 7">
            <a:extLst>
              <a:ext uri="{FF2B5EF4-FFF2-40B4-BE49-F238E27FC236}">
                <a16:creationId xmlns:a16="http://schemas.microsoft.com/office/drawing/2014/main" id="{7DA4A953-CC53-4436-9FCD-E5C86A2CA6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6C0167-F4A1-479F-9815-C1A261846437}"/>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191658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34EA-36EF-43E9-81DF-656E7AB541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8920E4-9895-44B8-B5E3-B40452D0A882}"/>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4" name="Footer Placeholder 3">
            <a:extLst>
              <a:ext uri="{FF2B5EF4-FFF2-40B4-BE49-F238E27FC236}">
                <a16:creationId xmlns:a16="http://schemas.microsoft.com/office/drawing/2014/main" id="{9DBBC12C-BFB5-4DA4-9E14-5BA70B8B21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C67E7D-AC2C-469A-94F5-4EC79B6FDF7B}"/>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98421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1B9FA-1A9F-4AF7-A3AA-1C668BB565D3}"/>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3" name="Footer Placeholder 2">
            <a:extLst>
              <a:ext uri="{FF2B5EF4-FFF2-40B4-BE49-F238E27FC236}">
                <a16:creationId xmlns:a16="http://schemas.microsoft.com/office/drawing/2014/main" id="{4355130D-3D18-4867-BC73-3790F080AB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FB234E-99D9-4022-8DC2-C50E8321F001}"/>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80969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A1F9-D492-4EC7-933E-BF20E9052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929E56-8BA4-4044-BF41-45AEA9867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87B951-34F7-4302-980E-D793D462E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0FD44-B1AF-4A01-AFDB-325B4E09ED9F}"/>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6" name="Footer Placeholder 5">
            <a:extLst>
              <a:ext uri="{FF2B5EF4-FFF2-40B4-BE49-F238E27FC236}">
                <a16:creationId xmlns:a16="http://schemas.microsoft.com/office/drawing/2014/main" id="{68A47249-53A3-44F6-A968-A555EB4AA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E8C97-B54E-4EBB-A5EB-E0BB1D527213}"/>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384104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5099-4415-4A15-9550-C5B0E26D9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CCF69A-C4DC-495D-A1C4-083310E51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0C5413-3681-4F42-9776-2AEAE3AEF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76249-DB97-4267-93E4-403759E358FA}"/>
              </a:ext>
            </a:extLst>
          </p:cNvPr>
          <p:cNvSpPr>
            <a:spLocks noGrp="1"/>
          </p:cNvSpPr>
          <p:nvPr>
            <p:ph type="dt" sz="half" idx="10"/>
          </p:nvPr>
        </p:nvSpPr>
        <p:spPr/>
        <p:txBody>
          <a:bodyPr/>
          <a:lstStyle/>
          <a:p>
            <a:fld id="{F159B7FB-9F72-4E24-A14C-6C699DE7E06B}" type="datetimeFigureOut">
              <a:rPr lang="en-IN" smtClean="0"/>
              <a:t>15-03-2022</a:t>
            </a:fld>
            <a:endParaRPr lang="en-IN"/>
          </a:p>
        </p:txBody>
      </p:sp>
      <p:sp>
        <p:nvSpPr>
          <p:cNvPr id="6" name="Footer Placeholder 5">
            <a:extLst>
              <a:ext uri="{FF2B5EF4-FFF2-40B4-BE49-F238E27FC236}">
                <a16:creationId xmlns:a16="http://schemas.microsoft.com/office/drawing/2014/main" id="{46C0812C-FF6A-4ACE-9153-F028F6CF5E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36CE0A-A21C-4F6F-8D6A-0CE47BABF3DC}"/>
              </a:ext>
            </a:extLst>
          </p:cNvPr>
          <p:cNvSpPr>
            <a:spLocks noGrp="1"/>
          </p:cNvSpPr>
          <p:nvPr>
            <p:ph type="sldNum" sz="quarter" idx="12"/>
          </p:nvPr>
        </p:nvSpPr>
        <p:spPr/>
        <p:txBody>
          <a:bodyPr/>
          <a:lstStyle/>
          <a:p>
            <a:fld id="{74FF5CCF-23C8-4272-8A6F-D181109AC11D}" type="slidenum">
              <a:rPr lang="en-IN" smtClean="0"/>
              <a:t>‹#›</a:t>
            </a:fld>
            <a:endParaRPr lang="en-IN"/>
          </a:p>
        </p:txBody>
      </p:sp>
    </p:spTree>
    <p:extLst>
      <p:ext uri="{BB962C8B-B14F-4D97-AF65-F5344CB8AC3E}">
        <p14:creationId xmlns:p14="http://schemas.microsoft.com/office/powerpoint/2010/main" val="416802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B1241-A335-468A-99CC-78FA34F5A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FEB04-03E9-4F89-BE53-57B26E175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68CBC-6955-4461-80AB-EA369FE8F5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9B7FB-9F72-4E24-A14C-6C699DE7E06B}" type="datetimeFigureOut">
              <a:rPr lang="en-IN" smtClean="0"/>
              <a:t>15-03-2022</a:t>
            </a:fld>
            <a:endParaRPr lang="en-IN"/>
          </a:p>
        </p:txBody>
      </p:sp>
      <p:sp>
        <p:nvSpPr>
          <p:cNvPr id="5" name="Footer Placeholder 4">
            <a:extLst>
              <a:ext uri="{FF2B5EF4-FFF2-40B4-BE49-F238E27FC236}">
                <a16:creationId xmlns:a16="http://schemas.microsoft.com/office/drawing/2014/main" id="{0133D78E-AB4F-49D3-8EA2-D6EB1255B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E46BFB-7982-4ED2-AA89-F799BAA879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F5CCF-23C8-4272-8A6F-D181109AC11D}" type="slidenum">
              <a:rPr lang="en-IN" smtClean="0"/>
              <a:t>‹#›</a:t>
            </a:fld>
            <a:endParaRPr lang="en-IN"/>
          </a:p>
        </p:txBody>
      </p:sp>
    </p:spTree>
    <p:extLst>
      <p:ext uri="{BB962C8B-B14F-4D97-AF65-F5344CB8AC3E}">
        <p14:creationId xmlns:p14="http://schemas.microsoft.com/office/powerpoint/2010/main" val="145656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fred.stlouisfed.org/series/POPTOTUSA647NWDB" TargetMode="External"/><Relationship Id="rId13" Type="http://schemas.openxmlformats.org/officeDocument/2006/relationships/hyperlink" Target="https://fred.stlouisfed.org/series/HOUST" TargetMode="External"/><Relationship Id="rId3" Type="http://schemas.openxmlformats.org/officeDocument/2006/relationships/hyperlink" Target="https://fred.stlouisfed.org/series/MORTGAGE30US" TargetMode="External"/><Relationship Id="rId7" Type="http://schemas.openxmlformats.org/officeDocument/2006/relationships/hyperlink" Target="https://fred.stlouisfed.org/series/PI" TargetMode="External"/><Relationship Id="rId12" Type="http://schemas.openxmlformats.org/officeDocument/2006/relationships/hyperlink" Target="https://fred.stlouisfed.org/series/PERMIT" TargetMode="External"/><Relationship Id="rId2" Type="http://schemas.openxmlformats.org/officeDocument/2006/relationships/hyperlink" Target="https://fred.stlouisfed.org/series/CSUSHPISA" TargetMode="External"/><Relationship Id="rId1" Type="http://schemas.openxmlformats.org/officeDocument/2006/relationships/slideLayout" Target="../slideLayouts/slideLayout2.xml"/><Relationship Id="rId6" Type="http://schemas.openxmlformats.org/officeDocument/2006/relationships/hyperlink" Target="https://fred.stlouisfed.org/series/QUSR628BIS" TargetMode="External"/><Relationship Id="rId11" Type="http://schemas.openxmlformats.org/officeDocument/2006/relationships/hyperlink" Target="https://fred.stlouisfed.org/series/ACTLISCOUUS" TargetMode="External"/><Relationship Id="rId5" Type="http://schemas.openxmlformats.org/officeDocument/2006/relationships/hyperlink" Target="https://fred.stlouisfed.org/series/UNRATE" TargetMode="External"/><Relationship Id="rId10" Type="http://schemas.openxmlformats.org/officeDocument/2006/relationships/hyperlink" Target="https://www.census.gov/data/tables/time-series/demo/families/marital.html" TargetMode="External"/><Relationship Id="rId4" Type="http://schemas.openxmlformats.org/officeDocument/2006/relationships/hyperlink" Target="https://fred.stlouisfed.org/series/GDP" TargetMode="External"/><Relationship Id="rId9" Type="http://schemas.openxmlformats.org/officeDocument/2006/relationships/hyperlink" Target="https://www.dhs.gov/immigration-statistics/yearbook/2019/table1" TargetMode="External"/><Relationship Id="rId14" Type="http://schemas.openxmlformats.org/officeDocument/2006/relationships/hyperlink" Target="https://fred.stlouisfed.org/series/DRSFRMACB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IR4hqMk-vyutkKZDdw6Q3GozISZlcBmA/view?usp=sharing"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file/d/17mSK1hpGPPre5b_kNEqwEkdwFGzZNxlA/view?usp=sharing"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file/d/1WaJGn0UemKqkWrPybqD9JFpvt3uGWFyh/view?usp=sharing"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35DC06-2CE7-4BD4-BBCD-6405DEDC76CD}"/>
              </a:ext>
            </a:extLst>
          </p:cNvPr>
          <p:cNvSpPr/>
          <p:nvPr/>
        </p:nvSpPr>
        <p:spPr>
          <a:xfrm>
            <a:off x="1674796" y="2216564"/>
            <a:ext cx="8229599" cy="1384995"/>
          </a:xfrm>
          <a:prstGeom prst="rect">
            <a:avLst/>
          </a:prstGeom>
          <a:noFill/>
        </p:spPr>
        <p:txBody>
          <a:bodyPr wrap="square" lIns="91440" tIns="45720" rIns="91440" bIns="45720">
            <a:spAutoFit/>
          </a:bodyPr>
          <a:lstStyle/>
          <a:p>
            <a:pPr algn="ctr"/>
            <a:r>
              <a:rPr lang="en-US" sz="2800" b="0" i="0" dirty="0">
                <a:latin typeface="Helvetica Neue"/>
              </a:rPr>
              <a:t> A presentation on how Data </a:t>
            </a:r>
            <a:r>
              <a:rPr lang="en-US" sz="2800" dirty="0">
                <a:latin typeface="Helvetica Neue"/>
              </a:rPr>
              <a:t>S</a:t>
            </a:r>
            <a:r>
              <a:rPr lang="en-US" sz="2800" b="0" i="0" dirty="0">
                <a:latin typeface="Helvetica Neue"/>
              </a:rPr>
              <a:t>cience model that explains how the factors impacted US Home prices over the last 20 years.</a:t>
            </a:r>
            <a:endParaRPr lang="en-US" sz="2800" b="0" cap="none" spc="0" dirty="0">
              <a:ln w="0"/>
            </a:endParaRPr>
          </a:p>
        </p:txBody>
      </p:sp>
      <p:sp>
        <p:nvSpPr>
          <p:cNvPr id="3" name="TextBox 2">
            <a:extLst>
              <a:ext uri="{FF2B5EF4-FFF2-40B4-BE49-F238E27FC236}">
                <a16:creationId xmlns:a16="http://schemas.microsoft.com/office/drawing/2014/main" id="{44B1273C-B506-4E3B-9EEF-FCF2E9AC11AA}"/>
              </a:ext>
            </a:extLst>
          </p:cNvPr>
          <p:cNvSpPr txBox="1"/>
          <p:nvPr/>
        </p:nvSpPr>
        <p:spPr>
          <a:xfrm>
            <a:off x="7555831" y="4254366"/>
            <a:ext cx="3214838" cy="461665"/>
          </a:xfrm>
          <a:prstGeom prst="rect">
            <a:avLst/>
          </a:prstGeom>
          <a:noFill/>
        </p:spPr>
        <p:txBody>
          <a:bodyPr wrap="square" rtlCol="0">
            <a:spAutoFit/>
          </a:bodyPr>
          <a:lstStyle/>
          <a:p>
            <a:r>
              <a:rPr lang="en-IN" sz="2400" dirty="0"/>
              <a:t>By - Yash Khandelwal</a:t>
            </a:r>
          </a:p>
        </p:txBody>
      </p:sp>
    </p:spTree>
    <p:extLst>
      <p:ext uri="{BB962C8B-B14F-4D97-AF65-F5344CB8AC3E}">
        <p14:creationId xmlns:p14="http://schemas.microsoft.com/office/powerpoint/2010/main" val="272983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13A741-3B65-4C35-9799-9A12709BDA29}"/>
              </a:ext>
            </a:extLst>
          </p:cNvPr>
          <p:cNvSpPr>
            <a:spLocks noGrp="1"/>
          </p:cNvSpPr>
          <p:nvPr>
            <p:ph type="title"/>
          </p:nvPr>
        </p:nvSpPr>
        <p:spPr>
          <a:xfrm>
            <a:off x="112895" y="126809"/>
            <a:ext cx="5794510" cy="662782"/>
          </a:xfrm>
        </p:spPr>
        <p:txBody>
          <a:bodyPr>
            <a:normAutofit/>
          </a:bodyPr>
          <a:lstStyle/>
          <a:p>
            <a:pPr marL="571500" indent="-571500">
              <a:buFont typeface="Wingdings" panose="05000000000000000000" pitchFamily="2" charset="2"/>
              <a:buChar char="v"/>
            </a:pPr>
            <a:r>
              <a:rPr lang="en-IN" sz="3600" dirty="0">
                <a:solidFill>
                  <a:srgbClr val="0070C0"/>
                </a:solidFill>
              </a:rPr>
              <a:t>Interpretation</a:t>
            </a:r>
          </a:p>
        </p:txBody>
      </p:sp>
      <p:graphicFrame>
        <p:nvGraphicFramePr>
          <p:cNvPr id="7" name="Table 7">
            <a:extLst>
              <a:ext uri="{FF2B5EF4-FFF2-40B4-BE49-F238E27FC236}">
                <a16:creationId xmlns:a16="http://schemas.microsoft.com/office/drawing/2014/main" id="{8E5516C3-1F9C-427A-A109-3D0D6F3793A2}"/>
              </a:ext>
            </a:extLst>
          </p:cNvPr>
          <p:cNvGraphicFramePr>
            <a:graphicFrameLocks noGrp="1"/>
          </p:cNvGraphicFramePr>
          <p:nvPr>
            <p:extLst>
              <p:ext uri="{D42A27DB-BD31-4B8C-83A1-F6EECF244321}">
                <p14:modId xmlns:p14="http://schemas.microsoft.com/office/powerpoint/2010/main" val="3573150058"/>
              </p:ext>
            </p:extLst>
          </p:nvPr>
        </p:nvGraphicFramePr>
        <p:xfrm>
          <a:off x="340360" y="2304244"/>
          <a:ext cx="11511280" cy="3946581"/>
        </p:xfrm>
        <a:graphic>
          <a:graphicData uri="http://schemas.openxmlformats.org/drawingml/2006/table">
            <a:tbl>
              <a:tblPr firstRow="1" bandRow="1">
                <a:tableStyleId>{93296810-A885-4BE3-A3E7-6D5BEEA58F35}</a:tableStyleId>
              </a:tblPr>
              <a:tblGrid>
                <a:gridCol w="2192790">
                  <a:extLst>
                    <a:ext uri="{9D8B030D-6E8A-4147-A177-3AD203B41FA5}">
                      <a16:colId xmlns:a16="http://schemas.microsoft.com/office/drawing/2014/main" val="490224815"/>
                    </a:ext>
                  </a:extLst>
                </a:gridCol>
                <a:gridCol w="1066800">
                  <a:extLst>
                    <a:ext uri="{9D8B030D-6E8A-4147-A177-3AD203B41FA5}">
                      <a16:colId xmlns:a16="http://schemas.microsoft.com/office/drawing/2014/main" val="509205121"/>
                    </a:ext>
                  </a:extLst>
                </a:gridCol>
                <a:gridCol w="8251690">
                  <a:extLst>
                    <a:ext uri="{9D8B030D-6E8A-4147-A177-3AD203B41FA5}">
                      <a16:colId xmlns:a16="http://schemas.microsoft.com/office/drawing/2014/main" val="2620611164"/>
                    </a:ext>
                  </a:extLst>
                </a:gridCol>
              </a:tblGrid>
              <a:tr h="502341">
                <a:tc>
                  <a:txBody>
                    <a:bodyPr/>
                    <a:lstStyle/>
                    <a:p>
                      <a:pPr algn="ctr"/>
                      <a:r>
                        <a:rPr lang="en-IN" dirty="0"/>
                        <a:t>Factor</a:t>
                      </a:r>
                    </a:p>
                  </a:txBody>
                  <a:tcPr/>
                </a:tc>
                <a:tc>
                  <a:txBody>
                    <a:bodyPr/>
                    <a:lstStyle/>
                    <a:p>
                      <a:pPr algn="ctr"/>
                      <a:r>
                        <a:rPr lang="en-IN" dirty="0"/>
                        <a:t>Type</a:t>
                      </a:r>
                    </a:p>
                  </a:txBody>
                  <a:tcPr/>
                </a:tc>
                <a:tc>
                  <a:txBody>
                    <a:bodyPr/>
                    <a:lstStyle/>
                    <a:p>
                      <a:pPr algn="ctr"/>
                      <a:r>
                        <a:rPr lang="en-IN" dirty="0"/>
                        <a:t>How does the factor influence house price index?</a:t>
                      </a:r>
                    </a:p>
                  </a:txBody>
                  <a:tcPr/>
                </a:tc>
                <a:extLst>
                  <a:ext uri="{0D108BD9-81ED-4DB2-BD59-A6C34878D82A}">
                    <a16:rowId xmlns:a16="http://schemas.microsoft.com/office/drawing/2014/main" val="1723137924"/>
                  </a:ext>
                </a:extLst>
              </a:tr>
              <a:tr h="689864">
                <a:tc>
                  <a:txBody>
                    <a:bodyPr/>
                    <a:lstStyle/>
                    <a:p>
                      <a:pPr algn="ctr"/>
                      <a:r>
                        <a:rPr lang="en-IN" dirty="0"/>
                        <a:t>Gross Domestic Product</a:t>
                      </a:r>
                    </a:p>
                  </a:txBody>
                  <a:tcPr/>
                </a:tc>
                <a:tc>
                  <a:txBody>
                    <a:bodyPr/>
                    <a:lstStyle/>
                    <a:p>
                      <a:pPr algn="ctr"/>
                      <a:r>
                        <a:rPr lang="en-IN" dirty="0"/>
                        <a:t>Demand</a:t>
                      </a:r>
                    </a:p>
                  </a:txBody>
                  <a:tcPr/>
                </a:tc>
                <a:tc>
                  <a:txBody>
                    <a:bodyPr/>
                    <a:lstStyle/>
                    <a:p>
                      <a:pPr algn="l"/>
                      <a:r>
                        <a:rPr lang="en-IN" sz="1400" dirty="0"/>
                        <a:t>GDP is the one of the indicators of economic growth of the country. GDP and HPI have a very strong positive dependence. The model predicts that a unit increase in GDP (billion $) would result to an approx.  27 units increase in House Price Index &amp; vice versa.</a:t>
                      </a:r>
                    </a:p>
                  </a:txBody>
                  <a:tcPr/>
                </a:tc>
                <a:extLst>
                  <a:ext uri="{0D108BD9-81ED-4DB2-BD59-A6C34878D82A}">
                    <a16:rowId xmlns:a16="http://schemas.microsoft.com/office/drawing/2014/main" val="3740036615"/>
                  </a:ext>
                </a:extLst>
              </a:tr>
              <a:tr h="689864">
                <a:tc>
                  <a:txBody>
                    <a:bodyPr/>
                    <a:lstStyle/>
                    <a:p>
                      <a:pPr algn="ctr"/>
                      <a:r>
                        <a:rPr lang="en-IN" dirty="0"/>
                        <a:t>Residential property/land Prices</a:t>
                      </a:r>
                    </a:p>
                  </a:txBody>
                  <a:tcPr/>
                </a:tc>
                <a:tc>
                  <a:txBody>
                    <a:bodyPr/>
                    <a:lstStyle/>
                    <a:p>
                      <a:pPr algn="ctr"/>
                      <a:r>
                        <a:rPr lang="en-IN" dirty="0"/>
                        <a:t>Supply</a:t>
                      </a:r>
                    </a:p>
                  </a:txBody>
                  <a:tcPr/>
                </a:tc>
                <a:tc>
                  <a:txBody>
                    <a:bodyPr/>
                    <a:lstStyle/>
                    <a:p>
                      <a:pPr algn="l"/>
                      <a:r>
                        <a:rPr lang="en-US" sz="1400" b="0" kern="1200" dirty="0">
                          <a:solidFill>
                            <a:schemeClr val="dk1"/>
                          </a:solidFill>
                          <a:effectLst/>
                        </a:rPr>
                        <a:t>Falling residential property prices can lead to restriction in the supply. Hence, it’s a crucial supply factor. The model predicts that a unit increase (%  change) in Residential property price would result to an approx. 25 units increase in House Price Index &amp; vice versa.</a:t>
                      </a:r>
                      <a:endParaRPr lang="en-IN" sz="1400" dirty="0"/>
                    </a:p>
                  </a:txBody>
                  <a:tcPr/>
                </a:tc>
                <a:extLst>
                  <a:ext uri="{0D108BD9-81ED-4DB2-BD59-A6C34878D82A}">
                    <a16:rowId xmlns:a16="http://schemas.microsoft.com/office/drawing/2014/main" val="1305387370"/>
                  </a:ext>
                </a:extLst>
              </a:tr>
              <a:tr h="689864">
                <a:tc>
                  <a:txBody>
                    <a:bodyPr/>
                    <a:lstStyle/>
                    <a:p>
                      <a:pPr algn="ctr"/>
                      <a:r>
                        <a:rPr lang="en-IN" dirty="0"/>
                        <a:t>Personal Income </a:t>
                      </a:r>
                    </a:p>
                  </a:txBody>
                  <a:tcPr/>
                </a:tc>
                <a:tc>
                  <a:txBody>
                    <a:bodyPr/>
                    <a:lstStyle/>
                    <a:p>
                      <a:pPr algn="ctr"/>
                      <a:r>
                        <a:rPr lang="en-IN" dirty="0"/>
                        <a:t>Demand</a:t>
                      </a:r>
                    </a:p>
                  </a:txBody>
                  <a:tcPr/>
                </a:tc>
                <a:tc>
                  <a:txBody>
                    <a:bodyPr/>
                    <a:lstStyle/>
                    <a:p>
                      <a:pPr algn="l"/>
                      <a:r>
                        <a:rPr lang="en-IN" sz="1400" dirty="0"/>
                        <a:t>A high personal income in the country would mean that the population can afford expensive houses and there is a demand of luxurious living lifestyle. </a:t>
                      </a:r>
                      <a:r>
                        <a:rPr lang="en-US" sz="1400" b="0" kern="1200" dirty="0">
                          <a:solidFill>
                            <a:schemeClr val="dk1"/>
                          </a:solidFill>
                          <a:effectLst/>
                        </a:rPr>
                        <a:t>The model predicts that a unit increase (billion $) in total personal income would result to an approx. 12 unit increase in House Price Index &amp; vice versa.</a:t>
                      </a:r>
                      <a:endParaRPr lang="en-IN" sz="1400" dirty="0"/>
                    </a:p>
                  </a:txBody>
                  <a:tcPr/>
                </a:tc>
                <a:extLst>
                  <a:ext uri="{0D108BD9-81ED-4DB2-BD59-A6C34878D82A}">
                    <a16:rowId xmlns:a16="http://schemas.microsoft.com/office/drawing/2014/main" val="532266130"/>
                  </a:ext>
                </a:extLst>
              </a:tr>
              <a:tr h="551930">
                <a:tc>
                  <a:txBody>
                    <a:bodyPr/>
                    <a:lstStyle/>
                    <a:p>
                      <a:pPr algn="ctr"/>
                      <a:r>
                        <a:rPr lang="en-IN" dirty="0"/>
                        <a:t>Population</a:t>
                      </a:r>
                    </a:p>
                  </a:txBody>
                  <a:tcPr/>
                </a:tc>
                <a:tc>
                  <a:txBody>
                    <a:bodyPr/>
                    <a:lstStyle/>
                    <a:p>
                      <a:pPr algn="ctr"/>
                      <a:r>
                        <a:rPr lang="en-IN" dirty="0"/>
                        <a:t>Demand</a:t>
                      </a:r>
                    </a:p>
                  </a:txBody>
                  <a:tcPr/>
                </a:tc>
                <a:tc>
                  <a:txBody>
                    <a:bodyPr/>
                    <a:lstStyle/>
                    <a:p>
                      <a:pPr algn="l"/>
                      <a:r>
                        <a:rPr lang="en-IN" sz="1400" dirty="0"/>
                        <a:t>An increasing population means an increase in the demand of houses. HPI is expected to increase with the population. However, the model predicts </a:t>
                      </a:r>
                      <a:r>
                        <a:rPr lang="en-US" sz="1400" b="0" kern="1200" dirty="0">
                          <a:solidFill>
                            <a:schemeClr val="dk1"/>
                          </a:solidFill>
                          <a:effectLst/>
                        </a:rPr>
                        <a:t>that a unit increase (million) in population would result to an approx. 7 units decrease in House Price Index &amp; vice versa.</a:t>
                      </a:r>
                      <a:endParaRPr lang="en-IN" sz="1400" dirty="0"/>
                    </a:p>
                  </a:txBody>
                  <a:tcPr/>
                </a:tc>
                <a:extLst>
                  <a:ext uri="{0D108BD9-81ED-4DB2-BD59-A6C34878D82A}">
                    <a16:rowId xmlns:a16="http://schemas.microsoft.com/office/drawing/2014/main" val="1735248962"/>
                  </a:ext>
                </a:extLst>
              </a:tr>
              <a:tr h="502341">
                <a:tc>
                  <a:txBody>
                    <a:bodyPr/>
                    <a:lstStyle/>
                    <a:p>
                      <a:pPr algn="ctr"/>
                      <a:r>
                        <a:rPr lang="en-IN" dirty="0"/>
                        <a:t>Permits</a:t>
                      </a:r>
                    </a:p>
                  </a:txBody>
                  <a:tcPr/>
                </a:tc>
                <a:tc>
                  <a:txBody>
                    <a:bodyPr/>
                    <a:lstStyle/>
                    <a:p>
                      <a:pPr algn="ctr"/>
                      <a:r>
                        <a:rPr lang="en-IN" dirty="0"/>
                        <a:t>Supply</a:t>
                      </a:r>
                    </a:p>
                  </a:txBody>
                  <a:tcPr/>
                </a:tc>
                <a:tc>
                  <a:txBody>
                    <a:bodyPr/>
                    <a:lstStyle/>
                    <a:p>
                      <a:pPr algn="l"/>
                      <a:r>
                        <a:rPr lang="en-IN" sz="1400" dirty="0"/>
                        <a:t>The model predicts </a:t>
                      </a:r>
                      <a:r>
                        <a:rPr lang="en-US" sz="1400" b="0" kern="1200" dirty="0">
                          <a:solidFill>
                            <a:schemeClr val="dk1"/>
                          </a:solidFill>
                          <a:effectLst/>
                        </a:rPr>
                        <a:t>that a unit increase (thousand) in permits would result to an approx. 5 units decrease in House Price Index &amp; vice versa.</a:t>
                      </a:r>
                      <a:endParaRPr lang="en-IN" sz="1400" dirty="0"/>
                    </a:p>
                  </a:txBody>
                  <a:tcPr/>
                </a:tc>
                <a:extLst>
                  <a:ext uri="{0D108BD9-81ED-4DB2-BD59-A6C34878D82A}">
                    <a16:rowId xmlns:a16="http://schemas.microsoft.com/office/drawing/2014/main" val="479032596"/>
                  </a:ext>
                </a:extLst>
              </a:tr>
            </a:tbl>
          </a:graphicData>
        </a:graphic>
      </p:graphicFrame>
      <p:sp>
        <p:nvSpPr>
          <p:cNvPr id="10" name="TextBox 9">
            <a:extLst>
              <a:ext uri="{FF2B5EF4-FFF2-40B4-BE49-F238E27FC236}">
                <a16:creationId xmlns:a16="http://schemas.microsoft.com/office/drawing/2014/main" id="{26DFCB91-6668-486D-963D-DB5F9DC88B6F}"/>
              </a:ext>
            </a:extLst>
          </p:cNvPr>
          <p:cNvSpPr txBox="1"/>
          <p:nvPr/>
        </p:nvSpPr>
        <p:spPr>
          <a:xfrm>
            <a:off x="340360" y="797506"/>
            <a:ext cx="11511280" cy="1477328"/>
          </a:xfrm>
          <a:prstGeom prst="rect">
            <a:avLst/>
          </a:prstGeom>
          <a:noFill/>
        </p:spPr>
        <p:txBody>
          <a:bodyPr wrap="square" rtlCol="0">
            <a:spAutoFit/>
          </a:bodyPr>
          <a:lstStyle/>
          <a:p>
            <a:r>
              <a:rPr lang="en-IN" dirty="0"/>
              <a:t>The topmost influencing factors for House Price Index are </a:t>
            </a:r>
            <a:r>
              <a:rPr lang="en-IN" b="1" dirty="0"/>
              <a:t>GDP, Residential Property/ Land price, Personal Income , Population, Permits granted.</a:t>
            </a:r>
          </a:p>
          <a:p>
            <a:endParaRPr lang="en-IN" b="1" dirty="0"/>
          </a:p>
          <a:p>
            <a:r>
              <a:rPr lang="en-IN" dirty="0"/>
              <a:t>Lets have a look at all the features and how they influence the US HPI using </a:t>
            </a:r>
            <a:r>
              <a:rPr lang="en-IN" b="1" dirty="0"/>
              <a:t>weights</a:t>
            </a:r>
            <a:r>
              <a:rPr lang="en-IN" dirty="0"/>
              <a:t> of features in trained </a:t>
            </a:r>
            <a:r>
              <a:rPr lang="en-IN" b="1" dirty="0"/>
              <a:t>Ridge Regression </a:t>
            </a:r>
            <a:r>
              <a:rPr lang="en-IN" dirty="0"/>
              <a:t>-</a:t>
            </a:r>
          </a:p>
        </p:txBody>
      </p:sp>
    </p:spTree>
    <p:extLst>
      <p:ext uri="{BB962C8B-B14F-4D97-AF65-F5344CB8AC3E}">
        <p14:creationId xmlns:p14="http://schemas.microsoft.com/office/powerpoint/2010/main" val="12889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13A741-3B65-4C35-9799-9A12709BDA29}"/>
              </a:ext>
            </a:extLst>
          </p:cNvPr>
          <p:cNvSpPr>
            <a:spLocks noGrp="1"/>
          </p:cNvSpPr>
          <p:nvPr>
            <p:ph type="title"/>
          </p:nvPr>
        </p:nvSpPr>
        <p:spPr>
          <a:xfrm>
            <a:off x="112895" y="126809"/>
            <a:ext cx="5794510" cy="662782"/>
          </a:xfrm>
        </p:spPr>
        <p:txBody>
          <a:bodyPr>
            <a:normAutofit/>
          </a:bodyPr>
          <a:lstStyle/>
          <a:p>
            <a:pPr marL="571500" indent="-571500">
              <a:buFont typeface="Wingdings" panose="05000000000000000000" pitchFamily="2" charset="2"/>
              <a:buChar char="v"/>
            </a:pPr>
            <a:r>
              <a:rPr lang="en-IN" sz="3600" dirty="0">
                <a:solidFill>
                  <a:srgbClr val="0070C0"/>
                </a:solidFill>
              </a:rPr>
              <a:t>Interpretation</a:t>
            </a:r>
          </a:p>
        </p:txBody>
      </p:sp>
      <p:graphicFrame>
        <p:nvGraphicFramePr>
          <p:cNvPr id="7" name="Table 7">
            <a:extLst>
              <a:ext uri="{FF2B5EF4-FFF2-40B4-BE49-F238E27FC236}">
                <a16:creationId xmlns:a16="http://schemas.microsoft.com/office/drawing/2014/main" id="{8E5516C3-1F9C-427A-A109-3D0D6F3793A2}"/>
              </a:ext>
            </a:extLst>
          </p:cNvPr>
          <p:cNvGraphicFramePr>
            <a:graphicFrameLocks noGrp="1"/>
          </p:cNvGraphicFramePr>
          <p:nvPr>
            <p:extLst>
              <p:ext uri="{D42A27DB-BD31-4B8C-83A1-F6EECF244321}">
                <p14:modId xmlns:p14="http://schemas.microsoft.com/office/powerpoint/2010/main" val="923363164"/>
              </p:ext>
            </p:extLst>
          </p:nvPr>
        </p:nvGraphicFramePr>
        <p:xfrm>
          <a:off x="165417" y="980672"/>
          <a:ext cx="11861165" cy="4715278"/>
        </p:xfrm>
        <a:graphic>
          <a:graphicData uri="http://schemas.openxmlformats.org/drawingml/2006/table">
            <a:tbl>
              <a:tblPr firstRow="1" bandRow="1">
                <a:tableStyleId>{93296810-A885-4BE3-A3E7-6D5BEEA58F35}</a:tableStyleId>
              </a:tblPr>
              <a:tblGrid>
                <a:gridCol w="2259439">
                  <a:extLst>
                    <a:ext uri="{9D8B030D-6E8A-4147-A177-3AD203B41FA5}">
                      <a16:colId xmlns:a16="http://schemas.microsoft.com/office/drawing/2014/main" val="490224815"/>
                    </a:ext>
                  </a:extLst>
                </a:gridCol>
                <a:gridCol w="1099225">
                  <a:extLst>
                    <a:ext uri="{9D8B030D-6E8A-4147-A177-3AD203B41FA5}">
                      <a16:colId xmlns:a16="http://schemas.microsoft.com/office/drawing/2014/main" val="509205121"/>
                    </a:ext>
                  </a:extLst>
                </a:gridCol>
                <a:gridCol w="8502501">
                  <a:extLst>
                    <a:ext uri="{9D8B030D-6E8A-4147-A177-3AD203B41FA5}">
                      <a16:colId xmlns:a16="http://schemas.microsoft.com/office/drawing/2014/main" val="2620611164"/>
                    </a:ext>
                  </a:extLst>
                </a:gridCol>
              </a:tblGrid>
              <a:tr h="573563">
                <a:tc>
                  <a:txBody>
                    <a:bodyPr/>
                    <a:lstStyle/>
                    <a:p>
                      <a:pPr algn="ctr"/>
                      <a:r>
                        <a:rPr lang="en-IN" dirty="0"/>
                        <a:t>Factor</a:t>
                      </a:r>
                    </a:p>
                  </a:txBody>
                  <a:tcPr/>
                </a:tc>
                <a:tc>
                  <a:txBody>
                    <a:bodyPr/>
                    <a:lstStyle/>
                    <a:p>
                      <a:pPr algn="ctr"/>
                      <a:r>
                        <a:rPr lang="en-IN" dirty="0"/>
                        <a:t>Type</a:t>
                      </a:r>
                    </a:p>
                  </a:txBody>
                  <a:tcPr/>
                </a:tc>
                <a:tc>
                  <a:txBody>
                    <a:bodyPr/>
                    <a:lstStyle/>
                    <a:p>
                      <a:pPr algn="ctr"/>
                      <a:r>
                        <a:rPr lang="en-IN" dirty="0"/>
                        <a:t>How does the factor influence house price index?</a:t>
                      </a:r>
                    </a:p>
                  </a:txBody>
                  <a:tcPr/>
                </a:tc>
                <a:extLst>
                  <a:ext uri="{0D108BD9-81ED-4DB2-BD59-A6C34878D82A}">
                    <a16:rowId xmlns:a16="http://schemas.microsoft.com/office/drawing/2014/main" val="1723137924"/>
                  </a:ext>
                </a:extLst>
              </a:tr>
              <a:tr h="156827">
                <a:tc>
                  <a:txBody>
                    <a:bodyPr/>
                    <a:lstStyle/>
                    <a:p>
                      <a:pPr algn="ctr"/>
                      <a:r>
                        <a:rPr lang="en-IN" dirty="0"/>
                        <a:t>Delinquency</a:t>
                      </a:r>
                    </a:p>
                  </a:txBody>
                  <a:tcPr/>
                </a:tc>
                <a:tc>
                  <a:txBody>
                    <a:bodyPr/>
                    <a:lstStyle/>
                    <a:p>
                      <a:pPr algn="ctr"/>
                      <a:r>
                        <a:rPr lang="en-IN" dirty="0"/>
                        <a:t>Supply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A high delinquency rate would mean that the large number of houses may be added back to the supply due to foreclosure. The model predicts </a:t>
                      </a:r>
                      <a:r>
                        <a:rPr lang="en-US" sz="1400" b="0" kern="1200" dirty="0">
                          <a:solidFill>
                            <a:schemeClr val="dk1"/>
                          </a:solidFill>
                          <a:effectLst/>
                        </a:rPr>
                        <a:t>that a unit increase (million) in population would result to an approx. 2.5 units decrease in House Price Index &amp; vice versa.</a:t>
                      </a:r>
                      <a:endParaRPr lang="en-IN" sz="1400" dirty="0"/>
                    </a:p>
                    <a:p>
                      <a:pPr algn="l"/>
                      <a:r>
                        <a:rPr lang="en-IN" sz="1400" dirty="0"/>
                        <a:t> </a:t>
                      </a:r>
                    </a:p>
                  </a:txBody>
                  <a:tcPr/>
                </a:tc>
                <a:extLst>
                  <a:ext uri="{0D108BD9-81ED-4DB2-BD59-A6C34878D82A}">
                    <a16:rowId xmlns:a16="http://schemas.microsoft.com/office/drawing/2014/main" val="3740036615"/>
                  </a:ext>
                </a:extLst>
              </a:tr>
              <a:tr h="835235">
                <a:tc>
                  <a:txBody>
                    <a:bodyPr/>
                    <a:lstStyle/>
                    <a:p>
                      <a:pPr algn="ctr"/>
                      <a:r>
                        <a:rPr lang="en-IN" dirty="0"/>
                        <a:t>Immigrants</a:t>
                      </a:r>
                    </a:p>
                  </a:txBody>
                  <a:tcPr/>
                </a:tc>
                <a:tc>
                  <a:txBody>
                    <a:bodyPr/>
                    <a:lstStyle/>
                    <a:p>
                      <a:pPr algn="ctr"/>
                      <a:r>
                        <a:rPr lang="en-IN" dirty="0"/>
                        <a:t>Demand</a:t>
                      </a:r>
                    </a:p>
                  </a:txBody>
                  <a:tcPr/>
                </a:tc>
                <a:tc>
                  <a:txBody>
                    <a:bodyPr/>
                    <a:lstStyle/>
                    <a:p>
                      <a:pPr algn="l"/>
                      <a:r>
                        <a:rPr lang="en-IN" sz="1400" dirty="0"/>
                        <a:t>An increasing no. of immigrants means an increase in the demand of houses. HPI is expected to increase with rising immigrants. However, the model predicts </a:t>
                      </a:r>
                      <a:r>
                        <a:rPr lang="en-US" sz="1400" b="0" kern="1200" dirty="0">
                          <a:solidFill>
                            <a:schemeClr val="dk1"/>
                          </a:solidFill>
                          <a:effectLst/>
                        </a:rPr>
                        <a:t>that a unit increase in immigrants would result to an approx. 1.5  units decrease in House Price Index &amp; vice versa.</a:t>
                      </a:r>
                      <a:endParaRPr lang="en-IN" sz="1400" dirty="0"/>
                    </a:p>
                  </a:txBody>
                  <a:tcPr/>
                </a:tc>
                <a:extLst>
                  <a:ext uri="{0D108BD9-81ED-4DB2-BD59-A6C34878D82A}">
                    <a16:rowId xmlns:a16="http://schemas.microsoft.com/office/drawing/2014/main" val="1305387370"/>
                  </a:ext>
                </a:extLst>
              </a:tr>
              <a:tr h="637978">
                <a:tc>
                  <a:txBody>
                    <a:bodyPr/>
                    <a:lstStyle/>
                    <a:p>
                      <a:pPr algn="ctr"/>
                      <a:r>
                        <a:rPr lang="en-IN" dirty="0"/>
                        <a:t>Unemployment</a:t>
                      </a:r>
                    </a:p>
                  </a:txBody>
                  <a:tcPr/>
                </a:tc>
                <a:tc>
                  <a:txBody>
                    <a:bodyPr/>
                    <a:lstStyle/>
                    <a:p>
                      <a:pPr algn="ctr"/>
                      <a:r>
                        <a:rPr lang="en-IN" dirty="0"/>
                        <a:t>Demand</a:t>
                      </a:r>
                    </a:p>
                  </a:txBody>
                  <a:tcPr/>
                </a:tc>
                <a:tc>
                  <a:txBody>
                    <a:bodyPr/>
                    <a:lstStyle/>
                    <a:p>
                      <a:pPr algn="l"/>
                      <a:r>
                        <a:rPr lang="en-IN" sz="1400" dirty="0"/>
                        <a:t>The model predicts </a:t>
                      </a:r>
                      <a:r>
                        <a:rPr lang="en-US" sz="1400" b="0" kern="1200" dirty="0">
                          <a:solidFill>
                            <a:schemeClr val="dk1"/>
                          </a:solidFill>
                          <a:effectLst/>
                        </a:rPr>
                        <a:t>that a unit increase in unemployment rate would result to 1.06  units decrease in House Price Index &amp; vice versa.</a:t>
                      </a:r>
                      <a:endParaRPr lang="en-IN" sz="1400" dirty="0"/>
                    </a:p>
                  </a:txBody>
                  <a:tcPr/>
                </a:tc>
                <a:extLst>
                  <a:ext uri="{0D108BD9-81ED-4DB2-BD59-A6C34878D82A}">
                    <a16:rowId xmlns:a16="http://schemas.microsoft.com/office/drawing/2014/main" val="532266130"/>
                  </a:ext>
                </a:extLst>
              </a:tr>
              <a:tr h="533400">
                <a:tc>
                  <a:txBody>
                    <a:bodyPr/>
                    <a:lstStyle/>
                    <a:p>
                      <a:pPr algn="ctr"/>
                      <a:r>
                        <a:rPr lang="en-IN" dirty="0"/>
                        <a:t>New homes</a:t>
                      </a:r>
                    </a:p>
                  </a:txBody>
                  <a:tcPr/>
                </a:tc>
                <a:tc>
                  <a:txBody>
                    <a:bodyPr/>
                    <a:lstStyle/>
                    <a:p>
                      <a:pPr algn="ctr"/>
                      <a:r>
                        <a:rPr lang="en-IN" dirty="0"/>
                        <a:t>Supply</a:t>
                      </a:r>
                    </a:p>
                  </a:txBody>
                  <a:tcPr/>
                </a:tc>
                <a:tc>
                  <a:txBody>
                    <a:bodyPr/>
                    <a:lstStyle/>
                    <a:p>
                      <a:pPr algn="l"/>
                      <a:r>
                        <a:rPr lang="en-IN" sz="1400" dirty="0"/>
                        <a:t>New homes (</a:t>
                      </a:r>
                      <a:r>
                        <a:rPr lang="en-US" sz="1400" b="0" kern="1200" dirty="0">
                          <a:solidFill>
                            <a:schemeClr val="dk1"/>
                          </a:solidFill>
                          <a:effectLst/>
                        </a:rPr>
                        <a:t>include units in structures being totally rebuilt on an existing foundation) reflects the supply of houses in the market. </a:t>
                      </a:r>
                      <a:r>
                        <a:rPr lang="en-IN" sz="1400" b="0" kern="1200" dirty="0">
                          <a:solidFill>
                            <a:schemeClr val="dk1"/>
                          </a:solidFill>
                          <a:effectLst/>
                        </a:rPr>
                        <a:t>T</a:t>
                      </a:r>
                      <a:r>
                        <a:rPr lang="en-IN" sz="1400" dirty="0"/>
                        <a:t>he model predicts </a:t>
                      </a:r>
                      <a:r>
                        <a:rPr lang="en-US" sz="1400" b="0" kern="1200" dirty="0">
                          <a:solidFill>
                            <a:schemeClr val="dk1"/>
                          </a:solidFill>
                          <a:effectLst/>
                        </a:rPr>
                        <a:t>that a unit increase (thousand) in new homes would result to an approx. 1.03  units decrease in House Price Index &amp; vice versa.</a:t>
                      </a:r>
                      <a:endParaRPr lang="en-IN" sz="1400" dirty="0"/>
                    </a:p>
                  </a:txBody>
                  <a:tcPr/>
                </a:tc>
                <a:extLst>
                  <a:ext uri="{0D108BD9-81ED-4DB2-BD59-A6C34878D82A}">
                    <a16:rowId xmlns:a16="http://schemas.microsoft.com/office/drawing/2014/main" val="1735248962"/>
                  </a:ext>
                </a:extLst>
              </a:tr>
              <a:tr h="992102">
                <a:tc>
                  <a:txBody>
                    <a:bodyPr/>
                    <a:lstStyle/>
                    <a:p>
                      <a:pPr algn="ctr"/>
                      <a:r>
                        <a:rPr lang="en-IN" dirty="0"/>
                        <a:t>Other factors such as marital data, divorces &amp; death of partner </a:t>
                      </a:r>
                    </a:p>
                  </a:txBody>
                  <a:tcPr/>
                </a:tc>
                <a:tc>
                  <a:txBody>
                    <a:bodyPr/>
                    <a:lstStyle/>
                    <a:p>
                      <a:pPr algn="ctr"/>
                      <a:r>
                        <a:rPr lang="en-IN" dirty="0"/>
                        <a:t>Supply &amp; Demand</a:t>
                      </a:r>
                    </a:p>
                  </a:txBody>
                  <a:tcPr/>
                </a:tc>
                <a:tc>
                  <a:txBody>
                    <a:bodyPr/>
                    <a:lstStyle/>
                    <a:p>
                      <a:pPr algn="l"/>
                      <a:r>
                        <a:rPr lang="en-IN" sz="1400" dirty="0"/>
                        <a:t>Marrying/expanding family, divorce &amp; death means people shift to new houses leaving their existing house which in turn adds to demand and supply both. The model predicts that a unit increase in marriages would result to around 0.4 – 0.7 units decrease in House Price Index &amp; vice versa &amp; a unit increase in divorces would result to around 0.03 – 0.9 units decrease in House Price Index &amp; vice versa. </a:t>
                      </a:r>
                    </a:p>
                  </a:txBody>
                  <a:tcPr/>
                </a:tc>
                <a:extLst>
                  <a:ext uri="{0D108BD9-81ED-4DB2-BD59-A6C34878D82A}">
                    <a16:rowId xmlns:a16="http://schemas.microsoft.com/office/drawing/2014/main" val="479032596"/>
                  </a:ext>
                </a:extLst>
              </a:tr>
            </a:tbl>
          </a:graphicData>
        </a:graphic>
      </p:graphicFrame>
    </p:spTree>
    <p:extLst>
      <p:ext uri="{BB962C8B-B14F-4D97-AF65-F5344CB8AC3E}">
        <p14:creationId xmlns:p14="http://schemas.microsoft.com/office/powerpoint/2010/main" val="371631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42BA-0F67-464A-A068-C8200B32BDC2}"/>
              </a:ext>
            </a:extLst>
          </p:cNvPr>
          <p:cNvSpPr>
            <a:spLocks noGrp="1"/>
          </p:cNvSpPr>
          <p:nvPr>
            <p:ph type="title"/>
          </p:nvPr>
        </p:nvSpPr>
        <p:spPr>
          <a:xfrm>
            <a:off x="4322545" y="2598186"/>
            <a:ext cx="2954154" cy="1325563"/>
          </a:xfrm>
        </p:spPr>
        <p:txBody>
          <a:bodyPr/>
          <a:lstStyle/>
          <a:p>
            <a:r>
              <a:rPr lang="en-IN" dirty="0"/>
              <a:t>Thank You!</a:t>
            </a:r>
          </a:p>
        </p:txBody>
      </p:sp>
    </p:spTree>
    <p:extLst>
      <p:ext uri="{BB962C8B-B14F-4D97-AF65-F5344CB8AC3E}">
        <p14:creationId xmlns:p14="http://schemas.microsoft.com/office/powerpoint/2010/main" val="132960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8572-07B3-4506-98AC-4E1B72015C90}"/>
              </a:ext>
            </a:extLst>
          </p:cNvPr>
          <p:cNvSpPr>
            <a:spLocks noGrp="1"/>
          </p:cNvSpPr>
          <p:nvPr>
            <p:ph type="title"/>
          </p:nvPr>
        </p:nvSpPr>
        <p:spPr>
          <a:xfrm>
            <a:off x="2020504" y="866226"/>
            <a:ext cx="7569197" cy="637542"/>
          </a:xfrm>
          <a:solidFill>
            <a:schemeClr val="accent6">
              <a:lumMod val="20000"/>
              <a:lumOff val="80000"/>
            </a:schemeClr>
          </a:solidFill>
          <a:ln>
            <a:solidFill>
              <a:schemeClr val="accent1"/>
            </a:solidFill>
          </a:ln>
        </p:spPr>
        <p:txBody>
          <a:bodyPr tIns="108000">
            <a:normAutofit/>
          </a:bodyPr>
          <a:lstStyle/>
          <a:p>
            <a:r>
              <a:rPr lang="en-IN" sz="2800" dirty="0"/>
              <a:t>Key Factors influencing US residential house prices</a:t>
            </a:r>
          </a:p>
        </p:txBody>
      </p:sp>
      <p:sp>
        <p:nvSpPr>
          <p:cNvPr id="6" name="Rectangle 5">
            <a:extLst>
              <a:ext uri="{FF2B5EF4-FFF2-40B4-BE49-F238E27FC236}">
                <a16:creationId xmlns:a16="http://schemas.microsoft.com/office/drawing/2014/main" id="{6E2D0D15-111F-4F8C-806C-1A1E82541022}"/>
              </a:ext>
            </a:extLst>
          </p:cNvPr>
          <p:cNvSpPr/>
          <p:nvPr/>
        </p:nvSpPr>
        <p:spPr>
          <a:xfrm>
            <a:off x="2059244" y="2130202"/>
            <a:ext cx="21145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Demand</a:t>
            </a:r>
          </a:p>
        </p:txBody>
      </p:sp>
      <p:sp>
        <p:nvSpPr>
          <p:cNvPr id="7" name="Rectangle 6">
            <a:extLst>
              <a:ext uri="{FF2B5EF4-FFF2-40B4-BE49-F238E27FC236}">
                <a16:creationId xmlns:a16="http://schemas.microsoft.com/office/drawing/2014/main" id="{C682BBF0-7BED-42B8-AC83-5B9DF27C0B7B}"/>
              </a:ext>
            </a:extLst>
          </p:cNvPr>
          <p:cNvSpPr/>
          <p:nvPr/>
        </p:nvSpPr>
        <p:spPr>
          <a:xfrm>
            <a:off x="7222108" y="2129538"/>
            <a:ext cx="21145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Supply</a:t>
            </a:r>
          </a:p>
        </p:txBody>
      </p:sp>
      <p:cxnSp>
        <p:nvCxnSpPr>
          <p:cNvPr id="9" name="Connector: Elbow 8">
            <a:extLst>
              <a:ext uri="{FF2B5EF4-FFF2-40B4-BE49-F238E27FC236}">
                <a16:creationId xmlns:a16="http://schemas.microsoft.com/office/drawing/2014/main" id="{2A12835D-08AF-4D1A-A9A9-99944CA33DE7}"/>
              </a:ext>
            </a:extLst>
          </p:cNvPr>
          <p:cNvCxnSpPr>
            <a:cxnSpLocks/>
            <a:endCxn id="6" idx="0"/>
          </p:cNvCxnSpPr>
          <p:nvPr/>
        </p:nvCxnSpPr>
        <p:spPr>
          <a:xfrm rot="10800000" flipV="1">
            <a:off x="3116519" y="1688876"/>
            <a:ext cx="2693666" cy="4413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3B4128FC-25FC-4DB3-B693-0F26869E2C0D}"/>
              </a:ext>
            </a:extLst>
          </p:cNvPr>
          <p:cNvCxnSpPr>
            <a:endCxn id="7" idx="0"/>
          </p:cNvCxnSpPr>
          <p:nvPr/>
        </p:nvCxnSpPr>
        <p:spPr>
          <a:xfrm>
            <a:off x="5816851" y="1688211"/>
            <a:ext cx="2462532" cy="441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2DB69A-9AA8-4832-A6A2-2C809320EA0F}"/>
              </a:ext>
            </a:extLst>
          </p:cNvPr>
          <p:cNvCxnSpPr>
            <a:cxnSpLocks/>
            <a:endCxn id="2" idx="2"/>
          </p:cNvCxnSpPr>
          <p:nvPr/>
        </p:nvCxnSpPr>
        <p:spPr>
          <a:xfrm flipH="1" flipV="1">
            <a:off x="5805103" y="1503768"/>
            <a:ext cx="3192" cy="184443"/>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Graphic 18" descr="Supply And Demand with solid fill">
            <a:extLst>
              <a:ext uri="{FF2B5EF4-FFF2-40B4-BE49-F238E27FC236}">
                <a16:creationId xmlns:a16="http://schemas.microsoft.com/office/drawing/2014/main" id="{6F9B5019-F9A6-4294-A26E-FD8F13A509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58820" y="1771235"/>
            <a:ext cx="692563" cy="692563"/>
          </a:xfrm>
          <a:prstGeom prst="rect">
            <a:avLst/>
          </a:prstGeom>
        </p:spPr>
      </p:pic>
      <p:sp>
        <p:nvSpPr>
          <p:cNvPr id="41" name="TextBox 40">
            <a:extLst>
              <a:ext uri="{FF2B5EF4-FFF2-40B4-BE49-F238E27FC236}">
                <a16:creationId xmlns:a16="http://schemas.microsoft.com/office/drawing/2014/main" id="{EB34CAE7-E4C4-4BA6-88DA-D246A0A144F3}"/>
              </a:ext>
            </a:extLst>
          </p:cNvPr>
          <p:cNvSpPr txBox="1"/>
          <p:nvPr/>
        </p:nvSpPr>
        <p:spPr>
          <a:xfrm>
            <a:off x="8520803" y="6488674"/>
            <a:ext cx="1069344" cy="369326"/>
          </a:xfrm>
          <a:prstGeom prst="rect">
            <a:avLst/>
          </a:prstGeom>
          <a:noFill/>
        </p:spPr>
        <p:txBody>
          <a:bodyPr wrap="square" rtlCol="0">
            <a:spAutoFit/>
          </a:bodyPr>
          <a:lstStyle/>
          <a:p>
            <a:r>
              <a:rPr lang="en-IN" dirty="0"/>
              <a:t>Permits</a:t>
            </a:r>
          </a:p>
        </p:txBody>
      </p:sp>
      <p:grpSp>
        <p:nvGrpSpPr>
          <p:cNvPr id="64" name="Group 63">
            <a:extLst>
              <a:ext uri="{FF2B5EF4-FFF2-40B4-BE49-F238E27FC236}">
                <a16:creationId xmlns:a16="http://schemas.microsoft.com/office/drawing/2014/main" id="{3B3C8C05-E5F8-4D4D-8703-75A33E3BCBC2}"/>
              </a:ext>
            </a:extLst>
          </p:cNvPr>
          <p:cNvGrpSpPr/>
          <p:nvPr/>
        </p:nvGrpSpPr>
        <p:grpSpPr>
          <a:xfrm>
            <a:off x="3116519" y="2948688"/>
            <a:ext cx="3279937" cy="3830809"/>
            <a:chOff x="3075505" y="2992059"/>
            <a:chExt cx="3279937" cy="3830809"/>
          </a:xfrm>
        </p:grpSpPr>
        <p:cxnSp>
          <p:nvCxnSpPr>
            <p:cNvPr id="21" name="Straight Connector 20">
              <a:extLst>
                <a:ext uri="{FF2B5EF4-FFF2-40B4-BE49-F238E27FC236}">
                  <a16:creationId xmlns:a16="http://schemas.microsoft.com/office/drawing/2014/main" id="{FDFDD5B7-C76A-4F1D-A2AB-FD890416CA11}"/>
                </a:ext>
              </a:extLst>
            </p:cNvPr>
            <p:cNvCxnSpPr>
              <a:cxnSpLocks/>
            </p:cNvCxnSpPr>
            <p:nvPr/>
          </p:nvCxnSpPr>
          <p:spPr>
            <a:xfrm flipH="1">
              <a:off x="3075505" y="2992059"/>
              <a:ext cx="16365" cy="3681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8FABC6-2313-45E7-AD36-FF3C018DD314}"/>
                </a:ext>
              </a:extLst>
            </p:cNvPr>
            <p:cNvCxnSpPr/>
            <p:nvPr/>
          </p:nvCxnSpPr>
          <p:spPr>
            <a:xfrm>
              <a:off x="3092186" y="3533900"/>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EE5D30-C6E9-4686-AB21-BEB967E66A9A}"/>
                </a:ext>
              </a:extLst>
            </p:cNvPr>
            <p:cNvCxnSpPr/>
            <p:nvPr/>
          </p:nvCxnSpPr>
          <p:spPr>
            <a:xfrm>
              <a:off x="3086157" y="4195443"/>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011339B-E8F9-49ED-9120-2B2564A64A62}"/>
                </a:ext>
              </a:extLst>
            </p:cNvPr>
            <p:cNvCxnSpPr/>
            <p:nvPr/>
          </p:nvCxnSpPr>
          <p:spPr>
            <a:xfrm>
              <a:off x="3096809" y="4856469"/>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E921DE6-E844-4983-93AB-CDF40C4CA155}"/>
                </a:ext>
              </a:extLst>
            </p:cNvPr>
            <p:cNvCxnSpPr>
              <a:cxnSpLocks/>
            </p:cNvCxnSpPr>
            <p:nvPr/>
          </p:nvCxnSpPr>
          <p:spPr>
            <a:xfrm>
              <a:off x="3086157" y="5987967"/>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3714BCA-0B77-4699-A449-5C3180FD77A3}"/>
                </a:ext>
              </a:extLst>
            </p:cNvPr>
            <p:cNvSpPr txBox="1"/>
            <p:nvPr/>
          </p:nvSpPr>
          <p:spPr>
            <a:xfrm>
              <a:off x="3321418" y="3349631"/>
              <a:ext cx="3023229" cy="369332"/>
            </a:xfrm>
            <a:prstGeom prst="rect">
              <a:avLst/>
            </a:prstGeom>
            <a:noFill/>
          </p:spPr>
          <p:txBody>
            <a:bodyPr wrap="square" rtlCol="0">
              <a:spAutoFit/>
            </a:bodyPr>
            <a:lstStyle/>
            <a:p>
              <a:r>
                <a:rPr lang="en-IN" dirty="0"/>
                <a:t>GDP</a:t>
              </a:r>
            </a:p>
          </p:txBody>
        </p:sp>
        <p:sp>
          <p:nvSpPr>
            <p:cNvPr id="36" name="TextBox 35">
              <a:extLst>
                <a:ext uri="{FF2B5EF4-FFF2-40B4-BE49-F238E27FC236}">
                  <a16:creationId xmlns:a16="http://schemas.microsoft.com/office/drawing/2014/main" id="{D354569F-31B3-4A5A-BEAD-AFB2CDF102B7}"/>
                </a:ext>
              </a:extLst>
            </p:cNvPr>
            <p:cNvSpPr txBox="1"/>
            <p:nvPr/>
          </p:nvSpPr>
          <p:spPr>
            <a:xfrm>
              <a:off x="3331755" y="4010777"/>
              <a:ext cx="3023229" cy="369332"/>
            </a:xfrm>
            <a:prstGeom prst="rect">
              <a:avLst/>
            </a:prstGeom>
            <a:noFill/>
          </p:spPr>
          <p:txBody>
            <a:bodyPr wrap="square" rtlCol="0">
              <a:spAutoFit/>
            </a:bodyPr>
            <a:lstStyle/>
            <a:p>
              <a:r>
                <a:rPr lang="en-IN" dirty="0"/>
                <a:t>Income &amp; Employment</a:t>
              </a:r>
            </a:p>
          </p:txBody>
        </p:sp>
        <p:sp>
          <p:nvSpPr>
            <p:cNvPr id="37" name="TextBox 36">
              <a:extLst>
                <a:ext uri="{FF2B5EF4-FFF2-40B4-BE49-F238E27FC236}">
                  <a16:creationId xmlns:a16="http://schemas.microsoft.com/office/drawing/2014/main" id="{410E7EFC-5263-45E6-8BC3-B5060E0D64AF}"/>
                </a:ext>
              </a:extLst>
            </p:cNvPr>
            <p:cNvSpPr txBox="1"/>
            <p:nvPr/>
          </p:nvSpPr>
          <p:spPr>
            <a:xfrm>
              <a:off x="3332213" y="5799178"/>
              <a:ext cx="3023229" cy="369332"/>
            </a:xfrm>
            <a:prstGeom prst="rect">
              <a:avLst/>
            </a:prstGeom>
            <a:noFill/>
          </p:spPr>
          <p:txBody>
            <a:bodyPr wrap="square" rtlCol="0">
              <a:spAutoFit/>
            </a:bodyPr>
            <a:lstStyle/>
            <a:p>
              <a:r>
                <a:rPr lang="en-IN" dirty="0"/>
                <a:t>Population &amp; Immigration</a:t>
              </a:r>
            </a:p>
          </p:txBody>
        </p:sp>
        <p:sp>
          <p:nvSpPr>
            <p:cNvPr id="38" name="TextBox 37">
              <a:extLst>
                <a:ext uri="{FF2B5EF4-FFF2-40B4-BE49-F238E27FC236}">
                  <a16:creationId xmlns:a16="http://schemas.microsoft.com/office/drawing/2014/main" id="{108D4D36-145D-4DBE-8D8D-B3372F3EB647}"/>
                </a:ext>
              </a:extLst>
            </p:cNvPr>
            <p:cNvSpPr txBox="1"/>
            <p:nvPr/>
          </p:nvSpPr>
          <p:spPr>
            <a:xfrm>
              <a:off x="3331755" y="4672936"/>
              <a:ext cx="3023229" cy="369332"/>
            </a:xfrm>
            <a:prstGeom prst="rect">
              <a:avLst/>
            </a:prstGeom>
            <a:noFill/>
          </p:spPr>
          <p:txBody>
            <a:bodyPr wrap="square" rtlCol="0">
              <a:spAutoFit/>
            </a:bodyPr>
            <a:lstStyle/>
            <a:p>
              <a:r>
                <a:rPr lang="en-IN" dirty="0"/>
                <a:t>Mortgage Interest Rate</a:t>
              </a:r>
            </a:p>
          </p:txBody>
        </p:sp>
        <p:cxnSp>
          <p:nvCxnSpPr>
            <p:cNvPr id="44" name="Straight Arrow Connector 43">
              <a:extLst>
                <a:ext uri="{FF2B5EF4-FFF2-40B4-BE49-F238E27FC236}">
                  <a16:creationId xmlns:a16="http://schemas.microsoft.com/office/drawing/2014/main" id="{FCB21F96-5CA7-4BC9-B786-ABC84F97E860}"/>
                </a:ext>
              </a:extLst>
            </p:cNvPr>
            <p:cNvCxnSpPr>
              <a:cxnSpLocks/>
            </p:cNvCxnSpPr>
            <p:nvPr/>
          </p:nvCxnSpPr>
          <p:spPr>
            <a:xfrm>
              <a:off x="3086157" y="6673337"/>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E08C0FE-6D39-4922-8884-20E9C65B3821}"/>
                </a:ext>
              </a:extLst>
            </p:cNvPr>
            <p:cNvSpPr txBox="1"/>
            <p:nvPr/>
          </p:nvSpPr>
          <p:spPr>
            <a:xfrm>
              <a:off x="3332213" y="6453536"/>
              <a:ext cx="3023229" cy="369332"/>
            </a:xfrm>
            <a:prstGeom prst="rect">
              <a:avLst/>
            </a:prstGeom>
            <a:noFill/>
          </p:spPr>
          <p:txBody>
            <a:bodyPr wrap="square" rtlCol="0">
              <a:spAutoFit/>
            </a:bodyPr>
            <a:lstStyle/>
            <a:p>
              <a:r>
                <a:rPr lang="en-IN" dirty="0"/>
                <a:t>Marriage &amp; Divorces</a:t>
              </a:r>
            </a:p>
          </p:txBody>
        </p:sp>
      </p:grpSp>
      <p:grpSp>
        <p:nvGrpSpPr>
          <p:cNvPr id="65" name="Group 64">
            <a:extLst>
              <a:ext uri="{FF2B5EF4-FFF2-40B4-BE49-F238E27FC236}">
                <a16:creationId xmlns:a16="http://schemas.microsoft.com/office/drawing/2014/main" id="{63906026-351E-4E1D-8624-C265330E07DA}"/>
              </a:ext>
            </a:extLst>
          </p:cNvPr>
          <p:cNvGrpSpPr/>
          <p:nvPr/>
        </p:nvGrpSpPr>
        <p:grpSpPr>
          <a:xfrm>
            <a:off x="8279383" y="2948688"/>
            <a:ext cx="3292469" cy="3697603"/>
            <a:chOff x="8237586" y="2975734"/>
            <a:chExt cx="3292469" cy="3697603"/>
          </a:xfrm>
        </p:grpSpPr>
        <p:cxnSp>
          <p:nvCxnSpPr>
            <p:cNvPr id="22" name="Straight Connector 21">
              <a:extLst>
                <a:ext uri="{FF2B5EF4-FFF2-40B4-BE49-F238E27FC236}">
                  <a16:creationId xmlns:a16="http://schemas.microsoft.com/office/drawing/2014/main" id="{314B2C4D-EACD-4C72-B157-69792E2A312F}"/>
                </a:ext>
              </a:extLst>
            </p:cNvPr>
            <p:cNvCxnSpPr>
              <a:cxnSpLocks/>
            </p:cNvCxnSpPr>
            <p:nvPr/>
          </p:nvCxnSpPr>
          <p:spPr>
            <a:xfrm>
              <a:off x="8248384" y="2975734"/>
              <a:ext cx="0" cy="3697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5284764-F59A-434D-AF50-20383DF0F2A0}"/>
                </a:ext>
              </a:extLst>
            </p:cNvPr>
            <p:cNvCxnSpPr>
              <a:cxnSpLocks/>
            </p:cNvCxnSpPr>
            <p:nvPr/>
          </p:nvCxnSpPr>
          <p:spPr>
            <a:xfrm>
              <a:off x="8248384" y="3533900"/>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8961837-3852-493B-A538-CA76476583CE}"/>
                </a:ext>
              </a:extLst>
            </p:cNvPr>
            <p:cNvCxnSpPr>
              <a:cxnSpLocks/>
            </p:cNvCxnSpPr>
            <p:nvPr/>
          </p:nvCxnSpPr>
          <p:spPr>
            <a:xfrm>
              <a:off x="8271880" y="4228459"/>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3D3D7DF-013E-483D-B968-B5DDD0CD82E3}"/>
                </a:ext>
              </a:extLst>
            </p:cNvPr>
            <p:cNvCxnSpPr>
              <a:cxnSpLocks/>
            </p:cNvCxnSpPr>
            <p:nvPr/>
          </p:nvCxnSpPr>
          <p:spPr>
            <a:xfrm>
              <a:off x="8260132" y="5024810"/>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E790235-6E82-48E9-82A3-4BE3BBFDDADB}"/>
                </a:ext>
              </a:extLst>
            </p:cNvPr>
            <p:cNvCxnSpPr>
              <a:cxnSpLocks/>
            </p:cNvCxnSpPr>
            <p:nvPr/>
          </p:nvCxnSpPr>
          <p:spPr>
            <a:xfrm>
              <a:off x="8262388" y="5776518"/>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2D26ABD-BD28-4C23-8C51-3E59A395F6E4}"/>
                </a:ext>
              </a:extLst>
            </p:cNvPr>
            <p:cNvSpPr txBox="1"/>
            <p:nvPr/>
          </p:nvSpPr>
          <p:spPr>
            <a:xfrm>
              <a:off x="8506826" y="4043793"/>
              <a:ext cx="3023229" cy="369332"/>
            </a:xfrm>
            <a:prstGeom prst="rect">
              <a:avLst/>
            </a:prstGeom>
            <a:noFill/>
          </p:spPr>
          <p:txBody>
            <a:bodyPr wrap="square" rtlCol="0">
              <a:spAutoFit/>
            </a:bodyPr>
            <a:lstStyle/>
            <a:p>
              <a:r>
                <a:rPr lang="en-IN" dirty="0"/>
                <a:t>Active Listings</a:t>
              </a:r>
            </a:p>
          </p:txBody>
        </p:sp>
        <p:sp>
          <p:nvSpPr>
            <p:cNvPr id="40" name="TextBox 39">
              <a:extLst>
                <a:ext uri="{FF2B5EF4-FFF2-40B4-BE49-F238E27FC236}">
                  <a16:creationId xmlns:a16="http://schemas.microsoft.com/office/drawing/2014/main" id="{1FCA78F3-4A2E-46DE-AE04-C55DCD9B8793}"/>
                </a:ext>
              </a:extLst>
            </p:cNvPr>
            <p:cNvSpPr txBox="1"/>
            <p:nvPr/>
          </p:nvSpPr>
          <p:spPr>
            <a:xfrm>
              <a:off x="8483330" y="4840144"/>
              <a:ext cx="3023229" cy="369332"/>
            </a:xfrm>
            <a:prstGeom prst="rect">
              <a:avLst/>
            </a:prstGeom>
            <a:noFill/>
          </p:spPr>
          <p:txBody>
            <a:bodyPr wrap="square" rtlCol="0">
              <a:spAutoFit/>
            </a:bodyPr>
            <a:lstStyle/>
            <a:p>
              <a:r>
                <a:rPr lang="en-IN" dirty="0"/>
                <a:t>New Homes</a:t>
              </a:r>
            </a:p>
          </p:txBody>
        </p:sp>
        <p:sp>
          <p:nvSpPr>
            <p:cNvPr id="42" name="TextBox 41">
              <a:extLst>
                <a:ext uri="{FF2B5EF4-FFF2-40B4-BE49-F238E27FC236}">
                  <a16:creationId xmlns:a16="http://schemas.microsoft.com/office/drawing/2014/main" id="{FCA8FBDD-DED7-491E-B89C-B8F6FBF01095}"/>
                </a:ext>
              </a:extLst>
            </p:cNvPr>
            <p:cNvSpPr txBox="1"/>
            <p:nvPr/>
          </p:nvSpPr>
          <p:spPr>
            <a:xfrm>
              <a:off x="8472532" y="3310965"/>
              <a:ext cx="3023229" cy="369332"/>
            </a:xfrm>
            <a:prstGeom prst="rect">
              <a:avLst/>
            </a:prstGeom>
            <a:noFill/>
          </p:spPr>
          <p:txBody>
            <a:bodyPr wrap="square" rtlCol="0">
              <a:spAutoFit/>
            </a:bodyPr>
            <a:lstStyle/>
            <a:p>
              <a:r>
                <a:rPr lang="en-IN" dirty="0"/>
                <a:t>Marriage &amp; Divorces</a:t>
              </a:r>
            </a:p>
          </p:txBody>
        </p:sp>
        <p:cxnSp>
          <p:nvCxnSpPr>
            <p:cNvPr id="49" name="Straight Arrow Connector 48">
              <a:extLst>
                <a:ext uri="{FF2B5EF4-FFF2-40B4-BE49-F238E27FC236}">
                  <a16:creationId xmlns:a16="http://schemas.microsoft.com/office/drawing/2014/main" id="{79D07EB9-C417-4DCE-BB69-E07482D5F66F}"/>
                </a:ext>
              </a:extLst>
            </p:cNvPr>
            <p:cNvCxnSpPr>
              <a:cxnSpLocks/>
            </p:cNvCxnSpPr>
            <p:nvPr/>
          </p:nvCxnSpPr>
          <p:spPr>
            <a:xfrm>
              <a:off x="8237586" y="6673337"/>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B380CBC-3AA6-4B7B-BC38-581091B3353C}"/>
                </a:ext>
              </a:extLst>
            </p:cNvPr>
            <p:cNvSpPr txBox="1"/>
            <p:nvPr/>
          </p:nvSpPr>
          <p:spPr>
            <a:xfrm>
              <a:off x="8479006" y="5591852"/>
              <a:ext cx="2917304" cy="369332"/>
            </a:xfrm>
            <a:prstGeom prst="rect">
              <a:avLst/>
            </a:prstGeom>
            <a:noFill/>
          </p:spPr>
          <p:txBody>
            <a:bodyPr wrap="square" rtlCol="0">
              <a:spAutoFit/>
            </a:bodyPr>
            <a:lstStyle/>
            <a:p>
              <a:r>
                <a:rPr lang="en-IN" dirty="0"/>
                <a:t>Mortgage Delinquency Rates </a:t>
              </a:r>
            </a:p>
          </p:txBody>
        </p:sp>
      </p:grpSp>
      <p:sp>
        <p:nvSpPr>
          <p:cNvPr id="61" name="Title 1">
            <a:extLst>
              <a:ext uri="{FF2B5EF4-FFF2-40B4-BE49-F238E27FC236}">
                <a16:creationId xmlns:a16="http://schemas.microsoft.com/office/drawing/2014/main" id="{01F65A72-2866-4C79-B0BB-65C16A795181}"/>
              </a:ext>
            </a:extLst>
          </p:cNvPr>
          <p:cNvSpPr txBox="1">
            <a:spLocks/>
          </p:cNvSpPr>
          <p:nvPr/>
        </p:nvSpPr>
        <p:spPr>
          <a:xfrm>
            <a:off x="424313" y="232537"/>
            <a:ext cx="4859957" cy="6627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v"/>
            </a:pPr>
            <a:endParaRPr lang="en-IN" sz="3600" dirty="0">
              <a:solidFill>
                <a:srgbClr val="0070C0"/>
              </a:solidFill>
            </a:endParaRPr>
          </a:p>
        </p:txBody>
      </p:sp>
      <p:sp>
        <p:nvSpPr>
          <p:cNvPr id="67" name="TextBox 66">
            <a:extLst>
              <a:ext uri="{FF2B5EF4-FFF2-40B4-BE49-F238E27FC236}">
                <a16:creationId xmlns:a16="http://schemas.microsoft.com/office/drawing/2014/main" id="{A647CC2A-E4A5-46CA-9E78-DC13CBBADDC9}"/>
              </a:ext>
            </a:extLst>
          </p:cNvPr>
          <p:cNvSpPr txBox="1"/>
          <p:nvPr/>
        </p:nvSpPr>
        <p:spPr>
          <a:xfrm>
            <a:off x="190500" y="150485"/>
            <a:ext cx="4369068" cy="615553"/>
          </a:xfrm>
          <a:prstGeom prst="rect">
            <a:avLst/>
          </a:prstGeom>
          <a:noFill/>
        </p:spPr>
        <p:txBody>
          <a:bodyPr wrap="square">
            <a:spAutoFit/>
          </a:bodyPr>
          <a:lstStyle/>
          <a:p>
            <a:pPr marL="571500" indent="-571500">
              <a:buFont typeface="Wingdings" panose="05000000000000000000" pitchFamily="2" charset="2"/>
              <a:buChar char="v"/>
            </a:pPr>
            <a:r>
              <a:rPr lang="en-IN" sz="3400" dirty="0">
                <a:solidFill>
                  <a:srgbClr val="0070C0"/>
                </a:solidFill>
                <a:latin typeface="+mj-lt"/>
              </a:rPr>
              <a:t>Problem Statement</a:t>
            </a:r>
          </a:p>
        </p:txBody>
      </p:sp>
      <p:sp>
        <p:nvSpPr>
          <p:cNvPr id="43" name="TextBox 42">
            <a:extLst>
              <a:ext uri="{FF2B5EF4-FFF2-40B4-BE49-F238E27FC236}">
                <a16:creationId xmlns:a16="http://schemas.microsoft.com/office/drawing/2014/main" id="{16F8D971-0CD1-4175-827F-424650E76975}"/>
              </a:ext>
            </a:extLst>
          </p:cNvPr>
          <p:cNvSpPr txBox="1"/>
          <p:nvPr/>
        </p:nvSpPr>
        <p:spPr>
          <a:xfrm>
            <a:off x="3362432" y="5195313"/>
            <a:ext cx="3023229" cy="369332"/>
          </a:xfrm>
          <a:prstGeom prst="rect">
            <a:avLst/>
          </a:prstGeom>
          <a:noFill/>
        </p:spPr>
        <p:txBody>
          <a:bodyPr wrap="square" rtlCol="0">
            <a:spAutoFit/>
          </a:bodyPr>
          <a:lstStyle/>
          <a:p>
            <a:r>
              <a:rPr lang="en-IN" dirty="0"/>
              <a:t>Property Prices</a:t>
            </a:r>
          </a:p>
        </p:txBody>
      </p:sp>
      <p:cxnSp>
        <p:nvCxnSpPr>
          <p:cNvPr id="59" name="Straight Arrow Connector 58">
            <a:extLst>
              <a:ext uri="{FF2B5EF4-FFF2-40B4-BE49-F238E27FC236}">
                <a16:creationId xmlns:a16="http://schemas.microsoft.com/office/drawing/2014/main" id="{56FF0B55-62FF-4CB9-B584-4683764EB11D}"/>
              </a:ext>
            </a:extLst>
          </p:cNvPr>
          <p:cNvCxnSpPr>
            <a:cxnSpLocks/>
          </p:cNvCxnSpPr>
          <p:nvPr/>
        </p:nvCxnSpPr>
        <p:spPr>
          <a:xfrm>
            <a:off x="3137823" y="5379979"/>
            <a:ext cx="2349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54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65A4-7CAF-49B2-B2E7-6B6458B3A49C}"/>
              </a:ext>
            </a:extLst>
          </p:cNvPr>
          <p:cNvSpPr>
            <a:spLocks noGrp="1"/>
          </p:cNvSpPr>
          <p:nvPr>
            <p:ph type="title"/>
          </p:nvPr>
        </p:nvSpPr>
        <p:spPr>
          <a:xfrm>
            <a:off x="82415" y="277636"/>
            <a:ext cx="3618297" cy="662782"/>
          </a:xfrm>
        </p:spPr>
        <p:txBody>
          <a:bodyPr>
            <a:normAutofit/>
          </a:bodyPr>
          <a:lstStyle/>
          <a:p>
            <a:pPr marL="571500" indent="-571500">
              <a:buFont typeface="Wingdings" panose="05000000000000000000" pitchFamily="2" charset="2"/>
              <a:buChar char="v"/>
            </a:pPr>
            <a:r>
              <a:rPr lang="en-IN" sz="3600" dirty="0">
                <a:solidFill>
                  <a:srgbClr val="0070C0"/>
                </a:solidFill>
              </a:rPr>
              <a:t>Data Collection</a:t>
            </a:r>
          </a:p>
        </p:txBody>
      </p:sp>
      <p:graphicFrame>
        <p:nvGraphicFramePr>
          <p:cNvPr id="4" name="Table 4">
            <a:extLst>
              <a:ext uri="{FF2B5EF4-FFF2-40B4-BE49-F238E27FC236}">
                <a16:creationId xmlns:a16="http://schemas.microsoft.com/office/drawing/2014/main" id="{FF34E569-7C39-407D-9C7A-61B9F2F1DA0C}"/>
              </a:ext>
            </a:extLst>
          </p:cNvPr>
          <p:cNvGraphicFramePr>
            <a:graphicFrameLocks noGrp="1"/>
          </p:cNvGraphicFramePr>
          <p:nvPr>
            <p:ph idx="1"/>
            <p:extLst>
              <p:ext uri="{D42A27DB-BD31-4B8C-83A1-F6EECF244321}">
                <p14:modId xmlns:p14="http://schemas.microsoft.com/office/powerpoint/2010/main" val="3965475760"/>
              </p:ext>
            </p:extLst>
          </p:nvPr>
        </p:nvGraphicFramePr>
        <p:xfrm>
          <a:off x="841509" y="1299210"/>
          <a:ext cx="10693266" cy="5191760"/>
        </p:xfrm>
        <a:graphic>
          <a:graphicData uri="http://schemas.openxmlformats.org/drawingml/2006/table">
            <a:tbl>
              <a:tblPr firstRow="1" bandRow="1">
                <a:tableStyleId>{5C22544A-7EE6-4342-B048-85BDC9FD1C3A}</a:tableStyleId>
              </a:tblPr>
              <a:tblGrid>
                <a:gridCol w="694124">
                  <a:extLst>
                    <a:ext uri="{9D8B030D-6E8A-4147-A177-3AD203B41FA5}">
                      <a16:colId xmlns:a16="http://schemas.microsoft.com/office/drawing/2014/main" val="2980820812"/>
                    </a:ext>
                  </a:extLst>
                </a:gridCol>
                <a:gridCol w="3983671">
                  <a:extLst>
                    <a:ext uri="{9D8B030D-6E8A-4147-A177-3AD203B41FA5}">
                      <a16:colId xmlns:a16="http://schemas.microsoft.com/office/drawing/2014/main" val="3496331422"/>
                    </a:ext>
                  </a:extLst>
                </a:gridCol>
                <a:gridCol w="6015471">
                  <a:extLst>
                    <a:ext uri="{9D8B030D-6E8A-4147-A177-3AD203B41FA5}">
                      <a16:colId xmlns:a16="http://schemas.microsoft.com/office/drawing/2014/main" val="3103508316"/>
                    </a:ext>
                  </a:extLst>
                </a:gridCol>
              </a:tblGrid>
              <a:tr h="370840">
                <a:tc>
                  <a:txBody>
                    <a:bodyPr/>
                    <a:lstStyle/>
                    <a:p>
                      <a:pPr algn="ctr"/>
                      <a:r>
                        <a:rPr lang="en-IN" dirty="0"/>
                        <a:t>S No.</a:t>
                      </a:r>
                    </a:p>
                  </a:txBody>
                  <a:tcPr/>
                </a:tc>
                <a:tc>
                  <a:txBody>
                    <a:bodyPr/>
                    <a:lstStyle/>
                    <a:p>
                      <a:pPr algn="ctr"/>
                      <a:r>
                        <a:rPr lang="en-IN" dirty="0"/>
                        <a:t>Dataset Usage</a:t>
                      </a:r>
                    </a:p>
                  </a:txBody>
                  <a:tcPr/>
                </a:tc>
                <a:tc>
                  <a:txBody>
                    <a:bodyPr/>
                    <a:lstStyle/>
                    <a:p>
                      <a:pPr algn="ctr"/>
                      <a:r>
                        <a:rPr lang="en-IN" dirty="0"/>
                        <a:t>Data Source</a:t>
                      </a:r>
                    </a:p>
                  </a:txBody>
                  <a:tcPr/>
                </a:tc>
                <a:extLst>
                  <a:ext uri="{0D108BD9-81ED-4DB2-BD59-A6C34878D82A}">
                    <a16:rowId xmlns:a16="http://schemas.microsoft.com/office/drawing/2014/main" val="3631066437"/>
                  </a:ext>
                </a:extLst>
              </a:tr>
              <a:tr h="370840">
                <a:tc>
                  <a:txBody>
                    <a:bodyPr/>
                    <a:lstStyle/>
                    <a:p>
                      <a:pPr algn="ctr"/>
                      <a:r>
                        <a:rPr lang="en-IN" dirty="0"/>
                        <a:t>1</a:t>
                      </a:r>
                    </a:p>
                  </a:txBody>
                  <a:tcPr/>
                </a:tc>
                <a:tc>
                  <a:txBody>
                    <a:bodyPr/>
                    <a:lstStyle/>
                    <a:p>
                      <a:pPr algn="ctr"/>
                      <a:r>
                        <a:rPr lang="en-IN" dirty="0"/>
                        <a:t>US House Price Index</a:t>
                      </a:r>
                    </a:p>
                  </a:txBody>
                  <a:tcPr/>
                </a:tc>
                <a:tc>
                  <a:txBody>
                    <a:bodyPr/>
                    <a:lstStyle/>
                    <a:p>
                      <a:pPr algn="ctr"/>
                      <a:r>
                        <a:rPr lang="en-IN" dirty="0">
                          <a:hlinkClick r:id="rId2"/>
                        </a:rPr>
                        <a:t>https://fred.stlouisfed.org/series/CSUSHPISA</a:t>
                      </a:r>
                      <a:endParaRPr lang="en-IN" dirty="0"/>
                    </a:p>
                  </a:txBody>
                  <a:tcPr/>
                </a:tc>
                <a:extLst>
                  <a:ext uri="{0D108BD9-81ED-4DB2-BD59-A6C34878D82A}">
                    <a16:rowId xmlns:a16="http://schemas.microsoft.com/office/drawing/2014/main" val="4169529853"/>
                  </a:ext>
                </a:extLst>
              </a:tr>
              <a:tr h="370840">
                <a:tc>
                  <a:txBody>
                    <a:bodyPr/>
                    <a:lstStyle/>
                    <a:p>
                      <a:pPr algn="ctr"/>
                      <a:r>
                        <a:rPr lang="en-IN" dirty="0"/>
                        <a:t>2</a:t>
                      </a:r>
                    </a:p>
                  </a:txBody>
                  <a:tcPr/>
                </a:tc>
                <a:tc>
                  <a:txBody>
                    <a:bodyPr/>
                    <a:lstStyle/>
                    <a:p>
                      <a:pPr algn="ctr"/>
                      <a:r>
                        <a:rPr lang="en-IN" dirty="0"/>
                        <a:t>Mortgage Average Interest</a:t>
                      </a:r>
                    </a:p>
                  </a:txBody>
                  <a:tcPr/>
                </a:tc>
                <a:tc>
                  <a:txBody>
                    <a:bodyPr/>
                    <a:lstStyle/>
                    <a:p>
                      <a:pPr algn="ctr"/>
                      <a:r>
                        <a:rPr lang="en-IN" dirty="0">
                          <a:hlinkClick r:id="rId3"/>
                        </a:rPr>
                        <a:t>https://fred.stlouisfed.org/series/MORTGAGE30US</a:t>
                      </a:r>
                      <a:endParaRPr lang="en-IN" dirty="0"/>
                    </a:p>
                  </a:txBody>
                  <a:tcPr/>
                </a:tc>
                <a:extLst>
                  <a:ext uri="{0D108BD9-81ED-4DB2-BD59-A6C34878D82A}">
                    <a16:rowId xmlns:a16="http://schemas.microsoft.com/office/drawing/2014/main" val="2020978615"/>
                  </a:ext>
                </a:extLst>
              </a:tr>
              <a:tr h="370840">
                <a:tc>
                  <a:txBody>
                    <a:bodyPr/>
                    <a:lstStyle/>
                    <a:p>
                      <a:pPr algn="ctr"/>
                      <a:r>
                        <a:rPr lang="en-IN" dirty="0"/>
                        <a:t>3</a:t>
                      </a:r>
                    </a:p>
                  </a:txBody>
                  <a:tcPr/>
                </a:tc>
                <a:tc>
                  <a:txBody>
                    <a:bodyPr/>
                    <a:lstStyle/>
                    <a:p>
                      <a:pPr algn="ctr"/>
                      <a:r>
                        <a:rPr lang="en-IN" dirty="0"/>
                        <a:t>Gross Domestic Product (GDP)</a:t>
                      </a:r>
                    </a:p>
                  </a:txBody>
                  <a:tcPr/>
                </a:tc>
                <a:tc>
                  <a:txBody>
                    <a:bodyPr/>
                    <a:lstStyle/>
                    <a:p>
                      <a:pPr algn="ctr"/>
                      <a:r>
                        <a:rPr lang="en-IN" dirty="0">
                          <a:hlinkClick r:id="rId4"/>
                        </a:rPr>
                        <a:t>https://fred.stlouisfed.org/series/GDP</a:t>
                      </a:r>
                      <a:endParaRPr lang="en-IN" dirty="0"/>
                    </a:p>
                  </a:txBody>
                  <a:tcPr/>
                </a:tc>
                <a:extLst>
                  <a:ext uri="{0D108BD9-81ED-4DB2-BD59-A6C34878D82A}">
                    <a16:rowId xmlns:a16="http://schemas.microsoft.com/office/drawing/2014/main" val="171877600"/>
                  </a:ext>
                </a:extLst>
              </a:tr>
              <a:tr h="370840">
                <a:tc>
                  <a:txBody>
                    <a:bodyPr/>
                    <a:lstStyle/>
                    <a:p>
                      <a:pPr algn="ctr"/>
                      <a:r>
                        <a:rPr lang="en-IN" dirty="0"/>
                        <a:t>4</a:t>
                      </a:r>
                    </a:p>
                  </a:txBody>
                  <a:tcPr/>
                </a:tc>
                <a:tc>
                  <a:txBody>
                    <a:bodyPr/>
                    <a:lstStyle/>
                    <a:p>
                      <a:pPr algn="ctr"/>
                      <a:r>
                        <a:rPr lang="en-IN" dirty="0"/>
                        <a:t>Unemployment Rate</a:t>
                      </a:r>
                    </a:p>
                  </a:txBody>
                  <a:tcPr/>
                </a:tc>
                <a:tc>
                  <a:txBody>
                    <a:bodyPr/>
                    <a:lstStyle/>
                    <a:p>
                      <a:pPr algn="ctr"/>
                      <a:r>
                        <a:rPr lang="en-IN" dirty="0">
                          <a:hlinkClick r:id="rId5"/>
                        </a:rPr>
                        <a:t>https://fred.stlouisfed.org/series/UNRATE</a:t>
                      </a:r>
                      <a:endParaRPr lang="en-IN" dirty="0"/>
                    </a:p>
                  </a:txBody>
                  <a:tcPr/>
                </a:tc>
                <a:extLst>
                  <a:ext uri="{0D108BD9-81ED-4DB2-BD59-A6C34878D82A}">
                    <a16:rowId xmlns:a16="http://schemas.microsoft.com/office/drawing/2014/main" val="4040926823"/>
                  </a:ext>
                </a:extLst>
              </a:tr>
              <a:tr h="370840">
                <a:tc>
                  <a:txBody>
                    <a:bodyPr/>
                    <a:lstStyle/>
                    <a:p>
                      <a:pPr algn="ctr"/>
                      <a:r>
                        <a:rPr lang="en-IN" dirty="0"/>
                        <a:t>5</a:t>
                      </a:r>
                    </a:p>
                  </a:txBody>
                  <a:tcPr/>
                </a:tc>
                <a:tc>
                  <a:txBody>
                    <a:bodyPr/>
                    <a:lstStyle/>
                    <a:p>
                      <a:pPr algn="ctr"/>
                      <a:r>
                        <a:rPr lang="en-IN" dirty="0"/>
                        <a:t>Property Prices</a:t>
                      </a:r>
                    </a:p>
                  </a:txBody>
                  <a:tcPr/>
                </a:tc>
                <a:tc>
                  <a:txBody>
                    <a:bodyPr/>
                    <a:lstStyle/>
                    <a:p>
                      <a:pPr algn="ctr"/>
                      <a:r>
                        <a:rPr lang="en-IN" dirty="0">
                          <a:hlinkClick r:id="rId6"/>
                        </a:rPr>
                        <a:t>https://fred.stlouisfed.org/series/QUSR628BIS</a:t>
                      </a:r>
                      <a:endParaRPr lang="en-IN" dirty="0"/>
                    </a:p>
                  </a:txBody>
                  <a:tcPr/>
                </a:tc>
                <a:extLst>
                  <a:ext uri="{0D108BD9-81ED-4DB2-BD59-A6C34878D82A}">
                    <a16:rowId xmlns:a16="http://schemas.microsoft.com/office/drawing/2014/main" val="56066651"/>
                  </a:ext>
                </a:extLst>
              </a:tr>
              <a:tr h="370840">
                <a:tc>
                  <a:txBody>
                    <a:bodyPr/>
                    <a:lstStyle/>
                    <a:p>
                      <a:pPr algn="ctr"/>
                      <a:r>
                        <a:rPr lang="en-IN" dirty="0"/>
                        <a:t>6</a:t>
                      </a:r>
                    </a:p>
                  </a:txBody>
                  <a:tcPr/>
                </a:tc>
                <a:tc>
                  <a:txBody>
                    <a:bodyPr/>
                    <a:lstStyle/>
                    <a:p>
                      <a:pPr algn="ctr"/>
                      <a:r>
                        <a:rPr lang="en-IN" dirty="0"/>
                        <a:t>Personal Income </a:t>
                      </a:r>
                    </a:p>
                  </a:txBody>
                  <a:tcPr/>
                </a:tc>
                <a:tc>
                  <a:txBody>
                    <a:bodyPr/>
                    <a:lstStyle/>
                    <a:p>
                      <a:pPr algn="ctr"/>
                      <a:r>
                        <a:rPr lang="de-DE" dirty="0">
                          <a:hlinkClick r:id="rId7"/>
                        </a:rPr>
                        <a:t>https://fred.stlouisfed.org/series/PI</a:t>
                      </a:r>
                      <a:endParaRPr lang="en-IN" dirty="0"/>
                    </a:p>
                  </a:txBody>
                  <a:tcPr/>
                </a:tc>
                <a:extLst>
                  <a:ext uri="{0D108BD9-81ED-4DB2-BD59-A6C34878D82A}">
                    <a16:rowId xmlns:a16="http://schemas.microsoft.com/office/drawing/2014/main" val="3806336702"/>
                  </a:ext>
                </a:extLst>
              </a:tr>
              <a:tr h="370840">
                <a:tc>
                  <a:txBody>
                    <a:bodyPr/>
                    <a:lstStyle/>
                    <a:p>
                      <a:pPr algn="ctr"/>
                      <a:r>
                        <a:rPr lang="en-IN" dirty="0"/>
                        <a:t>7</a:t>
                      </a:r>
                    </a:p>
                  </a:txBody>
                  <a:tcPr/>
                </a:tc>
                <a:tc>
                  <a:txBody>
                    <a:bodyPr/>
                    <a:lstStyle/>
                    <a:p>
                      <a:pPr algn="ctr"/>
                      <a:r>
                        <a:rPr lang="en-IN" dirty="0"/>
                        <a:t>Population</a:t>
                      </a:r>
                    </a:p>
                  </a:txBody>
                  <a:tcPr/>
                </a:tc>
                <a:tc>
                  <a:txBody>
                    <a:bodyPr/>
                    <a:lstStyle/>
                    <a:p>
                      <a:pPr algn="ctr"/>
                      <a:r>
                        <a:rPr lang="en-IN" dirty="0">
                          <a:hlinkClick r:id="rId8"/>
                        </a:rPr>
                        <a:t>https://fred.stlouisfed.org/series/POPTOTUSA647NWDB</a:t>
                      </a:r>
                      <a:endParaRPr lang="en-IN" dirty="0"/>
                    </a:p>
                  </a:txBody>
                  <a:tcPr/>
                </a:tc>
                <a:extLst>
                  <a:ext uri="{0D108BD9-81ED-4DB2-BD59-A6C34878D82A}">
                    <a16:rowId xmlns:a16="http://schemas.microsoft.com/office/drawing/2014/main" val="3863385210"/>
                  </a:ext>
                </a:extLst>
              </a:tr>
              <a:tr h="370840">
                <a:tc>
                  <a:txBody>
                    <a:bodyPr/>
                    <a:lstStyle/>
                    <a:p>
                      <a:pPr algn="ctr"/>
                      <a:r>
                        <a:rPr lang="en-IN" dirty="0"/>
                        <a:t>8</a:t>
                      </a:r>
                    </a:p>
                  </a:txBody>
                  <a:tcPr/>
                </a:tc>
                <a:tc>
                  <a:txBody>
                    <a:bodyPr/>
                    <a:lstStyle/>
                    <a:p>
                      <a:pPr algn="ctr"/>
                      <a:r>
                        <a:rPr lang="en-IN" dirty="0"/>
                        <a:t>Immigration</a:t>
                      </a:r>
                    </a:p>
                  </a:txBody>
                  <a:tcPr/>
                </a:tc>
                <a:tc>
                  <a:txBody>
                    <a:bodyPr/>
                    <a:lstStyle/>
                    <a:p>
                      <a:pPr algn="ctr"/>
                      <a:r>
                        <a:rPr lang="en-IN" sz="1600" dirty="0">
                          <a:hlinkClick r:id="rId9"/>
                        </a:rPr>
                        <a:t>https://www.dhs.gov/immigration-statistics/yearbook/2019/table1</a:t>
                      </a:r>
                      <a:endParaRPr lang="en-IN" sz="1600" dirty="0"/>
                    </a:p>
                  </a:txBody>
                  <a:tcPr/>
                </a:tc>
                <a:extLst>
                  <a:ext uri="{0D108BD9-81ED-4DB2-BD59-A6C34878D82A}">
                    <a16:rowId xmlns:a16="http://schemas.microsoft.com/office/drawing/2014/main" val="3678083032"/>
                  </a:ext>
                </a:extLst>
              </a:tr>
              <a:tr h="370840">
                <a:tc>
                  <a:txBody>
                    <a:bodyPr/>
                    <a:lstStyle/>
                    <a:p>
                      <a:pPr algn="ctr"/>
                      <a:r>
                        <a:rPr lang="en-IN" dirty="0"/>
                        <a:t>9</a:t>
                      </a:r>
                    </a:p>
                  </a:txBody>
                  <a:tcPr/>
                </a:tc>
                <a:tc>
                  <a:txBody>
                    <a:bodyPr/>
                    <a:lstStyle/>
                    <a:p>
                      <a:pPr algn="ctr"/>
                      <a:r>
                        <a:rPr lang="en-IN" dirty="0"/>
                        <a:t>Marriage and Divorce</a:t>
                      </a:r>
                    </a:p>
                  </a:txBody>
                  <a:tcPr/>
                </a:tc>
                <a:tc>
                  <a:txBody>
                    <a:bodyPr/>
                    <a:lstStyle/>
                    <a:p>
                      <a:pPr algn="ctr"/>
                      <a:r>
                        <a:rPr lang="en-IN" sz="1400" dirty="0">
                          <a:hlinkClick r:id="rId10"/>
                        </a:rPr>
                        <a:t>https://www.census.gov/data/tables/time-series/demo/families/marital.html</a:t>
                      </a:r>
                      <a:endParaRPr lang="en-IN" sz="1400" dirty="0"/>
                    </a:p>
                  </a:txBody>
                  <a:tcPr/>
                </a:tc>
                <a:extLst>
                  <a:ext uri="{0D108BD9-81ED-4DB2-BD59-A6C34878D82A}">
                    <a16:rowId xmlns:a16="http://schemas.microsoft.com/office/drawing/2014/main" val="1275333577"/>
                  </a:ext>
                </a:extLst>
              </a:tr>
              <a:tr h="370840">
                <a:tc>
                  <a:txBody>
                    <a:bodyPr/>
                    <a:lstStyle/>
                    <a:p>
                      <a:pPr algn="ctr"/>
                      <a:r>
                        <a:rPr lang="en-IN" dirty="0"/>
                        <a:t>10</a:t>
                      </a:r>
                    </a:p>
                  </a:txBody>
                  <a:tcPr/>
                </a:tc>
                <a:tc>
                  <a:txBody>
                    <a:bodyPr/>
                    <a:lstStyle/>
                    <a:p>
                      <a:pPr algn="ctr"/>
                      <a:r>
                        <a:rPr lang="en-IN" dirty="0"/>
                        <a:t>Active Listing</a:t>
                      </a:r>
                    </a:p>
                  </a:txBody>
                  <a:tcPr/>
                </a:tc>
                <a:tc>
                  <a:txBody>
                    <a:bodyPr/>
                    <a:lstStyle/>
                    <a:p>
                      <a:pPr algn="ctr"/>
                      <a:r>
                        <a:rPr lang="en-IN" dirty="0">
                          <a:hlinkClick r:id="rId11"/>
                        </a:rPr>
                        <a:t>https://fred.stlouisfed.org/series/ACTLISCOUUS</a:t>
                      </a:r>
                      <a:endParaRPr lang="en-IN" dirty="0"/>
                    </a:p>
                  </a:txBody>
                  <a:tcPr/>
                </a:tc>
                <a:extLst>
                  <a:ext uri="{0D108BD9-81ED-4DB2-BD59-A6C34878D82A}">
                    <a16:rowId xmlns:a16="http://schemas.microsoft.com/office/drawing/2014/main" val="323852806"/>
                  </a:ext>
                </a:extLst>
              </a:tr>
              <a:tr h="370840">
                <a:tc>
                  <a:txBody>
                    <a:bodyPr/>
                    <a:lstStyle/>
                    <a:p>
                      <a:pPr algn="ctr"/>
                      <a:r>
                        <a:rPr lang="en-IN" dirty="0"/>
                        <a:t>11</a:t>
                      </a:r>
                    </a:p>
                  </a:txBody>
                  <a:tcPr/>
                </a:tc>
                <a:tc>
                  <a:txBody>
                    <a:bodyPr/>
                    <a:lstStyle/>
                    <a:p>
                      <a:pPr algn="ctr"/>
                      <a:r>
                        <a:rPr lang="en-IN" dirty="0"/>
                        <a:t>Permit</a:t>
                      </a:r>
                    </a:p>
                  </a:txBody>
                  <a:tcPr/>
                </a:tc>
                <a:tc>
                  <a:txBody>
                    <a:bodyPr/>
                    <a:lstStyle/>
                    <a:p>
                      <a:pPr algn="ctr"/>
                      <a:r>
                        <a:rPr lang="en-IN" dirty="0">
                          <a:hlinkClick r:id="rId12"/>
                        </a:rPr>
                        <a:t>https://fred.stlouisfed.org/series/PERMIT</a:t>
                      </a:r>
                      <a:endParaRPr lang="en-IN" dirty="0"/>
                    </a:p>
                  </a:txBody>
                  <a:tcPr/>
                </a:tc>
                <a:extLst>
                  <a:ext uri="{0D108BD9-81ED-4DB2-BD59-A6C34878D82A}">
                    <a16:rowId xmlns:a16="http://schemas.microsoft.com/office/drawing/2014/main" val="2787187927"/>
                  </a:ext>
                </a:extLst>
              </a:tr>
              <a:tr h="370840">
                <a:tc>
                  <a:txBody>
                    <a:bodyPr/>
                    <a:lstStyle/>
                    <a:p>
                      <a:pPr algn="ctr"/>
                      <a:r>
                        <a:rPr lang="en-IN" dirty="0"/>
                        <a:t>12</a:t>
                      </a:r>
                    </a:p>
                  </a:txBody>
                  <a:tcPr/>
                </a:tc>
                <a:tc>
                  <a:txBody>
                    <a:bodyPr/>
                    <a:lstStyle/>
                    <a:p>
                      <a:pPr algn="ctr"/>
                      <a:r>
                        <a:rPr lang="en-IN" dirty="0"/>
                        <a:t>New Homes</a:t>
                      </a:r>
                    </a:p>
                  </a:txBody>
                  <a:tcPr/>
                </a:tc>
                <a:tc>
                  <a:txBody>
                    <a:bodyPr/>
                    <a:lstStyle/>
                    <a:p>
                      <a:pPr algn="ctr"/>
                      <a:r>
                        <a:rPr lang="en-IN" dirty="0">
                          <a:hlinkClick r:id="rId13"/>
                        </a:rPr>
                        <a:t>https://fred.stlouisfed.org/series/HOUST</a:t>
                      </a:r>
                      <a:endParaRPr lang="en-IN" dirty="0"/>
                    </a:p>
                  </a:txBody>
                  <a:tcPr/>
                </a:tc>
                <a:extLst>
                  <a:ext uri="{0D108BD9-81ED-4DB2-BD59-A6C34878D82A}">
                    <a16:rowId xmlns:a16="http://schemas.microsoft.com/office/drawing/2014/main" val="1511778403"/>
                  </a:ext>
                </a:extLst>
              </a:tr>
              <a:tr h="370840">
                <a:tc>
                  <a:txBody>
                    <a:bodyPr/>
                    <a:lstStyle/>
                    <a:p>
                      <a:pPr algn="ctr"/>
                      <a:r>
                        <a:rPr lang="en-IN" dirty="0"/>
                        <a:t>13</a:t>
                      </a:r>
                    </a:p>
                  </a:txBody>
                  <a:tcPr/>
                </a:tc>
                <a:tc>
                  <a:txBody>
                    <a:bodyPr/>
                    <a:lstStyle/>
                    <a:p>
                      <a:pPr algn="ctr"/>
                      <a:r>
                        <a:rPr lang="en-IN" dirty="0"/>
                        <a:t>Mortgage Delinquency Rate</a:t>
                      </a:r>
                    </a:p>
                  </a:txBody>
                  <a:tcPr/>
                </a:tc>
                <a:tc>
                  <a:txBody>
                    <a:bodyPr/>
                    <a:lstStyle/>
                    <a:p>
                      <a:pPr algn="ctr"/>
                      <a:r>
                        <a:rPr lang="en-IN" dirty="0">
                          <a:hlinkClick r:id="rId14"/>
                        </a:rPr>
                        <a:t>https://fred.stlouisfed.org/series/DRSFRMACBS</a:t>
                      </a:r>
                      <a:endParaRPr lang="en-IN" dirty="0"/>
                    </a:p>
                  </a:txBody>
                  <a:tcPr/>
                </a:tc>
                <a:extLst>
                  <a:ext uri="{0D108BD9-81ED-4DB2-BD59-A6C34878D82A}">
                    <a16:rowId xmlns:a16="http://schemas.microsoft.com/office/drawing/2014/main" val="3057911221"/>
                  </a:ext>
                </a:extLst>
              </a:tr>
            </a:tbl>
          </a:graphicData>
        </a:graphic>
      </p:graphicFrame>
    </p:spTree>
    <p:extLst>
      <p:ext uri="{BB962C8B-B14F-4D97-AF65-F5344CB8AC3E}">
        <p14:creationId xmlns:p14="http://schemas.microsoft.com/office/powerpoint/2010/main" val="263076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EBB808-F4EE-4921-9B76-098787EA5C54}"/>
              </a:ext>
            </a:extLst>
          </p:cNvPr>
          <p:cNvSpPr>
            <a:spLocks noGrp="1"/>
          </p:cNvSpPr>
          <p:nvPr>
            <p:ph type="title"/>
          </p:nvPr>
        </p:nvSpPr>
        <p:spPr>
          <a:xfrm>
            <a:off x="82415" y="277636"/>
            <a:ext cx="4174625" cy="662782"/>
          </a:xfrm>
        </p:spPr>
        <p:txBody>
          <a:bodyPr>
            <a:normAutofit/>
          </a:bodyPr>
          <a:lstStyle/>
          <a:p>
            <a:pPr marL="571500" indent="-571500">
              <a:buFont typeface="Wingdings" panose="05000000000000000000" pitchFamily="2" charset="2"/>
              <a:buChar char="v"/>
            </a:pPr>
            <a:r>
              <a:rPr lang="en-IN" sz="3600" dirty="0">
                <a:solidFill>
                  <a:srgbClr val="0070C0"/>
                </a:solidFill>
              </a:rPr>
              <a:t>Data Collection</a:t>
            </a:r>
          </a:p>
        </p:txBody>
      </p:sp>
      <p:sp>
        <p:nvSpPr>
          <p:cNvPr id="5" name="TextBox 4">
            <a:extLst>
              <a:ext uri="{FF2B5EF4-FFF2-40B4-BE49-F238E27FC236}">
                <a16:creationId xmlns:a16="http://schemas.microsoft.com/office/drawing/2014/main" id="{8D10BCD3-27B3-4241-901E-41593A15683E}"/>
              </a:ext>
            </a:extLst>
          </p:cNvPr>
          <p:cNvSpPr txBox="1"/>
          <p:nvPr/>
        </p:nvSpPr>
        <p:spPr>
          <a:xfrm>
            <a:off x="187190" y="1054227"/>
            <a:ext cx="4438650" cy="1569660"/>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Joining Datasets - </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p:txBody>
      </p:sp>
      <p:sp>
        <p:nvSpPr>
          <p:cNvPr id="17" name="TextBox 16">
            <a:extLst>
              <a:ext uri="{FF2B5EF4-FFF2-40B4-BE49-F238E27FC236}">
                <a16:creationId xmlns:a16="http://schemas.microsoft.com/office/drawing/2014/main" id="{59C7A157-9F12-4FA2-B078-930C0FEEDC0D}"/>
              </a:ext>
            </a:extLst>
          </p:cNvPr>
          <p:cNvSpPr txBox="1"/>
          <p:nvPr/>
        </p:nvSpPr>
        <p:spPr>
          <a:xfrm>
            <a:off x="314325" y="1700557"/>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t>Joined </a:t>
            </a:r>
            <a:r>
              <a:rPr lang="en-IN" b="1" dirty="0"/>
              <a:t>HPI </a:t>
            </a:r>
            <a:r>
              <a:rPr lang="en-IN" dirty="0"/>
              <a:t>with GDP, Employment, Property Prices, Personal Income, Population, House Listing, Permit, New Houses and Delinquency Rate data through </a:t>
            </a:r>
            <a:r>
              <a:rPr lang="en-IN" u="sng" dirty="0"/>
              <a:t>left join </a:t>
            </a:r>
            <a:r>
              <a:rPr lang="en-IN" dirty="0"/>
              <a:t>on </a:t>
            </a:r>
            <a:r>
              <a:rPr lang="en-IN" i="1" dirty="0"/>
              <a:t>Date </a:t>
            </a:r>
            <a:r>
              <a:rPr lang="en-IN" dirty="0"/>
              <a:t>attribute</a:t>
            </a:r>
            <a:r>
              <a:rPr lang="en-IN" i="1" dirty="0"/>
              <a:t>.</a:t>
            </a:r>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r>
              <a:rPr lang="en-IN" dirty="0"/>
              <a:t>Joined the </a:t>
            </a:r>
            <a:r>
              <a:rPr lang="en-IN" b="1" dirty="0"/>
              <a:t>resulting data </a:t>
            </a:r>
            <a:r>
              <a:rPr lang="en-IN" dirty="0"/>
              <a:t>with Marital data (Men Married, Men Divorced, Men Widowed, Women Married, Women Divorced, Women Widowed) and Immigration data through </a:t>
            </a:r>
            <a:r>
              <a:rPr lang="en-IN" u="sng" dirty="0"/>
              <a:t>left join </a:t>
            </a:r>
            <a:r>
              <a:rPr lang="en-IN" dirty="0"/>
              <a:t>on </a:t>
            </a:r>
            <a:r>
              <a:rPr lang="en-IN" i="1" dirty="0"/>
              <a:t>Year</a:t>
            </a:r>
            <a:r>
              <a:rPr lang="en-IN" dirty="0"/>
              <a:t> attribute.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Resulting Dataset  - </a:t>
            </a:r>
          </a:p>
          <a:p>
            <a:endParaRPr lang="en-IN" i="1" dirty="0"/>
          </a:p>
        </p:txBody>
      </p:sp>
      <p:pic>
        <p:nvPicPr>
          <p:cNvPr id="19" name="Picture 18">
            <a:extLst>
              <a:ext uri="{FF2B5EF4-FFF2-40B4-BE49-F238E27FC236}">
                <a16:creationId xmlns:a16="http://schemas.microsoft.com/office/drawing/2014/main" id="{16793ABE-B522-413F-9F8B-470EBCE44C8C}"/>
              </a:ext>
            </a:extLst>
          </p:cNvPr>
          <p:cNvPicPr>
            <a:picLocks noChangeAspect="1"/>
          </p:cNvPicPr>
          <p:nvPr/>
        </p:nvPicPr>
        <p:blipFill>
          <a:blip r:embed="rId2"/>
          <a:stretch>
            <a:fillRect/>
          </a:stretch>
        </p:blipFill>
        <p:spPr>
          <a:xfrm>
            <a:off x="3305175" y="3457396"/>
            <a:ext cx="4710112" cy="3265943"/>
          </a:xfrm>
          <a:prstGeom prst="rect">
            <a:avLst/>
          </a:prstGeom>
        </p:spPr>
      </p:pic>
      <p:sp>
        <p:nvSpPr>
          <p:cNvPr id="2" name="TextBox 1">
            <a:extLst>
              <a:ext uri="{FF2B5EF4-FFF2-40B4-BE49-F238E27FC236}">
                <a16:creationId xmlns:a16="http://schemas.microsoft.com/office/drawing/2014/main" id="{80D642C2-AB17-40B1-A6EC-45F875E87265}"/>
              </a:ext>
            </a:extLst>
          </p:cNvPr>
          <p:cNvSpPr txBox="1"/>
          <p:nvPr/>
        </p:nvSpPr>
        <p:spPr>
          <a:xfrm>
            <a:off x="7653338" y="5657671"/>
            <a:ext cx="4710112" cy="923330"/>
          </a:xfrm>
          <a:prstGeom prst="rect">
            <a:avLst/>
          </a:prstGeom>
          <a:noFill/>
        </p:spPr>
        <p:txBody>
          <a:bodyPr wrap="square" rtlCol="0">
            <a:spAutoFit/>
          </a:bodyPr>
          <a:lstStyle/>
          <a:p>
            <a:r>
              <a:rPr lang="en-IN" b="1" dirty="0"/>
              <a:t>Link to data collection code:</a:t>
            </a:r>
            <a:r>
              <a:rPr lang="en-IN" dirty="0"/>
              <a:t> </a:t>
            </a:r>
            <a:r>
              <a:rPr lang="en-IN" dirty="0">
                <a:hlinkClick r:id="rId3"/>
              </a:rPr>
              <a:t>https://drive.google.com/file/d/1IR4hqMk-vyutkKZDdw6Q3GozISZlcBmA/view?usp=sharing</a:t>
            </a:r>
            <a:endParaRPr lang="en-IN" dirty="0"/>
          </a:p>
        </p:txBody>
      </p:sp>
      <p:pic>
        <p:nvPicPr>
          <p:cNvPr id="7" name="Graphic 6" descr="Star with solid fill">
            <a:extLst>
              <a:ext uri="{FF2B5EF4-FFF2-40B4-BE49-F238E27FC236}">
                <a16:creationId xmlns:a16="http://schemas.microsoft.com/office/drawing/2014/main" id="{C6BD6B61-E5EB-47F9-B2BD-A9E9BB1CEE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8070" y="5621916"/>
            <a:ext cx="362585" cy="362585"/>
          </a:xfrm>
          <a:prstGeom prst="rect">
            <a:avLst/>
          </a:prstGeom>
        </p:spPr>
      </p:pic>
    </p:spTree>
    <p:extLst>
      <p:ext uri="{BB962C8B-B14F-4D97-AF65-F5344CB8AC3E}">
        <p14:creationId xmlns:p14="http://schemas.microsoft.com/office/powerpoint/2010/main" val="2430266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65A4-7CAF-49B2-B2E7-6B6458B3A49C}"/>
              </a:ext>
            </a:extLst>
          </p:cNvPr>
          <p:cNvSpPr>
            <a:spLocks noGrp="1"/>
          </p:cNvSpPr>
          <p:nvPr>
            <p:ph type="title"/>
          </p:nvPr>
        </p:nvSpPr>
        <p:spPr>
          <a:xfrm>
            <a:off x="82415" y="277636"/>
            <a:ext cx="4174625" cy="662782"/>
          </a:xfrm>
        </p:spPr>
        <p:txBody>
          <a:bodyPr>
            <a:normAutofit fontScale="90000"/>
          </a:bodyPr>
          <a:lstStyle/>
          <a:p>
            <a:pPr marL="571500" indent="-571500">
              <a:buFont typeface="Wingdings" panose="05000000000000000000" pitchFamily="2" charset="2"/>
              <a:buChar char="v"/>
            </a:pPr>
            <a:r>
              <a:rPr lang="en-IN" sz="3600" dirty="0">
                <a:solidFill>
                  <a:srgbClr val="0070C0"/>
                </a:solidFill>
              </a:rPr>
              <a:t>Data Pre-processing</a:t>
            </a:r>
          </a:p>
        </p:txBody>
      </p:sp>
      <p:sp>
        <p:nvSpPr>
          <p:cNvPr id="7" name="TextBox 6">
            <a:extLst>
              <a:ext uri="{FF2B5EF4-FFF2-40B4-BE49-F238E27FC236}">
                <a16:creationId xmlns:a16="http://schemas.microsoft.com/office/drawing/2014/main" id="{39C3B3A8-A5E3-4CC3-996A-5B313AA649A7}"/>
              </a:ext>
            </a:extLst>
          </p:cNvPr>
          <p:cNvSpPr txBox="1"/>
          <p:nvPr/>
        </p:nvSpPr>
        <p:spPr>
          <a:xfrm>
            <a:off x="187190" y="1054227"/>
            <a:ext cx="4438650" cy="1569660"/>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Dealing with null values -</a:t>
            </a:r>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p:txBody>
      </p:sp>
      <p:sp>
        <p:nvSpPr>
          <p:cNvPr id="14" name="TextBox 13">
            <a:extLst>
              <a:ext uri="{FF2B5EF4-FFF2-40B4-BE49-F238E27FC236}">
                <a16:creationId xmlns:a16="http://schemas.microsoft.com/office/drawing/2014/main" id="{0CE19B2A-01CC-4E22-8E7F-A2528A457EA9}"/>
              </a:ext>
            </a:extLst>
          </p:cNvPr>
          <p:cNvSpPr txBox="1"/>
          <p:nvPr/>
        </p:nvSpPr>
        <p:spPr>
          <a:xfrm>
            <a:off x="865934" y="4996935"/>
            <a:ext cx="2933700" cy="369332"/>
          </a:xfrm>
          <a:prstGeom prst="rect">
            <a:avLst/>
          </a:prstGeom>
          <a:noFill/>
        </p:spPr>
        <p:txBody>
          <a:bodyPr wrap="square" rtlCol="0">
            <a:spAutoFit/>
          </a:bodyPr>
          <a:lstStyle/>
          <a:p>
            <a:r>
              <a:rPr lang="en-IN" dirty="0"/>
              <a:t>a) Distribution of null values</a:t>
            </a:r>
          </a:p>
        </p:txBody>
      </p:sp>
      <p:sp>
        <p:nvSpPr>
          <p:cNvPr id="15" name="TextBox 14">
            <a:extLst>
              <a:ext uri="{FF2B5EF4-FFF2-40B4-BE49-F238E27FC236}">
                <a16:creationId xmlns:a16="http://schemas.microsoft.com/office/drawing/2014/main" id="{62671E78-CF69-4BE0-B2C4-CAD8155408AE}"/>
              </a:ext>
            </a:extLst>
          </p:cNvPr>
          <p:cNvSpPr txBox="1"/>
          <p:nvPr/>
        </p:nvSpPr>
        <p:spPr>
          <a:xfrm>
            <a:off x="7025642" y="4927601"/>
            <a:ext cx="2933700" cy="369332"/>
          </a:xfrm>
          <a:prstGeom prst="rect">
            <a:avLst/>
          </a:prstGeom>
          <a:noFill/>
        </p:spPr>
        <p:txBody>
          <a:bodyPr wrap="square" rtlCol="0">
            <a:spAutoFit/>
          </a:bodyPr>
          <a:lstStyle/>
          <a:p>
            <a:r>
              <a:rPr lang="en-IN" dirty="0"/>
              <a:t>b) Percentage of null values</a:t>
            </a:r>
          </a:p>
        </p:txBody>
      </p:sp>
      <p:pic>
        <p:nvPicPr>
          <p:cNvPr id="17" name="Picture 16">
            <a:extLst>
              <a:ext uri="{FF2B5EF4-FFF2-40B4-BE49-F238E27FC236}">
                <a16:creationId xmlns:a16="http://schemas.microsoft.com/office/drawing/2014/main" id="{293C9388-7EC6-4CC4-9C54-7B389AD9EBD5}"/>
              </a:ext>
            </a:extLst>
          </p:cNvPr>
          <p:cNvPicPr>
            <a:picLocks noChangeAspect="1"/>
          </p:cNvPicPr>
          <p:nvPr/>
        </p:nvPicPr>
        <p:blipFill>
          <a:blip r:embed="rId2"/>
          <a:stretch>
            <a:fillRect/>
          </a:stretch>
        </p:blipFill>
        <p:spPr>
          <a:xfrm>
            <a:off x="702662" y="1629664"/>
            <a:ext cx="3139984" cy="3367603"/>
          </a:xfrm>
          <a:prstGeom prst="rect">
            <a:avLst/>
          </a:prstGeom>
        </p:spPr>
      </p:pic>
      <p:pic>
        <p:nvPicPr>
          <p:cNvPr id="19" name="Picture 18">
            <a:extLst>
              <a:ext uri="{FF2B5EF4-FFF2-40B4-BE49-F238E27FC236}">
                <a16:creationId xmlns:a16="http://schemas.microsoft.com/office/drawing/2014/main" id="{489BA6BE-B1AB-4E99-9C5B-00F82323EB8C}"/>
              </a:ext>
            </a:extLst>
          </p:cNvPr>
          <p:cNvPicPr>
            <a:picLocks noChangeAspect="1"/>
          </p:cNvPicPr>
          <p:nvPr/>
        </p:nvPicPr>
        <p:blipFill>
          <a:blip r:embed="rId3"/>
          <a:stretch>
            <a:fillRect/>
          </a:stretch>
        </p:blipFill>
        <p:spPr>
          <a:xfrm>
            <a:off x="6800850" y="1598869"/>
            <a:ext cx="2783564" cy="3328732"/>
          </a:xfrm>
          <a:prstGeom prst="rect">
            <a:avLst/>
          </a:prstGeom>
        </p:spPr>
      </p:pic>
      <p:sp>
        <p:nvSpPr>
          <p:cNvPr id="3" name="TextBox 2">
            <a:extLst>
              <a:ext uri="{FF2B5EF4-FFF2-40B4-BE49-F238E27FC236}">
                <a16:creationId xmlns:a16="http://schemas.microsoft.com/office/drawing/2014/main" id="{C3A330E7-D635-4563-84B6-F68B0451DC5A}"/>
              </a:ext>
            </a:extLst>
          </p:cNvPr>
          <p:cNvSpPr txBox="1"/>
          <p:nvPr/>
        </p:nvSpPr>
        <p:spPr>
          <a:xfrm>
            <a:off x="319270" y="5366267"/>
            <a:ext cx="11872730" cy="1754326"/>
          </a:xfrm>
          <a:prstGeom prst="rect">
            <a:avLst/>
          </a:prstGeom>
          <a:noFill/>
        </p:spPr>
        <p:txBody>
          <a:bodyPr wrap="square" rtlCol="0">
            <a:spAutoFit/>
          </a:bodyPr>
          <a:lstStyle/>
          <a:p>
            <a:r>
              <a:rPr lang="en-IN" b="1" dirty="0"/>
              <a:t>Defining the two approaches for the modelling -</a:t>
            </a:r>
            <a:r>
              <a:rPr lang="en-IN" dirty="0"/>
              <a:t> </a:t>
            </a:r>
            <a:r>
              <a:rPr lang="en-IN" b="1" dirty="0"/>
              <a:t>1. Time series approach</a:t>
            </a:r>
            <a:r>
              <a:rPr lang="en-IN" dirty="0"/>
              <a:t>: Assuming that seasonality influences the HPI &amp; </a:t>
            </a:r>
            <a:r>
              <a:rPr lang="en-US" b="0" i="0" dirty="0">
                <a:effectLst/>
                <a:latin typeface="arial" panose="020B0604020202020204" pitchFamily="34" charset="0"/>
              </a:rPr>
              <a:t>that </a:t>
            </a:r>
            <a:r>
              <a:rPr lang="en-US" i="0" dirty="0">
                <a:effectLst/>
              </a:rPr>
              <a:t>future trends will hold similar like historical trends</a:t>
            </a:r>
            <a:r>
              <a:rPr lang="en-US" i="0" dirty="0">
                <a:solidFill>
                  <a:srgbClr val="202124"/>
                </a:solidFill>
                <a:effectLst/>
              </a:rPr>
              <a:t>.</a:t>
            </a:r>
            <a:r>
              <a:rPr lang="en-IN" dirty="0"/>
              <a:t> The null value imputation, feature engineering, data split &amp; modelling has been done along time-series methods.</a:t>
            </a:r>
          </a:p>
          <a:p>
            <a:r>
              <a:rPr lang="en-IN" b="1" dirty="0"/>
              <a:t>2. Machine Learning approach: </a:t>
            </a:r>
            <a:r>
              <a:rPr lang="en-IN" dirty="0"/>
              <a:t>Assuming that seasonality doesn’t influence the HPI. The null value imputation, feature engineering, data split &amp; modelling using has been done using classical Machine Learning techniques.</a:t>
            </a:r>
          </a:p>
          <a:p>
            <a:endParaRPr lang="en-IN" b="1" dirty="0"/>
          </a:p>
        </p:txBody>
      </p:sp>
    </p:spTree>
    <p:extLst>
      <p:ext uri="{BB962C8B-B14F-4D97-AF65-F5344CB8AC3E}">
        <p14:creationId xmlns:p14="http://schemas.microsoft.com/office/powerpoint/2010/main" val="260116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65A4-7CAF-49B2-B2E7-6B6458B3A49C}"/>
              </a:ext>
            </a:extLst>
          </p:cNvPr>
          <p:cNvSpPr>
            <a:spLocks noGrp="1"/>
          </p:cNvSpPr>
          <p:nvPr>
            <p:ph type="title"/>
          </p:nvPr>
        </p:nvSpPr>
        <p:spPr>
          <a:xfrm>
            <a:off x="82415" y="277636"/>
            <a:ext cx="4174625" cy="662782"/>
          </a:xfrm>
        </p:spPr>
        <p:txBody>
          <a:bodyPr>
            <a:normAutofit fontScale="90000"/>
          </a:bodyPr>
          <a:lstStyle/>
          <a:p>
            <a:pPr marL="571500" indent="-571500">
              <a:buFont typeface="Wingdings" panose="05000000000000000000" pitchFamily="2" charset="2"/>
              <a:buChar char="v"/>
            </a:pPr>
            <a:r>
              <a:rPr lang="en-IN" sz="3600" dirty="0">
                <a:solidFill>
                  <a:srgbClr val="0070C0"/>
                </a:solidFill>
              </a:rPr>
              <a:t>Data Pre-processing</a:t>
            </a:r>
          </a:p>
        </p:txBody>
      </p:sp>
      <p:sp>
        <p:nvSpPr>
          <p:cNvPr id="7" name="TextBox 6">
            <a:extLst>
              <a:ext uri="{FF2B5EF4-FFF2-40B4-BE49-F238E27FC236}">
                <a16:creationId xmlns:a16="http://schemas.microsoft.com/office/drawing/2014/main" id="{39C3B3A8-A5E3-4CC3-996A-5B313AA649A7}"/>
              </a:ext>
            </a:extLst>
          </p:cNvPr>
          <p:cNvSpPr txBox="1"/>
          <p:nvPr/>
        </p:nvSpPr>
        <p:spPr>
          <a:xfrm>
            <a:off x="219075" y="1064243"/>
            <a:ext cx="4438650" cy="468000"/>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Dealing with null values –</a:t>
            </a:r>
          </a:p>
          <a:p>
            <a:endParaRPr lang="en-IN" sz="2400" dirty="0"/>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p:txBody>
      </p:sp>
      <p:sp>
        <p:nvSpPr>
          <p:cNvPr id="3" name="TextBox 2">
            <a:extLst>
              <a:ext uri="{FF2B5EF4-FFF2-40B4-BE49-F238E27FC236}">
                <a16:creationId xmlns:a16="http://schemas.microsoft.com/office/drawing/2014/main" id="{DF6FB4C1-ADDD-4274-8F62-F7C7CD740642}"/>
              </a:ext>
            </a:extLst>
          </p:cNvPr>
          <p:cNvSpPr txBox="1"/>
          <p:nvPr/>
        </p:nvSpPr>
        <p:spPr>
          <a:xfrm>
            <a:off x="219075" y="2009123"/>
            <a:ext cx="5805487" cy="5078313"/>
          </a:xfrm>
          <a:prstGeom prst="rect">
            <a:avLst/>
          </a:prstGeom>
          <a:noFill/>
        </p:spPr>
        <p:txBody>
          <a:bodyPr wrap="square" rtlCol="0">
            <a:spAutoFit/>
          </a:bodyPr>
          <a:lstStyle/>
          <a:p>
            <a:pPr marL="342900" indent="-342900">
              <a:buFont typeface="Arial" panose="020B0604020202020204" pitchFamily="34" charset="0"/>
              <a:buChar char="•"/>
            </a:pPr>
            <a:r>
              <a:rPr lang="en-IN" b="1" dirty="0"/>
              <a:t>GDP</a:t>
            </a:r>
            <a:r>
              <a:rPr lang="en-IN" dirty="0"/>
              <a:t> - Nearest Neighbour interpolation followed by linear interpolation in both directions.</a:t>
            </a:r>
            <a:endParaRPr lang="en-US" b="0" i="0" dirty="0">
              <a:solidFill>
                <a:srgbClr val="000000"/>
              </a:solidFill>
              <a:effectLst/>
              <a:latin typeface="Helvetica Neue"/>
            </a:endParaRPr>
          </a:p>
          <a:p>
            <a:pPr marL="342900" indent="-342900">
              <a:buFont typeface="Arial" panose="020B0604020202020204" pitchFamily="34" charset="0"/>
              <a:buChar char="•"/>
            </a:pPr>
            <a:endParaRPr lang="en-US" b="0" i="0" dirty="0">
              <a:solidFill>
                <a:srgbClr val="000000"/>
              </a:solidFill>
              <a:effectLst/>
              <a:latin typeface="Helvetica Neue"/>
            </a:endParaRPr>
          </a:p>
          <a:p>
            <a:pPr marL="342900" indent="-342900">
              <a:buFont typeface="Arial" panose="020B0604020202020204" pitchFamily="34" charset="0"/>
              <a:buChar char="•"/>
            </a:pPr>
            <a:r>
              <a:rPr lang="en-US" b="1" i="0" dirty="0">
                <a:solidFill>
                  <a:srgbClr val="000000"/>
                </a:solidFill>
                <a:effectLst/>
              </a:rPr>
              <a:t>Property Prices, Mortgage Delinquency Rate </a:t>
            </a:r>
            <a:r>
              <a:rPr lang="en-US" b="0" i="0" dirty="0">
                <a:solidFill>
                  <a:srgbClr val="000000"/>
                </a:solidFill>
                <a:effectLst/>
              </a:rPr>
              <a:t> </a:t>
            </a:r>
            <a:r>
              <a:rPr lang="en-US" b="0" i="0" dirty="0">
                <a:solidFill>
                  <a:srgbClr val="000000"/>
                </a:solidFill>
                <a:effectLst/>
                <a:latin typeface="Helvetica Neue"/>
              </a:rPr>
              <a:t>- Same imputation strategy as used for GDP.</a:t>
            </a:r>
          </a:p>
          <a:p>
            <a:pPr marL="342900" indent="-342900">
              <a:buFont typeface="Arial" panose="020B0604020202020204" pitchFamily="34" charset="0"/>
              <a:buChar char="•"/>
            </a:pPr>
            <a:endParaRPr lang="en-US" b="0" i="0" dirty="0">
              <a:solidFill>
                <a:srgbClr val="000000"/>
              </a:solidFill>
              <a:effectLst/>
              <a:latin typeface="Helvetica Neue"/>
            </a:endParaRPr>
          </a:p>
          <a:p>
            <a:pPr marL="342900" indent="-342900">
              <a:buFont typeface="Arial" panose="020B0604020202020204" pitchFamily="34" charset="0"/>
              <a:buChar char="•"/>
            </a:pPr>
            <a:r>
              <a:rPr kumimoji="0" lang="en-US" altLang="en-US" b="1" i="0" u="none" strike="noStrike" cap="none" normalizeH="0" baseline="0" dirty="0">
                <a:ln>
                  <a:noFill/>
                </a:ln>
                <a:solidFill>
                  <a:srgbClr val="000000"/>
                </a:solidFill>
                <a:effectLst/>
                <a:cs typeface="Courier New" panose="02070309020205020404" pitchFamily="49" charset="0"/>
              </a:rPr>
              <a:t>Men Married, Men Unmarried Divorced, Men Unmarried Widowed, Women Married, Women Unmarried Divorced &amp; Women Unmarried Widowed (Marital Data)</a:t>
            </a:r>
            <a:r>
              <a:rPr kumimoji="0" lang="en-US" altLang="en-US" b="0" i="0" u="none" strike="noStrike" cap="none" normalizeH="0" baseline="0" dirty="0">
                <a:ln>
                  <a:noFill/>
                </a:ln>
                <a:solidFill>
                  <a:srgbClr val="000000"/>
                </a:solidFill>
                <a:effectLst/>
                <a:cs typeface="Courier New" panose="02070309020205020404" pitchFamily="49" charset="0"/>
              </a:rPr>
              <a:t> - </a:t>
            </a:r>
          </a:p>
          <a:p>
            <a:r>
              <a:rPr lang="en-US" altLang="en-US" dirty="0">
                <a:solidFill>
                  <a:srgbClr val="000000"/>
                </a:solidFill>
                <a:cs typeface="Courier New" panose="02070309020205020404" pitchFamily="49" charset="0"/>
              </a:rPr>
              <a:t>       Backward Linear interpolation.</a:t>
            </a:r>
          </a:p>
          <a:p>
            <a:endParaRPr lang="en-US" altLang="en-US" dirty="0">
              <a:solidFill>
                <a:srgbClr val="000000"/>
              </a:solidFill>
              <a:cs typeface="Courier New" panose="02070309020205020404" pitchFamily="49" charset="0"/>
            </a:endParaRPr>
          </a:p>
          <a:p>
            <a:pPr marL="285750" indent="-285750">
              <a:buFont typeface="Arial" panose="020B0604020202020204" pitchFamily="34" charset="0"/>
              <a:buChar char="•"/>
            </a:pPr>
            <a:r>
              <a:rPr kumimoji="0" lang="en-US" altLang="en-US" b="1" i="0" u="none" strike="noStrike" cap="none" normalizeH="0" baseline="0" dirty="0">
                <a:ln>
                  <a:noFill/>
                </a:ln>
                <a:solidFill>
                  <a:srgbClr val="000000"/>
                </a:solidFill>
                <a:effectLst/>
                <a:cs typeface="Courier New" panose="02070309020205020404" pitchFamily="49" charset="0"/>
              </a:rPr>
              <a:t>Immigration - </a:t>
            </a:r>
            <a:r>
              <a:rPr kumimoji="0" lang="en-US" altLang="en-US" i="0" u="none" strike="noStrike" cap="none" normalizeH="0" baseline="0" dirty="0">
                <a:ln>
                  <a:noFill/>
                </a:ln>
                <a:solidFill>
                  <a:srgbClr val="000000"/>
                </a:solidFill>
                <a:effectLst/>
                <a:cs typeface="Courier New" panose="02070309020205020404" pitchFamily="49" charset="0"/>
              </a:rPr>
              <a:t>Forward linear interpolation.</a:t>
            </a:r>
          </a:p>
          <a:p>
            <a:pPr marL="285750" indent="-285750">
              <a:buFont typeface="Arial" panose="020B0604020202020204" pitchFamily="34" charset="0"/>
              <a:buChar char="•"/>
            </a:pPr>
            <a:endParaRPr lang="en-US" altLang="en-US" dirty="0">
              <a:solidFill>
                <a:srgbClr val="000000"/>
              </a:solidFill>
              <a:cs typeface="Courier New" panose="02070309020205020404" pitchFamily="49" charset="0"/>
            </a:endParaRPr>
          </a:p>
          <a:p>
            <a:pPr marL="285750" indent="-285750">
              <a:buFont typeface="Arial" panose="020B0604020202020204" pitchFamily="34" charset="0"/>
              <a:buChar char="•"/>
            </a:pPr>
            <a:r>
              <a:rPr kumimoji="0" lang="en-US" altLang="en-US" b="1" i="0" u="none" strike="noStrike" cap="none" normalizeH="0" baseline="0" dirty="0">
                <a:ln>
                  <a:noFill/>
                </a:ln>
                <a:solidFill>
                  <a:srgbClr val="000000"/>
                </a:solidFill>
                <a:effectLst/>
                <a:cs typeface="Courier New" panose="02070309020205020404" pitchFamily="49" charset="0"/>
              </a:rPr>
              <a:t>Listing</a:t>
            </a:r>
            <a:r>
              <a:rPr kumimoji="0" lang="en-US" altLang="en-US" i="0" u="none" strike="noStrike" cap="none" normalizeH="0" baseline="0" dirty="0">
                <a:ln>
                  <a:noFill/>
                </a:ln>
                <a:solidFill>
                  <a:srgbClr val="000000"/>
                </a:solidFill>
                <a:effectLst/>
                <a:cs typeface="Courier New" panose="02070309020205020404" pitchFamily="49" charset="0"/>
              </a:rPr>
              <a:t> - Dropped the feature due to high percentage of null values. </a:t>
            </a:r>
            <a:r>
              <a:rPr lang="en-US" altLang="en-US" dirty="0">
                <a:solidFill>
                  <a:srgbClr val="000000"/>
                </a:solidFill>
                <a:cs typeface="Courier New" panose="02070309020205020404" pitchFamily="49" charset="0"/>
              </a:rPr>
              <a:t>Data only after 2016 available.</a:t>
            </a:r>
            <a:endParaRPr kumimoji="0" lang="en-US" altLang="en-US" i="0" u="none" strike="noStrike" cap="none" normalizeH="0" baseline="0" dirty="0">
              <a:ln>
                <a:noFill/>
              </a:ln>
              <a:solidFill>
                <a:srgbClr val="000000"/>
              </a:solidFill>
              <a:effectLst/>
              <a:cs typeface="Courier New" panose="02070309020205020404" pitchFamily="49" charset="0"/>
            </a:endParaRPr>
          </a:p>
          <a:p>
            <a:endParaRPr lang="en-IN" dirty="0">
              <a:solidFill>
                <a:srgbClr val="000000"/>
              </a:solidFill>
              <a:cs typeface="Courier New" panose="02070309020205020404" pitchFamily="49" charset="0"/>
            </a:endParaRPr>
          </a:p>
          <a:p>
            <a:endParaRPr lang="en-US" dirty="0">
              <a:solidFill>
                <a:srgbClr val="000000"/>
              </a:solidFill>
              <a:cs typeface="Courier New" panose="02070309020205020404" pitchFamily="49" charset="0"/>
            </a:endParaRPr>
          </a:p>
        </p:txBody>
      </p:sp>
      <p:sp>
        <p:nvSpPr>
          <p:cNvPr id="5" name="Rectangle 2">
            <a:extLst>
              <a:ext uri="{FF2B5EF4-FFF2-40B4-BE49-F238E27FC236}">
                <a16:creationId xmlns:a16="http://schemas.microsoft.com/office/drawing/2014/main" id="{A87D66BB-7BA3-4EB2-94C5-F2A5FD6883C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878DE9B0-9E39-442C-B3B4-7B03E27A77F1}"/>
              </a:ext>
            </a:extLst>
          </p:cNvPr>
          <p:cNvCxnSpPr>
            <a:cxnSpLocks/>
          </p:cNvCxnSpPr>
          <p:nvPr/>
        </p:nvCxnSpPr>
        <p:spPr>
          <a:xfrm>
            <a:off x="6096000" y="2073982"/>
            <a:ext cx="0" cy="409821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31C5EB-F915-480E-8F6B-9B805102EEB4}"/>
              </a:ext>
            </a:extLst>
          </p:cNvPr>
          <p:cNvSpPr txBox="1"/>
          <p:nvPr/>
        </p:nvSpPr>
        <p:spPr>
          <a:xfrm>
            <a:off x="1290638" y="1582545"/>
            <a:ext cx="4733925" cy="369332"/>
          </a:xfrm>
          <a:prstGeom prst="rect">
            <a:avLst/>
          </a:prstGeom>
          <a:noFill/>
        </p:spPr>
        <p:txBody>
          <a:bodyPr wrap="square" rtlCol="0">
            <a:spAutoFit/>
          </a:bodyPr>
          <a:lstStyle/>
          <a:p>
            <a:r>
              <a:rPr lang="en-IN" dirty="0"/>
              <a:t>Time Series approach (Multivariate Time series)</a:t>
            </a:r>
          </a:p>
        </p:txBody>
      </p:sp>
      <p:sp>
        <p:nvSpPr>
          <p:cNvPr id="18" name="TextBox 17">
            <a:extLst>
              <a:ext uri="{FF2B5EF4-FFF2-40B4-BE49-F238E27FC236}">
                <a16:creationId xmlns:a16="http://schemas.microsoft.com/office/drawing/2014/main" id="{FF1BA8D0-3AFA-4C0F-B725-B256DB2849AF}"/>
              </a:ext>
            </a:extLst>
          </p:cNvPr>
          <p:cNvSpPr txBox="1"/>
          <p:nvPr/>
        </p:nvSpPr>
        <p:spPr>
          <a:xfrm>
            <a:off x="7743825" y="1582545"/>
            <a:ext cx="4276725" cy="369332"/>
          </a:xfrm>
          <a:prstGeom prst="rect">
            <a:avLst/>
          </a:prstGeom>
          <a:noFill/>
        </p:spPr>
        <p:txBody>
          <a:bodyPr wrap="square" rtlCol="0">
            <a:spAutoFit/>
          </a:bodyPr>
          <a:lstStyle/>
          <a:p>
            <a:r>
              <a:rPr lang="en-IN" dirty="0"/>
              <a:t>Machine Learning Approach</a:t>
            </a:r>
          </a:p>
        </p:txBody>
      </p:sp>
      <p:sp>
        <p:nvSpPr>
          <p:cNvPr id="19" name="TextBox 18">
            <a:extLst>
              <a:ext uri="{FF2B5EF4-FFF2-40B4-BE49-F238E27FC236}">
                <a16:creationId xmlns:a16="http://schemas.microsoft.com/office/drawing/2014/main" id="{3B4C3F23-447B-4BFE-B464-C155C3C5FFCE}"/>
              </a:ext>
            </a:extLst>
          </p:cNvPr>
          <p:cNvSpPr txBox="1"/>
          <p:nvPr/>
        </p:nvSpPr>
        <p:spPr>
          <a:xfrm>
            <a:off x="6167439" y="2043945"/>
            <a:ext cx="6024561" cy="5078313"/>
          </a:xfrm>
          <a:prstGeom prst="rect">
            <a:avLst/>
          </a:prstGeom>
          <a:noFill/>
        </p:spPr>
        <p:txBody>
          <a:bodyPr wrap="square" rtlCol="0">
            <a:spAutoFit/>
          </a:bodyPr>
          <a:lstStyle/>
          <a:p>
            <a:pPr marL="342900" indent="-342900">
              <a:buFont typeface="Arial" panose="020B0604020202020204" pitchFamily="34" charset="0"/>
              <a:buChar char="•"/>
            </a:pPr>
            <a:r>
              <a:rPr lang="en-IN" b="1" dirty="0"/>
              <a:t>GDP</a:t>
            </a:r>
            <a:r>
              <a:rPr lang="en-IN" dirty="0"/>
              <a:t> - Imputed the available GDP of the nearest date.</a:t>
            </a:r>
            <a:endParaRPr lang="en-US" b="0" i="0" dirty="0">
              <a:solidFill>
                <a:srgbClr val="000000"/>
              </a:solidFill>
              <a:effectLst/>
              <a:latin typeface="Helvetica Neue"/>
            </a:endParaRPr>
          </a:p>
          <a:p>
            <a:pPr marL="342900" indent="-342900">
              <a:buFont typeface="Arial" panose="020B0604020202020204" pitchFamily="34" charset="0"/>
              <a:buChar char="•"/>
            </a:pPr>
            <a:endParaRPr lang="en-US" b="0" i="0" dirty="0">
              <a:solidFill>
                <a:srgbClr val="000000"/>
              </a:solidFill>
              <a:effectLst/>
              <a:latin typeface="Helvetica Neue"/>
            </a:endParaRPr>
          </a:p>
          <a:p>
            <a:pPr marL="342900" indent="-342900">
              <a:buFont typeface="Arial" panose="020B0604020202020204" pitchFamily="34" charset="0"/>
              <a:buChar char="•"/>
            </a:pPr>
            <a:r>
              <a:rPr lang="en-US" b="1" i="0" dirty="0">
                <a:solidFill>
                  <a:srgbClr val="000000"/>
                </a:solidFill>
                <a:effectLst/>
              </a:rPr>
              <a:t>Property Prices, Mortgage Delinquency Rate </a:t>
            </a:r>
            <a:r>
              <a:rPr lang="en-US" b="0" i="0" dirty="0">
                <a:solidFill>
                  <a:srgbClr val="000000"/>
                </a:solidFill>
                <a:effectLst/>
              </a:rPr>
              <a:t> </a:t>
            </a:r>
            <a:r>
              <a:rPr lang="en-US" b="0" i="0" dirty="0">
                <a:solidFill>
                  <a:srgbClr val="000000"/>
                </a:solidFill>
                <a:effectLst/>
                <a:latin typeface="Helvetica Neue"/>
              </a:rPr>
              <a:t>- Same imputation strategy as used for GDP.</a:t>
            </a:r>
          </a:p>
          <a:p>
            <a:pPr marL="342900" indent="-342900">
              <a:buFont typeface="Arial" panose="020B0604020202020204" pitchFamily="34" charset="0"/>
              <a:buChar char="•"/>
            </a:pPr>
            <a:endParaRPr lang="en-US" b="0" i="0" dirty="0">
              <a:solidFill>
                <a:srgbClr val="000000"/>
              </a:solidFill>
              <a:effectLst/>
              <a:latin typeface="Helvetica Neue"/>
            </a:endParaRPr>
          </a:p>
          <a:p>
            <a:pPr marL="342900" indent="-342900">
              <a:buFont typeface="Arial" panose="020B0604020202020204" pitchFamily="34" charset="0"/>
              <a:buChar char="•"/>
            </a:pPr>
            <a:r>
              <a:rPr kumimoji="0" lang="en-US" altLang="en-US" b="1" i="0" u="none" strike="noStrike" cap="none" normalizeH="0" baseline="0" dirty="0">
                <a:ln>
                  <a:noFill/>
                </a:ln>
                <a:solidFill>
                  <a:srgbClr val="000000"/>
                </a:solidFill>
                <a:effectLst/>
                <a:cs typeface="Courier New" panose="02070309020205020404" pitchFamily="49" charset="0"/>
              </a:rPr>
              <a:t>Men Married, Men Unmarried Divorced, Men Unmarried Widowed, Women Married, Women Unmarried Divorced &amp; Women Unmarried Widowed (Marital Data)</a:t>
            </a:r>
            <a:r>
              <a:rPr kumimoji="0" lang="en-US" altLang="en-US" b="0" i="0" u="none" strike="noStrike" cap="none" normalizeH="0" baseline="0" dirty="0">
                <a:ln>
                  <a:noFill/>
                </a:ln>
                <a:solidFill>
                  <a:srgbClr val="000000"/>
                </a:solidFill>
                <a:effectLst/>
                <a:cs typeface="Courier New" panose="02070309020205020404" pitchFamily="49" charset="0"/>
              </a:rPr>
              <a:t> – </a:t>
            </a:r>
          </a:p>
          <a:p>
            <a:r>
              <a:rPr lang="en-US" altLang="en-US" dirty="0">
                <a:solidFill>
                  <a:srgbClr val="000000"/>
                </a:solidFill>
                <a:cs typeface="Courier New" panose="02070309020205020404" pitchFamily="49" charset="0"/>
              </a:rPr>
              <a:t>       Imputed random samples from the respective attribute.</a:t>
            </a:r>
          </a:p>
          <a:p>
            <a:endParaRPr lang="en-US" altLang="en-US" dirty="0">
              <a:solidFill>
                <a:srgbClr val="000000"/>
              </a:solidFill>
              <a:cs typeface="Courier New" panose="02070309020205020404" pitchFamily="49" charset="0"/>
            </a:endParaRPr>
          </a:p>
          <a:p>
            <a:pPr marL="285750" indent="-285750">
              <a:buFont typeface="Arial" panose="020B0604020202020204" pitchFamily="34" charset="0"/>
              <a:buChar char="•"/>
            </a:pPr>
            <a:r>
              <a:rPr kumimoji="0" lang="en-US" altLang="en-US" b="1" i="0" u="none" strike="noStrike" cap="none" normalizeH="0" baseline="0" dirty="0">
                <a:ln>
                  <a:noFill/>
                </a:ln>
                <a:solidFill>
                  <a:srgbClr val="000000"/>
                </a:solidFill>
                <a:effectLst/>
                <a:cs typeface="Courier New" panose="02070309020205020404" pitchFamily="49" charset="0"/>
              </a:rPr>
              <a:t>Immigration - </a:t>
            </a:r>
            <a:r>
              <a:rPr kumimoji="0" lang="en-US" altLang="en-US" i="0" u="none" strike="noStrike" cap="none" normalizeH="0" baseline="0" dirty="0">
                <a:ln>
                  <a:noFill/>
                </a:ln>
                <a:solidFill>
                  <a:srgbClr val="000000"/>
                </a:solidFill>
                <a:effectLst/>
                <a:cs typeface="Courier New" panose="02070309020205020404" pitchFamily="49" charset="0"/>
              </a:rPr>
              <a:t>Same imputation strategy as used </a:t>
            </a:r>
            <a:r>
              <a:rPr lang="en-US" altLang="en-US" dirty="0">
                <a:solidFill>
                  <a:srgbClr val="000000"/>
                </a:solidFill>
                <a:cs typeface="Courier New" panose="02070309020205020404" pitchFamily="49" charset="0"/>
              </a:rPr>
              <a:t>for marital data.</a:t>
            </a:r>
            <a:endParaRPr kumimoji="0" lang="en-US" altLang="en-US" i="0" u="none" strike="noStrike" cap="none" normalizeH="0" baseline="0" dirty="0">
              <a:ln>
                <a:noFill/>
              </a:ln>
              <a:solidFill>
                <a:srgbClr val="000000"/>
              </a:solidFill>
              <a:effectLst/>
              <a:cs typeface="Courier New" panose="02070309020205020404" pitchFamily="49" charset="0"/>
            </a:endParaRPr>
          </a:p>
          <a:p>
            <a:pPr marL="285750" indent="-285750">
              <a:buFont typeface="Arial" panose="020B0604020202020204" pitchFamily="34" charset="0"/>
              <a:buChar char="•"/>
            </a:pPr>
            <a:endParaRPr lang="en-US" altLang="en-US" dirty="0">
              <a:solidFill>
                <a:srgbClr val="000000"/>
              </a:solidFill>
              <a:cs typeface="Courier New" panose="02070309020205020404" pitchFamily="49" charset="0"/>
            </a:endParaRPr>
          </a:p>
          <a:p>
            <a:pPr marL="285750" indent="-285750">
              <a:buFont typeface="Arial" panose="020B0604020202020204" pitchFamily="34" charset="0"/>
              <a:buChar char="•"/>
            </a:pPr>
            <a:r>
              <a:rPr kumimoji="0" lang="en-US" altLang="en-US" b="1" i="0" u="none" strike="noStrike" cap="none" normalizeH="0" baseline="0" dirty="0">
                <a:ln>
                  <a:noFill/>
                </a:ln>
                <a:solidFill>
                  <a:srgbClr val="000000"/>
                </a:solidFill>
                <a:effectLst/>
                <a:cs typeface="Courier New" panose="02070309020205020404" pitchFamily="49" charset="0"/>
              </a:rPr>
              <a:t>Listing</a:t>
            </a:r>
            <a:r>
              <a:rPr kumimoji="0" lang="en-US" altLang="en-US" i="0" u="none" strike="noStrike" cap="none" normalizeH="0" baseline="0" dirty="0">
                <a:ln>
                  <a:noFill/>
                </a:ln>
                <a:solidFill>
                  <a:srgbClr val="000000"/>
                </a:solidFill>
                <a:effectLst/>
                <a:cs typeface="Courier New" panose="02070309020205020404" pitchFamily="49" charset="0"/>
              </a:rPr>
              <a:t> - Dropped the feature due to high percentage of null values. </a:t>
            </a:r>
            <a:r>
              <a:rPr lang="en-US" altLang="en-US" dirty="0">
                <a:solidFill>
                  <a:srgbClr val="000000"/>
                </a:solidFill>
                <a:cs typeface="Courier New" panose="02070309020205020404" pitchFamily="49" charset="0"/>
              </a:rPr>
              <a:t>Data only after 2016 available.</a:t>
            </a:r>
            <a:endParaRPr kumimoji="0" lang="en-US" altLang="en-US" i="0" u="none" strike="noStrike" cap="none" normalizeH="0" baseline="0" dirty="0">
              <a:ln>
                <a:noFill/>
              </a:ln>
              <a:solidFill>
                <a:srgbClr val="000000"/>
              </a:solidFill>
              <a:effectLst/>
              <a:cs typeface="Courier New" panose="02070309020205020404" pitchFamily="49" charset="0"/>
            </a:endParaRPr>
          </a:p>
          <a:p>
            <a:pPr marL="285750" indent="-285750">
              <a:buFont typeface="Arial" panose="020B0604020202020204" pitchFamily="34" charset="0"/>
              <a:buChar char="•"/>
            </a:pPr>
            <a:endParaRPr kumimoji="0" lang="en-US" altLang="en-US" i="0" u="none" strike="noStrike" cap="none" normalizeH="0" baseline="0" dirty="0">
              <a:ln>
                <a:noFill/>
              </a:ln>
              <a:solidFill>
                <a:srgbClr val="000000"/>
              </a:solidFill>
              <a:effectLst/>
              <a:cs typeface="Courier New" panose="02070309020205020404" pitchFamily="49" charset="0"/>
            </a:endParaRPr>
          </a:p>
          <a:p>
            <a:endParaRPr lang="en-IN" dirty="0">
              <a:solidFill>
                <a:srgbClr val="000000"/>
              </a:solidFill>
              <a:cs typeface="Courier New" panose="02070309020205020404" pitchFamily="49" charset="0"/>
            </a:endParaRPr>
          </a:p>
          <a:p>
            <a:endParaRPr lang="en-US" dirty="0">
              <a:solidFill>
                <a:srgbClr val="000000"/>
              </a:solidFill>
              <a:cs typeface="Courier New" panose="02070309020205020404" pitchFamily="49" charset="0"/>
            </a:endParaRPr>
          </a:p>
        </p:txBody>
      </p:sp>
      <p:sp>
        <p:nvSpPr>
          <p:cNvPr id="10" name="TextBox 9">
            <a:extLst>
              <a:ext uri="{FF2B5EF4-FFF2-40B4-BE49-F238E27FC236}">
                <a16:creationId xmlns:a16="http://schemas.microsoft.com/office/drawing/2014/main" id="{A76C2743-8CA2-4863-B119-CCD4449D4A0F}"/>
              </a:ext>
            </a:extLst>
          </p:cNvPr>
          <p:cNvSpPr txBox="1"/>
          <p:nvPr/>
        </p:nvSpPr>
        <p:spPr>
          <a:xfrm>
            <a:off x="4829189" y="6264268"/>
            <a:ext cx="7534264" cy="523220"/>
          </a:xfrm>
          <a:prstGeom prst="rect">
            <a:avLst/>
          </a:prstGeom>
          <a:noFill/>
        </p:spPr>
        <p:txBody>
          <a:bodyPr wrap="square" rtlCol="0">
            <a:spAutoFit/>
          </a:bodyPr>
          <a:lstStyle/>
          <a:p>
            <a:r>
              <a:rPr lang="en-IN" sz="1400" b="1" dirty="0"/>
              <a:t>Link to data pre-processing code: </a:t>
            </a:r>
            <a:r>
              <a:rPr lang="en-IN" sz="1400" dirty="0">
                <a:hlinkClick r:id="rId2"/>
              </a:rPr>
              <a:t>https://drive.google.com/file/d/17mSK1hpGPPre5b_kNEqwEkdwFGzZNxlA/view?usp=sharing</a:t>
            </a:r>
            <a:endParaRPr lang="en-IN" sz="1400" dirty="0"/>
          </a:p>
        </p:txBody>
      </p:sp>
      <p:pic>
        <p:nvPicPr>
          <p:cNvPr id="11" name="Graphic 10" descr="Star with solid fill">
            <a:extLst>
              <a:ext uri="{FF2B5EF4-FFF2-40B4-BE49-F238E27FC236}">
                <a16:creationId xmlns:a16="http://schemas.microsoft.com/office/drawing/2014/main" id="{BD3ADC4E-1EBE-4340-BFFA-F3B2AD5B9A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8348" y="6207022"/>
            <a:ext cx="349253" cy="349253"/>
          </a:xfrm>
          <a:prstGeom prst="rect">
            <a:avLst/>
          </a:prstGeom>
        </p:spPr>
      </p:pic>
    </p:spTree>
    <p:extLst>
      <p:ext uri="{BB962C8B-B14F-4D97-AF65-F5344CB8AC3E}">
        <p14:creationId xmlns:p14="http://schemas.microsoft.com/office/powerpoint/2010/main" val="176581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65A4-7CAF-49B2-B2E7-6B6458B3A49C}"/>
              </a:ext>
            </a:extLst>
          </p:cNvPr>
          <p:cNvSpPr>
            <a:spLocks noGrp="1"/>
          </p:cNvSpPr>
          <p:nvPr>
            <p:ph type="title"/>
          </p:nvPr>
        </p:nvSpPr>
        <p:spPr>
          <a:xfrm>
            <a:off x="82415" y="243992"/>
            <a:ext cx="4174625" cy="662782"/>
          </a:xfrm>
        </p:spPr>
        <p:txBody>
          <a:bodyPr>
            <a:normAutofit fontScale="90000"/>
          </a:bodyPr>
          <a:lstStyle/>
          <a:p>
            <a:pPr marL="571500" indent="-571500">
              <a:buFont typeface="Wingdings" panose="05000000000000000000" pitchFamily="2" charset="2"/>
              <a:buChar char="v"/>
            </a:pPr>
            <a:r>
              <a:rPr lang="en-IN" sz="3600" dirty="0">
                <a:solidFill>
                  <a:srgbClr val="0070C0"/>
                </a:solidFill>
              </a:rPr>
              <a:t>Feature Engineering</a:t>
            </a:r>
          </a:p>
        </p:txBody>
      </p:sp>
      <p:sp>
        <p:nvSpPr>
          <p:cNvPr id="7" name="TextBox 6">
            <a:extLst>
              <a:ext uri="{FF2B5EF4-FFF2-40B4-BE49-F238E27FC236}">
                <a16:creationId xmlns:a16="http://schemas.microsoft.com/office/drawing/2014/main" id="{39C3B3A8-A5E3-4CC3-996A-5B313AA649A7}"/>
              </a:ext>
            </a:extLst>
          </p:cNvPr>
          <p:cNvSpPr txBox="1"/>
          <p:nvPr/>
        </p:nvSpPr>
        <p:spPr>
          <a:xfrm>
            <a:off x="219074" y="802298"/>
            <a:ext cx="10315576" cy="2400657"/>
          </a:xfrm>
          <a:prstGeom prst="rect">
            <a:avLst/>
          </a:prstGeom>
          <a:noFill/>
        </p:spPr>
        <p:txBody>
          <a:bodyPr wrap="square" rtlCol="0">
            <a:spAutoFit/>
          </a:bodyPr>
          <a:lstStyle/>
          <a:p>
            <a:r>
              <a:rPr lang="en-IN" dirty="0"/>
              <a:t>New time-series features extracted to capture datetime-based information (time-series approach) -</a:t>
            </a:r>
          </a:p>
          <a:p>
            <a:endParaRPr lang="en-IN" dirty="0"/>
          </a:p>
          <a:p>
            <a:pPr marL="285750" indent="-285750">
              <a:buFont typeface="Arial" panose="020B0604020202020204" pitchFamily="34" charset="0"/>
              <a:buChar char="•"/>
            </a:pPr>
            <a:r>
              <a:rPr lang="en-IN" b="1" dirty="0"/>
              <a:t>Week of the year, Quarter, Month &amp; Year</a:t>
            </a:r>
            <a:r>
              <a:rPr lang="en-IN" dirty="0"/>
              <a:t>.</a:t>
            </a:r>
          </a:p>
          <a:p>
            <a:endParaRPr lang="en-IN" sz="2400" dirty="0"/>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a:p>
            <a:pPr marL="342900" indent="-342900">
              <a:buFont typeface="Wingdings" panose="05000000000000000000" pitchFamily="2" charset="2"/>
              <a:buChar char="q"/>
            </a:pPr>
            <a:endParaRPr lang="en-IN" sz="2400" dirty="0"/>
          </a:p>
        </p:txBody>
      </p:sp>
      <p:sp>
        <p:nvSpPr>
          <p:cNvPr id="5" name="Rectangle 2">
            <a:extLst>
              <a:ext uri="{FF2B5EF4-FFF2-40B4-BE49-F238E27FC236}">
                <a16:creationId xmlns:a16="http://schemas.microsoft.com/office/drawing/2014/main" id="{A87D66BB-7BA3-4EB2-94C5-F2A5FD6883C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CBF082E-3D7A-480D-9860-45E13FC17BA4}"/>
              </a:ext>
            </a:extLst>
          </p:cNvPr>
          <p:cNvSpPr txBox="1"/>
          <p:nvPr/>
        </p:nvSpPr>
        <p:spPr>
          <a:xfrm>
            <a:off x="82415" y="2040421"/>
            <a:ext cx="5486400"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dirty="0"/>
              <a:t>Univariate Analysis of the final data - </a:t>
            </a:r>
          </a:p>
        </p:txBody>
      </p:sp>
      <p:pic>
        <p:nvPicPr>
          <p:cNvPr id="4100" name="Picture 4">
            <a:extLst>
              <a:ext uri="{FF2B5EF4-FFF2-40B4-BE49-F238E27FC236}">
                <a16:creationId xmlns:a16="http://schemas.microsoft.com/office/drawing/2014/main" id="{CFD39B8A-512A-49EC-935C-AE727E03E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15" y="2572263"/>
            <a:ext cx="5737360" cy="387635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9E098AA5-7759-48BC-8339-B8E98AEC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405" y="2705099"/>
            <a:ext cx="5293519" cy="35955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F9CFE8-BF45-4EB7-9C6E-83F03CEBF52F}"/>
              </a:ext>
            </a:extLst>
          </p:cNvPr>
          <p:cNvSpPr txBox="1"/>
          <p:nvPr/>
        </p:nvSpPr>
        <p:spPr>
          <a:xfrm>
            <a:off x="1762125" y="6488668"/>
            <a:ext cx="2494915" cy="369332"/>
          </a:xfrm>
          <a:prstGeom prst="rect">
            <a:avLst/>
          </a:prstGeom>
          <a:noFill/>
        </p:spPr>
        <p:txBody>
          <a:bodyPr wrap="square" rtlCol="0">
            <a:spAutoFit/>
          </a:bodyPr>
          <a:lstStyle/>
          <a:p>
            <a:r>
              <a:rPr lang="en-IN" dirty="0"/>
              <a:t>a) Time-series approach</a:t>
            </a:r>
          </a:p>
        </p:txBody>
      </p:sp>
      <p:sp>
        <p:nvSpPr>
          <p:cNvPr id="12" name="TextBox 11">
            <a:extLst>
              <a:ext uri="{FF2B5EF4-FFF2-40B4-BE49-F238E27FC236}">
                <a16:creationId xmlns:a16="http://schemas.microsoft.com/office/drawing/2014/main" id="{34B08D7F-242C-4B39-9BBE-4B03AB94EDEB}"/>
              </a:ext>
            </a:extLst>
          </p:cNvPr>
          <p:cNvSpPr txBox="1"/>
          <p:nvPr/>
        </p:nvSpPr>
        <p:spPr>
          <a:xfrm>
            <a:off x="7800975" y="6263949"/>
            <a:ext cx="3124200" cy="369332"/>
          </a:xfrm>
          <a:prstGeom prst="rect">
            <a:avLst/>
          </a:prstGeom>
          <a:noFill/>
        </p:spPr>
        <p:txBody>
          <a:bodyPr wrap="square" rtlCol="0">
            <a:spAutoFit/>
          </a:bodyPr>
          <a:lstStyle/>
          <a:p>
            <a:r>
              <a:rPr lang="en-IN" dirty="0"/>
              <a:t>b) Non time-series approach</a:t>
            </a:r>
          </a:p>
        </p:txBody>
      </p:sp>
    </p:spTree>
    <p:extLst>
      <p:ext uri="{BB962C8B-B14F-4D97-AF65-F5344CB8AC3E}">
        <p14:creationId xmlns:p14="http://schemas.microsoft.com/office/powerpoint/2010/main" val="169657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C274145-5F13-431E-B2FD-863B0422BCAB}"/>
              </a:ext>
            </a:extLst>
          </p:cNvPr>
          <p:cNvSpPr>
            <a:spLocks noGrp="1"/>
          </p:cNvSpPr>
          <p:nvPr>
            <p:ph type="title"/>
          </p:nvPr>
        </p:nvSpPr>
        <p:spPr>
          <a:xfrm>
            <a:off x="82415" y="339242"/>
            <a:ext cx="5794510" cy="662782"/>
          </a:xfrm>
        </p:spPr>
        <p:txBody>
          <a:bodyPr>
            <a:normAutofit/>
          </a:bodyPr>
          <a:lstStyle/>
          <a:p>
            <a:pPr marL="571500" indent="-571500">
              <a:buFont typeface="Wingdings" panose="05000000000000000000" pitchFamily="2" charset="2"/>
              <a:buChar char="v"/>
            </a:pPr>
            <a:r>
              <a:rPr lang="en-IN" sz="3600" dirty="0">
                <a:solidFill>
                  <a:srgbClr val="0070C0"/>
                </a:solidFill>
              </a:rPr>
              <a:t>Modelling and Evaluation</a:t>
            </a:r>
          </a:p>
        </p:txBody>
      </p:sp>
      <p:sp>
        <p:nvSpPr>
          <p:cNvPr id="8" name="TextBox 7">
            <a:extLst>
              <a:ext uri="{FF2B5EF4-FFF2-40B4-BE49-F238E27FC236}">
                <a16:creationId xmlns:a16="http://schemas.microsoft.com/office/drawing/2014/main" id="{3C6C7762-5BD2-4262-B63F-31EB79EA3353}"/>
              </a:ext>
            </a:extLst>
          </p:cNvPr>
          <p:cNvSpPr txBox="1"/>
          <p:nvPr/>
        </p:nvSpPr>
        <p:spPr>
          <a:xfrm>
            <a:off x="1979545" y="1143000"/>
            <a:ext cx="2190750" cy="369332"/>
          </a:xfrm>
          <a:prstGeom prst="rect">
            <a:avLst/>
          </a:prstGeom>
          <a:noFill/>
        </p:spPr>
        <p:txBody>
          <a:bodyPr wrap="square" rtlCol="0">
            <a:spAutoFit/>
          </a:bodyPr>
          <a:lstStyle/>
          <a:p>
            <a:r>
              <a:rPr lang="en-IN" dirty="0"/>
              <a:t>Time series approach</a:t>
            </a:r>
          </a:p>
        </p:txBody>
      </p:sp>
      <p:sp>
        <p:nvSpPr>
          <p:cNvPr id="11" name="TextBox 10">
            <a:extLst>
              <a:ext uri="{FF2B5EF4-FFF2-40B4-BE49-F238E27FC236}">
                <a16:creationId xmlns:a16="http://schemas.microsoft.com/office/drawing/2014/main" id="{60AF885B-72D0-4202-8920-03858D2C3105}"/>
              </a:ext>
            </a:extLst>
          </p:cNvPr>
          <p:cNvSpPr txBox="1"/>
          <p:nvPr/>
        </p:nvSpPr>
        <p:spPr>
          <a:xfrm>
            <a:off x="7846944" y="1143000"/>
            <a:ext cx="2992505" cy="369332"/>
          </a:xfrm>
          <a:prstGeom prst="rect">
            <a:avLst/>
          </a:prstGeom>
          <a:noFill/>
        </p:spPr>
        <p:txBody>
          <a:bodyPr wrap="square" rtlCol="0">
            <a:spAutoFit/>
          </a:bodyPr>
          <a:lstStyle/>
          <a:p>
            <a:r>
              <a:rPr lang="en-IN" dirty="0"/>
              <a:t>Machine Learning approach</a:t>
            </a:r>
          </a:p>
        </p:txBody>
      </p:sp>
      <p:cxnSp>
        <p:nvCxnSpPr>
          <p:cNvPr id="12" name="Straight Connector 11">
            <a:extLst>
              <a:ext uri="{FF2B5EF4-FFF2-40B4-BE49-F238E27FC236}">
                <a16:creationId xmlns:a16="http://schemas.microsoft.com/office/drawing/2014/main" id="{97307C6D-668D-4780-A1B7-96000597FB49}"/>
              </a:ext>
            </a:extLst>
          </p:cNvPr>
          <p:cNvCxnSpPr>
            <a:cxnSpLocks/>
          </p:cNvCxnSpPr>
          <p:nvPr/>
        </p:nvCxnSpPr>
        <p:spPr>
          <a:xfrm>
            <a:off x="6172200" y="1143000"/>
            <a:ext cx="0" cy="356743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B2021A-5A3D-4999-8975-C913BF1B4868}"/>
              </a:ext>
            </a:extLst>
          </p:cNvPr>
          <p:cNvSpPr txBox="1"/>
          <p:nvPr/>
        </p:nvSpPr>
        <p:spPr>
          <a:xfrm>
            <a:off x="294640" y="1596083"/>
            <a:ext cx="6051700" cy="4278094"/>
          </a:xfrm>
          <a:prstGeom prst="rect">
            <a:avLst/>
          </a:prstGeom>
          <a:noFill/>
        </p:spPr>
        <p:txBody>
          <a:bodyPr wrap="square" rtlCol="0">
            <a:spAutoFit/>
          </a:bodyPr>
          <a:lstStyle/>
          <a:p>
            <a:r>
              <a:rPr lang="en-IN" sz="1600" b="1" dirty="0"/>
              <a:t>Data split -</a:t>
            </a:r>
          </a:p>
          <a:p>
            <a:r>
              <a:rPr lang="en-IN" sz="1600" dirty="0"/>
              <a:t>Training data: Data till 2014 (80%).</a:t>
            </a:r>
          </a:p>
          <a:p>
            <a:r>
              <a:rPr lang="en-IN" sz="1600" dirty="0"/>
              <a:t>Testing data: Data after 2014 (20%).</a:t>
            </a:r>
          </a:p>
          <a:p>
            <a:endParaRPr lang="en-IN" sz="1600" dirty="0"/>
          </a:p>
          <a:p>
            <a:r>
              <a:rPr lang="en-IN" sz="1600" b="1" dirty="0"/>
              <a:t>Performance of XGBoost Regressor in multivariate time series forecast: </a:t>
            </a:r>
          </a:p>
          <a:p>
            <a:r>
              <a:rPr lang="en-IN" sz="1600" dirty="0"/>
              <a:t>MAE: 29.699, RMSE: 41.52</a:t>
            </a:r>
          </a:p>
          <a:p>
            <a:endParaRPr lang="en-IN" sz="1600" dirty="0"/>
          </a:p>
          <a:p>
            <a:r>
              <a:rPr lang="en-IN" sz="1600" dirty="0"/>
              <a:t>Performance of other machine learning regression algorithms:</a:t>
            </a:r>
          </a:p>
          <a:p>
            <a:pPr marL="285750" indent="-285750">
              <a:buFont typeface="Arial" panose="020B0604020202020204" pitchFamily="34" charset="0"/>
              <a:buChar char="•"/>
            </a:pPr>
            <a:r>
              <a:rPr lang="en-IN" sz="1600" b="1" dirty="0"/>
              <a:t>Linear Regression -</a:t>
            </a:r>
            <a:r>
              <a:rPr lang="en-IN" sz="1600" dirty="0"/>
              <a:t> MAE: 14.44, RMSE: 22.68</a:t>
            </a:r>
          </a:p>
          <a:p>
            <a:pPr marL="285750" indent="-285750">
              <a:buFont typeface="Arial" panose="020B0604020202020204" pitchFamily="34" charset="0"/>
              <a:buChar char="•"/>
            </a:pPr>
            <a:r>
              <a:rPr lang="en-IN" sz="1600" b="1" dirty="0"/>
              <a:t>Lasso Regression - </a:t>
            </a:r>
            <a:r>
              <a:rPr lang="en-IN" sz="1600" dirty="0"/>
              <a:t>MAE: 12.04, RMSE: 17.98</a:t>
            </a:r>
            <a:endParaRPr lang="en-IN" sz="1600" b="1" dirty="0"/>
          </a:p>
          <a:p>
            <a:pPr marL="285750" indent="-285750">
              <a:buFont typeface="Arial" panose="020B0604020202020204" pitchFamily="34" charset="0"/>
              <a:buChar char="•"/>
            </a:pPr>
            <a:r>
              <a:rPr lang="en-IN" sz="1600" b="1" dirty="0"/>
              <a:t>Ridge Regression - </a:t>
            </a:r>
            <a:r>
              <a:rPr lang="en-IN" sz="1600" dirty="0"/>
              <a:t>MAE: 13.63, RMSE: 22.21</a:t>
            </a:r>
          </a:p>
          <a:p>
            <a:pPr marL="285750" indent="-285750">
              <a:buFont typeface="Arial" panose="020B0604020202020204" pitchFamily="34" charset="0"/>
              <a:buChar char="•"/>
            </a:pPr>
            <a:r>
              <a:rPr lang="en-IN" sz="1600" b="1" dirty="0"/>
              <a:t>Decision Tree - </a:t>
            </a:r>
            <a:r>
              <a:rPr lang="en-IN" sz="1600" dirty="0"/>
              <a:t>MAE: 31.24, RMSE: 42.39</a:t>
            </a:r>
            <a:endParaRPr lang="en-IN" sz="1600" b="1" dirty="0"/>
          </a:p>
          <a:p>
            <a:pPr marL="285750" indent="-285750">
              <a:buFont typeface="Arial" panose="020B0604020202020204" pitchFamily="34" charset="0"/>
              <a:buChar char="•"/>
            </a:pPr>
            <a:r>
              <a:rPr lang="en-IN" sz="1600" b="1" dirty="0"/>
              <a:t>Random Forest - </a:t>
            </a:r>
            <a:r>
              <a:rPr lang="en-IN" sz="1600" dirty="0"/>
              <a:t>MAE: 32.73, RMSE: 43.60</a:t>
            </a:r>
            <a:endParaRPr lang="en-IN" sz="1600" b="1" dirty="0"/>
          </a:p>
          <a:p>
            <a:pPr marL="285750" indent="-285750">
              <a:buFont typeface="Arial" panose="020B0604020202020204" pitchFamily="34" charset="0"/>
              <a:buChar char="•"/>
            </a:pPr>
            <a:r>
              <a:rPr lang="en-IN" sz="1600" b="1" dirty="0"/>
              <a:t>Light Gradient Boost </a:t>
            </a:r>
            <a:r>
              <a:rPr lang="en-IN" sz="1600" dirty="0"/>
              <a:t>- MAE: 30.83, RMSE: 41.96</a:t>
            </a:r>
          </a:p>
          <a:p>
            <a:endParaRPr lang="en-IN" sz="1600" dirty="0"/>
          </a:p>
          <a:p>
            <a:endParaRPr lang="en-IN" sz="1600" dirty="0"/>
          </a:p>
        </p:txBody>
      </p:sp>
      <p:sp>
        <p:nvSpPr>
          <p:cNvPr id="15" name="TextBox 14">
            <a:extLst>
              <a:ext uri="{FF2B5EF4-FFF2-40B4-BE49-F238E27FC236}">
                <a16:creationId xmlns:a16="http://schemas.microsoft.com/office/drawing/2014/main" id="{84B37A4A-C382-4464-BB19-9509BC398FBB}"/>
              </a:ext>
            </a:extLst>
          </p:cNvPr>
          <p:cNvSpPr txBox="1"/>
          <p:nvPr/>
        </p:nvSpPr>
        <p:spPr>
          <a:xfrm>
            <a:off x="6556349" y="1653937"/>
            <a:ext cx="5890260" cy="4031873"/>
          </a:xfrm>
          <a:prstGeom prst="rect">
            <a:avLst/>
          </a:prstGeom>
          <a:noFill/>
        </p:spPr>
        <p:txBody>
          <a:bodyPr wrap="square" rtlCol="0">
            <a:spAutoFit/>
          </a:bodyPr>
          <a:lstStyle/>
          <a:p>
            <a:r>
              <a:rPr lang="en-IN" sz="1600" dirty="0"/>
              <a:t>Used K Fold Cross Validation (K = 5) applied after Standard Scaling</a:t>
            </a:r>
          </a:p>
          <a:p>
            <a:endParaRPr lang="en-IN" sz="1600" dirty="0"/>
          </a:p>
          <a:p>
            <a:r>
              <a:rPr lang="en-IN" sz="1600" b="1" dirty="0"/>
              <a:t>Performance of different machine learning regression algorithms (mean values of metrics) -</a:t>
            </a:r>
          </a:p>
          <a:p>
            <a:endParaRPr lang="en-IN" sz="1600" b="1" dirty="0"/>
          </a:p>
          <a:p>
            <a:pPr marL="285750" indent="-285750">
              <a:buFont typeface="Arial" panose="020B0604020202020204" pitchFamily="34" charset="0"/>
              <a:buChar char="•"/>
            </a:pPr>
            <a:r>
              <a:rPr lang="en-IN" sz="1600" b="1" dirty="0"/>
              <a:t>Linear Regression -</a:t>
            </a:r>
            <a:r>
              <a:rPr lang="en-IN" sz="1600" dirty="0"/>
              <a:t> MAE: 11.46, RMSE: 13.46</a:t>
            </a:r>
          </a:p>
          <a:p>
            <a:pPr marL="285750" indent="-285750">
              <a:buFont typeface="Arial" panose="020B0604020202020204" pitchFamily="34" charset="0"/>
              <a:buChar char="•"/>
            </a:pPr>
            <a:r>
              <a:rPr lang="en-IN" sz="1600" b="1" dirty="0"/>
              <a:t>Lasso Regression - </a:t>
            </a:r>
            <a:r>
              <a:rPr lang="en-IN" sz="1600" dirty="0"/>
              <a:t>MAE: 5.35, RMSE: 6.84</a:t>
            </a:r>
            <a:endParaRPr lang="en-IN" sz="1600" b="1" dirty="0"/>
          </a:p>
          <a:p>
            <a:pPr marL="285750" indent="-285750">
              <a:buFont typeface="Arial" panose="020B0604020202020204" pitchFamily="34" charset="0"/>
              <a:buChar char="•"/>
            </a:pPr>
            <a:r>
              <a:rPr lang="en-IN" sz="1600" b="1" dirty="0"/>
              <a:t>Ridge Regression - </a:t>
            </a:r>
            <a:r>
              <a:rPr lang="en-IN" sz="1600" dirty="0"/>
              <a:t>MAE: 9.05, RMSE: 10.53</a:t>
            </a:r>
          </a:p>
          <a:p>
            <a:pPr marL="285750" indent="-285750">
              <a:buFont typeface="Arial" panose="020B0604020202020204" pitchFamily="34" charset="0"/>
              <a:buChar char="•"/>
            </a:pPr>
            <a:r>
              <a:rPr lang="en-IN" sz="1600" b="1" dirty="0"/>
              <a:t>Decision Tree - </a:t>
            </a:r>
            <a:r>
              <a:rPr lang="en-IN" sz="1600" dirty="0"/>
              <a:t>MAE: 18.61, RMSE: 19.35</a:t>
            </a:r>
            <a:endParaRPr lang="en-IN" sz="1600" b="1" dirty="0"/>
          </a:p>
          <a:p>
            <a:pPr marL="285750" indent="-285750">
              <a:buFont typeface="Arial" panose="020B0604020202020204" pitchFamily="34" charset="0"/>
              <a:buChar char="•"/>
            </a:pPr>
            <a:r>
              <a:rPr lang="en-IN" sz="1600" b="1" dirty="0"/>
              <a:t>Random Forest - </a:t>
            </a:r>
            <a:r>
              <a:rPr lang="en-IN" sz="1600" dirty="0"/>
              <a:t>MAE: 17.55, RMSE: 21.33</a:t>
            </a:r>
            <a:endParaRPr lang="en-IN" sz="1600" b="1" dirty="0"/>
          </a:p>
          <a:p>
            <a:pPr marL="285750" indent="-285750">
              <a:buFont typeface="Arial" panose="020B0604020202020204" pitchFamily="34" charset="0"/>
              <a:buChar char="•"/>
            </a:pPr>
            <a:r>
              <a:rPr lang="en-IN" sz="1600" b="1" dirty="0"/>
              <a:t>Light Gradient Boost </a:t>
            </a:r>
            <a:r>
              <a:rPr lang="en-IN" sz="1600" dirty="0"/>
              <a:t>- MAE: 14.71, RMSE: 18.89</a:t>
            </a:r>
          </a:p>
          <a:p>
            <a:pPr marL="285750" indent="-285750">
              <a:buFont typeface="Arial" panose="020B0604020202020204" pitchFamily="34" charset="0"/>
              <a:buChar char="•"/>
            </a:pPr>
            <a:r>
              <a:rPr lang="en-IN" sz="1600" b="1" dirty="0"/>
              <a:t>XGBoost – </a:t>
            </a:r>
            <a:r>
              <a:rPr lang="en-IN" sz="1600" dirty="0"/>
              <a:t>MAE: 14.46, RMSE: 18.57</a:t>
            </a:r>
            <a:endParaRPr lang="en-IN" sz="1600" b="1" dirty="0"/>
          </a:p>
          <a:p>
            <a:endParaRPr lang="en-IN" sz="1600" b="1" dirty="0"/>
          </a:p>
          <a:p>
            <a:endParaRPr lang="en-IN" sz="1600" dirty="0"/>
          </a:p>
          <a:p>
            <a:endParaRPr lang="en-IN" sz="1600" dirty="0"/>
          </a:p>
          <a:p>
            <a:endParaRPr lang="en-IN" sz="1600" dirty="0"/>
          </a:p>
        </p:txBody>
      </p:sp>
      <p:sp>
        <p:nvSpPr>
          <p:cNvPr id="3" name="Rectangle 2">
            <a:extLst>
              <a:ext uri="{FF2B5EF4-FFF2-40B4-BE49-F238E27FC236}">
                <a16:creationId xmlns:a16="http://schemas.microsoft.com/office/drawing/2014/main" id="{AF2C5CBB-8536-4535-BA5D-B844F7B96939}"/>
              </a:ext>
            </a:extLst>
          </p:cNvPr>
          <p:cNvSpPr/>
          <p:nvPr/>
        </p:nvSpPr>
        <p:spPr>
          <a:xfrm>
            <a:off x="4863902" y="4831393"/>
            <a:ext cx="7228100" cy="18484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2BB215A-37BC-4BBC-B80C-5287FE744F33}"/>
              </a:ext>
            </a:extLst>
          </p:cNvPr>
          <p:cNvSpPr txBox="1"/>
          <p:nvPr/>
        </p:nvSpPr>
        <p:spPr>
          <a:xfrm>
            <a:off x="4854377" y="4808974"/>
            <a:ext cx="7382711" cy="2169825"/>
          </a:xfrm>
          <a:prstGeom prst="rect">
            <a:avLst/>
          </a:prstGeom>
          <a:noFill/>
        </p:spPr>
        <p:txBody>
          <a:bodyPr wrap="square" rtlCol="0">
            <a:spAutoFit/>
          </a:bodyPr>
          <a:lstStyle/>
          <a:p>
            <a:r>
              <a:rPr lang="en-IN" sz="1500" b="1" dirty="0"/>
              <a:t>Performance Explanation</a:t>
            </a:r>
            <a:r>
              <a:rPr lang="en-IN" sz="1500" dirty="0"/>
              <a:t> -</a:t>
            </a:r>
          </a:p>
          <a:p>
            <a:r>
              <a:rPr lang="en-IN" sz="1500" dirty="0"/>
              <a:t>XGBoost has performed poorly in multivariate time series forecasting of HPI given date-time features and other features which indicates that HPI hasn’t been time dependent or hasn’t shown any seasonality. While the least error rates have been obtained in the non time series approach where </a:t>
            </a:r>
            <a:r>
              <a:rPr lang="en-IN" sz="1500" b="1" dirty="0"/>
              <a:t>Lasso regression </a:t>
            </a:r>
            <a:r>
              <a:rPr lang="en-IN" sz="1500" dirty="0"/>
              <a:t>has performed the best followed by Ridge Regression. Other machine learning algorithms have also given low errors compared to time series approach. Hence  </a:t>
            </a:r>
            <a:r>
              <a:rPr lang="en-IN" sz="1500" u="sng" dirty="0"/>
              <a:t>I’ll go Lasso regression with machine learning approach</a:t>
            </a:r>
            <a:r>
              <a:rPr lang="en-IN" sz="1500" dirty="0"/>
              <a:t> for predicting HPI and use it for obtaining the importance of features/factors in  predicting HPI.</a:t>
            </a:r>
          </a:p>
          <a:p>
            <a:endParaRPr lang="en-IN" sz="1500" dirty="0"/>
          </a:p>
        </p:txBody>
      </p:sp>
      <p:sp>
        <p:nvSpPr>
          <p:cNvPr id="5" name="Rectangle 4">
            <a:extLst>
              <a:ext uri="{FF2B5EF4-FFF2-40B4-BE49-F238E27FC236}">
                <a16:creationId xmlns:a16="http://schemas.microsoft.com/office/drawing/2014/main" id="{3712DEEB-2B81-4A9E-8E38-C3B158E8D9C0}"/>
              </a:ext>
            </a:extLst>
          </p:cNvPr>
          <p:cNvSpPr/>
          <p:nvPr/>
        </p:nvSpPr>
        <p:spPr>
          <a:xfrm>
            <a:off x="6838894" y="3152001"/>
            <a:ext cx="3778306" cy="27699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E27FC0-2842-4C88-B08B-16E0102299D9}"/>
              </a:ext>
            </a:extLst>
          </p:cNvPr>
          <p:cNvSpPr txBox="1"/>
          <p:nvPr/>
        </p:nvSpPr>
        <p:spPr>
          <a:xfrm>
            <a:off x="10600267" y="3108946"/>
            <a:ext cx="1280160" cy="276999"/>
          </a:xfrm>
          <a:prstGeom prst="rect">
            <a:avLst/>
          </a:prstGeom>
          <a:noFill/>
        </p:spPr>
        <p:txBody>
          <a:bodyPr wrap="square" rtlCol="0">
            <a:spAutoFit/>
          </a:bodyPr>
          <a:lstStyle/>
          <a:p>
            <a:r>
              <a:rPr lang="en-IN" sz="1200" b="1" dirty="0"/>
              <a:t>Best model</a:t>
            </a:r>
          </a:p>
        </p:txBody>
      </p:sp>
      <p:cxnSp>
        <p:nvCxnSpPr>
          <p:cNvPr id="10" name="Straight Arrow Connector 9">
            <a:extLst>
              <a:ext uri="{FF2B5EF4-FFF2-40B4-BE49-F238E27FC236}">
                <a16:creationId xmlns:a16="http://schemas.microsoft.com/office/drawing/2014/main" id="{D2089922-A4CD-4658-9EA2-3EB45647D6A7}"/>
              </a:ext>
            </a:extLst>
          </p:cNvPr>
          <p:cNvCxnSpPr/>
          <p:nvPr/>
        </p:nvCxnSpPr>
        <p:spPr>
          <a:xfrm flipH="1">
            <a:off x="10666674" y="3385945"/>
            <a:ext cx="467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5242901-80E2-474C-9AFA-B1ABB9950051}"/>
              </a:ext>
            </a:extLst>
          </p:cNvPr>
          <p:cNvSpPr txBox="1"/>
          <p:nvPr/>
        </p:nvSpPr>
        <p:spPr>
          <a:xfrm>
            <a:off x="666764" y="5804040"/>
            <a:ext cx="3503531" cy="954107"/>
          </a:xfrm>
          <a:prstGeom prst="rect">
            <a:avLst/>
          </a:prstGeom>
          <a:noFill/>
        </p:spPr>
        <p:txBody>
          <a:bodyPr wrap="square" rtlCol="0">
            <a:spAutoFit/>
          </a:bodyPr>
          <a:lstStyle/>
          <a:p>
            <a:r>
              <a:rPr lang="en-IN" sz="1400" b="1" dirty="0"/>
              <a:t>Link to data Modelling &amp; evaluation code: </a:t>
            </a:r>
            <a:r>
              <a:rPr lang="en-IN" sz="1400" dirty="0">
                <a:hlinkClick r:id="rId2"/>
              </a:rPr>
              <a:t>https://drive.google.com/file/d/1WaJGn0UemKqkWrPybqD9JFpvt3uGWFyh/view?usp=sharing </a:t>
            </a:r>
            <a:endParaRPr lang="en-IN" sz="1400" dirty="0"/>
          </a:p>
        </p:txBody>
      </p:sp>
      <p:pic>
        <p:nvPicPr>
          <p:cNvPr id="7" name="Graphic 6" descr="Star with solid fill">
            <a:extLst>
              <a:ext uri="{FF2B5EF4-FFF2-40B4-BE49-F238E27FC236}">
                <a16:creationId xmlns:a16="http://schemas.microsoft.com/office/drawing/2014/main" id="{100D0B90-C525-481C-AF5A-BABE8F438E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504" y="5771866"/>
            <a:ext cx="372124" cy="372124"/>
          </a:xfrm>
          <a:prstGeom prst="rect">
            <a:avLst/>
          </a:prstGeom>
        </p:spPr>
      </p:pic>
      <p:sp>
        <p:nvSpPr>
          <p:cNvPr id="16" name="TextBox 15">
            <a:extLst>
              <a:ext uri="{FF2B5EF4-FFF2-40B4-BE49-F238E27FC236}">
                <a16:creationId xmlns:a16="http://schemas.microsoft.com/office/drawing/2014/main" id="{CFE66278-4D58-441F-9D00-79B3AA3092C4}"/>
              </a:ext>
            </a:extLst>
          </p:cNvPr>
          <p:cNvSpPr txBox="1"/>
          <p:nvPr/>
        </p:nvSpPr>
        <p:spPr>
          <a:xfrm>
            <a:off x="6556349" y="1470990"/>
            <a:ext cx="1389277" cy="646331"/>
          </a:xfrm>
          <a:prstGeom prst="rect">
            <a:avLst/>
          </a:prstGeom>
          <a:noFill/>
        </p:spPr>
        <p:txBody>
          <a:bodyPr wrap="square" rtlCol="0">
            <a:spAutoFit/>
          </a:bodyPr>
          <a:lstStyle/>
          <a:p>
            <a:r>
              <a:rPr lang="en-IN" sz="1800" b="1" dirty="0"/>
              <a:t>Data split -</a:t>
            </a:r>
          </a:p>
          <a:p>
            <a:endParaRPr lang="en-IN" dirty="0"/>
          </a:p>
        </p:txBody>
      </p:sp>
    </p:spTree>
    <p:extLst>
      <p:ext uri="{BB962C8B-B14F-4D97-AF65-F5344CB8AC3E}">
        <p14:creationId xmlns:p14="http://schemas.microsoft.com/office/powerpoint/2010/main" val="162950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4C0C3C4-A0D5-4EC2-9870-3231D26773CA}"/>
              </a:ext>
            </a:extLst>
          </p:cNvPr>
          <p:cNvPicPr>
            <a:picLocks noChangeAspect="1"/>
          </p:cNvPicPr>
          <p:nvPr/>
        </p:nvPicPr>
        <p:blipFill rotWithShape="1">
          <a:blip r:embed="rId2"/>
          <a:srcRect l="376" t="-847" r="-376" b="694"/>
          <a:stretch/>
        </p:blipFill>
        <p:spPr>
          <a:xfrm>
            <a:off x="3117726" y="4053282"/>
            <a:ext cx="2704712" cy="2723736"/>
          </a:xfrm>
          <a:prstGeom prst="rect">
            <a:avLst/>
          </a:prstGeom>
        </p:spPr>
      </p:pic>
      <p:sp>
        <p:nvSpPr>
          <p:cNvPr id="9" name="Title 1">
            <a:extLst>
              <a:ext uri="{FF2B5EF4-FFF2-40B4-BE49-F238E27FC236}">
                <a16:creationId xmlns:a16="http://schemas.microsoft.com/office/drawing/2014/main" id="{9EB3FD4B-BCEE-48DE-9D89-57A9DF1E7232}"/>
              </a:ext>
            </a:extLst>
          </p:cNvPr>
          <p:cNvSpPr>
            <a:spLocks noGrp="1"/>
          </p:cNvSpPr>
          <p:nvPr>
            <p:ph type="title"/>
          </p:nvPr>
        </p:nvSpPr>
        <p:spPr>
          <a:xfrm>
            <a:off x="112895" y="126809"/>
            <a:ext cx="5794510" cy="662782"/>
          </a:xfrm>
        </p:spPr>
        <p:txBody>
          <a:bodyPr>
            <a:normAutofit/>
          </a:bodyPr>
          <a:lstStyle/>
          <a:p>
            <a:pPr marL="571500" indent="-571500">
              <a:buFont typeface="Wingdings" panose="05000000000000000000" pitchFamily="2" charset="2"/>
              <a:buChar char="v"/>
            </a:pPr>
            <a:r>
              <a:rPr lang="en-IN" sz="3600" dirty="0">
                <a:solidFill>
                  <a:srgbClr val="0070C0"/>
                </a:solidFill>
              </a:rPr>
              <a:t>Feature Importance </a:t>
            </a:r>
          </a:p>
        </p:txBody>
      </p:sp>
      <p:pic>
        <p:nvPicPr>
          <p:cNvPr id="11" name="Picture 10">
            <a:extLst>
              <a:ext uri="{FF2B5EF4-FFF2-40B4-BE49-F238E27FC236}">
                <a16:creationId xmlns:a16="http://schemas.microsoft.com/office/drawing/2014/main" id="{74AA3636-592F-4E9D-871C-81F141AF9651}"/>
              </a:ext>
            </a:extLst>
          </p:cNvPr>
          <p:cNvPicPr>
            <a:picLocks noChangeAspect="1"/>
          </p:cNvPicPr>
          <p:nvPr/>
        </p:nvPicPr>
        <p:blipFill>
          <a:blip r:embed="rId3"/>
          <a:stretch>
            <a:fillRect/>
          </a:stretch>
        </p:blipFill>
        <p:spPr>
          <a:xfrm>
            <a:off x="354965" y="1072358"/>
            <a:ext cx="3495675" cy="1619250"/>
          </a:xfrm>
          <a:prstGeom prst="rect">
            <a:avLst/>
          </a:prstGeom>
        </p:spPr>
      </p:pic>
      <p:sp>
        <p:nvSpPr>
          <p:cNvPr id="13" name="TextBox 12">
            <a:extLst>
              <a:ext uri="{FF2B5EF4-FFF2-40B4-BE49-F238E27FC236}">
                <a16:creationId xmlns:a16="http://schemas.microsoft.com/office/drawing/2014/main" id="{893B568A-FFD3-42FC-96DA-59A33CD5A45C}"/>
              </a:ext>
            </a:extLst>
          </p:cNvPr>
          <p:cNvSpPr txBox="1"/>
          <p:nvPr/>
        </p:nvSpPr>
        <p:spPr>
          <a:xfrm>
            <a:off x="200275" y="689843"/>
            <a:ext cx="4438650" cy="707886"/>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Lasso Regression</a:t>
            </a:r>
          </a:p>
          <a:p>
            <a:pPr marL="342900" indent="-342900">
              <a:buFont typeface="Wingdings" panose="05000000000000000000" pitchFamily="2" charset="2"/>
              <a:buChar char="q"/>
            </a:pPr>
            <a:endParaRPr lang="en-IN" sz="2000" dirty="0"/>
          </a:p>
        </p:txBody>
      </p:sp>
      <p:pic>
        <p:nvPicPr>
          <p:cNvPr id="1026" name="Picture 2">
            <a:extLst>
              <a:ext uri="{FF2B5EF4-FFF2-40B4-BE49-F238E27FC236}">
                <a16:creationId xmlns:a16="http://schemas.microsoft.com/office/drawing/2014/main" id="{33F49764-F0C8-49A7-B640-E73FF1D98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002" y="710383"/>
            <a:ext cx="3710805" cy="25007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0CFDAB6-1307-4646-BDE7-064058A04C9F}"/>
              </a:ext>
            </a:extLst>
          </p:cNvPr>
          <p:cNvSpPr txBox="1"/>
          <p:nvPr/>
        </p:nvSpPr>
        <p:spPr>
          <a:xfrm>
            <a:off x="200275" y="3229967"/>
            <a:ext cx="11791450" cy="646331"/>
          </a:xfrm>
          <a:prstGeom prst="rect">
            <a:avLst/>
          </a:prstGeom>
          <a:noFill/>
        </p:spPr>
        <p:txBody>
          <a:bodyPr wrap="square" rtlCol="0">
            <a:spAutoFit/>
          </a:bodyPr>
          <a:lstStyle/>
          <a:p>
            <a:pPr marL="285750" indent="-285750">
              <a:buFont typeface="Arial" panose="020B0604020202020204" pitchFamily="34" charset="0"/>
              <a:buChar char="•"/>
            </a:pPr>
            <a:r>
              <a:rPr lang="en-IN" dirty="0"/>
              <a:t>A lot of coefficients of less influential features has been shrunk to 0 using the L1 regularization. To explain the relationship between all the features and HPI, lets use </a:t>
            </a:r>
            <a:r>
              <a:rPr lang="en-IN" b="1" dirty="0"/>
              <a:t>Ridge Regression (L2 regularization)</a:t>
            </a:r>
            <a:r>
              <a:rPr lang="en-IN" dirty="0"/>
              <a:t>. </a:t>
            </a:r>
          </a:p>
        </p:txBody>
      </p:sp>
      <p:sp>
        <p:nvSpPr>
          <p:cNvPr id="18" name="TextBox 17">
            <a:extLst>
              <a:ext uri="{FF2B5EF4-FFF2-40B4-BE49-F238E27FC236}">
                <a16:creationId xmlns:a16="http://schemas.microsoft.com/office/drawing/2014/main" id="{A1884B9A-0BF0-471E-9337-444FD6A56935}"/>
              </a:ext>
            </a:extLst>
          </p:cNvPr>
          <p:cNvSpPr txBox="1"/>
          <p:nvPr/>
        </p:nvSpPr>
        <p:spPr>
          <a:xfrm>
            <a:off x="200275" y="3913832"/>
            <a:ext cx="4438650" cy="707886"/>
          </a:xfrm>
          <a:prstGeom prst="rect">
            <a:avLst/>
          </a:prstGeom>
          <a:noFill/>
        </p:spPr>
        <p:txBody>
          <a:bodyPr wrap="square" rtlCol="0">
            <a:spAutoFit/>
          </a:bodyPr>
          <a:lstStyle/>
          <a:p>
            <a:pPr marL="342900" indent="-342900">
              <a:buFont typeface="Wingdings" panose="05000000000000000000" pitchFamily="2" charset="2"/>
              <a:buChar char="q"/>
            </a:pPr>
            <a:r>
              <a:rPr lang="en-IN" sz="2000" dirty="0"/>
              <a:t>Ridge Regression</a:t>
            </a:r>
          </a:p>
          <a:p>
            <a:pPr marL="342900" indent="-342900">
              <a:buFont typeface="Wingdings" panose="05000000000000000000" pitchFamily="2" charset="2"/>
              <a:buChar char="q"/>
            </a:pPr>
            <a:endParaRPr lang="en-IN" sz="2000" dirty="0"/>
          </a:p>
        </p:txBody>
      </p:sp>
      <p:pic>
        <p:nvPicPr>
          <p:cNvPr id="19" name="Picture 18">
            <a:extLst>
              <a:ext uri="{FF2B5EF4-FFF2-40B4-BE49-F238E27FC236}">
                <a16:creationId xmlns:a16="http://schemas.microsoft.com/office/drawing/2014/main" id="{34F988ED-0812-4649-89B2-1767C006D04D}"/>
              </a:ext>
            </a:extLst>
          </p:cNvPr>
          <p:cNvPicPr>
            <a:picLocks noChangeAspect="1"/>
          </p:cNvPicPr>
          <p:nvPr/>
        </p:nvPicPr>
        <p:blipFill>
          <a:blip r:embed="rId5"/>
          <a:stretch>
            <a:fillRect/>
          </a:stretch>
        </p:blipFill>
        <p:spPr>
          <a:xfrm>
            <a:off x="8251632" y="772769"/>
            <a:ext cx="2088035" cy="2419664"/>
          </a:xfrm>
          <a:prstGeom prst="rect">
            <a:avLst/>
          </a:prstGeom>
        </p:spPr>
      </p:pic>
      <p:pic>
        <p:nvPicPr>
          <p:cNvPr id="1028" name="Picture 4">
            <a:extLst>
              <a:ext uri="{FF2B5EF4-FFF2-40B4-BE49-F238E27FC236}">
                <a16:creationId xmlns:a16="http://schemas.microsoft.com/office/drawing/2014/main" id="{79390166-AD8A-462F-AABD-57D44AC572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2565" y="4215246"/>
            <a:ext cx="3821998" cy="256177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E722315D-DE30-42B2-B0CC-9FFBF6B88775}"/>
              </a:ext>
            </a:extLst>
          </p:cNvPr>
          <p:cNvSpPr txBox="1"/>
          <p:nvPr/>
        </p:nvSpPr>
        <p:spPr>
          <a:xfrm>
            <a:off x="5567680" y="3069322"/>
            <a:ext cx="1524000" cy="246221"/>
          </a:xfrm>
          <a:prstGeom prst="rect">
            <a:avLst/>
          </a:prstGeom>
          <a:noFill/>
        </p:spPr>
        <p:txBody>
          <a:bodyPr wrap="square" rtlCol="0">
            <a:spAutoFit/>
          </a:bodyPr>
          <a:lstStyle/>
          <a:p>
            <a:r>
              <a:rPr lang="en-IN" sz="1000" dirty="0"/>
              <a:t>Feature No.</a:t>
            </a:r>
          </a:p>
        </p:txBody>
      </p:sp>
      <p:sp>
        <p:nvSpPr>
          <p:cNvPr id="32" name="TextBox 31">
            <a:extLst>
              <a:ext uri="{FF2B5EF4-FFF2-40B4-BE49-F238E27FC236}">
                <a16:creationId xmlns:a16="http://schemas.microsoft.com/office/drawing/2014/main" id="{99768286-E329-4BA1-8243-749822DE5792}"/>
              </a:ext>
            </a:extLst>
          </p:cNvPr>
          <p:cNvSpPr txBox="1"/>
          <p:nvPr/>
        </p:nvSpPr>
        <p:spPr>
          <a:xfrm rot="16200000">
            <a:off x="3243331" y="1311738"/>
            <a:ext cx="1524000" cy="246221"/>
          </a:xfrm>
          <a:prstGeom prst="rect">
            <a:avLst/>
          </a:prstGeom>
          <a:noFill/>
        </p:spPr>
        <p:txBody>
          <a:bodyPr wrap="square" rtlCol="0">
            <a:spAutoFit/>
          </a:bodyPr>
          <a:lstStyle/>
          <a:p>
            <a:r>
              <a:rPr lang="en-IN" sz="1000" dirty="0"/>
              <a:t>Weight</a:t>
            </a:r>
          </a:p>
        </p:txBody>
      </p:sp>
      <p:cxnSp>
        <p:nvCxnSpPr>
          <p:cNvPr id="3" name="Straight Connector 2">
            <a:extLst>
              <a:ext uri="{FF2B5EF4-FFF2-40B4-BE49-F238E27FC236}">
                <a16:creationId xmlns:a16="http://schemas.microsoft.com/office/drawing/2014/main" id="{DDEF4762-1915-4412-8413-71016C472CF4}"/>
              </a:ext>
            </a:extLst>
          </p:cNvPr>
          <p:cNvCxnSpPr/>
          <p:nvPr/>
        </p:nvCxnSpPr>
        <p:spPr>
          <a:xfrm>
            <a:off x="672416" y="3282391"/>
            <a:ext cx="113193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557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8257</TotalTime>
  <Words>1757</Words>
  <Application>Microsoft Office PowerPoint</Application>
  <PresentationFormat>Widescreen</PresentationFormat>
  <Paragraphs>197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vt:lpstr>
      <vt:lpstr>Calibri</vt:lpstr>
      <vt:lpstr>Calibri Light</vt:lpstr>
      <vt:lpstr>Helvetica Neue</vt:lpstr>
      <vt:lpstr>Wingdings</vt:lpstr>
      <vt:lpstr>Office Theme</vt:lpstr>
      <vt:lpstr>PowerPoint Presentation</vt:lpstr>
      <vt:lpstr>Key Factors influencing US residential house prices</vt:lpstr>
      <vt:lpstr>Data Collection</vt:lpstr>
      <vt:lpstr>Data Collection</vt:lpstr>
      <vt:lpstr>Data Pre-processing</vt:lpstr>
      <vt:lpstr>Data Pre-processing</vt:lpstr>
      <vt:lpstr>Feature Engineering</vt:lpstr>
      <vt:lpstr>Modelling and Evaluation</vt:lpstr>
      <vt:lpstr>Feature Importance </vt:lpstr>
      <vt:lpstr>Interpretation</vt:lpstr>
      <vt:lpstr>Interpretation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khandelwal</dc:creator>
  <cp:lastModifiedBy>yash khandelwal</cp:lastModifiedBy>
  <cp:revision>406</cp:revision>
  <dcterms:created xsi:type="dcterms:W3CDTF">2022-03-10T02:13:07Z</dcterms:created>
  <dcterms:modified xsi:type="dcterms:W3CDTF">2022-03-16T08:40:11Z</dcterms:modified>
</cp:coreProperties>
</file>