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74" r:id="rId2"/>
    <p:sldId id="265" r:id="rId3"/>
    <p:sldId id="256" r:id="rId4"/>
    <p:sldId id="257" r:id="rId5"/>
    <p:sldId id="268" r:id="rId6"/>
    <p:sldId id="271" r:id="rId7"/>
    <p:sldId id="269" r:id="rId8"/>
    <p:sldId id="285" r:id="rId9"/>
    <p:sldId id="283" r:id="rId10"/>
    <p:sldId id="282" r:id="rId11"/>
    <p:sldId id="279" r:id="rId12"/>
    <p:sldId id="280" r:id="rId13"/>
    <p:sldId id="281" r:id="rId14"/>
    <p:sldId id="259" r:id="rId15"/>
    <p:sldId id="273"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6435B89-0533-406E-A661-B1521AB245DE}">
          <p14:sldIdLst>
            <p14:sldId id="274"/>
            <p14:sldId id="265"/>
            <p14:sldId id="256"/>
            <p14:sldId id="257"/>
            <p14:sldId id="268"/>
            <p14:sldId id="271"/>
            <p14:sldId id="269"/>
            <p14:sldId id="285"/>
            <p14:sldId id="283"/>
            <p14:sldId id="282"/>
            <p14:sldId id="279"/>
            <p14:sldId id="280"/>
            <p14:sldId id="281"/>
            <p14:sldId id="259"/>
            <p14:sldId id="273"/>
            <p14:sldId id="275"/>
          </p14:sldIdLst>
        </p14:section>
        <p14:section name="Untitled Section" id="{70A5AAC9-9EB8-417E-BD9C-9215DAF53C4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FCF41-8077-40A3-A376-950DFC95198B}" type="datetimeFigureOut">
              <a:rPr lang="en-US" smtClean="0"/>
              <a:pPr/>
              <a:t>8/8/2021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8482C6-F3D4-4D63-B525-39A2B37131B5}" type="slidenum">
              <a:rPr lang="en-US" smtClean="0"/>
              <a:pPr/>
              <a:t>‹#›</a:t>
            </a:fld>
            <a:endParaRPr lang="en-US"/>
          </a:p>
        </p:txBody>
      </p:sp>
    </p:spTree>
    <p:extLst>
      <p:ext uri="{BB962C8B-B14F-4D97-AF65-F5344CB8AC3E}">
        <p14:creationId xmlns:p14="http://schemas.microsoft.com/office/powerpoint/2010/main" val="3378879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6593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CA7296-A6CA-4B38-A63E-E238311C4360}" type="datetimeFigureOut">
              <a:rPr lang="en-US" smtClean="0"/>
              <a:pPr/>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E0813-CFC6-4312-ACBB-4A9ECEDE8B3B}" type="slidenum">
              <a:rPr lang="en-US" smtClean="0"/>
              <a:pPr/>
              <a:t>‹#›</a:t>
            </a:fld>
            <a:endParaRPr lang="en-US"/>
          </a:p>
        </p:txBody>
      </p:sp>
    </p:spTree>
    <p:extLst>
      <p:ext uri="{BB962C8B-B14F-4D97-AF65-F5344CB8AC3E}">
        <p14:creationId xmlns:p14="http://schemas.microsoft.com/office/powerpoint/2010/main" val="1682433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CA7296-A6CA-4B38-A63E-E238311C4360}" type="datetimeFigureOut">
              <a:rPr lang="en-US" smtClean="0"/>
              <a:pPr/>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E0813-CFC6-4312-ACBB-4A9ECEDE8B3B}" type="slidenum">
              <a:rPr lang="en-US" smtClean="0"/>
              <a:pPr/>
              <a:t>‹#›</a:t>
            </a:fld>
            <a:endParaRPr lang="en-US"/>
          </a:p>
        </p:txBody>
      </p:sp>
    </p:spTree>
    <p:extLst>
      <p:ext uri="{BB962C8B-B14F-4D97-AF65-F5344CB8AC3E}">
        <p14:creationId xmlns:p14="http://schemas.microsoft.com/office/powerpoint/2010/main" val="1825869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CA7296-A6CA-4B38-A63E-E238311C4360}" type="datetimeFigureOut">
              <a:rPr lang="en-US" smtClean="0"/>
              <a:pPr/>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E0813-CFC6-4312-ACBB-4A9ECEDE8B3B}"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91811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CA7296-A6CA-4B38-A63E-E238311C4360}" type="datetimeFigureOut">
              <a:rPr lang="en-US" smtClean="0"/>
              <a:pPr/>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E0813-CFC6-4312-ACBB-4A9ECEDE8B3B}" type="slidenum">
              <a:rPr lang="en-US" smtClean="0"/>
              <a:pPr/>
              <a:t>‹#›</a:t>
            </a:fld>
            <a:endParaRPr lang="en-US"/>
          </a:p>
        </p:txBody>
      </p:sp>
    </p:spTree>
    <p:extLst>
      <p:ext uri="{BB962C8B-B14F-4D97-AF65-F5344CB8AC3E}">
        <p14:creationId xmlns:p14="http://schemas.microsoft.com/office/powerpoint/2010/main" val="307028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CA7296-A6CA-4B38-A63E-E238311C4360}" type="datetimeFigureOut">
              <a:rPr lang="en-US" smtClean="0"/>
              <a:pPr/>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E0813-CFC6-4312-ACBB-4A9ECEDE8B3B}"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87290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CA7296-A6CA-4B38-A63E-E238311C4360}" type="datetimeFigureOut">
              <a:rPr lang="en-US" smtClean="0"/>
              <a:pPr/>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E0813-CFC6-4312-ACBB-4A9ECEDE8B3B}" type="slidenum">
              <a:rPr lang="en-US" smtClean="0"/>
              <a:pPr/>
              <a:t>‹#›</a:t>
            </a:fld>
            <a:endParaRPr lang="en-US"/>
          </a:p>
        </p:txBody>
      </p:sp>
    </p:spTree>
    <p:extLst>
      <p:ext uri="{BB962C8B-B14F-4D97-AF65-F5344CB8AC3E}">
        <p14:creationId xmlns:p14="http://schemas.microsoft.com/office/powerpoint/2010/main" val="25021184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CA7296-A6CA-4B38-A63E-E238311C4360}" type="datetimeFigureOut">
              <a:rPr lang="en-US" smtClean="0"/>
              <a:pPr/>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E0813-CFC6-4312-ACBB-4A9ECEDE8B3B}" type="slidenum">
              <a:rPr lang="en-US" smtClean="0"/>
              <a:pPr/>
              <a:t>‹#›</a:t>
            </a:fld>
            <a:endParaRPr lang="en-US"/>
          </a:p>
        </p:txBody>
      </p:sp>
    </p:spTree>
    <p:extLst>
      <p:ext uri="{BB962C8B-B14F-4D97-AF65-F5344CB8AC3E}">
        <p14:creationId xmlns:p14="http://schemas.microsoft.com/office/powerpoint/2010/main" val="3319958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CA7296-A6CA-4B38-A63E-E238311C4360}" type="datetimeFigureOut">
              <a:rPr lang="en-US" smtClean="0"/>
              <a:pPr/>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E0813-CFC6-4312-ACBB-4A9ECEDE8B3B}" type="slidenum">
              <a:rPr lang="en-US" smtClean="0"/>
              <a:pPr/>
              <a:t>‹#›</a:t>
            </a:fld>
            <a:endParaRPr lang="en-US"/>
          </a:p>
        </p:txBody>
      </p:sp>
    </p:spTree>
    <p:extLst>
      <p:ext uri="{BB962C8B-B14F-4D97-AF65-F5344CB8AC3E}">
        <p14:creationId xmlns:p14="http://schemas.microsoft.com/office/powerpoint/2010/main" val="2135242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CA7296-A6CA-4B38-A63E-E238311C4360}" type="datetimeFigureOut">
              <a:rPr lang="en-US" smtClean="0"/>
              <a:pPr/>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E0813-CFC6-4312-ACBB-4A9ECEDE8B3B}" type="slidenum">
              <a:rPr lang="en-US" smtClean="0"/>
              <a:pPr/>
              <a:t>‹#›</a:t>
            </a:fld>
            <a:endParaRPr lang="en-US"/>
          </a:p>
        </p:txBody>
      </p:sp>
    </p:spTree>
    <p:extLst>
      <p:ext uri="{BB962C8B-B14F-4D97-AF65-F5344CB8AC3E}">
        <p14:creationId xmlns:p14="http://schemas.microsoft.com/office/powerpoint/2010/main" val="2600167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CA7296-A6CA-4B38-A63E-E238311C4360}" type="datetimeFigureOut">
              <a:rPr lang="en-US" smtClean="0"/>
              <a:pPr/>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E0813-CFC6-4312-ACBB-4A9ECEDE8B3B}" type="slidenum">
              <a:rPr lang="en-US" smtClean="0"/>
              <a:pPr/>
              <a:t>‹#›</a:t>
            </a:fld>
            <a:endParaRPr lang="en-US"/>
          </a:p>
        </p:txBody>
      </p:sp>
    </p:spTree>
    <p:extLst>
      <p:ext uri="{BB962C8B-B14F-4D97-AF65-F5344CB8AC3E}">
        <p14:creationId xmlns:p14="http://schemas.microsoft.com/office/powerpoint/2010/main" val="17130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CA7296-A6CA-4B38-A63E-E238311C4360}" type="datetimeFigureOut">
              <a:rPr lang="en-US" smtClean="0"/>
              <a:pPr/>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E0813-CFC6-4312-ACBB-4A9ECEDE8B3B}" type="slidenum">
              <a:rPr lang="en-US" smtClean="0"/>
              <a:pPr/>
              <a:t>‹#›</a:t>
            </a:fld>
            <a:endParaRPr lang="en-US"/>
          </a:p>
        </p:txBody>
      </p:sp>
    </p:spTree>
    <p:extLst>
      <p:ext uri="{BB962C8B-B14F-4D97-AF65-F5344CB8AC3E}">
        <p14:creationId xmlns:p14="http://schemas.microsoft.com/office/powerpoint/2010/main" val="3377318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CA7296-A6CA-4B38-A63E-E238311C4360}" type="datetimeFigureOut">
              <a:rPr lang="en-US" smtClean="0"/>
              <a:pPr/>
              <a:t>8/8/2021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6E0813-CFC6-4312-ACBB-4A9ECEDE8B3B}" type="slidenum">
              <a:rPr lang="en-US" smtClean="0"/>
              <a:pPr/>
              <a:t>‹#›</a:t>
            </a:fld>
            <a:endParaRPr lang="en-US"/>
          </a:p>
        </p:txBody>
      </p:sp>
    </p:spTree>
    <p:extLst>
      <p:ext uri="{BB962C8B-B14F-4D97-AF65-F5344CB8AC3E}">
        <p14:creationId xmlns:p14="http://schemas.microsoft.com/office/powerpoint/2010/main" val="492113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CA7296-A6CA-4B38-A63E-E238311C4360}" type="datetimeFigureOut">
              <a:rPr lang="en-US" smtClean="0"/>
              <a:pPr/>
              <a:t>8/8/2021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6E0813-CFC6-4312-ACBB-4A9ECEDE8B3B}" type="slidenum">
              <a:rPr lang="en-US" smtClean="0"/>
              <a:pPr/>
              <a:t>‹#›</a:t>
            </a:fld>
            <a:endParaRPr lang="en-US"/>
          </a:p>
        </p:txBody>
      </p:sp>
    </p:spTree>
    <p:extLst>
      <p:ext uri="{BB962C8B-B14F-4D97-AF65-F5344CB8AC3E}">
        <p14:creationId xmlns:p14="http://schemas.microsoft.com/office/powerpoint/2010/main" val="302464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CA7296-A6CA-4B38-A63E-E238311C4360}" type="datetimeFigureOut">
              <a:rPr lang="en-US" smtClean="0"/>
              <a:pPr/>
              <a:t>8/8/2021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6E0813-CFC6-4312-ACBB-4A9ECEDE8B3B}" type="slidenum">
              <a:rPr lang="en-US" smtClean="0"/>
              <a:pPr/>
              <a:t>‹#›</a:t>
            </a:fld>
            <a:endParaRPr lang="en-US"/>
          </a:p>
        </p:txBody>
      </p:sp>
    </p:spTree>
    <p:extLst>
      <p:ext uri="{BB962C8B-B14F-4D97-AF65-F5344CB8AC3E}">
        <p14:creationId xmlns:p14="http://schemas.microsoft.com/office/powerpoint/2010/main" val="646216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CA7296-A6CA-4B38-A63E-E238311C4360}" type="datetimeFigureOut">
              <a:rPr lang="en-US" smtClean="0"/>
              <a:pPr/>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E0813-CFC6-4312-ACBB-4A9ECEDE8B3B}" type="slidenum">
              <a:rPr lang="en-US" smtClean="0"/>
              <a:pPr/>
              <a:t>‹#›</a:t>
            </a:fld>
            <a:endParaRPr lang="en-US"/>
          </a:p>
        </p:txBody>
      </p:sp>
    </p:spTree>
    <p:extLst>
      <p:ext uri="{BB962C8B-B14F-4D97-AF65-F5344CB8AC3E}">
        <p14:creationId xmlns:p14="http://schemas.microsoft.com/office/powerpoint/2010/main" val="2644668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9CA7296-A6CA-4B38-A63E-E238311C4360}" type="datetimeFigureOut">
              <a:rPr lang="en-US" smtClean="0"/>
              <a:pPr/>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E0813-CFC6-4312-ACBB-4A9ECEDE8B3B}" type="slidenum">
              <a:rPr lang="en-US" smtClean="0"/>
              <a:pPr/>
              <a:t>‹#›</a:t>
            </a:fld>
            <a:endParaRPr lang="en-US"/>
          </a:p>
        </p:txBody>
      </p:sp>
    </p:spTree>
    <p:extLst>
      <p:ext uri="{BB962C8B-B14F-4D97-AF65-F5344CB8AC3E}">
        <p14:creationId xmlns:p14="http://schemas.microsoft.com/office/powerpoint/2010/main" val="717190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9CA7296-A6CA-4B38-A63E-E238311C4360}" type="datetimeFigureOut">
              <a:rPr lang="en-US" smtClean="0"/>
              <a:pPr/>
              <a:t>8/8/2021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6E0813-CFC6-4312-ACBB-4A9ECEDE8B3B}" type="slidenum">
              <a:rPr lang="en-US" smtClean="0"/>
              <a:pPr/>
              <a:t>‹#›</a:t>
            </a:fld>
            <a:endParaRPr lang="en-US"/>
          </a:p>
        </p:txBody>
      </p:sp>
    </p:spTree>
    <p:extLst>
      <p:ext uri="{BB962C8B-B14F-4D97-AF65-F5344CB8AC3E}">
        <p14:creationId xmlns:p14="http://schemas.microsoft.com/office/powerpoint/2010/main" val="1117208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3063" y="3466"/>
            <a:ext cx="12200709" cy="1754326"/>
          </a:xfrm>
          <a:prstGeom prst="rect">
            <a:avLst/>
          </a:prstGeom>
          <a:solidFill>
            <a:schemeClr val="tx1">
              <a:lumMod val="65000"/>
              <a:lumOff val="35000"/>
            </a:schemeClr>
          </a:solidFill>
        </p:spPr>
        <p:txBody>
          <a:bodyPr wrap="square" lIns="91440" tIns="45720" rIns="91440" bIns="45720">
            <a:spAutoFit/>
          </a:bodyPr>
          <a:lstStyle/>
          <a:p>
            <a:pPr algn="ctr"/>
            <a:r>
              <a:rPr lang="en-US" sz="5400" dirty="0">
                <a:ln w="0"/>
                <a:solidFill>
                  <a:schemeClr val="bg1"/>
                </a:solidFill>
                <a:effectLst>
                  <a:outerShdw blurRad="38100" dist="25400" dir="5400000" algn="ctr" rotWithShape="0">
                    <a:srgbClr val="6E747A">
                      <a:alpha val="43000"/>
                    </a:srgbClr>
                  </a:outerShdw>
                </a:effectLst>
              </a:rPr>
              <a:t>WILDFIRE MONITORING &amp; </a:t>
            </a:r>
          </a:p>
          <a:p>
            <a:pPr algn="ctr"/>
            <a:r>
              <a:rPr lang="en-US" sz="5400" dirty="0">
                <a:ln w="0"/>
                <a:solidFill>
                  <a:schemeClr val="bg1"/>
                </a:solidFill>
                <a:effectLst>
                  <a:outerShdw blurRad="38100" dist="25400" dir="5400000" algn="ctr" rotWithShape="0">
                    <a:srgbClr val="6E747A">
                      <a:alpha val="43000"/>
                    </a:srgbClr>
                  </a:outerShdw>
                </a:effectLst>
              </a:rPr>
              <a:t>DETECTION SYSTEM</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754" y="78378"/>
            <a:ext cx="1564536" cy="1573453"/>
          </a:xfrm>
          <a:prstGeom prst="ellipse">
            <a:avLst/>
          </a:prstGeom>
          <a:ln w="63500" cap="rnd">
            <a:solidFill>
              <a:schemeClr val="bg1"/>
            </a:solidFill>
          </a:ln>
          <a:effectLst/>
        </p:spPr>
      </p:pic>
      <p:sp>
        <p:nvSpPr>
          <p:cNvPr id="6" name="Rectangle 5"/>
          <p:cNvSpPr/>
          <p:nvPr/>
        </p:nvSpPr>
        <p:spPr>
          <a:xfrm>
            <a:off x="1979697" y="6029511"/>
            <a:ext cx="8232606" cy="707886"/>
          </a:xfrm>
          <a:prstGeom prst="rect">
            <a:avLst/>
          </a:prstGeom>
          <a:noFill/>
        </p:spPr>
        <p:txBody>
          <a:bodyPr wrap="square" lIns="91440" tIns="45720" rIns="91440" bIns="45720">
            <a:spAutoFit/>
          </a:bodyPr>
          <a:lstStyle/>
          <a:p>
            <a:pPr algn="ctr"/>
            <a:r>
              <a:rPr lang="en-US" sz="2000" b="1"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MADAN MOHAN MALAVIYA UNIVERSITY </a:t>
            </a:r>
            <a:r>
              <a:rPr lang="en-US" sz="20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OF TECHNOLOGY,</a:t>
            </a:r>
          </a:p>
          <a:p>
            <a:pPr algn="ctr"/>
            <a:r>
              <a:rPr lang="en-US" sz="20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GORAKHPUR, UTTAR PRADESH, INDIA</a:t>
            </a:r>
          </a:p>
        </p:txBody>
      </p:sp>
      <p:sp>
        <p:nvSpPr>
          <p:cNvPr id="10" name="Rectangle 9"/>
          <p:cNvSpPr/>
          <p:nvPr/>
        </p:nvSpPr>
        <p:spPr>
          <a:xfrm>
            <a:off x="3709578" y="3273590"/>
            <a:ext cx="2336602" cy="2862322"/>
          </a:xfrm>
          <a:prstGeom prst="rect">
            <a:avLst/>
          </a:prstGeom>
          <a:noFill/>
          <a:ln>
            <a:noFill/>
          </a:ln>
        </p:spPr>
        <p:txBody>
          <a:bodyPr wrap="none">
            <a:spAutoFit/>
          </a:bodyPr>
          <a:lstStyle/>
          <a:p>
            <a:r>
              <a:rPr lang="en-US" sz="2000" dirty="0">
                <a:ln w="15875">
                  <a:solidFill>
                    <a:schemeClr val="accent2">
                      <a:lumMod val="75000"/>
                      <a:alpha val="95000"/>
                    </a:schemeClr>
                  </a:solidFill>
                  <a:prstDash val="solid"/>
                </a:ln>
                <a:latin typeface="Arial" pitchFamily="34" charset="0"/>
                <a:cs typeface="Arial" pitchFamily="34" charset="0"/>
              </a:rPr>
              <a:t>Team Name: ABC</a:t>
            </a:r>
          </a:p>
          <a:p>
            <a:r>
              <a:rPr lang="en-US" sz="2000" dirty="0">
                <a:ln w="15875">
                  <a:solidFill>
                    <a:schemeClr val="accent2">
                      <a:lumMod val="75000"/>
                      <a:alpha val="95000"/>
                    </a:schemeClr>
                  </a:solidFill>
                  <a:prstDash val="solid"/>
                </a:ln>
                <a:latin typeface="Arial" pitchFamily="34" charset="0"/>
                <a:cs typeface="Arial" pitchFamily="34" charset="0"/>
              </a:rPr>
              <a:t>Team Leader: ABC</a:t>
            </a:r>
          </a:p>
          <a:p>
            <a:r>
              <a:rPr lang="en-US" sz="2000" dirty="0">
                <a:ln w="15875">
                  <a:solidFill>
                    <a:schemeClr val="accent2">
                      <a:lumMod val="75000"/>
                      <a:alpha val="95000"/>
                    </a:schemeClr>
                  </a:solidFill>
                  <a:prstDash val="solid"/>
                </a:ln>
                <a:latin typeface="Arial" pitchFamily="34" charset="0"/>
                <a:cs typeface="Arial" pitchFamily="34" charset="0"/>
              </a:rPr>
              <a:t> </a:t>
            </a:r>
          </a:p>
          <a:p>
            <a:r>
              <a:rPr lang="en-US" sz="2000" dirty="0">
                <a:ln w="15875">
                  <a:solidFill>
                    <a:schemeClr val="accent2">
                      <a:lumMod val="75000"/>
                      <a:alpha val="95000"/>
                    </a:schemeClr>
                  </a:solidFill>
                  <a:prstDash val="solid"/>
                </a:ln>
                <a:latin typeface="Arial" pitchFamily="34" charset="0"/>
                <a:cs typeface="Arial" pitchFamily="34" charset="0"/>
              </a:rPr>
              <a:t>Team Members: </a:t>
            </a:r>
          </a:p>
          <a:p>
            <a:r>
              <a:rPr lang="en-US" sz="2000" dirty="0">
                <a:ln w="15875">
                  <a:solidFill>
                    <a:schemeClr val="accent2">
                      <a:lumMod val="75000"/>
                      <a:alpha val="95000"/>
                    </a:schemeClr>
                  </a:solidFill>
                  <a:prstDash val="solid"/>
                </a:ln>
                <a:latin typeface="Arial" pitchFamily="34" charset="0"/>
                <a:cs typeface="Arial" pitchFamily="34" charset="0"/>
              </a:rPr>
              <a:t>Member 1</a:t>
            </a:r>
          </a:p>
          <a:p>
            <a:r>
              <a:rPr lang="en-US" sz="2000" dirty="0">
                <a:ln w="15875">
                  <a:solidFill>
                    <a:schemeClr val="accent2">
                      <a:lumMod val="75000"/>
                      <a:alpha val="95000"/>
                    </a:schemeClr>
                  </a:solidFill>
                  <a:prstDash val="solid"/>
                </a:ln>
                <a:latin typeface="Arial" pitchFamily="34" charset="0"/>
                <a:cs typeface="Arial" pitchFamily="34" charset="0"/>
              </a:rPr>
              <a:t>Member 2</a:t>
            </a:r>
          </a:p>
          <a:p>
            <a:r>
              <a:rPr lang="en-US" sz="2000" dirty="0">
                <a:ln w="15875">
                  <a:solidFill>
                    <a:schemeClr val="accent2">
                      <a:lumMod val="75000"/>
                      <a:alpha val="95000"/>
                    </a:schemeClr>
                  </a:solidFill>
                  <a:prstDash val="solid"/>
                </a:ln>
                <a:latin typeface="Arial" pitchFamily="34" charset="0"/>
                <a:cs typeface="Arial" pitchFamily="34" charset="0"/>
              </a:rPr>
              <a:t>Member 3</a:t>
            </a:r>
          </a:p>
          <a:p>
            <a:r>
              <a:rPr lang="en-US" sz="2000" dirty="0">
                <a:ln w="15875">
                  <a:solidFill>
                    <a:schemeClr val="accent2">
                      <a:lumMod val="75000"/>
                      <a:alpha val="95000"/>
                    </a:schemeClr>
                  </a:solidFill>
                  <a:prstDash val="solid"/>
                </a:ln>
                <a:latin typeface="Arial" pitchFamily="34" charset="0"/>
                <a:cs typeface="Arial" pitchFamily="34" charset="0"/>
              </a:rPr>
              <a:t>Member 4</a:t>
            </a:r>
          </a:p>
          <a:p>
            <a:r>
              <a:rPr lang="en-US" sz="2000" dirty="0">
                <a:ln w="15875">
                  <a:solidFill>
                    <a:schemeClr val="accent2">
                      <a:lumMod val="75000"/>
                      <a:alpha val="95000"/>
                    </a:schemeClr>
                  </a:solidFill>
                  <a:prstDash val="solid"/>
                </a:ln>
                <a:latin typeface="Arial" pitchFamily="34" charset="0"/>
                <a:cs typeface="Arial" pitchFamily="34" charset="0"/>
              </a:rPr>
              <a:t>Member 5</a:t>
            </a:r>
          </a:p>
        </p:txBody>
      </p:sp>
      <p:sp>
        <p:nvSpPr>
          <p:cNvPr id="3" name="Rounded Rectangle 2"/>
          <p:cNvSpPr/>
          <p:nvPr/>
        </p:nvSpPr>
        <p:spPr>
          <a:xfrm>
            <a:off x="1636383" y="3466"/>
            <a:ext cx="45719" cy="8797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050" name="Picture 2" descr="C:\Users\admin\Desktop\download (1).jpg"/>
          <p:cNvPicPr>
            <a:picLocks noChangeAspect="1" noChangeArrowheads="1"/>
          </p:cNvPicPr>
          <p:nvPr/>
        </p:nvPicPr>
        <p:blipFill>
          <a:blip r:embed="rId3" cstate="print"/>
          <a:srcRect/>
          <a:stretch>
            <a:fillRect/>
          </a:stretch>
        </p:blipFill>
        <p:spPr bwMode="auto">
          <a:xfrm>
            <a:off x="4332461" y="1782624"/>
            <a:ext cx="3527078" cy="1594577"/>
          </a:xfrm>
          <a:prstGeom prst="rect">
            <a:avLst/>
          </a:prstGeom>
          <a:noFill/>
        </p:spPr>
      </p:pic>
    </p:spTree>
    <p:extLst>
      <p:ext uri="{BB962C8B-B14F-4D97-AF65-F5344CB8AC3E}">
        <p14:creationId xmlns:p14="http://schemas.microsoft.com/office/powerpoint/2010/main" val="1937745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Desktop\Environmental-monitoring-wireless-sensor-network-98.png"/>
          <p:cNvPicPr>
            <a:picLocks noChangeAspect="1" noChangeArrowheads="1"/>
          </p:cNvPicPr>
          <p:nvPr/>
        </p:nvPicPr>
        <p:blipFill>
          <a:blip r:embed="rId2" cstate="print"/>
          <a:srcRect/>
          <a:stretch>
            <a:fillRect/>
          </a:stretch>
        </p:blipFill>
        <p:spPr bwMode="auto">
          <a:xfrm>
            <a:off x="0" y="0"/>
            <a:ext cx="12245733" cy="68580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657" y="387532"/>
            <a:ext cx="9192551" cy="1320800"/>
          </a:xfrm>
        </p:spPr>
        <p:txBody>
          <a:bodyPr>
            <a:noAutofit/>
          </a:bodyPr>
          <a:lstStyle/>
          <a:p>
            <a:pPr algn="ctr"/>
            <a:r>
              <a:rPr lang="en-US" sz="5400" u="sng" dirty="0">
                <a:solidFill>
                  <a:schemeClr val="tx1"/>
                </a:solidFill>
                <a:latin typeface="Times New Roman" pitchFamily="18" charset="0"/>
                <a:cs typeface="Times New Roman" pitchFamily="18" charset="0"/>
              </a:rPr>
              <a:t>MONITORING SUBSTATION</a:t>
            </a:r>
          </a:p>
        </p:txBody>
      </p:sp>
      <p:sp>
        <p:nvSpPr>
          <p:cNvPr id="3" name="Content Placeholder 2"/>
          <p:cNvSpPr>
            <a:spLocks noGrp="1"/>
          </p:cNvSpPr>
          <p:nvPr>
            <p:ph idx="1"/>
          </p:nvPr>
        </p:nvSpPr>
        <p:spPr>
          <a:xfrm>
            <a:off x="1797666" y="1555282"/>
            <a:ext cx="8596668" cy="3880773"/>
          </a:xfrm>
        </p:spPr>
        <p:txBody>
          <a:bodyPr>
            <a:normAutofit lnSpcReduction="10000"/>
          </a:bodyPr>
          <a:lstStyle/>
          <a:p>
            <a:r>
              <a:rPr lang="en-US" dirty="0">
                <a:solidFill>
                  <a:schemeClr val="tx1"/>
                </a:solidFill>
              </a:rPr>
              <a:t>This unit will work as local sub station for a particular number of section of forest altogether.</a:t>
            </a:r>
          </a:p>
          <a:p>
            <a:endParaRPr lang="en-US" dirty="0">
              <a:solidFill>
                <a:schemeClr val="tx1"/>
              </a:solidFill>
            </a:endParaRPr>
          </a:p>
          <a:p>
            <a:r>
              <a:rPr lang="en-US" dirty="0">
                <a:solidFill>
                  <a:schemeClr val="tx1"/>
                </a:solidFill>
              </a:rPr>
              <a:t>All the data that has been stored on cloud will be displayed in this unit and compared with threshold values .</a:t>
            </a:r>
          </a:p>
          <a:p>
            <a:endParaRPr lang="en-US" dirty="0">
              <a:solidFill>
                <a:schemeClr val="tx1"/>
              </a:solidFill>
            </a:endParaRPr>
          </a:p>
          <a:p>
            <a:r>
              <a:rPr lang="en-US" dirty="0">
                <a:solidFill>
                  <a:schemeClr val="tx1"/>
                </a:solidFill>
              </a:rPr>
              <a:t>Here the part of manual checking and false alarm verification is done, if undesirable conditions are observed then this unit will activate drone for inspection of a particular section.</a:t>
            </a:r>
          </a:p>
          <a:p>
            <a:endParaRPr lang="en-US" dirty="0">
              <a:solidFill>
                <a:schemeClr val="tx1"/>
              </a:solidFill>
            </a:endParaRPr>
          </a:p>
          <a:p>
            <a:r>
              <a:rPr lang="en-US" dirty="0">
                <a:solidFill>
                  <a:schemeClr val="tx1"/>
                </a:solidFill>
              </a:rPr>
              <a:t>This section is also responsible for informing and sending alert to local substation such as hospital, fire station and nearest police station</a:t>
            </a:r>
            <a:r>
              <a:rPr lang="en-US" dirty="0"/>
              <a:t>.</a:t>
            </a:r>
          </a:p>
        </p:txBody>
      </p:sp>
    </p:spTree>
    <p:extLst>
      <p:ext uri="{BB962C8B-B14F-4D97-AF65-F5344CB8AC3E}">
        <p14:creationId xmlns:p14="http://schemas.microsoft.com/office/powerpoint/2010/main" val="3608352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666" y="609600"/>
            <a:ext cx="8596668" cy="1320800"/>
          </a:xfrm>
        </p:spPr>
        <p:txBody>
          <a:bodyPr>
            <a:normAutofit/>
          </a:bodyPr>
          <a:lstStyle/>
          <a:p>
            <a:pPr algn="ctr"/>
            <a:r>
              <a:rPr lang="en-US" sz="4800" u="sng" dirty="0">
                <a:solidFill>
                  <a:schemeClr val="tx1"/>
                </a:solidFill>
                <a:latin typeface="Times New Roman" pitchFamily="18" charset="0"/>
                <a:cs typeface="Times New Roman" pitchFamily="18" charset="0"/>
              </a:rPr>
              <a:t>DRONE/UAV MODEL</a:t>
            </a:r>
          </a:p>
        </p:txBody>
      </p:sp>
      <p:sp>
        <p:nvSpPr>
          <p:cNvPr id="3" name="Content Placeholder 2"/>
          <p:cNvSpPr>
            <a:spLocks noGrp="1"/>
          </p:cNvSpPr>
          <p:nvPr>
            <p:ph idx="1"/>
          </p:nvPr>
        </p:nvSpPr>
        <p:spPr>
          <a:xfrm>
            <a:off x="1797666" y="1581040"/>
            <a:ext cx="8596668" cy="3880773"/>
          </a:xfrm>
        </p:spPr>
        <p:txBody>
          <a:bodyPr/>
          <a:lstStyle/>
          <a:p>
            <a:r>
              <a:rPr lang="en-US" dirty="0">
                <a:solidFill>
                  <a:schemeClr val="tx1"/>
                </a:solidFill>
              </a:rPr>
              <a:t>The drone structure has to withstand in tough and high temperature condition, hence Aramid and basalt fiber will be used as body of drone.</a:t>
            </a:r>
          </a:p>
          <a:p>
            <a:endParaRPr lang="en-US" dirty="0">
              <a:solidFill>
                <a:schemeClr val="tx1"/>
              </a:solidFill>
            </a:endParaRPr>
          </a:p>
          <a:p>
            <a:r>
              <a:rPr lang="en-US" dirty="0">
                <a:solidFill>
                  <a:schemeClr val="tx1"/>
                </a:solidFill>
              </a:rPr>
              <a:t>It has Lidar sensor to measure the distance and sense the object which will keep our drone safe while navigation through obstacles surrounding to this.</a:t>
            </a:r>
          </a:p>
          <a:p>
            <a:endParaRPr lang="en-US" dirty="0">
              <a:solidFill>
                <a:schemeClr val="tx1"/>
              </a:solidFill>
            </a:endParaRPr>
          </a:p>
          <a:p>
            <a:r>
              <a:rPr lang="en-US" dirty="0">
                <a:solidFill>
                  <a:schemeClr val="tx1"/>
                </a:solidFill>
              </a:rPr>
              <a:t>The drone module will also help us tackling the false alarm by having gas and smoke sensor and image detection.</a:t>
            </a:r>
          </a:p>
          <a:p>
            <a:endParaRPr lang="en-US" dirty="0">
              <a:solidFill>
                <a:schemeClr val="tx1"/>
              </a:solidFill>
            </a:endParaRPr>
          </a:p>
          <a:p>
            <a:r>
              <a:rPr lang="en-US" dirty="0">
                <a:solidFill>
                  <a:schemeClr val="tx1"/>
                </a:solidFill>
              </a:rPr>
              <a:t>This detected image will further send to cloud with coordinate location &amp; direction because of inbuilt GPS and compass in drone.</a:t>
            </a:r>
          </a:p>
        </p:txBody>
      </p:sp>
    </p:spTree>
    <p:extLst>
      <p:ext uri="{BB962C8B-B14F-4D97-AF65-F5344CB8AC3E}">
        <p14:creationId xmlns:p14="http://schemas.microsoft.com/office/powerpoint/2010/main" val="605524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666" y="400595"/>
            <a:ext cx="8596668" cy="1320800"/>
          </a:xfrm>
        </p:spPr>
        <p:txBody>
          <a:bodyPr>
            <a:normAutofit/>
          </a:bodyPr>
          <a:lstStyle/>
          <a:p>
            <a:pPr algn="ctr"/>
            <a:r>
              <a:rPr lang="en-US" sz="5400" u="sng" dirty="0">
                <a:solidFill>
                  <a:schemeClr val="tx1"/>
                </a:solidFill>
                <a:latin typeface="Times New Roman" pitchFamily="18" charset="0"/>
                <a:cs typeface="Times New Roman" pitchFamily="18" charset="0"/>
              </a:rPr>
              <a:t>CLOUD LAYER</a:t>
            </a:r>
          </a:p>
        </p:txBody>
      </p:sp>
      <p:sp>
        <p:nvSpPr>
          <p:cNvPr id="3" name="Content Placeholder 2"/>
          <p:cNvSpPr>
            <a:spLocks noGrp="1"/>
          </p:cNvSpPr>
          <p:nvPr>
            <p:ph idx="1"/>
          </p:nvPr>
        </p:nvSpPr>
        <p:spPr>
          <a:xfrm>
            <a:off x="1797666" y="1452880"/>
            <a:ext cx="8596668" cy="4412343"/>
          </a:xfrm>
        </p:spPr>
        <p:txBody>
          <a:bodyPr>
            <a:noAutofit/>
          </a:bodyPr>
          <a:lstStyle/>
          <a:p>
            <a:pPr marL="0" indent="0">
              <a:buNone/>
            </a:pPr>
            <a:r>
              <a:rPr lang="en-US" dirty="0">
                <a:solidFill>
                  <a:schemeClr val="tx1"/>
                </a:solidFill>
              </a:rPr>
              <a:t>It consists two blocks-</a:t>
            </a:r>
          </a:p>
          <a:p>
            <a:pPr marL="0" indent="0">
              <a:buNone/>
            </a:pPr>
            <a:r>
              <a:rPr lang="en-US" dirty="0">
                <a:solidFill>
                  <a:schemeClr val="tx1"/>
                </a:solidFill>
              </a:rPr>
              <a:t>1. </a:t>
            </a:r>
            <a:r>
              <a:rPr lang="en-US" b="1" dirty="0">
                <a:solidFill>
                  <a:schemeClr val="tx1"/>
                </a:solidFill>
              </a:rPr>
              <a:t>Data collection- </a:t>
            </a:r>
            <a:r>
              <a:rPr lang="en-US" dirty="0">
                <a:solidFill>
                  <a:schemeClr val="tx1"/>
                </a:solidFill>
              </a:rPr>
              <a:t>A cloud drive is used in this section, which could be service such as AWS, AZURE, Google cloud to a name few. Here the data is collected from sensor and drone.</a:t>
            </a:r>
          </a:p>
          <a:p>
            <a:pPr marL="0" indent="0">
              <a:buNone/>
            </a:pPr>
            <a:endParaRPr lang="en-US" dirty="0">
              <a:solidFill>
                <a:schemeClr val="tx1"/>
              </a:solidFill>
            </a:endParaRPr>
          </a:p>
          <a:p>
            <a:pPr marL="0" indent="0">
              <a:buNone/>
            </a:pPr>
            <a:r>
              <a:rPr lang="en-US" dirty="0">
                <a:solidFill>
                  <a:schemeClr val="tx1"/>
                </a:solidFill>
              </a:rPr>
              <a:t>2. </a:t>
            </a:r>
            <a:r>
              <a:rPr lang="en-US" b="1" dirty="0">
                <a:solidFill>
                  <a:schemeClr val="tx1"/>
                </a:solidFill>
              </a:rPr>
              <a:t>Data verification &amp; processing- </a:t>
            </a:r>
            <a:r>
              <a:rPr lang="en-US" dirty="0">
                <a:solidFill>
                  <a:schemeClr val="tx1"/>
                </a:solidFill>
              </a:rPr>
              <a:t>Here received data (from sensor unit) is compared with a threshold value which can be done using short line of code. When the value is above threshold, it will send data to monitoring station, with coordinate axis of that location using GPS.</a:t>
            </a:r>
          </a:p>
          <a:p>
            <a:pPr marL="0" indent="0">
              <a:buNone/>
            </a:pPr>
            <a:r>
              <a:rPr lang="en-US" dirty="0">
                <a:solidFill>
                  <a:schemeClr val="tx1"/>
                </a:solidFill>
              </a:rPr>
              <a:t>It will also receive the captured image of that location (taken by UAV), and will compare it with trained model using Machine Learning Algorithm for example fire detection </a:t>
            </a:r>
            <a:r>
              <a:rPr lang="en-US" dirty="0" err="1">
                <a:solidFill>
                  <a:schemeClr val="tx1"/>
                </a:solidFill>
              </a:rPr>
              <a:t>algo</a:t>
            </a:r>
            <a:r>
              <a:rPr lang="en-US" dirty="0">
                <a:solidFill>
                  <a:schemeClr val="tx1"/>
                </a:solidFill>
              </a:rPr>
              <a:t>, in which there are some fire classifiers are used to know the places where there is fire and will report an alarm which can help us in early detection of wildfire and prevention measures can be taken.</a:t>
            </a:r>
          </a:p>
        </p:txBody>
      </p:sp>
    </p:spTree>
    <p:extLst>
      <p:ext uri="{BB962C8B-B14F-4D97-AF65-F5344CB8AC3E}">
        <p14:creationId xmlns:p14="http://schemas.microsoft.com/office/powerpoint/2010/main" val="1917090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9199" y="243839"/>
            <a:ext cx="6073602" cy="1320800"/>
          </a:xfrm>
        </p:spPr>
        <p:txBody>
          <a:bodyPr anchor="ctr">
            <a:normAutofit/>
          </a:bodyPr>
          <a:lstStyle/>
          <a:p>
            <a:pPr algn="ctr"/>
            <a:r>
              <a:rPr lang="en-US" sz="5400" u="sng" dirty="0">
                <a:solidFill>
                  <a:schemeClr val="tx1"/>
                </a:solidFill>
                <a:latin typeface="Times New Roman" pitchFamily="18" charset="0"/>
                <a:cs typeface="Times New Roman" pitchFamily="18" charset="0"/>
              </a:rPr>
              <a:t>CONCLUSION</a:t>
            </a:r>
          </a:p>
        </p:txBody>
      </p:sp>
      <p:sp>
        <p:nvSpPr>
          <p:cNvPr id="3" name="Content Placeholder 2"/>
          <p:cNvSpPr>
            <a:spLocks noGrp="1"/>
          </p:cNvSpPr>
          <p:nvPr>
            <p:ph idx="1"/>
          </p:nvPr>
        </p:nvSpPr>
        <p:spPr>
          <a:xfrm>
            <a:off x="621383" y="1690324"/>
            <a:ext cx="10949235" cy="3880773"/>
          </a:xfrm>
        </p:spPr>
        <p:txBody>
          <a:bodyPr>
            <a:normAutofit lnSpcReduction="10000"/>
          </a:bodyPr>
          <a:lstStyle/>
          <a:p>
            <a:r>
              <a:rPr lang="en-US" dirty="0"/>
              <a:t>To protect the ecosystem, human and animal’s life  is the prime goal.</a:t>
            </a:r>
          </a:p>
          <a:p>
            <a:r>
              <a:rPr lang="en-US" dirty="0"/>
              <a:t>The rapid growth in wild fires leads to losses of life, property and economy.</a:t>
            </a:r>
          </a:p>
          <a:p>
            <a:r>
              <a:rPr lang="en-US" dirty="0"/>
              <a:t>It affects food supply, health care sector and business.</a:t>
            </a:r>
          </a:p>
          <a:p>
            <a:r>
              <a:rPr lang="en-US" dirty="0"/>
              <a:t>Billions of animals killed in this disaster.</a:t>
            </a:r>
          </a:p>
          <a:p>
            <a:r>
              <a:rPr lang="en-US" dirty="0"/>
              <a:t>Forest fire caused loss of water, habitat , food for animals left them burned, dehydrated and malnourished.</a:t>
            </a:r>
          </a:p>
          <a:p>
            <a:r>
              <a:rPr lang="en-US" dirty="0"/>
              <a:t>This system not only detect the possible conditions of fire but also provides the alert in the real time.</a:t>
            </a:r>
          </a:p>
          <a:p>
            <a:r>
              <a:rPr lang="en-US" dirty="0"/>
              <a:t>There is huge scope in different sectors to detect the unwanted fires with the help of Unmanned Aerial Vehicle (UAV).</a:t>
            </a:r>
          </a:p>
          <a:p>
            <a:r>
              <a:rPr lang="en-US" dirty="0"/>
              <a:t>Fire alert system will not only send alert but also  provides help in Fire Management. </a:t>
            </a:r>
          </a:p>
          <a:p>
            <a:pPr marL="0" indent="0">
              <a:buNone/>
            </a:pPr>
            <a:endParaRPr lang="en-US" dirty="0"/>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594703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677333" y="1721757"/>
            <a:ext cx="9995663" cy="424731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spcBef>
                <a:spcPts val="0"/>
              </a:spcBef>
            </a:pPr>
            <a:endParaRPr lang="en-US" dirty="0">
              <a:solidFill>
                <a:schemeClr val="tx1"/>
              </a:solidFill>
            </a:endParaRPr>
          </a:p>
          <a:p>
            <a:pPr algn="just">
              <a:spcBef>
                <a:spcPts val="0"/>
              </a:spcBef>
              <a:buFont typeface="+mj-lt"/>
              <a:buAutoNum type="arabicPeriod"/>
            </a:pPr>
            <a:r>
              <a:rPr lang="en-US" dirty="0">
                <a:solidFill>
                  <a:schemeClr val="tx1"/>
                </a:solidFill>
              </a:rPr>
              <a:t>R. K. </a:t>
            </a:r>
            <a:r>
              <a:rPr lang="en-US" dirty="0" err="1">
                <a:solidFill>
                  <a:schemeClr val="tx1"/>
                </a:solidFill>
              </a:rPr>
              <a:t>Ramasamy</a:t>
            </a:r>
            <a:r>
              <a:rPr lang="en-US" dirty="0">
                <a:solidFill>
                  <a:schemeClr val="tx1"/>
                </a:solidFill>
              </a:rPr>
              <a:t>, F. F. Chua, and G. Y. Chan, “Cloud-Based Early Warning System for Forest Fire using IoT Techniques,” Knowledge Management International Conference (</a:t>
            </a:r>
            <a:r>
              <a:rPr lang="en-US" dirty="0" err="1">
                <a:solidFill>
                  <a:schemeClr val="tx1"/>
                </a:solidFill>
              </a:rPr>
              <a:t>KMICe</a:t>
            </a:r>
            <a:r>
              <a:rPr lang="en-US" dirty="0">
                <a:solidFill>
                  <a:schemeClr val="tx1"/>
                </a:solidFill>
              </a:rPr>
              <a:t>), 25–27 July 2018, Miri Sarawak, Malaysia, pp.101-106</a:t>
            </a:r>
          </a:p>
          <a:p>
            <a:pPr algn="just">
              <a:spcBef>
                <a:spcPts val="0"/>
              </a:spcBef>
              <a:buFont typeface="+mj-lt"/>
              <a:buAutoNum type="arabicPeriod"/>
            </a:pPr>
            <a:r>
              <a:rPr lang="en-US" dirty="0">
                <a:solidFill>
                  <a:schemeClr val="tx1"/>
                </a:solidFill>
                <a:latin typeface="+mj-lt"/>
              </a:rPr>
              <a:t>Mark Crowley, Adaptation Through Learning: Using Machine Learning to Improve Forest Wildfire Management.</a:t>
            </a:r>
          </a:p>
          <a:p>
            <a:pPr algn="just">
              <a:spcBef>
                <a:spcPts val="0"/>
              </a:spcBef>
              <a:buFont typeface="+mj-lt"/>
              <a:buAutoNum type="arabicPeriod"/>
            </a:pPr>
            <a:r>
              <a:rPr lang="en-US" dirty="0">
                <a:solidFill>
                  <a:schemeClr val="tx1"/>
                </a:solidFill>
                <a:latin typeface="+mj-lt"/>
              </a:rPr>
              <a:t>Jun Hong Park et. al., Dependable Fire Detection System with Multifunctional Artificial Intelligence Framework</a:t>
            </a:r>
          </a:p>
          <a:p>
            <a:pPr algn="just">
              <a:spcBef>
                <a:spcPts val="0"/>
              </a:spcBef>
              <a:buFont typeface="+mj-lt"/>
              <a:buAutoNum type="arabicPeriod"/>
            </a:pPr>
            <a:r>
              <a:rPr kumimoji="0" lang="en-US" sz="1800" u="none" strike="noStrike" cap="none" normalizeH="0" baseline="0" dirty="0">
                <a:ln>
                  <a:noFill/>
                </a:ln>
                <a:solidFill>
                  <a:schemeClr val="tx1"/>
                </a:solidFill>
                <a:effectLst/>
                <a:latin typeface="+mj-lt"/>
                <a:cs typeface="Times New Roman" panose="02020603050405020304" pitchFamily="18" charset="0"/>
              </a:rPr>
              <a:t>www.thehindu.com/sci-tech/energy-and-environment/one-fifth-of-countrys-forests-prone-to-fires-study/article30446295.ece</a:t>
            </a:r>
            <a:endParaRPr lang="en-US" dirty="0">
              <a:solidFill>
                <a:schemeClr val="tx1"/>
              </a:solidFill>
              <a:latin typeface="+mj-lt"/>
              <a:cs typeface="Times New Roman" panose="02020603050405020304" pitchFamily="18" charset="0"/>
            </a:endParaRPr>
          </a:p>
          <a:p>
            <a:pPr algn="just">
              <a:spcBef>
                <a:spcPts val="0"/>
              </a:spcBef>
              <a:buFont typeface="+mj-lt"/>
              <a:buAutoNum type="arabicPeriod"/>
            </a:pPr>
            <a:r>
              <a:rPr kumimoji="0" lang="en-US" sz="1800" u="none" strike="noStrike" cap="none" normalizeH="0" baseline="0" dirty="0">
                <a:ln>
                  <a:noFill/>
                </a:ln>
                <a:solidFill>
                  <a:schemeClr val="tx1"/>
                </a:solidFill>
                <a:effectLst/>
                <a:latin typeface="+mj-lt"/>
                <a:cs typeface="Times New Roman" panose="02020603050405020304" pitchFamily="18" charset="0"/>
              </a:rPr>
              <a:t>www.accuweather.com/en/business/australia-wildfire-economic-damages-and-losses-to-reach-110-billion/657235</a:t>
            </a:r>
          </a:p>
          <a:p>
            <a:pPr lvl="0" algn="just" eaLnBrk="0" fontAlgn="base" hangingPunct="0">
              <a:spcBef>
                <a:spcPts val="0"/>
              </a:spcBef>
              <a:buFont typeface="+mj-lt"/>
              <a:buAutoNum type="arabicPeriod"/>
            </a:pPr>
            <a:r>
              <a:rPr lang="en-US" sz="1800" dirty="0">
                <a:solidFill>
                  <a:schemeClr val="tx1"/>
                </a:solidFill>
                <a:latin typeface="+mj-lt"/>
                <a:cs typeface="Times New Roman" panose="02020603050405020304" pitchFamily="18" charset="0"/>
              </a:rPr>
              <a:t>www.thebalance.com/wildfires-economic-impact-4160764</a:t>
            </a:r>
            <a:endParaRPr lang="en-US" sz="1800" u="sng" dirty="0">
              <a:solidFill>
                <a:schemeClr val="tx1"/>
              </a:solidFill>
              <a:latin typeface="+mj-lt"/>
              <a:cs typeface="Times New Roman" panose="02020603050405020304" pitchFamily="18" charset="0"/>
            </a:endParaRPr>
          </a:p>
          <a:p>
            <a:pPr algn="just" eaLnBrk="0" fontAlgn="base" hangingPunct="0">
              <a:spcBef>
                <a:spcPts val="0"/>
              </a:spcBef>
              <a:buFont typeface="+mj-lt"/>
              <a:buAutoNum type="arabicPeriod"/>
            </a:pPr>
            <a:r>
              <a:rPr lang="en-US" sz="1800" dirty="0">
                <a:solidFill>
                  <a:schemeClr val="tx1"/>
                </a:solidFill>
                <a:latin typeface="+mj-lt"/>
              </a:rPr>
              <a:t>www.nasa.gov/topics/earth/features/wildfires.html </a:t>
            </a:r>
          </a:p>
          <a:p>
            <a:pPr algn="just">
              <a:spcBef>
                <a:spcPts val="0"/>
              </a:spcBef>
              <a:buFont typeface="+mj-lt"/>
              <a:buAutoNum type="arabicPeriod"/>
            </a:pPr>
            <a:r>
              <a:rPr lang="en-US" sz="1800" dirty="0">
                <a:solidFill>
                  <a:schemeClr val="tx1"/>
                </a:solidFill>
                <a:latin typeface="+mj-lt"/>
              </a:rPr>
              <a:t>www.images.indianexpress.com/2020/01/australia-8.jpg</a:t>
            </a:r>
            <a:r>
              <a:rPr lang="en-US" sz="1800" dirty="0">
                <a:solidFill>
                  <a:schemeClr val="tx1"/>
                </a:solidFill>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1797666" y="701039"/>
            <a:ext cx="8596668" cy="1320800"/>
          </a:xfrm>
        </p:spPr>
        <p:txBody>
          <a:bodyPr anchor="ctr">
            <a:noAutofit/>
          </a:bodyPr>
          <a:lstStyle/>
          <a:p>
            <a:pPr algn="ctr"/>
            <a:r>
              <a:rPr lang="en-US" sz="5400" u="sng" dirty="0">
                <a:solidFill>
                  <a:schemeClr val="tx1"/>
                </a:solidFill>
                <a:latin typeface="Times New Roman" pitchFamily="18" charset="0"/>
                <a:cs typeface="Times New Roman" pitchFamily="18" charset="0"/>
              </a:rPr>
              <a:t>REFERENCES</a:t>
            </a:r>
            <a:br>
              <a:rPr lang="en-US" sz="5400" u="sng" dirty="0">
                <a:solidFill>
                  <a:schemeClr val="tx1"/>
                </a:solidFill>
                <a:latin typeface="Times New Roman" pitchFamily="18" charset="0"/>
                <a:cs typeface="Times New Roman" pitchFamily="18" charset="0"/>
              </a:rPr>
            </a:br>
            <a:endParaRPr lang="en-US" sz="5400" u="sng"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253320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6"/>
          <p:cNvSpPr txBox="1">
            <a:spLocks noGrp="1"/>
          </p:cNvSpPr>
          <p:nvPr>
            <p:ph type="ctrTitle" idx="4294967295"/>
          </p:nvPr>
        </p:nvSpPr>
        <p:spPr>
          <a:xfrm>
            <a:off x="2040731" y="2267178"/>
            <a:ext cx="8110538" cy="1546225"/>
          </a:xfrm>
          <a:prstGeom prst="rect">
            <a:avLst/>
          </a:prstGeom>
        </p:spPr>
        <p:txBody>
          <a:bodyPr spcFirstLastPara="1" vert="horz" wrap="square" lIns="0" tIns="0" rIns="0" bIns="0" rtlCol="0" anchor="b" anchorCtr="0">
            <a:noAutofit/>
          </a:bodyPr>
          <a:lstStyle/>
          <a:p>
            <a:pPr lvl="0" algn="ctr"/>
            <a:r>
              <a:rPr lang="en-US" sz="8000" dirty="0"/>
              <a:t>THANK YOU</a:t>
            </a:r>
            <a:endParaRPr sz="8000" dirty="0"/>
          </a:p>
        </p:txBody>
      </p:sp>
      <p:sp>
        <p:nvSpPr>
          <p:cNvPr id="3" name="Rectangle 2"/>
          <p:cNvSpPr/>
          <p:nvPr/>
        </p:nvSpPr>
        <p:spPr>
          <a:xfrm>
            <a:off x="288448" y="638520"/>
            <a:ext cx="7666832" cy="923330"/>
          </a:xfrm>
          <a:prstGeom prst="rect">
            <a:avLst/>
          </a:prstGeom>
          <a:noFill/>
        </p:spPr>
        <p:txBody>
          <a:bodyPr wrap="square" lIns="91440" tIns="45720" rIns="91440" bIns="45720">
            <a:spAutoFit/>
          </a:bodyPr>
          <a:lstStyle/>
          <a:p>
            <a:pPr algn="ctr"/>
            <a:endParaRPr lang="en-US" sz="5400" dirty="0">
              <a:ln w="0">
                <a:solidFill>
                  <a:schemeClr val="accent6">
                    <a:lumMod val="60000"/>
                    <a:lumOff val="40000"/>
                  </a:schemeClr>
                </a:solidFill>
              </a:ln>
              <a:solidFill>
                <a:srgbClr val="92D050"/>
              </a:solidFill>
              <a:effectLst>
                <a:outerShdw blurRad="38100" dist="25400" dir="5400000" algn="ctr" rotWithShape="0">
                  <a:srgbClr val="6E747A">
                    <a:alpha val="43000"/>
                  </a:srgbClr>
                </a:outerShdw>
                <a:reflection blurRad="6350" stA="55000" endA="300" endPos="45500" dir="5400000" sy="-100000" algn="bl" rotWithShape="0"/>
              </a:effectLst>
            </a:endParaRPr>
          </a:p>
        </p:txBody>
      </p:sp>
    </p:spTree>
    <p:extLst>
      <p:ext uri="{BB962C8B-B14F-4D97-AF65-F5344CB8AC3E}">
        <p14:creationId xmlns:p14="http://schemas.microsoft.com/office/powerpoint/2010/main" val="2310744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143693" y="1563239"/>
            <a:ext cx="6240463" cy="4351337"/>
          </a:xfrm>
        </p:spPr>
        <p:txBody>
          <a:bodyPr>
            <a:normAutofit/>
          </a:bodyPr>
          <a:lstStyle/>
          <a:p>
            <a:pPr algn="just"/>
            <a:r>
              <a:rPr lang="en-US" dirty="0"/>
              <a:t>Forest plays an important role for supporting human life.</a:t>
            </a:r>
          </a:p>
          <a:p>
            <a:pPr algn="just"/>
            <a:r>
              <a:rPr lang="en-US" dirty="0"/>
              <a:t>Forest ecosystem is habitat to large number of animals, plants and microbes.</a:t>
            </a:r>
          </a:p>
          <a:p>
            <a:pPr algn="just"/>
            <a:r>
              <a:rPr lang="en-US" dirty="0"/>
              <a:t>64 </a:t>
            </a:r>
            <a:r>
              <a:rPr lang="en-US" dirty="0" err="1"/>
              <a:t>Mha</a:t>
            </a:r>
            <a:r>
              <a:rPr lang="en-US" dirty="0"/>
              <a:t> out of 328 </a:t>
            </a:r>
            <a:r>
              <a:rPr lang="en-US" dirty="0" err="1"/>
              <a:t>Mha</a:t>
            </a:r>
            <a:r>
              <a:rPr lang="en-US" dirty="0"/>
              <a:t> geographical area of India are under forest.</a:t>
            </a:r>
          </a:p>
          <a:p>
            <a:pPr algn="just"/>
            <a:r>
              <a:rPr lang="en-US" dirty="0"/>
              <a:t>Wild Fire occurs either by natural fire or man-made fire.</a:t>
            </a:r>
          </a:p>
          <a:p>
            <a:pPr algn="just"/>
            <a:r>
              <a:rPr lang="en-US" dirty="0"/>
              <a:t>It damages natural resources , environment  and human lives. </a:t>
            </a:r>
          </a:p>
        </p:txBody>
      </p:sp>
      <p:pic>
        <p:nvPicPr>
          <p:cNvPr id="7" name="Picture 6"/>
          <p:cNvPicPr>
            <a:picLocks noChangeAspect="1"/>
          </p:cNvPicPr>
          <p:nvPr/>
        </p:nvPicPr>
        <p:blipFill>
          <a:blip r:embed="rId2" cstate="print"/>
          <a:stretch>
            <a:fillRect/>
          </a:stretch>
        </p:blipFill>
        <p:spPr>
          <a:xfrm>
            <a:off x="6660321" y="1162594"/>
            <a:ext cx="5142200" cy="3423084"/>
          </a:xfrm>
          <a:prstGeom prst="rect">
            <a:avLst/>
          </a:prstGeom>
        </p:spPr>
      </p:pic>
      <p:sp>
        <p:nvSpPr>
          <p:cNvPr id="8" name="Rectangle 7"/>
          <p:cNvSpPr/>
          <p:nvPr/>
        </p:nvSpPr>
        <p:spPr>
          <a:xfrm>
            <a:off x="6096000" y="4683762"/>
            <a:ext cx="6096000" cy="1015663"/>
          </a:xfrm>
          <a:prstGeom prst="rect">
            <a:avLst/>
          </a:prstGeom>
        </p:spPr>
        <p:txBody>
          <a:bodyPr>
            <a:spAutoFit/>
          </a:bodyPr>
          <a:lstStyle/>
          <a:p>
            <a:pPr algn="ctr"/>
            <a:r>
              <a:rPr lang="en-US" sz="2000" b="1" dirty="0">
                <a:latin typeface="Times New Roman" pitchFamily="18" charset="0"/>
                <a:cs typeface="Times New Roman" pitchFamily="18" charset="0"/>
              </a:rPr>
              <a:t>“The forest is not a resource for us, it is life itself. </a:t>
            </a:r>
          </a:p>
          <a:p>
            <a:pPr algn="ctr"/>
            <a:r>
              <a:rPr lang="en-US" sz="2000" b="1" dirty="0">
                <a:latin typeface="Times New Roman" pitchFamily="18" charset="0"/>
                <a:cs typeface="Times New Roman" pitchFamily="18" charset="0"/>
              </a:rPr>
              <a:t>It is the only place for us to live.”</a:t>
            </a:r>
          </a:p>
          <a:p>
            <a:pPr algn="ctr"/>
            <a:r>
              <a:rPr lang="en-US" sz="2000" b="1" dirty="0">
                <a:latin typeface="Times New Roman" pitchFamily="18" charset="0"/>
                <a:cs typeface="Times New Roman" pitchFamily="18" charset="0"/>
              </a:rPr>
              <a:t>-</a:t>
            </a:r>
            <a:r>
              <a:rPr lang="en-US" sz="2000" b="1" dirty="0" err="1">
                <a:latin typeface="Times New Roman" pitchFamily="18" charset="0"/>
                <a:cs typeface="Times New Roman" pitchFamily="18" charset="0"/>
              </a:rPr>
              <a:t>Evaristo</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Nugkuag</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Ikanan</a:t>
            </a:r>
            <a:endParaRPr lang="en-US" sz="2000" b="1" dirty="0">
              <a:latin typeface="Times New Roman" pitchFamily="18" charset="0"/>
              <a:cs typeface="Times New Roman" pitchFamily="18" charset="0"/>
            </a:endParaRPr>
          </a:p>
        </p:txBody>
      </p:sp>
      <p:sp>
        <p:nvSpPr>
          <p:cNvPr id="6" name="Title 1"/>
          <p:cNvSpPr txBox="1">
            <a:spLocks/>
          </p:cNvSpPr>
          <p:nvPr/>
        </p:nvSpPr>
        <p:spPr>
          <a:xfrm>
            <a:off x="3140836" y="300730"/>
            <a:ext cx="5910329" cy="1325563"/>
          </a:xfrm>
          <a:prstGeom prst="rect">
            <a:avLst/>
          </a:prstGeom>
        </p:spPr>
        <p:txBody>
          <a:bodyPr>
            <a:normAutofit fontScale="90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000" u="sng" dirty="0">
                <a:solidFill>
                  <a:schemeClr val="tx1"/>
                </a:solidFill>
                <a:latin typeface="Times New Roman" pitchFamily="18" charset="0"/>
                <a:cs typeface="Times New Roman" pitchFamily="18" charset="0"/>
              </a:rPr>
              <a:t>INTRODUCTION</a:t>
            </a:r>
            <a:br>
              <a:rPr lang="en-US" dirty="0"/>
            </a:br>
            <a:endParaRPr lang="en-US" dirty="0"/>
          </a:p>
        </p:txBody>
      </p:sp>
    </p:spTree>
    <p:extLst>
      <p:ext uri="{BB962C8B-B14F-4D97-AF65-F5344CB8AC3E}">
        <p14:creationId xmlns:p14="http://schemas.microsoft.com/office/powerpoint/2010/main" val="3453532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0836" y="300730"/>
            <a:ext cx="5910329" cy="1325563"/>
          </a:xfrm>
        </p:spPr>
        <p:txBody>
          <a:bodyPr>
            <a:normAutofit fontScale="90000"/>
          </a:bodyPr>
          <a:lstStyle/>
          <a:p>
            <a:pPr algn="ctr"/>
            <a:r>
              <a:rPr lang="en-US" sz="6000" u="sng" dirty="0">
                <a:solidFill>
                  <a:schemeClr val="tx1"/>
                </a:solidFill>
                <a:latin typeface="Times New Roman" pitchFamily="18" charset="0"/>
                <a:cs typeface="Times New Roman" pitchFamily="18" charset="0"/>
              </a:rPr>
              <a:t>MOTIVATION</a:t>
            </a:r>
            <a:br>
              <a:rPr lang="en-US" dirty="0"/>
            </a:br>
            <a:endParaRPr lang="en-US" dirty="0"/>
          </a:p>
        </p:txBody>
      </p:sp>
      <p:sp>
        <p:nvSpPr>
          <p:cNvPr id="4" name="Content Placeholder 3"/>
          <p:cNvSpPr>
            <a:spLocks noGrp="1"/>
          </p:cNvSpPr>
          <p:nvPr>
            <p:ph idx="1"/>
          </p:nvPr>
        </p:nvSpPr>
        <p:spPr>
          <a:xfrm>
            <a:off x="677333" y="1626293"/>
            <a:ext cx="7304073" cy="4578564"/>
          </a:xfrm>
        </p:spPr>
        <p:txBody>
          <a:bodyPr>
            <a:normAutofit fontScale="85000" lnSpcReduction="20000"/>
          </a:bodyPr>
          <a:lstStyle/>
          <a:p>
            <a:pPr algn="just"/>
            <a:r>
              <a:rPr lang="en-US" sz="2100" dirty="0"/>
              <a:t>Wild fire damaged 20 million acres (estimated) in Australia. And economic losses exceeded to hundred billion dollar (sept 2019 to 2020).</a:t>
            </a:r>
          </a:p>
          <a:p>
            <a:pPr algn="just"/>
            <a:r>
              <a:rPr lang="en-US" sz="2100" dirty="0"/>
              <a:t>In 2018, 8.8 million acres burned in California caused $16.5 billion in damages.</a:t>
            </a:r>
          </a:p>
          <a:p>
            <a:pPr algn="just"/>
            <a:r>
              <a:rPr lang="en-US" sz="2100" dirty="0"/>
              <a:t>Forest burned 906,000 hectares (2,240,000 acres) due to Amazon Wild Fire, average of 1.2 million acres U.S. woodland burn every year.</a:t>
            </a:r>
          </a:p>
          <a:p>
            <a:pPr algn="just"/>
            <a:r>
              <a:rPr lang="en-US" sz="2100" dirty="0"/>
              <a:t>Bandipur ,Karnataka burned area 4,419.54 hectare(10,920 acres) on Feb 2019. </a:t>
            </a:r>
          </a:p>
          <a:p>
            <a:pPr algn="just"/>
            <a:r>
              <a:rPr lang="en-US" sz="2100" dirty="0"/>
              <a:t>About 21.40% forest cover in India is prone to fires.</a:t>
            </a:r>
          </a:p>
          <a:p>
            <a:pPr algn="just"/>
            <a:r>
              <a:rPr lang="en-US" sz="2100" dirty="0"/>
              <a:t>Pre-existing monitoring and detection systems are either using Sensors or Drone for Detection.</a:t>
            </a:r>
          </a:p>
          <a:p>
            <a:pPr algn="just"/>
            <a:r>
              <a:rPr lang="en-US" sz="2100" dirty="0"/>
              <a:t>So both the techniques are integrated together for monitoring and detection followed by machine learning to increase the preciseness. </a:t>
            </a:r>
          </a:p>
          <a:p>
            <a:pPr marL="0" indent="0">
              <a:buNone/>
            </a:pPr>
            <a:endParaRPr lang="en-US" dirty="0"/>
          </a:p>
        </p:txBody>
      </p:sp>
      <p:pic>
        <p:nvPicPr>
          <p:cNvPr id="3074" name="Picture 2" descr="C:\Users\admin\Desktop\images (1).jpg"/>
          <p:cNvPicPr>
            <a:picLocks noChangeAspect="1" noChangeArrowheads="1"/>
          </p:cNvPicPr>
          <p:nvPr/>
        </p:nvPicPr>
        <p:blipFill>
          <a:blip r:embed="rId2" cstate="print"/>
          <a:srcRect/>
          <a:stretch>
            <a:fillRect/>
          </a:stretch>
        </p:blipFill>
        <p:spPr bwMode="auto">
          <a:xfrm>
            <a:off x="8177349" y="1626293"/>
            <a:ext cx="3892732" cy="3723605"/>
          </a:xfrm>
          <a:prstGeom prst="rect">
            <a:avLst/>
          </a:prstGeom>
          <a:noFill/>
        </p:spPr>
      </p:pic>
    </p:spTree>
    <p:extLst>
      <p:ext uri="{BB962C8B-B14F-4D97-AF65-F5344CB8AC3E}">
        <p14:creationId xmlns:p14="http://schemas.microsoft.com/office/powerpoint/2010/main" val="3794051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8" y="350260"/>
            <a:ext cx="10894422" cy="1320800"/>
          </a:xfrm>
        </p:spPr>
        <p:txBody>
          <a:bodyPr>
            <a:noAutofit/>
          </a:bodyPr>
          <a:lstStyle/>
          <a:p>
            <a:pPr algn="ctr"/>
            <a:r>
              <a:rPr lang="en-US" sz="5400" u="sng" dirty="0">
                <a:solidFill>
                  <a:schemeClr val="tx1"/>
                </a:solidFill>
                <a:latin typeface="Times New Roman" pitchFamily="18" charset="0"/>
                <a:cs typeface="Times New Roman" pitchFamily="18" charset="0"/>
              </a:rPr>
              <a:t>PROPOSED  IDEA /SOLUTION</a:t>
            </a:r>
          </a:p>
        </p:txBody>
      </p:sp>
      <p:sp>
        <p:nvSpPr>
          <p:cNvPr id="3" name="Content Placeholder 2"/>
          <p:cNvSpPr>
            <a:spLocks noGrp="1"/>
          </p:cNvSpPr>
          <p:nvPr>
            <p:ph idx="1"/>
          </p:nvPr>
        </p:nvSpPr>
        <p:spPr>
          <a:xfrm>
            <a:off x="468327" y="1433454"/>
            <a:ext cx="11288243" cy="4970208"/>
          </a:xfrm>
        </p:spPr>
        <p:txBody>
          <a:bodyPr>
            <a:normAutofit fontScale="40000" lnSpcReduction="20000"/>
          </a:bodyPr>
          <a:lstStyle/>
          <a:p>
            <a:pPr marL="0" indent="0" algn="just">
              <a:buNone/>
            </a:pPr>
            <a:r>
              <a:rPr lang="en-US" sz="4500" dirty="0">
                <a:solidFill>
                  <a:schemeClr val="tx1"/>
                </a:solidFill>
                <a:latin typeface="Arial" pitchFamily="34" charset="0"/>
                <a:cs typeface="Arial" pitchFamily="34" charset="0"/>
              </a:rPr>
              <a:t>The main idea behind this proposal is to detect the fire in forest areas. The objectives are sub-classified into following modules:</a:t>
            </a:r>
          </a:p>
          <a:p>
            <a:pPr algn="just"/>
            <a:r>
              <a:rPr lang="en-US" sz="4500" dirty="0">
                <a:solidFill>
                  <a:schemeClr val="tx1"/>
                </a:solidFill>
                <a:latin typeface="Arial" pitchFamily="34" charset="0"/>
                <a:cs typeface="Arial" pitchFamily="34" charset="0"/>
              </a:rPr>
              <a:t>The Sensing Module.</a:t>
            </a:r>
          </a:p>
          <a:p>
            <a:pPr lvl="1" algn="just">
              <a:buNone/>
            </a:pPr>
            <a:r>
              <a:rPr lang="en-US" sz="4500" dirty="0">
                <a:solidFill>
                  <a:schemeClr val="tx1"/>
                </a:solidFill>
                <a:latin typeface="Arial" pitchFamily="34" charset="0"/>
                <a:cs typeface="Arial" pitchFamily="34" charset="0"/>
              </a:rPr>
              <a:t>Raspberry-Pi micro-controller based Monitoring Unit</a:t>
            </a:r>
          </a:p>
          <a:p>
            <a:pPr lvl="1" algn="just">
              <a:buNone/>
            </a:pPr>
            <a:r>
              <a:rPr lang="en-US" sz="4500" dirty="0">
                <a:solidFill>
                  <a:schemeClr val="tx1"/>
                </a:solidFill>
                <a:latin typeface="Arial" pitchFamily="34" charset="0"/>
                <a:cs typeface="Arial" pitchFamily="34" charset="0"/>
              </a:rPr>
              <a:t>GSM module to alert the sub-station and collect the data on cloud.</a:t>
            </a:r>
          </a:p>
          <a:p>
            <a:pPr lvl="1" algn="just"/>
            <a:endParaRPr lang="en-US" sz="4500" dirty="0">
              <a:solidFill>
                <a:schemeClr val="tx1"/>
              </a:solidFill>
              <a:latin typeface="Arial" pitchFamily="34" charset="0"/>
              <a:cs typeface="Arial" pitchFamily="34" charset="0"/>
            </a:endParaRPr>
          </a:p>
          <a:p>
            <a:pPr algn="just"/>
            <a:r>
              <a:rPr lang="en-US" sz="4500" dirty="0">
                <a:solidFill>
                  <a:schemeClr val="tx1"/>
                </a:solidFill>
                <a:latin typeface="Arial" pitchFamily="34" charset="0"/>
                <a:cs typeface="Arial" pitchFamily="34" charset="0"/>
              </a:rPr>
              <a:t>The Drone Monitoring Module.</a:t>
            </a:r>
          </a:p>
          <a:p>
            <a:pPr lvl="1" algn="just">
              <a:buNone/>
            </a:pPr>
            <a:r>
              <a:rPr lang="en-US" sz="4500" dirty="0">
                <a:solidFill>
                  <a:schemeClr val="tx1"/>
                </a:solidFill>
                <a:latin typeface="Arial" pitchFamily="34" charset="0"/>
                <a:cs typeface="Arial" pitchFamily="34" charset="0"/>
              </a:rPr>
              <a:t>Capturing of Images from fire prone area.</a:t>
            </a:r>
          </a:p>
          <a:p>
            <a:pPr lvl="1" algn="just">
              <a:buNone/>
            </a:pPr>
            <a:r>
              <a:rPr lang="en-US" sz="4500" dirty="0">
                <a:solidFill>
                  <a:schemeClr val="tx1"/>
                </a:solidFill>
                <a:latin typeface="Arial" pitchFamily="34" charset="0"/>
                <a:cs typeface="Arial" pitchFamily="34" charset="0"/>
              </a:rPr>
              <a:t>Sending co-ordinates and images on cloud using OpenCV.</a:t>
            </a:r>
          </a:p>
          <a:p>
            <a:pPr lvl="1" algn="just"/>
            <a:endParaRPr lang="en-US" sz="4500" dirty="0">
              <a:solidFill>
                <a:schemeClr val="tx1"/>
              </a:solidFill>
              <a:latin typeface="Arial" pitchFamily="34" charset="0"/>
              <a:cs typeface="Arial" pitchFamily="34" charset="0"/>
            </a:endParaRPr>
          </a:p>
          <a:p>
            <a:pPr algn="just"/>
            <a:r>
              <a:rPr lang="en-US" sz="4500" dirty="0">
                <a:solidFill>
                  <a:schemeClr val="tx1"/>
                </a:solidFill>
                <a:latin typeface="Arial" pitchFamily="34" charset="0"/>
                <a:cs typeface="Arial" pitchFamily="34" charset="0"/>
              </a:rPr>
              <a:t>Fire detection, analysis and alert system.</a:t>
            </a:r>
          </a:p>
          <a:p>
            <a:pPr lvl="1" algn="just">
              <a:buNone/>
            </a:pPr>
            <a:r>
              <a:rPr lang="en-US" sz="4500" dirty="0">
                <a:solidFill>
                  <a:schemeClr val="tx1"/>
                </a:solidFill>
                <a:latin typeface="Arial" pitchFamily="34" charset="0"/>
                <a:cs typeface="Arial" pitchFamily="34" charset="0"/>
              </a:rPr>
              <a:t>Analysis of images using machine learning algorithm.</a:t>
            </a:r>
          </a:p>
          <a:p>
            <a:pPr lvl="1" algn="just">
              <a:buNone/>
            </a:pPr>
            <a:r>
              <a:rPr lang="en-US" sz="4500" dirty="0">
                <a:solidFill>
                  <a:schemeClr val="tx1"/>
                </a:solidFill>
                <a:latin typeface="Arial" pitchFamily="34" charset="0"/>
                <a:cs typeface="Arial" pitchFamily="34" charset="0"/>
              </a:rPr>
              <a:t>Detection of fire and taking necessary actions.</a:t>
            </a:r>
          </a:p>
          <a:p>
            <a:pPr lvl="1"/>
            <a:endParaRPr lang="en-US" dirty="0"/>
          </a:p>
          <a:p>
            <a:pPr lvl="1"/>
            <a:endParaRPr lang="en-US" dirty="0"/>
          </a:p>
          <a:p>
            <a:pPr marL="0" indent="0">
              <a:buNone/>
            </a:pPr>
            <a:r>
              <a:rPr lang="en-US" dirty="0"/>
              <a:t> </a:t>
            </a:r>
          </a:p>
        </p:txBody>
      </p:sp>
    </p:spTree>
    <p:extLst>
      <p:ext uri="{BB962C8B-B14F-4D97-AF65-F5344CB8AC3E}">
        <p14:creationId xmlns:p14="http://schemas.microsoft.com/office/powerpoint/2010/main" val="3721761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972022" y="3975696"/>
            <a:ext cx="3168203" cy="173015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just"/>
            <a:r>
              <a:rPr lang="en-US" dirty="0">
                <a:solidFill>
                  <a:schemeClr val="tx1"/>
                </a:solidFill>
              </a:rPr>
              <a:t>MONITORING STATION</a:t>
            </a:r>
          </a:p>
          <a:p>
            <a:pPr marL="285750" indent="-285750" algn="just">
              <a:buFont typeface="Arial" panose="020B0604020202020204" pitchFamily="34" charset="0"/>
              <a:buChar char="•"/>
            </a:pPr>
            <a:r>
              <a:rPr lang="en-US" dirty="0">
                <a:solidFill>
                  <a:schemeClr val="tx1"/>
                </a:solidFill>
              </a:rPr>
              <a:t>Data Analyzing and Detection Unit.</a:t>
            </a:r>
          </a:p>
          <a:p>
            <a:pPr marL="285750" indent="-285750" algn="just">
              <a:buFont typeface="Arial" panose="020B0604020202020204" pitchFamily="34" charset="0"/>
              <a:buChar char="•"/>
            </a:pPr>
            <a:r>
              <a:rPr lang="en-US" dirty="0">
                <a:solidFill>
                  <a:schemeClr val="tx1"/>
                </a:solidFill>
              </a:rPr>
              <a:t>Alert Systems</a:t>
            </a:r>
          </a:p>
          <a:p>
            <a:pPr marL="285750" indent="-285750" algn="ctr">
              <a:buFont typeface="Arial" panose="020B0604020202020204" pitchFamily="34" charset="0"/>
              <a:buChar char="•"/>
            </a:pPr>
            <a:endParaRPr lang="en-US" dirty="0"/>
          </a:p>
          <a:p>
            <a:pPr algn="ctr"/>
            <a:endParaRPr lang="en-US" dirty="0"/>
          </a:p>
          <a:p>
            <a:pPr algn="ctr"/>
            <a:endParaRPr lang="en-US" dirty="0"/>
          </a:p>
        </p:txBody>
      </p:sp>
      <p:pic>
        <p:nvPicPr>
          <p:cNvPr id="6" name="Picture 5"/>
          <p:cNvPicPr>
            <a:picLocks noChangeAspect="1"/>
          </p:cNvPicPr>
          <p:nvPr/>
        </p:nvPicPr>
        <p:blipFill>
          <a:blip r:embed="rId2" cstate="print"/>
          <a:stretch>
            <a:fillRect/>
          </a:stretch>
        </p:blipFill>
        <p:spPr>
          <a:xfrm>
            <a:off x="4347578" y="1184568"/>
            <a:ext cx="2254474" cy="1297267"/>
          </a:xfrm>
          <a:prstGeom prst="rect">
            <a:avLst/>
          </a:prstGeom>
        </p:spPr>
      </p:pic>
      <p:cxnSp>
        <p:nvCxnSpPr>
          <p:cNvPr id="10" name="Curved Connector 9"/>
          <p:cNvCxnSpPr/>
          <p:nvPr/>
        </p:nvCxnSpPr>
        <p:spPr>
          <a:xfrm>
            <a:off x="5592114" y="3103812"/>
            <a:ext cx="2392787" cy="1210611"/>
          </a:xfrm>
          <a:prstGeom prst="curvedConnector3">
            <a:avLst/>
          </a:prstGeom>
          <a:ln w="76200">
            <a:tailEnd type="triangle"/>
          </a:ln>
        </p:spPr>
        <p:style>
          <a:lnRef idx="1">
            <a:schemeClr val="dk1"/>
          </a:lnRef>
          <a:fillRef idx="0">
            <a:schemeClr val="dk1"/>
          </a:fillRef>
          <a:effectRef idx="0">
            <a:schemeClr val="dk1"/>
          </a:effectRef>
          <a:fontRef idx="minor">
            <a:schemeClr val="tx1"/>
          </a:fontRef>
        </p:style>
      </p:cxnSp>
      <p:pic>
        <p:nvPicPr>
          <p:cNvPr id="11" name="Picture 10"/>
          <p:cNvPicPr>
            <a:picLocks noChangeAspect="1"/>
          </p:cNvPicPr>
          <p:nvPr/>
        </p:nvPicPr>
        <p:blipFill>
          <a:blip r:embed="rId3" cstate="print"/>
          <a:stretch>
            <a:fillRect/>
          </a:stretch>
        </p:blipFill>
        <p:spPr>
          <a:xfrm>
            <a:off x="875766" y="2929944"/>
            <a:ext cx="2552700" cy="2182970"/>
          </a:xfrm>
          <a:prstGeom prst="rect">
            <a:avLst/>
          </a:prstGeom>
        </p:spPr>
      </p:pic>
      <p:pic>
        <p:nvPicPr>
          <p:cNvPr id="12" name="Picture 11"/>
          <p:cNvPicPr>
            <a:picLocks noChangeAspect="1"/>
          </p:cNvPicPr>
          <p:nvPr/>
        </p:nvPicPr>
        <p:blipFill>
          <a:blip r:embed="rId4" cstate="print"/>
          <a:stretch>
            <a:fillRect/>
          </a:stretch>
        </p:blipFill>
        <p:spPr>
          <a:xfrm>
            <a:off x="1352281" y="5482994"/>
            <a:ext cx="1687133" cy="445718"/>
          </a:xfrm>
          <a:prstGeom prst="rect">
            <a:avLst/>
          </a:prstGeom>
        </p:spPr>
      </p:pic>
      <p:cxnSp>
        <p:nvCxnSpPr>
          <p:cNvPr id="14" name="Curved Connector 13"/>
          <p:cNvCxnSpPr>
            <a:stCxn id="12" idx="3"/>
            <a:endCxn id="4" idx="1"/>
          </p:cNvCxnSpPr>
          <p:nvPr/>
        </p:nvCxnSpPr>
        <p:spPr>
          <a:xfrm flipV="1">
            <a:off x="3039414" y="4287406"/>
            <a:ext cx="2086380" cy="1418447"/>
          </a:xfrm>
          <a:prstGeom prst="curvedConnector2">
            <a:avLst/>
          </a:prstGeom>
          <a:ln w="76200">
            <a:tailEnd type="triangle"/>
          </a:ln>
        </p:spPr>
        <p:style>
          <a:lnRef idx="1">
            <a:schemeClr val="dk1"/>
          </a:lnRef>
          <a:fillRef idx="0">
            <a:schemeClr val="dk1"/>
          </a:fillRef>
          <a:effectRef idx="0">
            <a:schemeClr val="dk1"/>
          </a:effectRef>
          <a:fontRef idx="minor">
            <a:schemeClr val="tx1"/>
          </a:fontRef>
        </p:style>
      </p:cxnSp>
      <p:sp>
        <p:nvSpPr>
          <p:cNvPr id="15" name="Rectangle 14"/>
          <p:cNvSpPr/>
          <p:nvPr/>
        </p:nvSpPr>
        <p:spPr>
          <a:xfrm>
            <a:off x="862885" y="5112914"/>
            <a:ext cx="2565581" cy="3734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Raspberry-Pi</a:t>
            </a:r>
          </a:p>
        </p:txBody>
      </p:sp>
      <p:cxnSp>
        <p:nvCxnSpPr>
          <p:cNvPr id="17" name="Curved Connector 16"/>
          <p:cNvCxnSpPr/>
          <p:nvPr/>
        </p:nvCxnSpPr>
        <p:spPr>
          <a:xfrm>
            <a:off x="5357612" y="4287406"/>
            <a:ext cx="2550016" cy="1131193"/>
          </a:xfrm>
          <a:prstGeom prst="curvedConnector3">
            <a:avLst/>
          </a:prstGeom>
          <a:ln w="76200">
            <a:tailEnd type="triangle"/>
          </a:ln>
        </p:spPr>
        <p:style>
          <a:lnRef idx="1">
            <a:schemeClr val="dk1"/>
          </a:lnRef>
          <a:fillRef idx="0">
            <a:schemeClr val="dk1"/>
          </a:fillRef>
          <a:effectRef idx="0">
            <a:schemeClr val="dk1"/>
          </a:effectRef>
          <a:fontRef idx="minor">
            <a:schemeClr val="tx1"/>
          </a:fontRef>
        </p:style>
      </p:cxnSp>
      <p:sp>
        <p:nvSpPr>
          <p:cNvPr id="21" name="Down Arrow 20"/>
          <p:cNvSpPr/>
          <p:nvPr/>
        </p:nvSpPr>
        <p:spPr>
          <a:xfrm>
            <a:off x="5383374" y="2472743"/>
            <a:ext cx="180302" cy="64394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Cloud 3"/>
          <p:cNvSpPr/>
          <p:nvPr/>
        </p:nvSpPr>
        <p:spPr>
          <a:xfrm>
            <a:off x="4043969" y="3103812"/>
            <a:ext cx="2163650" cy="118485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Cloud</a:t>
            </a:r>
          </a:p>
        </p:txBody>
      </p:sp>
      <p:sp>
        <p:nvSpPr>
          <p:cNvPr id="30" name="TextBox 29"/>
          <p:cNvSpPr txBox="1"/>
          <p:nvPr/>
        </p:nvSpPr>
        <p:spPr>
          <a:xfrm>
            <a:off x="378818" y="233012"/>
            <a:ext cx="11460481" cy="830997"/>
          </a:xfrm>
          <a:prstGeom prst="rect">
            <a:avLst/>
          </a:prstGeom>
          <a:noFill/>
        </p:spPr>
        <p:txBody>
          <a:bodyPr wrap="square" rtlCol="0">
            <a:spAutoFit/>
          </a:bodyPr>
          <a:lstStyle/>
          <a:p>
            <a:r>
              <a:rPr lang="en-US" sz="4800" u="sng" dirty="0">
                <a:latin typeface="Times New Roman" pitchFamily="18" charset="0"/>
                <a:cs typeface="Times New Roman" pitchFamily="18" charset="0"/>
              </a:rPr>
              <a:t>Architecture of Forest Fire Detection System</a:t>
            </a:r>
          </a:p>
        </p:txBody>
      </p:sp>
      <p:cxnSp>
        <p:nvCxnSpPr>
          <p:cNvPr id="16" name="Curved Connector 15"/>
          <p:cNvCxnSpPr/>
          <p:nvPr/>
        </p:nvCxnSpPr>
        <p:spPr>
          <a:xfrm rot="10800000">
            <a:off x="6557441" y="2009613"/>
            <a:ext cx="2395728" cy="1987229"/>
          </a:xfrm>
          <a:prstGeom prst="curvedConnector3">
            <a:avLst/>
          </a:prstGeom>
          <a:ln w="57150">
            <a:tailEnd type="triangle"/>
          </a:ln>
        </p:spPr>
        <p:style>
          <a:lnRef idx="3">
            <a:schemeClr val="dk1"/>
          </a:lnRef>
          <a:fillRef idx="0">
            <a:schemeClr val="dk1"/>
          </a:fillRef>
          <a:effectRef idx="2">
            <a:schemeClr val="dk1"/>
          </a:effectRef>
          <a:fontRef idx="minor">
            <a:schemeClr val="tx1"/>
          </a:fontRef>
        </p:style>
      </p:cxnSp>
      <p:cxnSp>
        <p:nvCxnSpPr>
          <p:cNvPr id="23" name="Curved Connector 22"/>
          <p:cNvCxnSpPr>
            <a:stCxn id="6" idx="1"/>
          </p:cNvCxnSpPr>
          <p:nvPr/>
        </p:nvCxnSpPr>
        <p:spPr>
          <a:xfrm rot="10800000" flipV="1">
            <a:off x="2700998" y="1833202"/>
            <a:ext cx="1646581" cy="1096742"/>
          </a:xfrm>
          <a:prstGeom prst="curvedConnector3">
            <a:avLst/>
          </a:prstGeom>
          <a:ln w="571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0483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Oval 36"/>
          <p:cNvSpPr/>
          <p:nvPr/>
        </p:nvSpPr>
        <p:spPr>
          <a:xfrm>
            <a:off x="1489166" y="3856500"/>
            <a:ext cx="1701263" cy="1055687"/>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b="1" dirty="0">
                <a:solidFill>
                  <a:schemeClr val="tx1"/>
                </a:solidFill>
              </a:rPr>
              <a:t>Inspection</a:t>
            </a:r>
          </a:p>
          <a:p>
            <a:pPr algn="ctr"/>
            <a:r>
              <a:rPr lang="en-US" sz="1600" b="1" dirty="0">
                <a:solidFill>
                  <a:schemeClr val="tx1"/>
                </a:solidFill>
              </a:rPr>
              <a:t>Area</a:t>
            </a:r>
          </a:p>
        </p:txBody>
      </p:sp>
      <p:sp>
        <p:nvSpPr>
          <p:cNvPr id="11" name="Cloud 10"/>
          <p:cNvSpPr/>
          <p:nvPr/>
        </p:nvSpPr>
        <p:spPr>
          <a:xfrm>
            <a:off x="7616377" y="1292688"/>
            <a:ext cx="2095500" cy="48895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urved Up Arrow 37"/>
          <p:cNvSpPr/>
          <p:nvPr/>
        </p:nvSpPr>
        <p:spPr>
          <a:xfrm>
            <a:off x="6676578" y="4848688"/>
            <a:ext cx="1117600" cy="304800"/>
          </a:xfrm>
          <a:prstGeom prst="curved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30" name="Curved Up Arrow 29"/>
          <p:cNvSpPr/>
          <p:nvPr/>
        </p:nvSpPr>
        <p:spPr>
          <a:xfrm flipH="1">
            <a:off x="2472877" y="4848688"/>
            <a:ext cx="952500" cy="304800"/>
          </a:xfrm>
          <a:prstGeom prst="curved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8" name="Rectangle 7"/>
          <p:cNvSpPr/>
          <p:nvPr/>
        </p:nvSpPr>
        <p:spPr>
          <a:xfrm>
            <a:off x="3260277" y="3064338"/>
            <a:ext cx="3568700" cy="889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Monitoring Sub-station</a:t>
            </a:r>
          </a:p>
        </p:txBody>
      </p:sp>
      <p:sp>
        <p:nvSpPr>
          <p:cNvPr id="18" name="Down Arrow 17"/>
          <p:cNvSpPr/>
          <p:nvPr/>
        </p:nvSpPr>
        <p:spPr>
          <a:xfrm>
            <a:off x="4854127" y="2586273"/>
            <a:ext cx="412750" cy="478065"/>
          </a:xfrm>
          <a:prstGeom prst="down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3311077" y="1684210"/>
            <a:ext cx="3568700" cy="889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Sensor and Monitoring Unit </a:t>
            </a:r>
          </a:p>
        </p:txBody>
      </p:sp>
      <p:sp>
        <p:nvSpPr>
          <p:cNvPr id="10" name="Rectangle 9"/>
          <p:cNvSpPr/>
          <p:nvPr/>
        </p:nvSpPr>
        <p:spPr>
          <a:xfrm>
            <a:off x="3234877" y="5680538"/>
            <a:ext cx="3568700" cy="889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12" name="Rectangle 11"/>
          <p:cNvSpPr/>
          <p:nvPr/>
        </p:nvSpPr>
        <p:spPr>
          <a:xfrm>
            <a:off x="8105327" y="2073738"/>
            <a:ext cx="1162050" cy="1016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600" b="1" dirty="0">
                <a:solidFill>
                  <a:schemeClr val="tx1"/>
                </a:solidFill>
              </a:rPr>
              <a:t>Data </a:t>
            </a:r>
          </a:p>
          <a:p>
            <a:pPr algn="ctr"/>
            <a:r>
              <a:rPr lang="en-US" sz="1600" b="1" dirty="0">
                <a:solidFill>
                  <a:schemeClr val="tx1"/>
                </a:solidFill>
              </a:rPr>
              <a:t>collection</a:t>
            </a:r>
          </a:p>
        </p:txBody>
      </p:sp>
      <p:sp>
        <p:nvSpPr>
          <p:cNvPr id="13" name="Rectangle 12"/>
          <p:cNvSpPr/>
          <p:nvPr/>
        </p:nvSpPr>
        <p:spPr>
          <a:xfrm>
            <a:off x="8105326" y="4143838"/>
            <a:ext cx="1346202" cy="1016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b="1" dirty="0">
                <a:solidFill>
                  <a:schemeClr val="tx1"/>
                </a:solidFill>
              </a:rPr>
              <a:t>Data </a:t>
            </a:r>
          </a:p>
          <a:p>
            <a:pPr algn="ctr"/>
            <a:r>
              <a:rPr lang="en-US" sz="1400" b="1" dirty="0">
                <a:solidFill>
                  <a:schemeClr val="tx1"/>
                </a:solidFill>
              </a:rPr>
              <a:t>Verification and processing </a:t>
            </a:r>
          </a:p>
        </p:txBody>
      </p:sp>
      <p:sp>
        <p:nvSpPr>
          <p:cNvPr id="9" name="Rectangle 8"/>
          <p:cNvSpPr/>
          <p:nvPr/>
        </p:nvSpPr>
        <p:spPr>
          <a:xfrm>
            <a:off x="3260277" y="4404188"/>
            <a:ext cx="3568700" cy="8890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solidFill>
                  <a:schemeClr val="tx1"/>
                </a:solidFill>
              </a:rPr>
              <a:t>UAV</a:t>
            </a:r>
          </a:p>
        </p:txBody>
      </p:sp>
      <p:sp>
        <p:nvSpPr>
          <p:cNvPr id="20" name="Down Arrow 19"/>
          <p:cNvSpPr/>
          <p:nvPr/>
        </p:nvSpPr>
        <p:spPr>
          <a:xfrm>
            <a:off x="4889052" y="3953338"/>
            <a:ext cx="412750" cy="47806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2" name="Elbow Connector 21"/>
          <p:cNvCxnSpPr>
            <a:stCxn id="6" idx="3"/>
          </p:cNvCxnSpPr>
          <p:nvPr/>
        </p:nvCxnSpPr>
        <p:spPr>
          <a:xfrm>
            <a:off x="6879777" y="2128710"/>
            <a:ext cx="1225550" cy="488950"/>
          </a:xfrm>
          <a:prstGeom prst="bentConnector3">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Elbow Connector 22"/>
          <p:cNvCxnSpPr>
            <a:endCxn id="13" idx="1"/>
          </p:cNvCxnSpPr>
          <p:nvPr/>
        </p:nvCxnSpPr>
        <p:spPr>
          <a:xfrm>
            <a:off x="6849614" y="3686638"/>
            <a:ext cx="1255712" cy="965200"/>
          </a:xfrm>
          <a:prstGeom prst="bentConnector3">
            <a:avLst/>
          </a:prstGeom>
          <a:ln w="3810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7" name="TextBox 26"/>
          <p:cNvSpPr txBox="1"/>
          <p:nvPr/>
        </p:nvSpPr>
        <p:spPr>
          <a:xfrm>
            <a:off x="4720776" y="752938"/>
            <a:ext cx="922377" cy="369332"/>
          </a:xfrm>
          <a:prstGeom prst="rect">
            <a:avLst/>
          </a:prstGeom>
          <a:noFill/>
        </p:spPr>
        <p:txBody>
          <a:bodyPr wrap="square" rtlCol="0">
            <a:spAutoFit/>
          </a:bodyPr>
          <a:lstStyle/>
          <a:p>
            <a:r>
              <a:rPr lang="en-US" dirty="0">
                <a:solidFill>
                  <a:schemeClr val="bg1"/>
                </a:solidFill>
              </a:rPr>
              <a:t>Start</a:t>
            </a:r>
          </a:p>
        </p:txBody>
      </p:sp>
      <p:sp>
        <p:nvSpPr>
          <p:cNvPr id="29" name="Chevron 28"/>
          <p:cNvSpPr/>
          <p:nvPr/>
        </p:nvSpPr>
        <p:spPr>
          <a:xfrm rot="5400000">
            <a:off x="8432352" y="3432638"/>
            <a:ext cx="454025" cy="368300"/>
          </a:xfrm>
          <a:prstGeom prst="chevr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tx1"/>
              </a:solidFill>
            </a:endParaRPr>
          </a:p>
        </p:txBody>
      </p:sp>
      <p:sp>
        <p:nvSpPr>
          <p:cNvPr id="31" name="Rectangle 30"/>
          <p:cNvSpPr/>
          <p:nvPr/>
        </p:nvSpPr>
        <p:spPr>
          <a:xfrm>
            <a:off x="3466652" y="5807538"/>
            <a:ext cx="708025" cy="708025"/>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32" name="Rectangle 31"/>
          <p:cNvSpPr/>
          <p:nvPr/>
        </p:nvSpPr>
        <p:spPr>
          <a:xfrm>
            <a:off x="4673152" y="5794838"/>
            <a:ext cx="708025" cy="708025"/>
          </a:xfrm>
          <a:prstGeom prst="rect">
            <a:avLst/>
          </a:prstGeom>
          <a:ln>
            <a:solidFill>
              <a:schemeClr val="bg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33" name="Rectangle 32"/>
          <p:cNvSpPr/>
          <p:nvPr/>
        </p:nvSpPr>
        <p:spPr>
          <a:xfrm>
            <a:off x="5968552" y="5807538"/>
            <a:ext cx="708025" cy="708025"/>
          </a:xfrm>
          <a:prstGeom prst="rect">
            <a:avLst/>
          </a:prstGeom>
          <a:ln>
            <a:solidFill>
              <a:schemeClr val="bg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9" name="Down Arrow 18"/>
          <p:cNvSpPr/>
          <p:nvPr/>
        </p:nvSpPr>
        <p:spPr>
          <a:xfrm>
            <a:off x="5857428" y="3953338"/>
            <a:ext cx="257174" cy="180022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Box 33"/>
          <p:cNvSpPr txBox="1"/>
          <p:nvPr/>
        </p:nvSpPr>
        <p:spPr>
          <a:xfrm>
            <a:off x="3526977" y="5899613"/>
            <a:ext cx="647700" cy="492443"/>
          </a:xfrm>
          <a:prstGeom prst="rect">
            <a:avLst/>
          </a:prstGeom>
          <a:noFill/>
        </p:spPr>
        <p:txBody>
          <a:bodyPr wrap="square" rtlCol="0">
            <a:spAutoFit/>
          </a:bodyPr>
          <a:lstStyle/>
          <a:p>
            <a:r>
              <a:rPr lang="en-US" sz="1400" dirty="0">
                <a:solidFill>
                  <a:schemeClr val="bg1"/>
                </a:solidFill>
              </a:rPr>
              <a:t>Local </a:t>
            </a:r>
            <a:r>
              <a:rPr lang="en-US" sz="1200" dirty="0">
                <a:solidFill>
                  <a:schemeClr val="bg1"/>
                </a:solidFill>
              </a:rPr>
              <a:t>Units</a:t>
            </a:r>
          </a:p>
        </p:txBody>
      </p:sp>
      <p:sp>
        <p:nvSpPr>
          <p:cNvPr id="35" name="TextBox 34"/>
          <p:cNvSpPr txBox="1"/>
          <p:nvPr/>
        </p:nvSpPr>
        <p:spPr>
          <a:xfrm>
            <a:off x="6016177" y="5925124"/>
            <a:ext cx="660399" cy="523220"/>
          </a:xfrm>
          <a:prstGeom prst="rect">
            <a:avLst/>
          </a:prstGeom>
          <a:noFill/>
        </p:spPr>
        <p:txBody>
          <a:bodyPr wrap="square" rtlCol="0">
            <a:spAutoFit/>
          </a:bodyPr>
          <a:lstStyle/>
          <a:p>
            <a:r>
              <a:rPr lang="en-US" sz="1400" dirty="0">
                <a:solidFill>
                  <a:schemeClr val="bg1"/>
                </a:solidFill>
              </a:rPr>
              <a:t>Local Units</a:t>
            </a:r>
          </a:p>
        </p:txBody>
      </p:sp>
      <p:sp>
        <p:nvSpPr>
          <p:cNvPr id="36" name="TextBox 35"/>
          <p:cNvSpPr txBox="1"/>
          <p:nvPr/>
        </p:nvSpPr>
        <p:spPr>
          <a:xfrm>
            <a:off x="4747763" y="5899613"/>
            <a:ext cx="646113" cy="523220"/>
          </a:xfrm>
          <a:prstGeom prst="rect">
            <a:avLst/>
          </a:prstGeom>
          <a:noFill/>
        </p:spPr>
        <p:txBody>
          <a:bodyPr wrap="square" rtlCol="0">
            <a:spAutoFit/>
          </a:bodyPr>
          <a:lstStyle/>
          <a:p>
            <a:r>
              <a:rPr lang="en-US" sz="1400" dirty="0">
                <a:solidFill>
                  <a:schemeClr val="bg1"/>
                </a:solidFill>
              </a:rPr>
              <a:t>Local Units</a:t>
            </a:r>
          </a:p>
        </p:txBody>
      </p:sp>
      <p:sp>
        <p:nvSpPr>
          <p:cNvPr id="40" name="TextBox 39"/>
          <p:cNvSpPr txBox="1"/>
          <p:nvPr/>
        </p:nvSpPr>
        <p:spPr>
          <a:xfrm>
            <a:off x="6905177" y="5109038"/>
            <a:ext cx="996949" cy="523220"/>
          </a:xfrm>
          <a:prstGeom prst="rect">
            <a:avLst/>
          </a:prstGeom>
          <a:noFill/>
        </p:spPr>
        <p:txBody>
          <a:bodyPr wrap="square" rtlCol="0">
            <a:spAutoFit/>
          </a:bodyPr>
          <a:lstStyle/>
          <a:p>
            <a:r>
              <a:rPr lang="en-US" sz="1400" dirty="0"/>
              <a:t>Image Detection</a:t>
            </a:r>
          </a:p>
        </p:txBody>
      </p:sp>
      <p:sp>
        <p:nvSpPr>
          <p:cNvPr id="41" name="TextBox 40"/>
          <p:cNvSpPr txBox="1"/>
          <p:nvPr/>
        </p:nvSpPr>
        <p:spPr>
          <a:xfrm>
            <a:off x="9646829" y="3064337"/>
            <a:ext cx="553998" cy="1847849"/>
          </a:xfrm>
          <a:prstGeom prst="rect">
            <a:avLst/>
          </a:prstGeom>
          <a:noFill/>
        </p:spPr>
        <p:txBody>
          <a:bodyPr vert="vert" wrap="square" rtlCol="0">
            <a:spAutoFit/>
          </a:bodyPr>
          <a:lstStyle/>
          <a:p>
            <a:pPr algn="just"/>
            <a:r>
              <a:rPr lang="en-US" sz="2400" b="1" dirty="0"/>
              <a:t>Cloud Layer</a:t>
            </a:r>
          </a:p>
        </p:txBody>
      </p:sp>
      <p:sp>
        <p:nvSpPr>
          <p:cNvPr id="42" name="TextBox 41"/>
          <p:cNvSpPr txBox="1"/>
          <p:nvPr/>
        </p:nvSpPr>
        <p:spPr>
          <a:xfrm>
            <a:off x="2711564" y="392882"/>
            <a:ext cx="6768872" cy="923330"/>
          </a:xfrm>
          <a:prstGeom prst="rect">
            <a:avLst/>
          </a:prstGeom>
          <a:noFill/>
        </p:spPr>
        <p:txBody>
          <a:bodyPr wrap="square" rtlCol="0">
            <a:spAutoFit/>
          </a:bodyPr>
          <a:lstStyle/>
          <a:p>
            <a:pPr algn="ctr"/>
            <a:r>
              <a:rPr lang="en-US" sz="5400" u="sng" dirty="0">
                <a:latin typeface="Times New Roman" pitchFamily="18" charset="0"/>
                <a:cs typeface="Times New Roman" pitchFamily="18" charset="0"/>
              </a:rPr>
              <a:t>BLOCK DIAGRAM</a:t>
            </a:r>
          </a:p>
        </p:txBody>
      </p:sp>
    </p:spTree>
    <p:extLst>
      <p:ext uri="{BB962C8B-B14F-4D97-AF65-F5344CB8AC3E}">
        <p14:creationId xmlns:p14="http://schemas.microsoft.com/office/powerpoint/2010/main" val="3929315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60864257"/>
              </p:ext>
            </p:extLst>
          </p:nvPr>
        </p:nvGraphicFramePr>
        <p:xfrm>
          <a:off x="722832" y="1309495"/>
          <a:ext cx="9858082" cy="5253075"/>
        </p:xfrm>
        <a:graphic>
          <a:graphicData uri="http://schemas.openxmlformats.org/drawingml/2006/table">
            <a:tbl>
              <a:tblPr firstRow="1" bandRow="1">
                <a:tableStyleId>{5C22544A-7EE6-4342-B048-85BDC9FD1C3A}</a:tableStyleId>
              </a:tblPr>
              <a:tblGrid>
                <a:gridCol w="4929041">
                  <a:extLst>
                    <a:ext uri="{9D8B030D-6E8A-4147-A177-3AD203B41FA5}">
                      <a16:colId xmlns:a16="http://schemas.microsoft.com/office/drawing/2014/main" val="20000"/>
                    </a:ext>
                  </a:extLst>
                </a:gridCol>
                <a:gridCol w="4929041">
                  <a:extLst>
                    <a:ext uri="{9D8B030D-6E8A-4147-A177-3AD203B41FA5}">
                      <a16:colId xmlns:a16="http://schemas.microsoft.com/office/drawing/2014/main" val="20001"/>
                    </a:ext>
                  </a:extLst>
                </a:gridCol>
              </a:tblGrid>
              <a:tr h="346190">
                <a:tc>
                  <a:txBody>
                    <a:bodyPr/>
                    <a:lstStyle/>
                    <a:p>
                      <a:pPr algn="ctr"/>
                      <a:r>
                        <a:rPr lang="en-US" dirty="0"/>
                        <a:t>Modules</a:t>
                      </a:r>
                    </a:p>
                  </a:txBody>
                  <a:tcPr marL="74751" marR="74751"/>
                </a:tc>
                <a:tc>
                  <a:txBody>
                    <a:bodyPr/>
                    <a:lstStyle/>
                    <a:p>
                      <a:pPr algn="ctr"/>
                      <a:r>
                        <a:rPr lang="en-US" dirty="0"/>
                        <a:t>Description</a:t>
                      </a:r>
                    </a:p>
                  </a:txBody>
                  <a:tcPr marL="74751" marR="74751"/>
                </a:tc>
                <a:extLst>
                  <a:ext uri="{0D108BD9-81ED-4DB2-BD59-A6C34878D82A}">
                    <a16:rowId xmlns:a16="http://schemas.microsoft.com/office/drawing/2014/main" val="10000"/>
                  </a:ext>
                </a:extLst>
              </a:tr>
              <a:tr h="1384759">
                <a:tc>
                  <a:txBody>
                    <a:bodyPr/>
                    <a:lstStyle/>
                    <a:p>
                      <a:pPr algn="ctr"/>
                      <a:r>
                        <a:rPr lang="en-US" dirty="0"/>
                        <a:t>Sensor and Monitoring unit</a:t>
                      </a:r>
                    </a:p>
                  </a:txBody>
                  <a:tcPr marL="74751" marR="74751"/>
                </a:tc>
                <a:tc>
                  <a:txBody>
                    <a:bodyPr/>
                    <a:lstStyle/>
                    <a:p>
                      <a:pPr algn="just"/>
                      <a:r>
                        <a:rPr lang="en-US" dirty="0"/>
                        <a:t>Soil Moisture and soil</a:t>
                      </a:r>
                      <a:r>
                        <a:rPr lang="en-US" baseline="0" dirty="0"/>
                        <a:t> temperature sensors</a:t>
                      </a:r>
                      <a:r>
                        <a:rPr lang="en-US" dirty="0"/>
                        <a:t>,</a:t>
                      </a:r>
                      <a:r>
                        <a:rPr lang="en-US" baseline="0" dirty="0"/>
                        <a:t> Infrared sensor, Wind direction and speed sensor (Anemometer), GPS. </a:t>
                      </a:r>
                    </a:p>
                    <a:p>
                      <a:pPr algn="just"/>
                      <a:r>
                        <a:rPr lang="en-US" baseline="0" dirty="0"/>
                        <a:t>The data from the sensors is continuously sent to the cloud.</a:t>
                      </a:r>
                      <a:endParaRPr lang="en-US" dirty="0"/>
                    </a:p>
                  </a:txBody>
                  <a:tcPr marL="74751" marR="74751"/>
                </a:tc>
                <a:extLst>
                  <a:ext uri="{0D108BD9-81ED-4DB2-BD59-A6C34878D82A}">
                    <a16:rowId xmlns:a16="http://schemas.microsoft.com/office/drawing/2014/main" val="10001"/>
                  </a:ext>
                </a:extLst>
              </a:tr>
              <a:tr h="1644401">
                <a:tc>
                  <a:txBody>
                    <a:bodyPr/>
                    <a:lstStyle/>
                    <a:p>
                      <a:pPr algn="ctr"/>
                      <a:r>
                        <a:rPr lang="en-US" dirty="0"/>
                        <a:t>Drone Module</a:t>
                      </a:r>
                    </a:p>
                  </a:txBody>
                  <a:tcPr marL="74751" marR="74751"/>
                </a:tc>
                <a:tc>
                  <a:txBody>
                    <a:bodyPr/>
                    <a:lstStyle/>
                    <a:p>
                      <a:pPr algn="just"/>
                      <a:r>
                        <a:rPr lang="en-US" dirty="0"/>
                        <a:t>Drone Architecture consist with Fire watch optical sensor, obstacle</a:t>
                      </a:r>
                      <a:r>
                        <a:rPr lang="en-US" baseline="0" dirty="0"/>
                        <a:t> avoidance(</a:t>
                      </a:r>
                      <a:r>
                        <a:rPr lang="en-US" dirty="0"/>
                        <a:t>LIDAR</a:t>
                      </a:r>
                      <a:r>
                        <a:rPr lang="en-US" baseline="0" dirty="0"/>
                        <a:t> sensor), gyroscope,  GPS, magnetometer, range finder, inertial measurement unit , gas and smoke sensor, Compass. </a:t>
                      </a:r>
                      <a:endParaRPr lang="en-US" dirty="0"/>
                    </a:p>
                  </a:txBody>
                  <a:tcPr marL="74751" marR="74751"/>
                </a:tc>
                <a:extLst>
                  <a:ext uri="{0D108BD9-81ED-4DB2-BD59-A6C34878D82A}">
                    <a16:rowId xmlns:a16="http://schemas.microsoft.com/office/drawing/2014/main" val="10002"/>
                  </a:ext>
                </a:extLst>
              </a:tr>
              <a:tr h="865474">
                <a:tc>
                  <a:txBody>
                    <a:bodyPr/>
                    <a:lstStyle/>
                    <a:p>
                      <a:pPr algn="ctr"/>
                      <a:r>
                        <a:rPr lang="en-US" dirty="0"/>
                        <a:t>Data</a:t>
                      </a:r>
                      <a:r>
                        <a:rPr lang="en-US" baseline="0" dirty="0"/>
                        <a:t> Analysis and visualization</a:t>
                      </a:r>
                      <a:endParaRPr lang="en-US" dirty="0"/>
                    </a:p>
                  </a:txBody>
                  <a:tcPr marL="74751" marR="74751"/>
                </a:tc>
                <a:tc>
                  <a:txBody>
                    <a:bodyPr/>
                    <a:lstStyle/>
                    <a:p>
                      <a:pPr algn="just"/>
                      <a:r>
                        <a:rPr lang="en-US" dirty="0"/>
                        <a:t>Here</a:t>
                      </a:r>
                      <a:r>
                        <a:rPr lang="en-US" baseline="0" dirty="0"/>
                        <a:t> Image processing is done on captured image using Open CV</a:t>
                      </a:r>
                      <a:r>
                        <a:rPr lang="en-US" dirty="0"/>
                        <a:t>, analysis  is done using ML</a:t>
                      </a:r>
                      <a:r>
                        <a:rPr lang="en-US" baseline="0" dirty="0"/>
                        <a:t> Techniques.</a:t>
                      </a:r>
                      <a:endParaRPr lang="en-US" dirty="0"/>
                    </a:p>
                  </a:txBody>
                  <a:tcPr marL="74751" marR="74751"/>
                </a:tc>
                <a:extLst>
                  <a:ext uri="{0D108BD9-81ED-4DB2-BD59-A6C34878D82A}">
                    <a16:rowId xmlns:a16="http://schemas.microsoft.com/office/drawing/2014/main" val="10003"/>
                  </a:ext>
                </a:extLst>
              </a:tr>
              <a:tr h="865474">
                <a:tc>
                  <a:txBody>
                    <a:bodyPr/>
                    <a:lstStyle/>
                    <a:p>
                      <a:pPr algn="ctr"/>
                      <a:r>
                        <a:rPr lang="en-US" dirty="0"/>
                        <a:t>Alert System</a:t>
                      </a:r>
                    </a:p>
                  </a:txBody>
                  <a:tcPr marL="74751" marR="74751"/>
                </a:tc>
                <a:tc>
                  <a:txBody>
                    <a:bodyPr/>
                    <a:lstStyle/>
                    <a:p>
                      <a:pPr algn="just"/>
                      <a:r>
                        <a:rPr lang="en-US" dirty="0"/>
                        <a:t>If fire is detected then alert to nearby</a:t>
                      </a:r>
                      <a:r>
                        <a:rPr lang="en-US" baseline="0" dirty="0"/>
                        <a:t> control station.</a:t>
                      </a:r>
                      <a:endParaRPr lang="en-US" dirty="0"/>
                    </a:p>
                  </a:txBody>
                  <a:tcPr marL="74751" marR="74751"/>
                </a:tc>
                <a:extLst>
                  <a:ext uri="{0D108BD9-81ED-4DB2-BD59-A6C34878D82A}">
                    <a16:rowId xmlns:a16="http://schemas.microsoft.com/office/drawing/2014/main" val="10004"/>
                  </a:ext>
                </a:extLst>
              </a:tr>
            </a:tbl>
          </a:graphicData>
        </a:graphic>
      </p:graphicFrame>
      <p:sp>
        <p:nvSpPr>
          <p:cNvPr id="5" name="Rectangle 4"/>
          <p:cNvSpPr/>
          <p:nvPr/>
        </p:nvSpPr>
        <p:spPr>
          <a:xfrm>
            <a:off x="2136026" y="281651"/>
            <a:ext cx="6838151" cy="923330"/>
          </a:xfrm>
          <a:prstGeom prst="rect">
            <a:avLst/>
          </a:prstGeom>
        </p:spPr>
        <p:txBody>
          <a:bodyPr wrap="square">
            <a:spAutoFit/>
          </a:bodyPr>
          <a:lstStyle/>
          <a:p>
            <a:pPr algn="ctr"/>
            <a:r>
              <a:rPr lang="en-US" sz="5400" u="sng" dirty="0">
                <a:latin typeface="Times New Roman" pitchFamily="18" charset="0"/>
                <a:cs typeface="Times New Roman" pitchFamily="18" charset="0"/>
              </a:rPr>
              <a:t>Proposed Modules</a:t>
            </a:r>
          </a:p>
        </p:txBody>
      </p:sp>
    </p:spTree>
    <p:extLst>
      <p:ext uri="{BB962C8B-B14F-4D97-AF65-F5344CB8AC3E}">
        <p14:creationId xmlns:p14="http://schemas.microsoft.com/office/powerpoint/2010/main" val="3250586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841" y="348343"/>
            <a:ext cx="9858757" cy="1320800"/>
          </a:xfrm>
        </p:spPr>
        <p:txBody>
          <a:bodyPr>
            <a:noAutofit/>
          </a:bodyPr>
          <a:lstStyle/>
          <a:p>
            <a:pPr algn="ctr"/>
            <a:r>
              <a:rPr lang="en-US" sz="4800" u="sng" dirty="0">
                <a:solidFill>
                  <a:schemeClr val="tx1">
                    <a:lumMod val="85000"/>
                    <a:lumOff val="15000"/>
                  </a:schemeClr>
                </a:solidFill>
                <a:latin typeface="Times New Roman" pitchFamily="18" charset="0"/>
                <a:cs typeface="Times New Roman" pitchFamily="18" charset="0"/>
              </a:rPr>
              <a:t>SENSOR AND MONITORING UNIT</a:t>
            </a:r>
          </a:p>
        </p:txBody>
      </p:sp>
      <p:sp>
        <p:nvSpPr>
          <p:cNvPr id="3" name="Content Placeholder 2"/>
          <p:cNvSpPr>
            <a:spLocks noGrp="1"/>
          </p:cNvSpPr>
          <p:nvPr>
            <p:ph idx="1"/>
          </p:nvPr>
        </p:nvSpPr>
        <p:spPr>
          <a:xfrm>
            <a:off x="1547135" y="1387857"/>
            <a:ext cx="9097731" cy="4575061"/>
          </a:xfrm>
        </p:spPr>
        <p:txBody>
          <a:bodyPr/>
          <a:lstStyle/>
          <a:p>
            <a:r>
              <a:rPr lang="en-US" dirty="0">
                <a:solidFill>
                  <a:schemeClr val="tx1"/>
                </a:solidFill>
                <a:cs typeface="Arial" pitchFamily="34" charset="0"/>
              </a:rPr>
              <a:t>Sensor and monitoring unit comprises of various heavy duty sensors which is going to sense and measure various parameters such as soil moisture &amp; its temperature, air pressure and wind speed and its direction etc.</a:t>
            </a:r>
          </a:p>
          <a:p>
            <a:r>
              <a:rPr lang="en-US" dirty="0">
                <a:solidFill>
                  <a:schemeClr val="tx1"/>
                </a:solidFill>
                <a:cs typeface="Arial" pitchFamily="34" charset="0"/>
              </a:rPr>
              <a:t> Sensor system is going to installed in different section of forest and we’ll integrate this sensor system through Raspberry-pi. </a:t>
            </a:r>
          </a:p>
          <a:p>
            <a:r>
              <a:rPr lang="en-US" dirty="0">
                <a:solidFill>
                  <a:schemeClr val="tx1"/>
                </a:solidFill>
                <a:cs typeface="Arial" pitchFamily="34" charset="0"/>
              </a:rPr>
              <a:t>The section will be made according to the range of sensors.</a:t>
            </a:r>
          </a:p>
          <a:p>
            <a:r>
              <a:rPr lang="en-US" dirty="0">
                <a:solidFill>
                  <a:schemeClr val="tx1"/>
                </a:solidFill>
                <a:cs typeface="Arial" pitchFamily="34" charset="0"/>
              </a:rPr>
              <a:t>It will collect the real time data of that section of forest and will send it to the cloud; further the data is going to be compared with already stored threshold value, which is responsible for forest fire.</a:t>
            </a:r>
          </a:p>
          <a:p>
            <a:r>
              <a:rPr lang="en-US" dirty="0">
                <a:solidFill>
                  <a:schemeClr val="tx1"/>
                </a:solidFill>
                <a:cs typeface="Arial" pitchFamily="34" charset="0"/>
              </a:rPr>
              <a:t>If the sensed value is more than threshold value, then it will send the signal to local station (monitoring unit) to activate the drone.  </a:t>
            </a:r>
          </a:p>
          <a:p>
            <a:pPr marL="0" indent="0">
              <a:buNone/>
            </a:pPr>
            <a:endParaRPr lang="en-US" dirty="0"/>
          </a:p>
        </p:txBody>
      </p:sp>
    </p:spTree>
    <p:extLst>
      <p:ext uri="{BB962C8B-B14F-4D97-AF65-F5344CB8AC3E}">
        <p14:creationId xmlns:p14="http://schemas.microsoft.com/office/powerpoint/2010/main" val="3151891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dmin\Desktop\Par 1.png"/>
          <p:cNvPicPr>
            <a:picLocks noChangeAspect="1" noChangeArrowheads="1"/>
          </p:cNvPicPr>
          <p:nvPr/>
        </p:nvPicPr>
        <p:blipFill>
          <a:blip r:embed="rId2" cstate="print"/>
          <a:srcRect/>
          <a:stretch>
            <a:fillRect/>
          </a:stretch>
        </p:blipFill>
        <p:spPr bwMode="auto">
          <a:xfrm>
            <a:off x="0" y="43272"/>
            <a:ext cx="12192000" cy="68147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theme/theme1.xml><?xml version="1.0" encoding="utf-8"?>
<a:theme xmlns:a="http://schemas.openxmlformats.org/drawingml/2006/main" name="Face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2418</TotalTime>
  <Words>1303</Words>
  <Application>Microsoft Office PowerPoint</Application>
  <PresentationFormat>Widescreen</PresentationFormat>
  <Paragraphs>134</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Times New Roman</vt:lpstr>
      <vt:lpstr>Trebuchet MS</vt:lpstr>
      <vt:lpstr>Wingdings 3</vt:lpstr>
      <vt:lpstr>Facet</vt:lpstr>
      <vt:lpstr>PowerPoint Presentation</vt:lpstr>
      <vt:lpstr>PowerPoint Presentation</vt:lpstr>
      <vt:lpstr>MOTIVATION </vt:lpstr>
      <vt:lpstr>PROPOSED  IDEA /SOLUTION</vt:lpstr>
      <vt:lpstr>PowerPoint Presentation</vt:lpstr>
      <vt:lpstr>PowerPoint Presentation</vt:lpstr>
      <vt:lpstr>PowerPoint Presentation</vt:lpstr>
      <vt:lpstr>SENSOR AND MONITORING UNIT</vt:lpstr>
      <vt:lpstr>PowerPoint Presentation</vt:lpstr>
      <vt:lpstr>PowerPoint Presentation</vt:lpstr>
      <vt:lpstr>MONITORING SUBSTATION</vt:lpstr>
      <vt:lpstr>DRONE/UAV MODEL</vt:lpstr>
      <vt:lpstr>CLOUD LAYER</vt:lpstr>
      <vt:lpstr>CONCLUSION</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Motivation</dc:title>
  <dc:creator>abha maurya</dc:creator>
  <cp:lastModifiedBy>Yash Kothari</cp:lastModifiedBy>
  <cp:revision>130</cp:revision>
  <dcterms:created xsi:type="dcterms:W3CDTF">2020-01-30T18:13:09Z</dcterms:created>
  <dcterms:modified xsi:type="dcterms:W3CDTF">2021-08-08T17:15:51Z</dcterms:modified>
</cp:coreProperties>
</file>