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2"/>
  </p:notesMasterIdLst>
  <p:sldIdLst>
    <p:sldId id="256" r:id="rId2"/>
    <p:sldId id="714" r:id="rId3"/>
    <p:sldId id="674" r:id="rId4"/>
    <p:sldId id="715" r:id="rId5"/>
    <p:sldId id="716" r:id="rId6"/>
    <p:sldId id="713" r:id="rId7"/>
    <p:sldId id="717" r:id="rId8"/>
    <p:sldId id="718" r:id="rId9"/>
    <p:sldId id="676" r:id="rId10"/>
    <p:sldId id="30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106" d="100"/>
          <a:sy n="106" d="100"/>
        </p:scale>
        <p:origin x="654" y="114"/>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21-09-2024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9</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Name of Capstone Project</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lstStyle/>
          <a:p>
            <a:r>
              <a:rPr lang="en-US" dirty="0"/>
              <a:t>To predict power consumption across different zones based on weather and flow data.</a:t>
            </a:r>
          </a:p>
          <a:p>
            <a:r>
              <a:rPr lang="en-US" dirty="0"/>
              <a:t>The goal is to compare machine learning models (Random Forest, </a:t>
            </a:r>
            <a:r>
              <a:rPr lang="en-US" dirty="0" err="1"/>
              <a:t>XGBoost</a:t>
            </a:r>
            <a:r>
              <a:rPr lang="en-US" dirty="0"/>
              <a:t>, LSTM) based on RMSE (Root Mean Squared Error) for performance on a given dataset.</a:t>
            </a:r>
          </a:p>
          <a:p>
            <a:r>
              <a:rPr lang="en-US" dirty="0"/>
              <a:t>Phases include data exploration, preprocessing, model training, evaluation, and comparison.</a:t>
            </a:r>
          </a:p>
          <a:p>
            <a:r>
              <a:rPr lang="en-IN" dirty="0"/>
              <a:t>Dataset, Python libraries (e.g., Pandas, Scikit-learn, TensorFlow/</a:t>
            </a:r>
            <a:r>
              <a:rPr lang="en-IN" dirty="0" err="1"/>
              <a:t>Keras</a:t>
            </a:r>
            <a:r>
              <a:rPr lang="en-IN" dirty="0"/>
              <a:t>), and computational resources for training models.</a:t>
            </a:r>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IN" dirty="0"/>
              <a:t>Project Flow:</a:t>
            </a:r>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IN" b="1" dirty="0"/>
              <a:t>Problem Understanding</a:t>
            </a:r>
            <a:r>
              <a:rPr lang="en-IN" dirty="0"/>
              <a:t>: </a:t>
            </a:r>
            <a:r>
              <a:rPr lang="en-US" dirty="0"/>
              <a:t>The task involves selecting the best model (based on RMSE) from Random Forest, </a:t>
            </a:r>
            <a:r>
              <a:rPr lang="en-US" dirty="0" err="1"/>
              <a:t>XGBoost</a:t>
            </a:r>
            <a:r>
              <a:rPr lang="en-US" dirty="0"/>
              <a:t>, and LSTM for regression prediction.</a:t>
            </a:r>
          </a:p>
          <a:p>
            <a:r>
              <a:rPr lang="en-IN" b="1" dirty="0"/>
              <a:t>Data Collection</a:t>
            </a:r>
            <a:r>
              <a:rPr lang="en-IN" dirty="0"/>
              <a:t>:</a:t>
            </a:r>
            <a:r>
              <a:rPr lang="en-US" dirty="0"/>
              <a:t> The dataset was preloaded in the notebook, and features were likely identified for training and evaluation.</a:t>
            </a:r>
          </a:p>
          <a:p>
            <a:r>
              <a:rPr lang="en-IN" b="1" dirty="0"/>
              <a:t>Data Pre-processing</a:t>
            </a:r>
            <a:r>
              <a:rPr lang="en-IN" dirty="0"/>
              <a:t>:</a:t>
            </a:r>
            <a:r>
              <a:rPr lang="en-US" dirty="0"/>
              <a:t> Code shows handling data splitting, feature extraction, and preparing data for models. Steps like data normalization for LSTM (since it requires scaled data) and handling categorical data for tree-based models were likely done.</a:t>
            </a:r>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DC6C-3E7D-47EB-B6C8-23DFFC5DBDED}"/>
              </a:ext>
            </a:extLst>
          </p:cNvPr>
          <p:cNvSpPr>
            <a:spLocks noGrp="1"/>
          </p:cNvSpPr>
          <p:nvPr>
            <p:ph type="title"/>
          </p:nvPr>
        </p:nvSpPr>
        <p:spPr/>
        <p:txBody>
          <a:bodyPr/>
          <a:lstStyle/>
          <a:p>
            <a:r>
              <a:rPr lang="en-IN" dirty="0"/>
              <a:t>Project Flow:</a:t>
            </a:r>
          </a:p>
        </p:txBody>
      </p:sp>
      <p:sp>
        <p:nvSpPr>
          <p:cNvPr id="3" name="Content Placeholder 2">
            <a:extLst>
              <a:ext uri="{FF2B5EF4-FFF2-40B4-BE49-F238E27FC236}">
                <a16:creationId xmlns:a16="http://schemas.microsoft.com/office/drawing/2014/main" id="{455BAFCF-C77C-42B7-B2EF-C8DF40293E6A}"/>
              </a:ext>
            </a:extLst>
          </p:cNvPr>
          <p:cNvSpPr>
            <a:spLocks noGrp="1"/>
          </p:cNvSpPr>
          <p:nvPr>
            <p:ph idx="1"/>
          </p:nvPr>
        </p:nvSpPr>
        <p:spPr/>
        <p:txBody>
          <a:bodyPr/>
          <a:lstStyle/>
          <a:p>
            <a:r>
              <a:rPr lang="en-IN" b="1" dirty="0"/>
              <a:t>Exploratory Data Analysis (EDA)</a:t>
            </a:r>
            <a:r>
              <a:rPr lang="en-IN" dirty="0"/>
              <a:t>: </a:t>
            </a:r>
            <a:r>
              <a:rPr lang="en-US" dirty="0"/>
              <a:t>There is no extensive EDA, but initial steps likely involved plotting distributions, checking for missing values, and visualizing feature correlations.</a:t>
            </a:r>
          </a:p>
          <a:p>
            <a:r>
              <a:rPr lang="en-IN" b="1" dirty="0"/>
              <a:t>Feature Engineering</a:t>
            </a:r>
            <a:r>
              <a:rPr lang="en-IN" dirty="0"/>
              <a:t>:</a:t>
            </a:r>
            <a:r>
              <a:rPr lang="en-US" dirty="0"/>
              <a:t> Minimal details in the file. However, for models like Random Forest and </a:t>
            </a:r>
            <a:r>
              <a:rPr lang="en-US" dirty="0" err="1"/>
              <a:t>XGBoost</a:t>
            </a:r>
            <a:r>
              <a:rPr lang="en-US" dirty="0"/>
              <a:t>, this often involves selecting key features or combining them for more predictive power.</a:t>
            </a:r>
          </a:p>
          <a:p>
            <a:r>
              <a:rPr lang="en-IN" b="1" dirty="0"/>
              <a:t>Model Selection</a:t>
            </a:r>
            <a:r>
              <a:rPr lang="en-IN" dirty="0"/>
              <a:t>:</a:t>
            </a:r>
            <a:r>
              <a:rPr lang="en-US" dirty="0"/>
              <a:t> The project file specifically compares three models (Random Forest, </a:t>
            </a:r>
            <a:r>
              <a:rPr lang="en-US" dirty="0" err="1"/>
              <a:t>XGBoost</a:t>
            </a:r>
            <a:r>
              <a:rPr lang="en-US" dirty="0"/>
              <a:t>, and LSTM). The selection was based on their ability to handle structured data (Random Forest/</a:t>
            </a:r>
            <a:r>
              <a:rPr lang="en-US" dirty="0" err="1"/>
              <a:t>XGBoost</a:t>
            </a:r>
            <a:r>
              <a:rPr lang="en-US" dirty="0"/>
              <a:t>) and sequence data (LSTM).</a:t>
            </a:r>
            <a:endParaRPr lang="en-IN" dirty="0"/>
          </a:p>
        </p:txBody>
      </p:sp>
    </p:spTree>
    <p:extLst>
      <p:ext uri="{BB962C8B-B14F-4D97-AF65-F5344CB8AC3E}">
        <p14:creationId xmlns:p14="http://schemas.microsoft.com/office/powerpoint/2010/main" val="234298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CA2E-692D-4B3F-99A2-65C08310C17D}"/>
              </a:ext>
            </a:extLst>
          </p:cNvPr>
          <p:cNvSpPr>
            <a:spLocks noGrp="1"/>
          </p:cNvSpPr>
          <p:nvPr>
            <p:ph type="title"/>
          </p:nvPr>
        </p:nvSpPr>
        <p:spPr/>
        <p:txBody>
          <a:bodyPr/>
          <a:lstStyle/>
          <a:p>
            <a:r>
              <a:rPr lang="en-IN" dirty="0"/>
              <a:t>Project Flow:</a:t>
            </a:r>
          </a:p>
        </p:txBody>
      </p:sp>
      <p:sp>
        <p:nvSpPr>
          <p:cNvPr id="3" name="Content Placeholder 2">
            <a:extLst>
              <a:ext uri="{FF2B5EF4-FFF2-40B4-BE49-F238E27FC236}">
                <a16:creationId xmlns:a16="http://schemas.microsoft.com/office/drawing/2014/main" id="{627E0014-77E9-436A-A466-09AD14F94B77}"/>
              </a:ext>
            </a:extLst>
          </p:cNvPr>
          <p:cNvSpPr>
            <a:spLocks noGrp="1"/>
          </p:cNvSpPr>
          <p:nvPr>
            <p:ph idx="1"/>
          </p:nvPr>
        </p:nvSpPr>
        <p:spPr/>
        <p:txBody>
          <a:bodyPr/>
          <a:lstStyle/>
          <a:p>
            <a:r>
              <a:rPr lang="en-IN" b="1" dirty="0"/>
              <a:t>Model Evaluation</a:t>
            </a:r>
            <a:r>
              <a:rPr lang="en-IN" dirty="0"/>
              <a:t>: </a:t>
            </a:r>
            <a:r>
              <a:rPr lang="en-US" dirty="0"/>
              <a:t>Models were evaluated based on Root Mean Squared Error (RMSE). A bar chart in the notebook shows the comparison, with Random Forest having the best RMSE of 2185.</a:t>
            </a:r>
          </a:p>
          <a:p>
            <a:r>
              <a:rPr lang="en-IN" b="1" dirty="0"/>
              <a:t>Deployment</a:t>
            </a:r>
            <a:r>
              <a:rPr lang="en-IN" dirty="0"/>
              <a:t>:</a:t>
            </a:r>
            <a:r>
              <a:rPr lang="en-US" dirty="0"/>
              <a:t> No deployment is shown in the notebook, but the next steps might include deploying the best model for real-world use.</a:t>
            </a:r>
          </a:p>
          <a:p>
            <a:r>
              <a:rPr lang="en-IN" b="1" dirty="0"/>
              <a:t>Monitoring &amp; Maintenance</a:t>
            </a:r>
            <a:r>
              <a:rPr lang="en-IN" dirty="0"/>
              <a:t>:</a:t>
            </a:r>
            <a:r>
              <a:rPr lang="en-US" dirty="0"/>
              <a:t> The notebook does not show monitoring, but after deployment, tracking the model's performance on new data would be key.</a:t>
            </a:r>
            <a:endParaRPr lang="en-IN" dirty="0"/>
          </a:p>
        </p:txBody>
      </p:sp>
    </p:spTree>
    <p:extLst>
      <p:ext uri="{BB962C8B-B14F-4D97-AF65-F5344CB8AC3E}">
        <p14:creationId xmlns:p14="http://schemas.microsoft.com/office/powerpoint/2010/main" val="160307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r>
              <a:rPr lang="en-IN" dirty="0"/>
              <a:t>Data Processing:</a:t>
            </a:r>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normAutofit/>
          </a:bodyPr>
          <a:lstStyle/>
          <a:p>
            <a:r>
              <a:rPr lang="en-IN" sz="2000" b="1" dirty="0"/>
              <a:t>Data Cleaning</a:t>
            </a:r>
            <a:r>
              <a:rPr lang="en-IN" sz="2000" dirty="0"/>
              <a:t>: </a:t>
            </a:r>
            <a:r>
              <a:rPr lang="en-US" sz="2000" dirty="0"/>
              <a:t>The notebook likely cleaned missing or incorrect values, though the exact steps are not fully shown.</a:t>
            </a:r>
          </a:p>
          <a:p>
            <a:endParaRPr lang="en-IN" sz="2000" dirty="0"/>
          </a:p>
          <a:p>
            <a:r>
              <a:rPr lang="en-IN" sz="2000" b="1" dirty="0"/>
              <a:t>Normalization/Standardization: </a:t>
            </a:r>
            <a:r>
              <a:rPr lang="en-US" sz="2000" dirty="0"/>
              <a:t>Standardization of data is crucial for models like LSTM, as shown in the notebook.</a:t>
            </a:r>
          </a:p>
          <a:p>
            <a:endParaRPr lang="en-US" sz="1400" b="1" dirty="0"/>
          </a:p>
          <a:p>
            <a:r>
              <a:rPr lang="en-IN" sz="2000" b="1" dirty="0"/>
              <a:t>Splitting Data:</a:t>
            </a:r>
            <a:r>
              <a:rPr lang="en-US" sz="2000" b="1" dirty="0"/>
              <a:t> </a:t>
            </a:r>
            <a:r>
              <a:rPr lang="en-US" sz="2000" dirty="0"/>
              <a:t>Data was split into training and test sets, likely using an 80/20 or 70/30 ratio to ensure model generalization.</a:t>
            </a:r>
            <a:endParaRPr lang="en-US" sz="2000" b="1" dirty="0"/>
          </a:p>
        </p:txBody>
      </p:sp>
    </p:spTree>
    <p:extLst>
      <p:ext uri="{BB962C8B-B14F-4D97-AF65-F5344CB8AC3E}">
        <p14:creationId xmlns:p14="http://schemas.microsoft.com/office/powerpoint/2010/main" val="134442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6CD2-F649-45EF-B8F6-EF0E3C39303E}"/>
              </a:ext>
            </a:extLst>
          </p:cNvPr>
          <p:cNvSpPr>
            <a:spLocks noGrp="1"/>
          </p:cNvSpPr>
          <p:nvPr>
            <p:ph type="title"/>
          </p:nvPr>
        </p:nvSpPr>
        <p:spPr/>
        <p:txBody>
          <a:bodyPr/>
          <a:lstStyle/>
          <a:p>
            <a:r>
              <a:rPr lang="en-IN" dirty="0"/>
              <a:t>Model Selection:</a:t>
            </a:r>
          </a:p>
        </p:txBody>
      </p:sp>
      <p:sp>
        <p:nvSpPr>
          <p:cNvPr id="3" name="Content Placeholder 2">
            <a:extLst>
              <a:ext uri="{FF2B5EF4-FFF2-40B4-BE49-F238E27FC236}">
                <a16:creationId xmlns:a16="http://schemas.microsoft.com/office/drawing/2014/main" id="{FF559A60-CCF1-4F89-8B93-25D2B16A07E2}"/>
              </a:ext>
            </a:extLst>
          </p:cNvPr>
          <p:cNvSpPr>
            <a:spLocks noGrp="1"/>
          </p:cNvSpPr>
          <p:nvPr>
            <p:ph idx="1"/>
          </p:nvPr>
        </p:nvSpPr>
        <p:spPr/>
        <p:txBody>
          <a:bodyPr>
            <a:normAutofit lnSpcReduction="10000"/>
          </a:bodyPr>
          <a:lstStyle/>
          <a:p>
            <a:r>
              <a:rPr lang="en-IN" sz="2000" b="1" dirty="0"/>
              <a:t>Baseline Models</a:t>
            </a:r>
            <a:r>
              <a:rPr lang="en-IN" sz="2000" dirty="0"/>
              <a:t>: </a:t>
            </a:r>
            <a:r>
              <a:rPr lang="en-US" sz="2000" dirty="0"/>
              <a:t>Random Forest and </a:t>
            </a:r>
            <a:r>
              <a:rPr lang="en-US" sz="2000" dirty="0" err="1"/>
              <a:t>XGBoost</a:t>
            </a:r>
            <a:r>
              <a:rPr lang="en-US" sz="2000" dirty="0"/>
              <a:t> were tested as baseline models. Both are good for structured/tabular data.</a:t>
            </a:r>
          </a:p>
          <a:p>
            <a:r>
              <a:rPr lang="en-IN" sz="2000" b="1" dirty="0"/>
              <a:t>Advanced Models:</a:t>
            </a:r>
            <a:r>
              <a:rPr lang="en-US" sz="2000" b="1" dirty="0"/>
              <a:t> </a:t>
            </a:r>
            <a:r>
              <a:rPr lang="en-US" sz="2000" dirty="0"/>
              <a:t>LSTM was used for more complex, sequential data structures, though it performed worse than Random Forest and </a:t>
            </a:r>
            <a:r>
              <a:rPr lang="en-US" sz="2000" dirty="0" err="1"/>
              <a:t>XGBoost</a:t>
            </a:r>
            <a:r>
              <a:rPr lang="en-US" sz="2000" dirty="0"/>
              <a:t> in this case.</a:t>
            </a:r>
          </a:p>
          <a:p>
            <a:r>
              <a:rPr lang="en-IN" sz="2000" b="1" dirty="0"/>
              <a:t>Hyperparameter Tuning:</a:t>
            </a:r>
            <a:r>
              <a:rPr lang="en-US" sz="2000" b="1" dirty="0"/>
              <a:t> </a:t>
            </a:r>
            <a:r>
              <a:rPr lang="en-US" sz="2000" dirty="0"/>
              <a:t>The notebook doesn’t show hyperparameter tuning, but this would involve tuning parameters like tree depth (for Random Forest/</a:t>
            </a:r>
            <a:r>
              <a:rPr lang="en-US" sz="2000" dirty="0" err="1"/>
              <a:t>XGBoost</a:t>
            </a:r>
            <a:r>
              <a:rPr lang="en-US" sz="2000" dirty="0"/>
              <a:t>) and epochs, learning rate (for LSTM).</a:t>
            </a:r>
          </a:p>
          <a:p>
            <a:r>
              <a:rPr lang="en-IN" sz="2000" b="1" dirty="0"/>
              <a:t>Cross-Validation:</a:t>
            </a:r>
            <a:r>
              <a:rPr lang="en-US" sz="2000" b="1" dirty="0"/>
              <a:t> </a:t>
            </a:r>
            <a:r>
              <a:rPr lang="en-US" sz="2000" dirty="0"/>
              <a:t>Cross-validation may have been considered, though it’s not explicitly shown in the file. It’s essential for avoiding overfitting.</a:t>
            </a:r>
            <a:endParaRPr lang="en-IN" sz="2000" dirty="0"/>
          </a:p>
        </p:txBody>
      </p:sp>
    </p:spTree>
    <p:extLst>
      <p:ext uri="{BB962C8B-B14F-4D97-AF65-F5344CB8AC3E}">
        <p14:creationId xmlns:p14="http://schemas.microsoft.com/office/powerpoint/2010/main" val="139725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A2D3-8D5A-4705-BB5D-01A7E93DC8AE}"/>
              </a:ext>
            </a:extLst>
          </p:cNvPr>
          <p:cNvSpPr>
            <a:spLocks noGrp="1"/>
          </p:cNvSpPr>
          <p:nvPr>
            <p:ph type="title"/>
          </p:nvPr>
        </p:nvSpPr>
        <p:spPr/>
        <p:txBody>
          <a:bodyPr/>
          <a:lstStyle/>
          <a:p>
            <a:r>
              <a:rPr lang="en-IN" dirty="0"/>
              <a:t>Rules and Evolution:</a:t>
            </a:r>
          </a:p>
        </p:txBody>
      </p:sp>
      <p:sp>
        <p:nvSpPr>
          <p:cNvPr id="3" name="Content Placeholder 2">
            <a:extLst>
              <a:ext uri="{FF2B5EF4-FFF2-40B4-BE49-F238E27FC236}">
                <a16:creationId xmlns:a16="http://schemas.microsoft.com/office/drawing/2014/main" id="{8F605E35-7ECC-4E0C-B5FD-E2EF2E192427}"/>
              </a:ext>
            </a:extLst>
          </p:cNvPr>
          <p:cNvSpPr>
            <a:spLocks noGrp="1"/>
          </p:cNvSpPr>
          <p:nvPr>
            <p:ph idx="1"/>
          </p:nvPr>
        </p:nvSpPr>
        <p:spPr/>
        <p:txBody>
          <a:bodyPr/>
          <a:lstStyle/>
          <a:p>
            <a:r>
              <a:rPr lang="en-IN" sz="2000" b="1" dirty="0"/>
              <a:t>Version Control: </a:t>
            </a:r>
            <a:r>
              <a:rPr lang="en-US" sz="2000" dirty="0"/>
              <a:t>It’s recommended to use Git for tracking notebook and data changes, though this isn’t shown in the project.</a:t>
            </a:r>
          </a:p>
          <a:p>
            <a:r>
              <a:rPr lang="en-IN" sz="2000" b="1" dirty="0"/>
              <a:t>Data Privacy:</a:t>
            </a:r>
            <a:r>
              <a:rPr lang="en-US" sz="2000" b="1" dirty="0"/>
              <a:t> </a:t>
            </a:r>
            <a:r>
              <a:rPr lang="en-US" sz="2000" dirty="0"/>
              <a:t>Ensuring privacy compliance is essential if working with sensitive data, which is not covered in the notebook.</a:t>
            </a:r>
          </a:p>
          <a:p>
            <a:r>
              <a:rPr lang="en-IN" sz="2000" b="1" dirty="0"/>
              <a:t>Iterative Development:</a:t>
            </a:r>
            <a:r>
              <a:rPr lang="en-US" sz="2000" b="1" dirty="0"/>
              <a:t> </a:t>
            </a:r>
            <a:r>
              <a:rPr lang="en-US" sz="2000" dirty="0"/>
              <a:t>The project shows an iterative process of evaluating different models and refining based on RMSE.</a:t>
            </a:r>
          </a:p>
          <a:p>
            <a:r>
              <a:rPr lang="en-IN" sz="2000" b="1" dirty="0"/>
              <a:t>Feedback Loop:</a:t>
            </a:r>
            <a:r>
              <a:rPr lang="en-US" sz="2000" b="1" dirty="0"/>
              <a:t> </a:t>
            </a:r>
            <a:r>
              <a:rPr lang="en-US" sz="2000" dirty="0"/>
              <a:t>Iteratively improving the model based on performance metrics like RMSE ensures that the project evolves to meet its objective.</a:t>
            </a:r>
          </a:p>
          <a:p>
            <a:endParaRPr lang="en-US" sz="2000" dirty="0"/>
          </a:p>
        </p:txBody>
      </p:sp>
    </p:spTree>
    <p:extLst>
      <p:ext uri="{BB962C8B-B14F-4D97-AF65-F5344CB8AC3E}">
        <p14:creationId xmlns:p14="http://schemas.microsoft.com/office/powerpoint/2010/main" val="305582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p:txBody>
          <a:bodyPr>
            <a:normAutofit/>
          </a:bodyPr>
          <a:lstStyle/>
          <a:p>
            <a:r>
              <a:rPr lang="en-IN" dirty="0"/>
              <a:t>Conclusion:</a:t>
            </a:r>
            <a:endParaRPr lang="en-US" dirty="0"/>
          </a:p>
        </p:txBody>
      </p:sp>
      <p:sp>
        <p:nvSpPr>
          <p:cNvPr id="2" name="Content Placeholder 1">
            <a:extLst>
              <a:ext uri="{FF2B5EF4-FFF2-40B4-BE49-F238E27FC236}">
                <a16:creationId xmlns:a16="http://schemas.microsoft.com/office/drawing/2014/main" id="{C9565BAE-48A9-8300-4E79-87D77968413B}"/>
              </a:ext>
            </a:extLst>
          </p:cNvPr>
          <p:cNvSpPr>
            <a:spLocks noGrp="1"/>
          </p:cNvSpPr>
          <p:nvPr>
            <p:ph idx="1"/>
          </p:nvPr>
        </p:nvSpPr>
        <p:spPr/>
        <p:txBody>
          <a:bodyPr lIns="0" tIns="0" rIns="0" bIns="0" numCol="2">
            <a:normAutofit/>
          </a:bodyPr>
          <a:lstStyle/>
          <a:p>
            <a:r>
              <a:rPr lang="en-US" sz="2000" dirty="0"/>
              <a:t>Random Forest had the best RMSE value of 2185, making it the top-performing model in the comparison.</a:t>
            </a:r>
          </a:p>
          <a:p>
            <a:endParaRPr lang="en-US" sz="1600" dirty="0"/>
          </a:p>
          <a:p>
            <a:r>
              <a:rPr lang="en-US" sz="2000" dirty="0"/>
              <a:t>Future improvements could involve tuning the LSTM or </a:t>
            </a:r>
            <a:r>
              <a:rPr lang="en-US" sz="2000" dirty="0" err="1"/>
              <a:t>XGBoost</a:t>
            </a:r>
            <a:r>
              <a:rPr lang="en-US" sz="2000" dirty="0"/>
              <a:t> models or considering additional features to enhance prediction accuracy.</a:t>
            </a:r>
          </a:p>
          <a:p>
            <a:endParaRPr lang="en-US" sz="2000" dirty="0"/>
          </a:p>
          <a:p>
            <a:r>
              <a:rPr lang="en-US" sz="2000" dirty="0"/>
              <a:t>Tree-based models like Random Forest and </a:t>
            </a:r>
            <a:r>
              <a:rPr lang="en-US" sz="2000" dirty="0" err="1"/>
              <a:t>XGBoost</a:t>
            </a:r>
            <a:r>
              <a:rPr lang="en-US" sz="2000" dirty="0"/>
              <a:t> tend to outperform more complex models like LSTM for this dataset and task, which suggests that the data may not have benefited from sequence-based learning</a:t>
            </a:r>
            <a:endParaRPr lang="en-IN" sz="2000" dirty="0"/>
          </a:p>
        </p:txBody>
      </p:sp>
    </p:spTree>
    <p:extLst>
      <p:ext uri="{BB962C8B-B14F-4D97-AF65-F5344CB8AC3E}">
        <p14:creationId xmlns:p14="http://schemas.microsoft.com/office/powerpoint/2010/main" val="2845992452"/>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6912</TotalTime>
  <Words>725</Words>
  <Application>Microsoft Office PowerPoint</Application>
  <PresentationFormat>Widescreen</PresentationFormat>
  <Paragraphs>42</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BIA Template</vt:lpstr>
      <vt:lpstr>PowerPoint Presentation</vt:lpstr>
      <vt:lpstr>Agenda</vt:lpstr>
      <vt:lpstr>Project Flow:</vt:lpstr>
      <vt:lpstr>Project Flow:</vt:lpstr>
      <vt:lpstr>Project Flow:</vt:lpstr>
      <vt:lpstr>Data Processing:</vt:lpstr>
      <vt:lpstr>Model Selection:</vt:lpstr>
      <vt:lpstr>Rules and Evolution: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Yash Davda</cp:lastModifiedBy>
  <cp:revision>2256</cp:revision>
  <dcterms:created xsi:type="dcterms:W3CDTF">2020-12-23T13:36:00Z</dcterms:created>
  <dcterms:modified xsi:type="dcterms:W3CDTF">2024-09-21T12:38:50Z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